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96" r:id="rId3"/>
    <p:sldId id="264" r:id="rId4"/>
    <p:sldId id="292" r:id="rId5"/>
    <p:sldId id="294" r:id="rId6"/>
    <p:sldId id="295" r:id="rId7"/>
    <p:sldId id="261" r:id="rId8"/>
    <p:sldId id="267" r:id="rId9"/>
    <p:sldId id="283" r:id="rId10"/>
    <p:sldId id="284" r:id="rId11"/>
    <p:sldId id="293" r:id="rId12"/>
    <p:sldId id="266" r:id="rId13"/>
    <p:sldId id="259" r:id="rId14"/>
    <p:sldId id="258" r:id="rId15"/>
    <p:sldId id="287" r:id="rId16"/>
    <p:sldId id="286" r:id="rId17"/>
    <p:sldId id="262" r:id="rId18"/>
    <p:sldId id="263" r:id="rId19"/>
    <p:sldId id="288" r:id="rId20"/>
    <p:sldId id="269" r:id="rId21"/>
    <p:sldId id="289" r:id="rId22"/>
    <p:sldId id="273" r:id="rId23"/>
    <p:sldId id="274" r:id="rId24"/>
    <p:sldId id="290" r:id="rId25"/>
    <p:sldId id="291" r:id="rId26"/>
    <p:sldId id="270" r:id="rId27"/>
    <p:sldId id="275" r:id="rId28"/>
    <p:sldId id="276" r:id="rId29"/>
    <p:sldId id="277" r:id="rId30"/>
    <p:sldId id="278" r:id="rId31"/>
    <p:sldId id="281" r:id="rId32"/>
    <p:sldId id="280" r:id="rId33"/>
    <p:sldId id="282" r:id="rId34"/>
    <p:sldId id="272" r:id="rId35"/>
    <p:sldId id="279" r:id="rId36"/>
    <p:sldId id="260" r:id="rId37"/>
    <p:sldId id="257"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2" d="100"/>
          <a:sy n="102" d="100"/>
        </p:scale>
        <p:origin x="-120" y="-10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7D52C3-E13E-4DC9-8D74-A2A3D28C6E8E}" type="datetimeFigureOut">
              <a:rPr lang="en-US" smtClean="0"/>
              <a:t>6/27/2017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E7B596-B0D0-41C9-84F0-523C1A5E29E1}" type="slidenum">
              <a:rPr lang="en-US" smtClean="0"/>
              <a:t>‹#›</a:t>
            </a:fld>
            <a:endParaRPr lang="en-US"/>
          </a:p>
        </p:txBody>
      </p:sp>
    </p:spTree>
    <p:extLst>
      <p:ext uri="{BB962C8B-B14F-4D97-AF65-F5344CB8AC3E}">
        <p14:creationId xmlns:p14="http://schemas.microsoft.com/office/powerpoint/2010/main" val="2445855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A6D9C9-D454-4D55-A104-84A3361F8549}" type="slidenum">
              <a:rPr lang="en-US"/>
              <a:pPr/>
              <a:t>7</a:t>
            </a:fld>
            <a:endParaRPr lang="en-US" dirty="0"/>
          </a:p>
        </p:txBody>
      </p:sp>
      <p:sp>
        <p:nvSpPr>
          <p:cNvPr id="5122" name="Rectangle 2"/>
          <p:cNvSpPr>
            <a:spLocks noGrp="1" noRot="1" noChangeAspect="1" noChangeArrowheads="1" noTextEdit="1"/>
          </p:cNvSpPr>
          <p:nvPr>
            <p:ph type="sldImg"/>
          </p:nvPr>
        </p:nvSpPr>
        <p:spPr bwMode="auto">
          <a:xfrm>
            <a:off x="1144588" y="685800"/>
            <a:ext cx="4570412" cy="3427413"/>
          </a:xfrm>
          <a:prstGeom prst="rect">
            <a:avLst/>
          </a:prstGeom>
          <a:solidFill>
            <a:srgbClr val="FFFFFF"/>
          </a:solidFill>
          <a:ln>
            <a:solidFill>
              <a:srgbClr val="000000"/>
            </a:solidFill>
            <a:miter lim="800000"/>
            <a:headEnd/>
            <a:tailEnd/>
          </a:ln>
        </p:spPr>
      </p:sp>
      <p:sp>
        <p:nvSpPr>
          <p:cNvPr id="5123" name="Rectangle 3"/>
          <p:cNvSpPr>
            <a:spLocks noGrp="1" noChangeArrowheads="1"/>
          </p:cNvSpPr>
          <p:nvPr>
            <p:ph type="body" idx="1"/>
          </p:nvPr>
        </p:nvSpPr>
        <p:spPr bwMode="auto">
          <a:xfrm>
            <a:off x="685800" y="4343400"/>
            <a:ext cx="5487988" cy="4114800"/>
          </a:xfrm>
          <a:prstGeom prst="rect">
            <a:avLst/>
          </a:prstGeom>
          <a:solidFill>
            <a:srgbClr val="FFFFFF"/>
          </a:solidFill>
          <a:ln>
            <a:solidFill>
              <a:srgbClr val="000000"/>
            </a:solidFill>
            <a:miter lim="800000"/>
            <a:headEnd/>
            <a:tailEnd/>
          </a:ln>
        </p:spPr>
        <p:txBody>
          <a:bodyPr lIns="90498" tIns="45249" rIns="90498" bIns="45249"/>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3438018-A059-45FC-A19B-526E728508C0}" type="datetimeFigureOut">
              <a:rPr lang="en-US" smtClean="0"/>
              <a:t>6/27/2017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B40192-8065-4CE9-8826-F2FF2A95A49F}" type="slidenum">
              <a:rPr lang="en-US" smtClean="0"/>
              <a:t>‹#›</a:t>
            </a:fld>
            <a:endParaRPr lang="en-US"/>
          </a:p>
        </p:txBody>
      </p:sp>
    </p:spTree>
    <p:extLst>
      <p:ext uri="{BB962C8B-B14F-4D97-AF65-F5344CB8AC3E}">
        <p14:creationId xmlns:p14="http://schemas.microsoft.com/office/powerpoint/2010/main" val="780694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438018-A059-45FC-A19B-526E728508C0}" type="datetimeFigureOut">
              <a:rPr lang="en-US" smtClean="0"/>
              <a:t>6/27/2017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B40192-8065-4CE9-8826-F2FF2A95A49F}" type="slidenum">
              <a:rPr lang="en-US" smtClean="0"/>
              <a:t>‹#›</a:t>
            </a:fld>
            <a:endParaRPr lang="en-US"/>
          </a:p>
        </p:txBody>
      </p:sp>
    </p:spTree>
    <p:extLst>
      <p:ext uri="{BB962C8B-B14F-4D97-AF65-F5344CB8AC3E}">
        <p14:creationId xmlns:p14="http://schemas.microsoft.com/office/powerpoint/2010/main" val="3740871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438018-A059-45FC-A19B-526E728508C0}" type="datetimeFigureOut">
              <a:rPr lang="en-US" smtClean="0"/>
              <a:t>6/27/2017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B40192-8065-4CE9-8826-F2FF2A95A49F}" type="slidenum">
              <a:rPr lang="en-US" smtClean="0"/>
              <a:t>‹#›</a:t>
            </a:fld>
            <a:endParaRPr lang="en-US"/>
          </a:p>
        </p:txBody>
      </p:sp>
    </p:spTree>
    <p:extLst>
      <p:ext uri="{BB962C8B-B14F-4D97-AF65-F5344CB8AC3E}">
        <p14:creationId xmlns:p14="http://schemas.microsoft.com/office/powerpoint/2010/main" val="402665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438018-A059-45FC-A19B-526E728508C0}" type="datetimeFigureOut">
              <a:rPr lang="en-US" smtClean="0"/>
              <a:t>6/27/2017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B40192-8065-4CE9-8826-F2FF2A95A49F}" type="slidenum">
              <a:rPr lang="en-US" smtClean="0"/>
              <a:t>‹#›</a:t>
            </a:fld>
            <a:endParaRPr lang="en-US"/>
          </a:p>
        </p:txBody>
      </p:sp>
    </p:spTree>
    <p:extLst>
      <p:ext uri="{BB962C8B-B14F-4D97-AF65-F5344CB8AC3E}">
        <p14:creationId xmlns:p14="http://schemas.microsoft.com/office/powerpoint/2010/main" val="405949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438018-A059-45FC-A19B-526E728508C0}" type="datetimeFigureOut">
              <a:rPr lang="en-US" smtClean="0"/>
              <a:t>6/27/2017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B40192-8065-4CE9-8826-F2FF2A95A49F}" type="slidenum">
              <a:rPr lang="en-US" smtClean="0"/>
              <a:t>‹#›</a:t>
            </a:fld>
            <a:endParaRPr lang="en-US"/>
          </a:p>
        </p:txBody>
      </p:sp>
    </p:spTree>
    <p:extLst>
      <p:ext uri="{BB962C8B-B14F-4D97-AF65-F5344CB8AC3E}">
        <p14:creationId xmlns:p14="http://schemas.microsoft.com/office/powerpoint/2010/main" val="3839655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438018-A059-45FC-A19B-526E728508C0}" type="datetimeFigureOut">
              <a:rPr lang="en-US" smtClean="0"/>
              <a:t>6/27/2017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B40192-8065-4CE9-8826-F2FF2A95A49F}" type="slidenum">
              <a:rPr lang="en-US" smtClean="0"/>
              <a:t>‹#›</a:t>
            </a:fld>
            <a:endParaRPr lang="en-US"/>
          </a:p>
        </p:txBody>
      </p:sp>
    </p:spTree>
    <p:extLst>
      <p:ext uri="{BB962C8B-B14F-4D97-AF65-F5344CB8AC3E}">
        <p14:creationId xmlns:p14="http://schemas.microsoft.com/office/powerpoint/2010/main" val="173735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3438018-A059-45FC-A19B-526E728508C0}" type="datetimeFigureOut">
              <a:rPr lang="en-US" smtClean="0"/>
              <a:t>6/27/2017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B40192-8065-4CE9-8826-F2FF2A95A49F}" type="slidenum">
              <a:rPr lang="en-US" smtClean="0"/>
              <a:t>‹#›</a:t>
            </a:fld>
            <a:endParaRPr lang="en-US"/>
          </a:p>
        </p:txBody>
      </p:sp>
    </p:spTree>
    <p:extLst>
      <p:ext uri="{BB962C8B-B14F-4D97-AF65-F5344CB8AC3E}">
        <p14:creationId xmlns:p14="http://schemas.microsoft.com/office/powerpoint/2010/main" val="4144468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3438018-A059-45FC-A19B-526E728508C0}" type="datetimeFigureOut">
              <a:rPr lang="en-US" smtClean="0"/>
              <a:t>6/27/2017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B40192-8065-4CE9-8826-F2FF2A95A49F}" type="slidenum">
              <a:rPr lang="en-US" smtClean="0"/>
              <a:t>‹#›</a:t>
            </a:fld>
            <a:endParaRPr lang="en-US"/>
          </a:p>
        </p:txBody>
      </p:sp>
    </p:spTree>
    <p:extLst>
      <p:ext uri="{BB962C8B-B14F-4D97-AF65-F5344CB8AC3E}">
        <p14:creationId xmlns:p14="http://schemas.microsoft.com/office/powerpoint/2010/main" val="1507344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438018-A059-45FC-A19B-526E728508C0}" type="datetimeFigureOut">
              <a:rPr lang="en-US" smtClean="0"/>
              <a:t>6/27/2017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B40192-8065-4CE9-8826-F2FF2A95A49F}" type="slidenum">
              <a:rPr lang="en-US" smtClean="0"/>
              <a:t>‹#›</a:t>
            </a:fld>
            <a:endParaRPr lang="en-US"/>
          </a:p>
        </p:txBody>
      </p:sp>
    </p:spTree>
    <p:extLst>
      <p:ext uri="{BB962C8B-B14F-4D97-AF65-F5344CB8AC3E}">
        <p14:creationId xmlns:p14="http://schemas.microsoft.com/office/powerpoint/2010/main" val="2454881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438018-A059-45FC-A19B-526E728508C0}" type="datetimeFigureOut">
              <a:rPr lang="en-US" smtClean="0"/>
              <a:t>6/27/2017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B40192-8065-4CE9-8826-F2FF2A95A49F}" type="slidenum">
              <a:rPr lang="en-US" smtClean="0"/>
              <a:t>‹#›</a:t>
            </a:fld>
            <a:endParaRPr lang="en-US"/>
          </a:p>
        </p:txBody>
      </p:sp>
    </p:spTree>
    <p:extLst>
      <p:ext uri="{BB962C8B-B14F-4D97-AF65-F5344CB8AC3E}">
        <p14:creationId xmlns:p14="http://schemas.microsoft.com/office/powerpoint/2010/main" val="40565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438018-A059-45FC-A19B-526E728508C0}" type="datetimeFigureOut">
              <a:rPr lang="en-US" smtClean="0"/>
              <a:t>6/27/2017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B40192-8065-4CE9-8826-F2FF2A95A49F}" type="slidenum">
              <a:rPr lang="en-US" smtClean="0"/>
              <a:t>‹#›</a:t>
            </a:fld>
            <a:endParaRPr lang="en-US"/>
          </a:p>
        </p:txBody>
      </p:sp>
    </p:spTree>
    <p:extLst>
      <p:ext uri="{BB962C8B-B14F-4D97-AF65-F5344CB8AC3E}">
        <p14:creationId xmlns:p14="http://schemas.microsoft.com/office/powerpoint/2010/main" val="1369981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438018-A059-45FC-A19B-526E728508C0}" type="datetimeFigureOut">
              <a:rPr lang="en-US" smtClean="0"/>
              <a:t>6/27/2017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B40192-8065-4CE9-8826-F2FF2A95A49F}" type="slidenum">
              <a:rPr lang="en-US" smtClean="0"/>
              <a:t>‹#›</a:t>
            </a:fld>
            <a:endParaRPr lang="en-US"/>
          </a:p>
        </p:txBody>
      </p:sp>
    </p:spTree>
    <p:extLst>
      <p:ext uri="{BB962C8B-B14F-4D97-AF65-F5344CB8AC3E}">
        <p14:creationId xmlns:p14="http://schemas.microsoft.com/office/powerpoint/2010/main" val="39649343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5.gif"/><Relationship Id="rId4" Type="http://schemas.openxmlformats.org/officeDocument/2006/relationships/image" Target="../media/image24.wmf"/></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38400" y="381000"/>
            <a:ext cx="3671967" cy="523220"/>
          </a:xfrm>
          <a:prstGeom prst="rect">
            <a:avLst/>
          </a:prstGeom>
          <a:noFill/>
        </p:spPr>
        <p:txBody>
          <a:bodyPr wrap="none" rtlCol="0">
            <a:spAutoFit/>
          </a:bodyPr>
          <a:lstStyle/>
          <a:p>
            <a:r>
              <a:rPr lang="en-US" sz="2800" b="1" dirty="0" smtClean="0">
                <a:solidFill>
                  <a:schemeClr val="bg1"/>
                </a:solidFill>
              </a:rPr>
              <a:t>The First Pandora  2006</a:t>
            </a:r>
            <a:endParaRPr lang="en-US" sz="2800" b="1" dirty="0">
              <a:solidFill>
                <a:schemeClr val="bg1"/>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209868"/>
            <a:ext cx="9143999" cy="464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143000" y="1022146"/>
            <a:ext cx="6822220" cy="954107"/>
          </a:xfrm>
          <a:prstGeom prst="rect">
            <a:avLst/>
          </a:prstGeom>
          <a:noFill/>
        </p:spPr>
        <p:txBody>
          <a:bodyPr wrap="square" rtlCol="0">
            <a:spAutoFit/>
          </a:bodyPr>
          <a:lstStyle/>
          <a:p>
            <a:r>
              <a:rPr lang="en-US" b="1" dirty="0" smtClean="0">
                <a:solidFill>
                  <a:schemeClr val="bg1"/>
                </a:solidFill>
              </a:rPr>
              <a:t>CMOS </a:t>
            </a:r>
            <a:r>
              <a:rPr lang="en-US" b="1" dirty="0" err="1" smtClean="0">
                <a:solidFill>
                  <a:schemeClr val="bg1"/>
                </a:solidFill>
              </a:rPr>
              <a:t>Spectometer</a:t>
            </a:r>
            <a:r>
              <a:rPr lang="en-US" b="1" dirty="0" smtClean="0">
                <a:solidFill>
                  <a:schemeClr val="bg1"/>
                </a:solidFill>
              </a:rPr>
              <a:t>           Basic square Box</a:t>
            </a:r>
          </a:p>
          <a:p>
            <a:r>
              <a:rPr lang="en-US" b="1" dirty="0" smtClean="0">
                <a:solidFill>
                  <a:schemeClr val="bg1"/>
                </a:solidFill>
              </a:rPr>
              <a:t>Single Filter Wheel            Custom Electronics           </a:t>
            </a:r>
            <a:r>
              <a:rPr lang="en-US" sz="2000" b="1" dirty="0" smtClean="0">
                <a:solidFill>
                  <a:schemeClr val="bg1"/>
                </a:solidFill>
              </a:rPr>
              <a:t>BUT IT WORKED!</a:t>
            </a:r>
          </a:p>
          <a:p>
            <a:r>
              <a:rPr lang="en-US" b="1" dirty="0" smtClean="0">
                <a:solidFill>
                  <a:schemeClr val="bg1"/>
                </a:solidFill>
              </a:rPr>
              <a:t>Hand wiring                        Off the shelf parts</a:t>
            </a:r>
            <a:endParaRPr lang="en-US" b="1" dirty="0">
              <a:solidFill>
                <a:schemeClr val="bg1"/>
              </a:solidFill>
            </a:endParaRPr>
          </a:p>
        </p:txBody>
      </p:sp>
    </p:spTree>
    <p:extLst>
      <p:ext uri="{BB962C8B-B14F-4D97-AF65-F5344CB8AC3E}">
        <p14:creationId xmlns:p14="http://schemas.microsoft.com/office/powerpoint/2010/main" val="306096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66800"/>
            <a:ext cx="6305550" cy="53296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5800" y="304800"/>
            <a:ext cx="8153400" cy="461665"/>
          </a:xfrm>
          <a:prstGeom prst="rect">
            <a:avLst/>
          </a:prstGeom>
          <a:noFill/>
        </p:spPr>
        <p:txBody>
          <a:bodyPr wrap="square" rtlCol="0">
            <a:spAutoFit/>
          </a:bodyPr>
          <a:lstStyle/>
          <a:p>
            <a:r>
              <a:rPr lang="en-US" sz="2400" b="1" dirty="0" smtClean="0">
                <a:solidFill>
                  <a:schemeClr val="bg1"/>
                </a:solidFill>
              </a:rPr>
              <a:t>Knowing the Solar Spectrum, Remove Solar Spectral Features</a:t>
            </a:r>
            <a:endParaRPr lang="en-US" sz="2400" b="1" dirty="0">
              <a:solidFill>
                <a:schemeClr val="bg1"/>
              </a:solidFill>
            </a:endParaRPr>
          </a:p>
        </p:txBody>
      </p:sp>
    </p:spTree>
    <p:extLst>
      <p:ext uri="{BB962C8B-B14F-4D97-AF65-F5344CB8AC3E}">
        <p14:creationId xmlns:p14="http://schemas.microsoft.com/office/powerpoint/2010/main" val="1689384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33575"/>
            <a:ext cx="4105275" cy="2990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0445" y="1944361"/>
            <a:ext cx="4425244" cy="2980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430142" y="388776"/>
            <a:ext cx="4352925" cy="523220"/>
          </a:xfrm>
          <a:prstGeom prst="rect">
            <a:avLst/>
          </a:prstGeom>
          <a:noFill/>
        </p:spPr>
        <p:txBody>
          <a:bodyPr wrap="square" rtlCol="0">
            <a:spAutoFit/>
          </a:bodyPr>
          <a:lstStyle/>
          <a:p>
            <a:r>
              <a:rPr lang="en-US" sz="2800" b="1" dirty="0" smtClean="0">
                <a:solidFill>
                  <a:schemeClr val="bg1"/>
                </a:solidFill>
              </a:rPr>
              <a:t>NO2: Traffic Light Problem</a:t>
            </a:r>
            <a:endParaRPr lang="en-US" sz="2800" b="1" dirty="0">
              <a:solidFill>
                <a:schemeClr val="bg1"/>
              </a:solidFill>
            </a:endParaRPr>
          </a:p>
        </p:txBody>
      </p:sp>
      <p:sp>
        <p:nvSpPr>
          <p:cNvPr id="3" name="Rectangle 2"/>
          <p:cNvSpPr/>
          <p:nvPr/>
        </p:nvSpPr>
        <p:spPr>
          <a:xfrm>
            <a:off x="304800" y="5486400"/>
            <a:ext cx="8610600" cy="369332"/>
          </a:xfrm>
          <a:prstGeom prst="rect">
            <a:avLst/>
          </a:prstGeom>
        </p:spPr>
        <p:txBody>
          <a:bodyPr wrap="square">
            <a:spAutoFit/>
          </a:bodyPr>
          <a:lstStyle/>
          <a:p>
            <a:r>
              <a:rPr lang="en-US" b="1" dirty="0">
                <a:solidFill>
                  <a:schemeClr val="bg1"/>
                </a:solidFill>
              </a:rPr>
              <a:t>High time variability at GSFC observed on </a:t>
            </a:r>
            <a:r>
              <a:rPr lang="en-US" b="1" dirty="0" smtClean="0">
                <a:solidFill>
                  <a:schemeClr val="bg1"/>
                </a:solidFill>
              </a:rPr>
              <a:t>14 and 24 </a:t>
            </a:r>
            <a:r>
              <a:rPr lang="en-US" b="1" dirty="0">
                <a:solidFill>
                  <a:schemeClr val="bg1"/>
                </a:solidFill>
              </a:rPr>
              <a:t>May 2007 by Pandora and MFDOAS.</a:t>
            </a:r>
            <a:endParaRPr lang="en-US" b="1" dirty="0">
              <a:solidFill>
                <a:schemeClr val="bg1"/>
              </a:solidFill>
            </a:endParaRPr>
          </a:p>
        </p:txBody>
      </p:sp>
    </p:spTree>
    <p:extLst>
      <p:ext uri="{BB962C8B-B14F-4D97-AF65-F5344CB8AC3E}">
        <p14:creationId xmlns:p14="http://schemas.microsoft.com/office/powerpoint/2010/main" val="920648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457199"/>
            <a:ext cx="6019800" cy="646331"/>
          </a:xfrm>
          <a:prstGeom prst="rect">
            <a:avLst/>
          </a:prstGeom>
          <a:noFill/>
        </p:spPr>
        <p:txBody>
          <a:bodyPr wrap="square" rtlCol="0">
            <a:spAutoFit/>
          </a:bodyPr>
          <a:lstStyle/>
          <a:p>
            <a:r>
              <a:rPr lang="en-US" sz="3600" b="1" dirty="0" smtClean="0">
                <a:solidFill>
                  <a:schemeClr val="bg1"/>
                </a:solidFill>
              </a:rPr>
              <a:t>NO</a:t>
            </a:r>
            <a:r>
              <a:rPr lang="en-US" sz="3600" b="1" baseline="-25000" dirty="0" smtClean="0">
                <a:solidFill>
                  <a:schemeClr val="bg1"/>
                </a:solidFill>
              </a:rPr>
              <a:t>2</a:t>
            </a:r>
            <a:r>
              <a:rPr lang="en-US" sz="3600" b="1" dirty="0" smtClean="0">
                <a:solidFill>
                  <a:schemeClr val="bg1"/>
                </a:solidFill>
              </a:rPr>
              <a:t> as a GSFC Work </a:t>
            </a:r>
            <a:r>
              <a:rPr lang="en-US" sz="3600" b="1" dirty="0">
                <a:solidFill>
                  <a:schemeClr val="bg1"/>
                </a:solidFill>
              </a:rPr>
              <a:t>D</a:t>
            </a:r>
            <a:r>
              <a:rPr lang="en-US" sz="3600" b="1" dirty="0" smtClean="0">
                <a:solidFill>
                  <a:schemeClr val="bg1"/>
                </a:solidFill>
              </a:rPr>
              <a:t>etector</a:t>
            </a:r>
            <a:endParaRPr lang="en-US" sz="3600" b="1" dirty="0">
              <a:solidFill>
                <a:schemeClr val="bg1"/>
              </a:solidFill>
            </a:endParaRPr>
          </a:p>
        </p:txBody>
      </p:sp>
    </p:spTree>
    <p:extLst>
      <p:ext uri="{BB962C8B-B14F-4D97-AF65-F5344CB8AC3E}">
        <p14:creationId xmlns:p14="http://schemas.microsoft.com/office/powerpoint/2010/main" val="2553001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 y="2133601"/>
            <a:ext cx="6658075" cy="4724400"/>
          </a:xfrm>
          <a:prstGeom prst="rect">
            <a:avLst/>
          </a:prstGeom>
          <a:noFill/>
          <a:ln w="9525">
            <a:noFill/>
            <a:miter lim="800000"/>
            <a:headEnd/>
            <a:tailEnd/>
          </a:ln>
        </p:spPr>
      </p:pic>
      <p:sp>
        <p:nvSpPr>
          <p:cNvPr id="3" name="TextBox 2"/>
          <p:cNvSpPr txBox="1"/>
          <p:nvPr/>
        </p:nvSpPr>
        <p:spPr>
          <a:xfrm>
            <a:off x="1066800" y="228600"/>
            <a:ext cx="6858000" cy="830997"/>
          </a:xfrm>
          <a:prstGeom prst="rect">
            <a:avLst/>
          </a:prstGeom>
          <a:noFill/>
        </p:spPr>
        <p:txBody>
          <a:bodyPr wrap="square" rtlCol="0">
            <a:spAutoFit/>
          </a:bodyPr>
          <a:lstStyle/>
          <a:p>
            <a:pPr algn="ctr"/>
            <a:r>
              <a:rPr lang="en-US" sz="2400" b="1" dirty="0" smtClean="0">
                <a:solidFill>
                  <a:schemeClr val="bg1"/>
                </a:solidFill>
              </a:rPr>
              <a:t>Air Quality and Ground Validation of Satellites:</a:t>
            </a:r>
          </a:p>
          <a:p>
            <a:pPr algn="ctr"/>
            <a:r>
              <a:rPr lang="en-US" sz="2400" b="1" dirty="0" smtClean="0">
                <a:solidFill>
                  <a:schemeClr val="bg1"/>
                </a:solidFill>
              </a:rPr>
              <a:t>Two </a:t>
            </a:r>
            <a:r>
              <a:rPr lang="en-US" sz="2400" b="1" dirty="0" err="1" smtClean="0">
                <a:solidFill>
                  <a:schemeClr val="bg1"/>
                </a:solidFill>
              </a:rPr>
              <a:t>Pandoras</a:t>
            </a:r>
            <a:r>
              <a:rPr lang="en-US" sz="2400" b="1" dirty="0" smtClean="0">
                <a:solidFill>
                  <a:schemeClr val="bg1"/>
                </a:solidFill>
              </a:rPr>
              <a:t> in Direct Sun &amp; Sky-Scan Modes</a:t>
            </a:r>
            <a:endParaRPr lang="en-US" sz="2400" b="1" dirty="0">
              <a:solidFill>
                <a:schemeClr val="bg1"/>
              </a:solidFill>
            </a:endParaRPr>
          </a:p>
        </p:txBody>
      </p:sp>
      <p:sp>
        <p:nvSpPr>
          <p:cNvPr id="4" name="TextBox 3"/>
          <p:cNvSpPr txBox="1"/>
          <p:nvPr/>
        </p:nvSpPr>
        <p:spPr>
          <a:xfrm>
            <a:off x="1981200" y="1302603"/>
            <a:ext cx="4419600" cy="830997"/>
          </a:xfrm>
          <a:prstGeom prst="rect">
            <a:avLst/>
          </a:prstGeom>
          <a:noFill/>
        </p:spPr>
        <p:txBody>
          <a:bodyPr wrap="square" rtlCol="0">
            <a:spAutoFit/>
          </a:bodyPr>
          <a:lstStyle/>
          <a:p>
            <a:r>
              <a:rPr lang="en-US" sz="2400" b="1" dirty="0" smtClean="0">
                <a:solidFill>
                  <a:schemeClr val="bg1"/>
                </a:solidFill>
              </a:rPr>
              <a:t>Total Column every 80 seconds</a:t>
            </a:r>
          </a:p>
          <a:p>
            <a:r>
              <a:rPr lang="en-US" sz="2400" b="1" dirty="0" smtClean="0">
                <a:solidFill>
                  <a:schemeClr val="bg1"/>
                </a:solidFill>
              </a:rPr>
              <a:t>Profiles every 20 minutes  </a:t>
            </a:r>
            <a:endParaRPr lang="en-US" sz="2400" b="1" dirty="0">
              <a:solidFill>
                <a:schemeClr val="bg1"/>
              </a:solidFill>
            </a:endParaRPr>
          </a:p>
        </p:txBody>
      </p:sp>
      <p:sp>
        <p:nvSpPr>
          <p:cNvPr id="5" name="TextBox 4"/>
          <p:cNvSpPr txBox="1"/>
          <p:nvPr/>
        </p:nvSpPr>
        <p:spPr>
          <a:xfrm>
            <a:off x="7239000" y="1304158"/>
            <a:ext cx="806631" cy="1754326"/>
          </a:xfrm>
          <a:prstGeom prst="rect">
            <a:avLst/>
          </a:prstGeom>
          <a:noFill/>
        </p:spPr>
        <p:txBody>
          <a:bodyPr wrap="none" rtlCol="0">
            <a:spAutoFit/>
          </a:bodyPr>
          <a:lstStyle/>
          <a:p>
            <a:r>
              <a:rPr lang="en-US" b="1" dirty="0" smtClean="0">
                <a:solidFill>
                  <a:schemeClr val="bg1"/>
                </a:solidFill>
              </a:rPr>
              <a:t>O</a:t>
            </a:r>
            <a:r>
              <a:rPr lang="en-US" b="1" baseline="-25000" dirty="0" smtClean="0">
                <a:solidFill>
                  <a:schemeClr val="bg1"/>
                </a:solidFill>
              </a:rPr>
              <a:t>3</a:t>
            </a:r>
            <a:endParaRPr lang="en-US" b="1" dirty="0" smtClean="0">
              <a:solidFill>
                <a:schemeClr val="bg1"/>
              </a:solidFill>
            </a:endParaRPr>
          </a:p>
          <a:p>
            <a:r>
              <a:rPr lang="en-US" b="1" dirty="0" smtClean="0">
                <a:solidFill>
                  <a:schemeClr val="bg1"/>
                </a:solidFill>
              </a:rPr>
              <a:t>SO</a:t>
            </a:r>
            <a:r>
              <a:rPr lang="en-US" b="1" baseline="-25000" dirty="0" smtClean="0">
                <a:solidFill>
                  <a:schemeClr val="bg1"/>
                </a:solidFill>
              </a:rPr>
              <a:t>2</a:t>
            </a:r>
            <a:endParaRPr lang="en-US" b="1" dirty="0" smtClean="0">
              <a:solidFill>
                <a:schemeClr val="bg1"/>
              </a:solidFill>
            </a:endParaRPr>
          </a:p>
          <a:p>
            <a:r>
              <a:rPr lang="en-US" b="1" dirty="0" smtClean="0">
                <a:solidFill>
                  <a:schemeClr val="bg1"/>
                </a:solidFill>
              </a:rPr>
              <a:t>HCHO </a:t>
            </a:r>
          </a:p>
          <a:p>
            <a:r>
              <a:rPr lang="en-US" b="1" dirty="0" err="1" smtClean="0">
                <a:solidFill>
                  <a:schemeClr val="bg1"/>
                </a:solidFill>
              </a:rPr>
              <a:t>BrO</a:t>
            </a:r>
            <a:endParaRPr lang="en-US" b="1" dirty="0">
              <a:solidFill>
                <a:schemeClr val="bg1"/>
              </a:solidFill>
            </a:endParaRPr>
          </a:p>
          <a:p>
            <a:r>
              <a:rPr lang="en-US" b="1" dirty="0" smtClean="0">
                <a:solidFill>
                  <a:schemeClr val="bg1"/>
                </a:solidFill>
              </a:rPr>
              <a:t> NO</a:t>
            </a:r>
            <a:r>
              <a:rPr lang="en-US" b="1" baseline="-25000" dirty="0" smtClean="0">
                <a:solidFill>
                  <a:schemeClr val="bg1"/>
                </a:solidFill>
              </a:rPr>
              <a:t>2</a:t>
            </a:r>
            <a:endParaRPr lang="en-US" b="1" dirty="0">
              <a:solidFill>
                <a:schemeClr val="bg1"/>
              </a:solidFill>
            </a:endParaRPr>
          </a:p>
          <a:p>
            <a:r>
              <a:rPr lang="en-US" b="1" dirty="0" smtClean="0">
                <a:solidFill>
                  <a:schemeClr val="bg1"/>
                </a:solidFill>
              </a:rPr>
              <a:t> H</a:t>
            </a:r>
            <a:r>
              <a:rPr lang="en-US" b="1" baseline="-25000" dirty="0" smtClean="0">
                <a:solidFill>
                  <a:schemeClr val="bg1"/>
                </a:solidFill>
              </a:rPr>
              <a:t>2</a:t>
            </a:r>
            <a:r>
              <a:rPr lang="en-US" b="1" dirty="0" smtClean="0">
                <a:solidFill>
                  <a:schemeClr val="bg1"/>
                </a:solidFill>
              </a:rPr>
              <a:t>O</a:t>
            </a:r>
          </a:p>
        </p:txBody>
      </p:sp>
    </p:spTree>
    <p:extLst>
      <p:ext uri="{BB962C8B-B14F-4D97-AF65-F5344CB8AC3E}">
        <p14:creationId xmlns:p14="http://schemas.microsoft.com/office/powerpoint/2010/main" val="1993081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7200" y="4724400"/>
            <a:ext cx="3429000" cy="2031325"/>
          </a:xfrm>
          <a:prstGeom prst="rect">
            <a:avLst/>
          </a:prstGeom>
          <a:noFill/>
        </p:spPr>
        <p:txBody>
          <a:bodyPr wrap="square" rtlCol="0">
            <a:spAutoFit/>
          </a:bodyPr>
          <a:lstStyle/>
          <a:p>
            <a:pPr algn="just"/>
            <a:r>
              <a:rPr lang="en-US" b="1" dirty="0" smtClean="0">
                <a:solidFill>
                  <a:schemeClr val="bg1"/>
                </a:solidFill>
              </a:rPr>
              <a:t>Pandora installation on a table</a:t>
            </a:r>
          </a:p>
          <a:p>
            <a:pPr algn="just"/>
            <a:endParaRPr lang="en-US" b="1" dirty="0" smtClean="0">
              <a:solidFill>
                <a:schemeClr val="bg1"/>
              </a:solidFill>
            </a:endParaRPr>
          </a:p>
          <a:p>
            <a:pPr algn="just"/>
            <a:r>
              <a:rPr lang="en-US" b="1" dirty="0" smtClean="0">
                <a:solidFill>
                  <a:schemeClr val="bg1"/>
                </a:solidFill>
              </a:rPr>
              <a:t>The installation is all weather and</a:t>
            </a:r>
          </a:p>
          <a:p>
            <a:pPr algn="just"/>
            <a:r>
              <a:rPr lang="en-US" b="1" dirty="0" smtClean="0">
                <a:solidFill>
                  <a:schemeClr val="bg1"/>
                </a:solidFill>
              </a:rPr>
              <a:t>requires little or no field operator intervention. Pandora needs 200 watts of A/C power and Internet access.</a:t>
            </a:r>
            <a:endParaRPr lang="en-US" b="1" dirty="0">
              <a:solidFill>
                <a:schemeClr val="bg1"/>
              </a:solidFill>
            </a:endParaRPr>
          </a:p>
        </p:txBody>
      </p:sp>
      <p:pic>
        <p:nvPicPr>
          <p:cNvPr id="6" name="Picture 5"/>
          <p:cNvPicPr/>
          <p:nvPr/>
        </p:nvPicPr>
        <p:blipFill>
          <a:blip r:embed="rId2" cstate="print"/>
          <a:srcRect/>
          <a:stretch>
            <a:fillRect/>
          </a:stretch>
        </p:blipFill>
        <p:spPr bwMode="auto">
          <a:xfrm>
            <a:off x="4317777" y="838200"/>
            <a:ext cx="4272280" cy="3152775"/>
          </a:xfrm>
          <a:prstGeom prst="rect">
            <a:avLst/>
          </a:prstGeom>
          <a:noFill/>
          <a:ln w="9525">
            <a:noFill/>
            <a:miter lim="800000"/>
            <a:headEnd/>
            <a:tailEnd/>
          </a:ln>
        </p:spPr>
      </p:pic>
      <p:sp>
        <p:nvSpPr>
          <p:cNvPr id="7" name="TextBox 6"/>
          <p:cNvSpPr txBox="1"/>
          <p:nvPr/>
        </p:nvSpPr>
        <p:spPr>
          <a:xfrm>
            <a:off x="4211052" y="4114800"/>
            <a:ext cx="4628147" cy="2585323"/>
          </a:xfrm>
          <a:prstGeom prst="rect">
            <a:avLst/>
          </a:prstGeom>
          <a:noFill/>
        </p:spPr>
        <p:txBody>
          <a:bodyPr wrap="square" rtlCol="0">
            <a:spAutoFit/>
          </a:bodyPr>
          <a:lstStyle/>
          <a:p>
            <a:pPr algn="just"/>
            <a:r>
              <a:rPr lang="en-US" b="1" dirty="0">
                <a:solidFill>
                  <a:schemeClr val="bg1"/>
                </a:solidFill>
              </a:rPr>
              <a:t>The Pandora optical head assembly schematic and photograph (inset). Filter wheel 2 (FW2) contains neutral density filters ND1 to ND4, 3 polarization filters, and an open hole. Filter wheel 1 (FW1) contains an open hole, opaque (dark current), and two UV bandpass filters U340 and BP300 (stray light reduction</a:t>
            </a:r>
            <a:r>
              <a:rPr lang="en-US" b="1" dirty="0" smtClean="0">
                <a:solidFill>
                  <a:schemeClr val="bg1"/>
                </a:solidFill>
              </a:rPr>
              <a:t>). The fiber optic cable feeds a small spectrometer in a weather proof box</a:t>
            </a:r>
            <a:endParaRPr lang="en-US" b="1" dirty="0">
              <a:solidFill>
                <a:schemeClr val="bg1"/>
              </a:solidFill>
            </a:endParaRPr>
          </a:p>
        </p:txBody>
      </p:sp>
      <p:sp>
        <p:nvSpPr>
          <p:cNvPr id="8" name="TextBox 7"/>
          <p:cNvSpPr txBox="1"/>
          <p:nvPr/>
        </p:nvSpPr>
        <p:spPr>
          <a:xfrm>
            <a:off x="381000" y="152400"/>
            <a:ext cx="3169457" cy="584775"/>
          </a:xfrm>
          <a:prstGeom prst="rect">
            <a:avLst/>
          </a:prstGeom>
          <a:noFill/>
        </p:spPr>
        <p:txBody>
          <a:bodyPr wrap="none" rtlCol="0">
            <a:spAutoFit/>
          </a:bodyPr>
          <a:lstStyle/>
          <a:p>
            <a:r>
              <a:rPr lang="en-US" sz="3200" b="1" dirty="0" smtClean="0">
                <a:solidFill>
                  <a:schemeClr val="bg1"/>
                </a:solidFill>
              </a:rPr>
              <a:t>What is Pandora?</a:t>
            </a:r>
            <a:endParaRPr lang="en-US" sz="3200" b="1" dirty="0">
              <a:solidFill>
                <a:schemeClr val="bg1"/>
              </a:solidFill>
            </a:endParaRPr>
          </a:p>
        </p:txBody>
      </p:sp>
      <p:pic>
        <p:nvPicPr>
          <p:cNvPr id="9" name="Picture 2"/>
          <p:cNvPicPr>
            <a:picLocks noChangeAspect="1" noChangeArrowheads="1"/>
          </p:cNvPicPr>
          <p:nvPr/>
        </p:nvPicPr>
        <p:blipFill>
          <a:blip r:embed="rId3" cstate="print"/>
          <a:srcRect/>
          <a:stretch>
            <a:fillRect/>
          </a:stretch>
        </p:blipFill>
        <p:spPr bwMode="auto">
          <a:xfrm>
            <a:off x="571500" y="1066800"/>
            <a:ext cx="2628900" cy="3505200"/>
          </a:xfrm>
          <a:prstGeom prst="rect">
            <a:avLst/>
          </a:prstGeom>
          <a:noFill/>
          <a:ln w="9525">
            <a:noFill/>
            <a:miter lim="800000"/>
            <a:headEnd/>
            <a:tailEnd/>
          </a:ln>
        </p:spPr>
      </p:pic>
      <p:sp>
        <p:nvSpPr>
          <p:cNvPr id="10" name="TextBox 9"/>
          <p:cNvSpPr txBox="1"/>
          <p:nvPr/>
        </p:nvSpPr>
        <p:spPr>
          <a:xfrm>
            <a:off x="3886201" y="152400"/>
            <a:ext cx="5105399" cy="646331"/>
          </a:xfrm>
          <a:prstGeom prst="rect">
            <a:avLst/>
          </a:prstGeom>
          <a:noFill/>
        </p:spPr>
        <p:txBody>
          <a:bodyPr wrap="square" rtlCol="0">
            <a:spAutoFit/>
          </a:bodyPr>
          <a:lstStyle/>
          <a:p>
            <a:r>
              <a:rPr lang="en-US" b="1" dirty="0" smtClean="0">
                <a:solidFill>
                  <a:schemeClr val="bg1"/>
                </a:solidFill>
              </a:rPr>
              <a:t>A small spectrometer system measuring  between 290 and 530 nm with 0.5 nm resolution</a:t>
            </a:r>
            <a:endParaRPr lang="en-US" b="1" dirty="0">
              <a:solidFill>
                <a:schemeClr val="bg1"/>
              </a:solidFill>
            </a:endParaRPr>
          </a:p>
        </p:txBody>
      </p:sp>
    </p:spTree>
    <p:extLst>
      <p:ext uri="{BB962C8B-B14F-4D97-AF65-F5344CB8AC3E}">
        <p14:creationId xmlns:p14="http://schemas.microsoft.com/office/powerpoint/2010/main" val="17058589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380A2D51-D5CB-4B22-AAB8-2A7B28B5ADB3}" type="slidenum">
              <a:rPr lang="en-US" smtClean="0"/>
              <a:pPr/>
              <a:t>15</a:t>
            </a:fld>
            <a:endParaRPr lang="en-US"/>
          </a:p>
        </p:txBody>
      </p:sp>
      <p:sp>
        <p:nvSpPr>
          <p:cNvPr id="2" name="Title 1"/>
          <p:cNvSpPr>
            <a:spLocks noGrp="1"/>
          </p:cNvSpPr>
          <p:nvPr>
            <p:ph type="title" idx="4294967295"/>
          </p:nvPr>
        </p:nvSpPr>
        <p:spPr>
          <a:xfrm>
            <a:off x="533400" y="274638"/>
            <a:ext cx="8229600" cy="1143000"/>
          </a:xfrm>
        </p:spPr>
        <p:txBody>
          <a:bodyPr>
            <a:normAutofit fontScale="90000"/>
          </a:bodyPr>
          <a:lstStyle/>
          <a:p>
            <a:r>
              <a:rPr lang="en-US" sz="3600" b="1" dirty="0" smtClean="0">
                <a:solidFill>
                  <a:schemeClr val="bg1"/>
                </a:solidFill>
              </a:rPr>
              <a:t>Profiles of NO</a:t>
            </a:r>
            <a:r>
              <a:rPr lang="en-US" sz="3600" b="1" baseline="-25000" dirty="0" smtClean="0">
                <a:solidFill>
                  <a:schemeClr val="bg1"/>
                </a:solidFill>
              </a:rPr>
              <a:t>2</a:t>
            </a:r>
            <a:r>
              <a:rPr lang="en-US" sz="3600" b="1" dirty="0" smtClean="0">
                <a:solidFill>
                  <a:schemeClr val="bg1"/>
                </a:solidFill>
              </a:rPr>
              <a:t> Compared with Aircraft Measurements Discover-AQ</a:t>
            </a:r>
            <a:endParaRPr lang="en-US" sz="3600" b="1" baseline="-25000" dirty="0">
              <a:solidFill>
                <a:schemeClr val="bg1"/>
              </a:solidFill>
            </a:endParaRPr>
          </a:p>
        </p:txBody>
      </p:sp>
      <p:pic>
        <p:nvPicPr>
          <p:cNvPr id="7" name="Picture 2"/>
          <p:cNvPicPr>
            <a:picLocks noChangeAspect="1" noChangeArrowheads="1"/>
          </p:cNvPicPr>
          <p:nvPr/>
        </p:nvPicPr>
        <p:blipFill>
          <a:blip r:embed="rId2" cstate="print"/>
          <a:srcRect/>
          <a:stretch>
            <a:fillRect/>
          </a:stretch>
        </p:blipFill>
        <p:spPr bwMode="auto">
          <a:xfrm>
            <a:off x="421856" y="1417238"/>
            <a:ext cx="7960144" cy="3364450"/>
          </a:xfrm>
          <a:prstGeom prst="rect">
            <a:avLst/>
          </a:prstGeom>
          <a:noFill/>
          <a:ln w="9525">
            <a:noFill/>
            <a:miter lim="800000"/>
            <a:headEnd/>
            <a:tailEnd/>
          </a:ln>
        </p:spPr>
      </p:pic>
      <p:sp>
        <p:nvSpPr>
          <p:cNvPr id="8" name="Rectangle 7"/>
          <p:cNvSpPr/>
          <p:nvPr/>
        </p:nvSpPr>
        <p:spPr>
          <a:xfrm>
            <a:off x="1066800" y="4876800"/>
            <a:ext cx="3352800" cy="1200329"/>
          </a:xfrm>
          <a:prstGeom prst="rect">
            <a:avLst/>
          </a:prstGeom>
        </p:spPr>
        <p:txBody>
          <a:bodyPr wrap="square">
            <a:spAutoFit/>
          </a:bodyPr>
          <a:lstStyle/>
          <a:p>
            <a:r>
              <a:rPr lang="en-US" b="1" dirty="0" smtClean="0">
                <a:solidFill>
                  <a:schemeClr val="bg1"/>
                </a:solidFill>
              </a:rPr>
              <a:t>NO</a:t>
            </a:r>
            <a:r>
              <a:rPr lang="en-US" b="1" baseline="-25000" dirty="0" smtClean="0">
                <a:solidFill>
                  <a:schemeClr val="bg1"/>
                </a:solidFill>
              </a:rPr>
              <a:t>2</a:t>
            </a:r>
            <a:r>
              <a:rPr lang="en-US" b="1" dirty="0" smtClean="0">
                <a:solidFill>
                  <a:schemeClr val="bg1"/>
                </a:solidFill>
              </a:rPr>
              <a:t> profiles derived from Pandora direct-sun and MAXDOAS observations over Fresno, California on 18-Jan-2013 </a:t>
            </a:r>
            <a:endParaRPr lang="en-US" b="1" dirty="0">
              <a:solidFill>
                <a:schemeClr val="bg1"/>
              </a:solidFill>
            </a:endParaRPr>
          </a:p>
        </p:txBody>
      </p:sp>
      <p:sp>
        <p:nvSpPr>
          <p:cNvPr id="9" name="Rectangle 3"/>
          <p:cNvSpPr>
            <a:spLocks noChangeArrowheads="1"/>
          </p:cNvSpPr>
          <p:nvPr/>
        </p:nvSpPr>
        <p:spPr bwMode="auto">
          <a:xfrm>
            <a:off x="5105400" y="4753690"/>
            <a:ext cx="2895600"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sz="1600" b="1" dirty="0" smtClean="0">
                <a:solidFill>
                  <a:schemeClr val="bg1"/>
                </a:solidFill>
                <a:latin typeface="Arial" pitchFamily="34" charset="0"/>
                <a:ea typeface="Calibri" pitchFamily="34" charset="0"/>
                <a:cs typeface="Arial" pitchFamily="34" charset="0"/>
              </a:rPr>
              <a:t>C</a:t>
            </a:r>
            <a:r>
              <a:rPr kumimoji="0" lang="en-US" sz="1600" b="1" i="0" u="none" strike="noStrike" cap="none" normalizeH="0" baseline="0" dirty="0" smtClean="0">
                <a:ln>
                  <a:noFill/>
                </a:ln>
                <a:solidFill>
                  <a:schemeClr val="bg1"/>
                </a:solidFill>
                <a:effectLst/>
                <a:latin typeface="Arial" pitchFamily="34" charset="0"/>
                <a:ea typeface="Calibri" pitchFamily="34" charset="0"/>
                <a:cs typeface="Arial" pitchFamily="34" charset="0"/>
              </a:rPr>
              <a:t>omparison of Pandora retrieval to aircraft (P3B) measured NO</a:t>
            </a:r>
            <a:r>
              <a:rPr kumimoji="0" lang="en-US" sz="1600" b="1" i="0" u="none" strike="noStrike" cap="none" normalizeH="0" baseline="-30000" dirty="0" smtClean="0">
                <a:ln>
                  <a:noFill/>
                </a:ln>
                <a:solidFill>
                  <a:schemeClr val="bg1"/>
                </a:solidFill>
                <a:effectLst/>
                <a:latin typeface="Arial" pitchFamily="34" charset="0"/>
                <a:ea typeface="Calibri" pitchFamily="34" charset="0"/>
                <a:cs typeface="Arial" pitchFamily="34" charset="0"/>
              </a:rPr>
              <a:t>2</a:t>
            </a:r>
            <a:r>
              <a:rPr kumimoji="0" lang="en-US" sz="1600" b="1" i="0" u="none" strike="noStrike" cap="none" normalizeH="0" baseline="0" dirty="0" smtClean="0">
                <a:ln>
                  <a:noFill/>
                </a:ln>
                <a:solidFill>
                  <a:schemeClr val="bg1"/>
                </a:solidFill>
                <a:effectLst/>
                <a:latin typeface="Arial" pitchFamily="34" charset="0"/>
                <a:ea typeface="Calibri" pitchFamily="34" charset="0"/>
                <a:cs typeface="Arial" pitchFamily="34" charset="0"/>
              </a:rPr>
              <a:t> profile (Fresno California).  </a:t>
            </a:r>
            <a:endParaRPr kumimoji="0" lang="en-US" sz="2800" b="1" i="0" u="none" strike="noStrike" cap="none" normalizeH="0" baseline="0" dirty="0" smtClean="0">
              <a:ln>
                <a:noFill/>
              </a:ln>
              <a:solidFill>
                <a:schemeClr val="bg1"/>
              </a:solidFill>
              <a:effectLst/>
              <a:latin typeface="Arial" pitchFamily="34" charset="0"/>
            </a:endParaRPr>
          </a:p>
        </p:txBody>
      </p:sp>
      <p:sp>
        <p:nvSpPr>
          <p:cNvPr id="4" name="TextBox 3"/>
          <p:cNvSpPr txBox="1"/>
          <p:nvPr/>
        </p:nvSpPr>
        <p:spPr>
          <a:xfrm>
            <a:off x="838200" y="1417238"/>
            <a:ext cx="2971800" cy="369332"/>
          </a:xfrm>
          <a:prstGeom prst="rect">
            <a:avLst/>
          </a:prstGeom>
          <a:solidFill>
            <a:schemeClr val="bg1"/>
          </a:solidFill>
        </p:spPr>
        <p:txBody>
          <a:bodyPr wrap="square" rtlCol="0">
            <a:spAutoFit/>
          </a:bodyPr>
          <a:lstStyle/>
          <a:p>
            <a:r>
              <a:rPr lang="en-US" b="1" dirty="0" smtClean="0"/>
              <a:t>Variation of Boundary Layer</a:t>
            </a:r>
            <a:endParaRPr lang="en-US" b="1" dirty="0"/>
          </a:p>
        </p:txBody>
      </p:sp>
      <p:sp>
        <p:nvSpPr>
          <p:cNvPr id="10" name="TextBox 9"/>
          <p:cNvSpPr txBox="1"/>
          <p:nvPr/>
        </p:nvSpPr>
        <p:spPr>
          <a:xfrm>
            <a:off x="5105400" y="1447800"/>
            <a:ext cx="2971800" cy="369332"/>
          </a:xfrm>
          <a:prstGeom prst="rect">
            <a:avLst/>
          </a:prstGeom>
          <a:solidFill>
            <a:schemeClr val="bg1"/>
          </a:solidFill>
        </p:spPr>
        <p:txBody>
          <a:bodyPr wrap="square" rtlCol="0">
            <a:spAutoFit/>
          </a:bodyPr>
          <a:lstStyle/>
          <a:p>
            <a:r>
              <a:rPr lang="en-US" b="1" dirty="0" smtClean="0"/>
              <a:t>               NO</a:t>
            </a:r>
            <a:r>
              <a:rPr lang="en-US" b="1" baseline="-25000" dirty="0" smtClean="0"/>
              <a:t>2</a:t>
            </a:r>
            <a:r>
              <a:rPr lang="en-US" b="1" dirty="0" smtClean="0"/>
              <a:t> Profile</a:t>
            </a:r>
            <a:endParaRPr lang="en-US" b="1" dirty="0"/>
          </a:p>
        </p:txBody>
      </p:sp>
    </p:spTree>
    <p:extLst>
      <p:ext uri="{BB962C8B-B14F-4D97-AF65-F5344CB8AC3E}">
        <p14:creationId xmlns:p14="http://schemas.microsoft.com/office/powerpoint/2010/main" val="3565889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1" y="2819401"/>
            <a:ext cx="4368743"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2819400"/>
            <a:ext cx="4354462" cy="3505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280082" y="304800"/>
            <a:ext cx="6172200" cy="1200329"/>
          </a:xfrm>
          <a:prstGeom prst="rect">
            <a:avLst/>
          </a:prstGeom>
          <a:noFill/>
        </p:spPr>
        <p:txBody>
          <a:bodyPr wrap="square" rtlCol="0">
            <a:spAutoFit/>
          </a:bodyPr>
          <a:lstStyle/>
          <a:p>
            <a:pPr algn="ctr"/>
            <a:r>
              <a:rPr lang="en-US" sz="2400" b="1" dirty="0" smtClean="0">
                <a:solidFill>
                  <a:schemeClr val="bg1"/>
                </a:solidFill>
              </a:rPr>
              <a:t>Pandora Measurements of Ozone Profiles Compared with O</a:t>
            </a:r>
            <a:r>
              <a:rPr lang="en-US" sz="2400" b="1" baseline="-25000" dirty="0" smtClean="0">
                <a:solidFill>
                  <a:schemeClr val="bg1"/>
                </a:solidFill>
              </a:rPr>
              <a:t>3</a:t>
            </a:r>
            <a:r>
              <a:rPr lang="en-US" sz="2400" b="1" dirty="0" smtClean="0">
                <a:solidFill>
                  <a:schemeClr val="bg1"/>
                </a:solidFill>
              </a:rPr>
              <a:t> Balloon </a:t>
            </a:r>
            <a:r>
              <a:rPr lang="en-US" sz="2400" b="1" dirty="0" err="1" smtClean="0">
                <a:solidFill>
                  <a:schemeClr val="bg1"/>
                </a:solidFill>
              </a:rPr>
              <a:t>Sondes</a:t>
            </a:r>
            <a:endParaRPr lang="en-US" sz="2400" b="1" dirty="0" smtClean="0">
              <a:solidFill>
                <a:schemeClr val="bg1"/>
              </a:solidFill>
            </a:endParaRPr>
          </a:p>
          <a:p>
            <a:pPr algn="ctr"/>
            <a:r>
              <a:rPr lang="en-US" sz="2400" b="1" dirty="0" smtClean="0">
                <a:solidFill>
                  <a:schemeClr val="bg1"/>
                </a:solidFill>
              </a:rPr>
              <a:t>Smith Point, Texas on Sept 18 and 26, 2013</a:t>
            </a:r>
            <a:endParaRPr lang="en-US" sz="2400" b="1" dirty="0">
              <a:solidFill>
                <a:schemeClr val="bg1"/>
              </a:solidFill>
            </a:endParaRPr>
          </a:p>
        </p:txBody>
      </p:sp>
      <p:sp>
        <p:nvSpPr>
          <p:cNvPr id="6" name="Oval 5"/>
          <p:cNvSpPr/>
          <p:nvPr/>
        </p:nvSpPr>
        <p:spPr>
          <a:xfrm>
            <a:off x="1143000" y="1981200"/>
            <a:ext cx="152400" cy="152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280082" y="1859028"/>
            <a:ext cx="2514600" cy="369332"/>
          </a:xfrm>
          <a:prstGeom prst="rect">
            <a:avLst/>
          </a:prstGeom>
          <a:noFill/>
        </p:spPr>
        <p:txBody>
          <a:bodyPr wrap="square" rtlCol="0">
            <a:spAutoFit/>
          </a:bodyPr>
          <a:lstStyle/>
          <a:p>
            <a:r>
              <a:rPr lang="en-US" b="1" dirty="0" smtClean="0">
                <a:solidFill>
                  <a:schemeClr val="bg1"/>
                </a:solidFill>
              </a:rPr>
              <a:t>Pandora O</a:t>
            </a:r>
            <a:r>
              <a:rPr lang="en-US" b="1" baseline="-25000" dirty="0" smtClean="0">
                <a:solidFill>
                  <a:schemeClr val="bg1"/>
                </a:solidFill>
              </a:rPr>
              <a:t>3</a:t>
            </a:r>
            <a:r>
              <a:rPr lang="en-US" b="1" dirty="0" smtClean="0">
                <a:solidFill>
                  <a:schemeClr val="bg1"/>
                </a:solidFill>
              </a:rPr>
              <a:t> Profile</a:t>
            </a:r>
            <a:endParaRPr lang="en-US" b="1" dirty="0">
              <a:solidFill>
                <a:schemeClr val="bg1"/>
              </a:solidFill>
            </a:endParaRPr>
          </a:p>
        </p:txBody>
      </p:sp>
      <p:sp>
        <p:nvSpPr>
          <p:cNvPr id="9" name="Rectangle 8"/>
          <p:cNvSpPr/>
          <p:nvPr/>
        </p:nvSpPr>
        <p:spPr>
          <a:xfrm>
            <a:off x="441456" y="2286000"/>
            <a:ext cx="838200" cy="762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295400" y="2145268"/>
            <a:ext cx="2514600" cy="369332"/>
          </a:xfrm>
          <a:prstGeom prst="rect">
            <a:avLst/>
          </a:prstGeom>
          <a:noFill/>
        </p:spPr>
        <p:txBody>
          <a:bodyPr wrap="square" rtlCol="0">
            <a:spAutoFit/>
          </a:bodyPr>
          <a:lstStyle/>
          <a:p>
            <a:r>
              <a:rPr lang="en-US" b="1" dirty="0" smtClean="0">
                <a:solidFill>
                  <a:schemeClr val="bg1"/>
                </a:solidFill>
              </a:rPr>
              <a:t>Balloon </a:t>
            </a:r>
            <a:r>
              <a:rPr lang="en-US" b="1" dirty="0" err="1" smtClean="0">
                <a:solidFill>
                  <a:schemeClr val="bg1"/>
                </a:solidFill>
              </a:rPr>
              <a:t>Sonde</a:t>
            </a:r>
            <a:r>
              <a:rPr lang="en-US" b="1" dirty="0" smtClean="0">
                <a:solidFill>
                  <a:schemeClr val="bg1"/>
                </a:solidFill>
              </a:rPr>
              <a:t> O</a:t>
            </a:r>
            <a:r>
              <a:rPr lang="en-US" b="1" baseline="-25000" dirty="0" smtClean="0">
                <a:solidFill>
                  <a:schemeClr val="bg1"/>
                </a:solidFill>
              </a:rPr>
              <a:t>3</a:t>
            </a:r>
            <a:r>
              <a:rPr lang="en-US" b="1" dirty="0" smtClean="0">
                <a:solidFill>
                  <a:schemeClr val="bg1"/>
                </a:solidFill>
              </a:rPr>
              <a:t> Profile</a:t>
            </a:r>
            <a:endParaRPr lang="en-US" b="1" dirty="0">
              <a:solidFill>
                <a:schemeClr val="bg1"/>
              </a:solidFill>
            </a:endParaRPr>
          </a:p>
        </p:txBody>
      </p:sp>
      <p:sp>
        <p:nvSpPr>
          <p:cNvPr id="10" name="TextBox 9"/>
          <p:cNvSpPr txBox="1"/>
          <p:nvPr/>
        </p:nvSpPr>
        <p:spPr>
          <a:xfrm>
            <a:off x="4724400" y="1828800"/>
            <a:ext cx="3276600" cy="646331"/>
          </a:xfrm>
          <a:prstGeom prst="rect">
            <a:avLst/>
          </a:prstGeom>
          <a:noFill/>
        </p:spPr>
        <p:txBody>
          <a:bodyPr wrap="square" rtlCol="0">
            <a:spAutoFit/>
          </a:bodyPr>
          <a:lstStyle/>
          <a:p>
            <a:r>
              <a:rPr lang="en-US" b="1" dirty="0" smtClean="0">
                <a:solidFill>
                  <a:schemeClr val="bg1"/>
                </a:solidFill>
              </a:rPr>
              <a:t>Notice the profile agreement in the Troposphere</a:t>
            </a:r>
            <a:endParaRPr lang="en-US" b="1" dirty="0">
              <a:solidFill>
                <a:schemeClr val="bg1"/>
              </a:solidFill>
            </a:endParaRPr>
          </a:p>
        </p:txBody>
      </p:sp>
    </p:spTree>
    <p:extLst>
      <p:ext uri="{BB962C8B-B14F-4D97-AF65-F5344CB8AC3E}">
        <p14:creationId xmlns:p14="http://schemas.microsoft.com/office/powerpoint/2010/main" val="1244670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0"/>
            <a:ext cx="6649206"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2400" y="5410200"/>
            <a:ext cx="9069406" cy="1077218"/>
          </a:xfrm>
          <a:prstGeom prst="rect">
            <a:avLst/>
          </a:prstGeom>
          <a:noFill/>
        </p:spPr>
        <p:txBody>
          <a:bodyPr wrap="none" rtlCol="0">
            <a:spAutoFit/>
          </a:bodyPr>
          <a:lstStyle/>
          <a:p>
            <a:r>
              <a:rPr lang="en-US" sz="1600" b="1" dirty="0" smtClean="0">
                <a:solidFill>
                  <a:schemeClr val="bg1"/>
                </a:solidFill>
              </a:rPr>
              <a:t>Fitted Pandora slant column optical depths (blue) for a measurement on 22 July 2006</a:t>
            </a:r>
          </a:p>
          <a:p>
            <a:r>
              <a:rPr lang="en-US" sz="1600" b="1" dirty="0" smtClean="0">
                <a:solidFill>
                  <a:schemeClr val="bg1"/>
                </a:solidFill>
              </a:rPr>
              <a:t>during the campaign in Greece (red). The left side shows the measurement with the 380-nm low pass</a:t>
            </a:r>
          </a:p>
          <a:p>
            <a:r>
              <a:rPr lang="en-US" sz="1600" b="1" dirty="0" smtClean="0">
                <a:solidFill>
                  <a:schemeClr val="bg1"/>
                </a:solidFill>
              </a:rPr>
              <a:t>filter; the right side shows the measurement without filter. Note that the wavelength range 370– 380 nm</a:t>
            </a:r>
          </a:p>
          <a:p>
            <a:r>
              <a:rPr lang="en-US" sz="1600" b="1" dirty="0" smtClean="0">
                <a:solidFill>
                  <a:schemeClr val="bg1"/>
                </a:solidFill>
              </a:rPr>
              <a:t>appears on both sides. </a:t>
            </a:r>
            <a:endParaRPr lang="en-US" sz="1600" b="1" dirty="0">
              <a:solidFill>
                <a:schemeClr val="bg1"/>
              </a:solidFill>
            </a:endParaRPr>
          </a:p>
        </p:txBody>
      </p:sp>
    </p:spTree>
    <p:extLst>
      <p:ext uri="{BB962C8B-B14F-4D97-AF65-F5344CB8AC3E}">
        <p14:creationId xmlns:p14="http://schemas.microsoft.com/office/powerpoint/2010/main" val="113516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726220"/>
            <a:ext cx="6791700" cy="4648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38200" y="5867399"/>
            <a:ext cx="8001000" cy="646331"/>
          </a:xfrm>
          <a:prstGeom prst="rect">
            <a:avLst/>
          </a:prstGeom>
          <a:noFill/>
        </p:spPr>
        <p:txBody>
          <a:bodyPr wrap="square" rtlCol="0">
            <a:spAutoFit/>
          </a:bodyPr>
          <a:lstStyle/>
          <a:p>
            <a:r>
              <a:rPr lang="en-US" b="1" dirty="0" smtClean="0">
                <a:solidFill>
                  <a:schemeClr val="bg1"/>
                </a:solidFill>
              </a:rPr>
              <a:t>The black legends give the final retrieved vertical column amounts for each</a:t>
            </a:r>
          </a:p>
          <a:p>
            <a:r>
              <a:rPr lang="en-US" b="1" dirty="0" smtClean="0">
                <a:solidFill>
                  <a:schemeClr val="bg1"/>
                </a:solidFill>
              </a:rPr>
              <a:t>atmospheric absorber.</a:t>
            </a:r>
            <a:endParaRPr lang="en-US" b="1" dirty="0">
              <a:solidFill>
                <a:schemeClr val="bg1"/>
              </a:solidFill>
            </a:endParaRPr>
          </a:p>
        </p:txBody>
      </p:sp>
    </p:spTree>
    <p:extLst>
      <p:ext uri="{BB962C8B-B14F-4D97-AF65-F5344CB8AC3E}">
        <p14:creationId xmlns:p14="http://schemas.microsoft.com/office/powerpoint/2010/main" val="4205430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2910090" y="1524000"/>
            <a:ext cx="5167110" cy="5189537"/>
          </a:xfrm>
          <a:prstGeom prst="rect">
            <a:avLst/>
          </a:prstGeom>
          <a:noFill/>
          <a:ln w="9525">
            <a:noFill/>
            <a:miter lim="800000"/>
            <a:headEnd/>
            <a:tailEnd/>
          </a:ln>
        </p:spPr>
      </p:pic>
      <p:sp>
        <p:nvSpPr>
          <p:cNvPr id="3" name="TextBox 2"/>
          <p:cNvSpPr txBox="1"/>
          <p:nvPr/>
        </p:nvSpPr>
        <p:spPr>
          <a:xfrm>
            <a:off x="2514600" y="381000"/>
            <a:ext cx="3775521" cy="584775"/>
          </a:xfrm>
          <a:prstGeom prst="rect">
            <a:avLst/>
          </a:prstGeom>
          <a:noFill/>
        </p:spPr>
        <p:txBody>
          <a:bodyPr wrap="none" rtlCol="0">
            <a:spAutoFit/>
          </a:bodyPr>
          <a:lstStyle/>
          <a:p>
            <a:r>
              <a:rPr lang="en-US" sz="3200" b="1" dirty="0" smtClean="0">
                <a:solidFill>
                  <a:schemeClr val="bg1"/>
                </a:solidFill>
              </a:rPr>
              <a:t>Known Pandora Bugs</a:t>
            </a:r>
            <a:endParaRPr lang="en-US" sz="3200" b="1" dirty="0">
              <a:solidFill>
                <a:schemeClr val="bg1"/>
              </a:solidFill>
            </a:endParaRPr>
          </a:p>
        </p:txBody>
      </p:sp>
      <p:sp>
        <p:nvSpPr>
          <p:cNvPr id="4" name="Right Arrow 3"/>
          <p:cNvSpPr/>
          <p:nvPr/>
        </p:nvSpPr>
        <p:spPr>
          <a:xfrm rot="1076135">
            <a:off x="2279387" y="2686874"/>
            <a:ext cx="2663063" cy="377297"/>
          </a:xfrm>
          <a:prstGeom prst="rightArrow">
            <a:avLst>
              <a:gd name="adj1" fmla="val 5827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1905000"/>
            <a:ext cx="2297937" cy="3416320"/>
          </a:xfrm>
          <a:prstGeom prst="rect">
            <a:avLst/>
          </a:prstGeom>
          <a:noFill/>
        </p:spPr>
        <p:txBody>
          <a:bodyPr wrap="none" rtlCol="0">
            <a:spAutoFit/>
          </a:bodyPr>
          <a:lstStyle/>
          <a:p>
            <a:pPr algn="ctr"/>
            <a:r>
              <a:rPr lang="en-US" b="1" dirty="0" smtClean="0">
                <a:solidFill>
                  <a:schemeClr val="bg1"/>
                </a:solidFill>
              </a:rPr>
              <a:t>EFFECTS</a:t>
            </a:r>
          </a:p>
          <a:p>
            <a:endParaRPr lang="en-US" b="1" dirty="0" smtClean="0">
              <a:solidFill>
                <a:schemeClr val="bg1"/>
              </a:solidFill>
            </a:endParaRPr>
          </a:p>
          <a:p>
            <a:r>
              <a:rPr lang="en-US" b="1" dirty="0" smtClean="0">
                <a:solidFill>
                  <a:schemeClr val="bg1"/>
                </a:solidFill>
              </a:rPr>
              <a:t>Reduced Transmission</a:t>
            </a:r>
          </a:p>
          <a:p>
            <a:r>
              <a:rPr lang="en-US" b="1" dirty="0" smtClean="0">
                <a:solidFill>
                  <a:schemeClr val="bg1"/>
                </a:solidFill>
              </a:rPr>
              <a:t>Reduced SNR</a:t>
            </a:r>
          </a:p>
          <a:p>
            <a:r>
              <a:rPr lang="en-US" b="1" dirty="0" smtClean="0">
                <a:solidFill>
                  <a:schemeClr val="bg1"/>
                </a:solidFill>
              </a:rPr>
              <a:t>Variable Signal</a:t>
            </a:r>
          </a:p>
          <a:p>
            <a:r>
              <a:rPr lang="en-US" b="1" dirty="0" smtClean="0">
                <a:solidFill>
                  <a:schemeClr val="bg1"/>
                </a:solidFill>
              </a:rPr>
              <a:t>False Diurnal Change</a:t>
            </a:r>
          </a:p>
          <a:p>
            <a:endParaRPr lang="en-US" b="1" dirty="0" smtClean="0">
              <a:solidFill>
                <a:schemeClr val="bg1"/>
              </a:solidFill>
            </a:endParaRPr>
          </a:p>
          <a:p>
            <a:r>
              <a:rPr lang="en-US" b="1" dirty="0" smtClean="0">
                <a:solidFill>
                  <a:schemeClr val="bg1"/>
                </a:solidFill>
              </a:rPr>
              <a:t>Main Goal of Pandora</a:t>
            </a:r>
          </a:p>
          <a:p>
            <a:r>
              <a:rPr lang="en-US" b="1" dirty="0" smtClean="0">
                <a:solidFill>
                  <a:schemeClr val="bg1"/>
                </a:solidFill>
              </a:rPr>
              <a:t>Project</a:t>
            </a:r>
          </a:p>
          <a:p>
            <a:endParaRPr lang="en-US" dirty="0" smtClean="0">
              <a:solidFill>
                <a:schemeClr val="bg1"/>
              </a:solidFill>
            </a:endParaRPr>
          </a:p>
          <a:p>
            <a:r>
              <a:rPr lang="en-US" b="1" dirty="0" smtClean="0">
                <a:solidFill>
                  <a:schemeClr val="bg1"/>
                </a:solidFill>
              </a:rPr>
              <a:t>ELIMINATE BUGS</a:t>
            </a:r>
          </a:p>
          <a:p>
            <a:r>
              <a:rPr lang="en-US" b="1" dirty="0" smtClean="0">
                <a:solidFill>
                  <a:schemeClr val="bg1"/>
                </a:solidFill>
              </a:rPr>
              <a:t>BEFORE TEMPO FLIES</a:t>
            </a:r>
            <a:endParaRPr lang="en-US" b="1" dirty="0">
              <a:solidFill>
                <a:schemeClr val="bg1"/>
              </a:solidFill>
            </a:endParaRPr>
          </a:p>
        </p:txBody>
      </p:sp>
    </p:spTree>
    <p:extLst>
      <p:ext uri="{BB962C8B-B14F-4D97-AF65-F5344CB8AC3E}">
        <p14:creationId xmlns:p14="http://schemas.microsoft.com/office/powerpoint/2010/main" val="2735492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90575"/>
            <a:ext cx="8991600" cy="527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743200" y="152399"/>
            <a:ext cx="3198376" cy="461665"/>
          </a:xfrm>
          <a:prstGeom prst="rect">
            <a:avLst/>
          </a:prstGeom>
          <a:noFill/>
        </p:spPr>
        <p:txBody>
          <a:bodyPr wrap="none" rtlCol="0">
            <a:spAutoFit/>
          </a:bodyPr>
          <a:lstStyle/>
          <a:p>
            <a:r>
              <a:rPr lang="en-US" sz="2400" b="1" dirty="0" smtClean="0">
                <a:solidFill>
                  <a:schemeClr val="bg1"/>
                </a:solidFill>
              </a:rPr>
              <a:t>Pandora in Thessaloniki</a:t>
            </a:r>
            <a:endParaRPr lang="en-US" sz="2400" b="1" dirty="0">
              <a:solidFill>
                <a:schemeClr val="bg1"/>
              </a:solidFill>
            </a:endParaRPr>
          </a:p>
        </p:txBody>
      </p:sp>
      <p:sp>
        <p:nvSpPr>
          <p:cNvPr id="3" name="TextBox 2"/>
          <p:cNvSpPr txBox="1"/>
          <p:nvPr/>
        </p:nvSpPr>
        <p:spPr>
          <a:xfrm>
            <a:off x="762000" y="6477000"/>
            <a:ext cx="4025204" cy="369332"/>
          </a:xfrm>
          <a:prstGeom prst="rect">
            <a:avLst/>
          </a:prstGeom>
          <a:noFill/>
        </p:spPr>
        <p:txBody>
          <a:bodyPr wrap="none" rtlCol="0">
            <a:spAutoFit/>
          </a:bodyPr>
          <a:lstStyle/>
          <a:p>
            <a:r>
              <a:rPr lang="en-US" dirty="0" smtClean="0"/>
              <a:t>The spectrometer was temperature </a:t>
            </a:r>
            <a:r>
              <a:rPr lang="en-US" smtClean="0"/>
              <a:t>copn</a:t>
            </a:r>
            <a:endParaRPr lang="en-US"/>
          </a:p>
        </p:txBody>
      </p:sp>
    </p:spTree>
    <p:extLst>
      <p:ext uri="{BB962C8B-B14F-4D97-AF65-F5344CB8AC3E}">
        <p14:creationId xmlns:p14="http://schemas.microsoft.com/office/powerpoint/2010/main" val="7526123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219200"/>
            <a:ext cx="6215062" cy="4881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90600" y="457200"/>
            <a:ext cx="7010400" cy="461665"/>
          </a:xfrm>
          <a:prstGeom prst="rect">
            <a:avLst/>
          </a:prstGeom>
          <a:noFill/>
        </p:spPr>
        <p:txBody>
          <a:bodyPr wrap="square" rtlCol="0">
            <a:spAutoFit/>
          </a:bodyPr>
          <a:lstStyle/>
          <a:p>
            <a:r>
              <a:rPr lang="en-US" sz="2400" b="1" dirty="0" smtClean="0">
                <a:solidFill>
                  <a:schemeClr val="bg1"/>
                </a:solidFill>
              </a:rPr>
              <a:t>Day to Day Variability of Ozone in a Mountain Region</a:t>
            </a:r>
            <a:endParaRPr lang="en-US" sz="2400" b="1" dirty="0">
              <a:solidFill>
                <a:schemeClr val="bg1"/>
              </a:solidFill>
            </a:endParaRPr>
          </a:p>
        </p:txBody>
      </p:sp>
    </p:spTree>
    <p:extLst>
      <p:ext uri="{BB962C8B-B14F-4D97-AF65-F5344CB8AC3E}">
        <p14:creationId xmlns:p14="http://schemas.microsoft.com/office/powerpoint/2010/main" val="2803422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9298" name="Object 2"/>
          <p:cNvGraphicFramePr>
            <a:graphicFrameLocks noChangeAspect="1"/>
          </p:cNvGraphicFramePr>
          <p:nvPr/>
        </p:nvGraphicFramePr>
        <p:xfrm>
          <a:off x="-121920" y="0"/>
          <a:ext cx="9144000" cy="6858000"/>
        </p:xfrm>
        <a:graphic>
          <a:graphicData uri="http://schemas.openxmlformats.org/presentationml/2006/ole">
            <mc:AlternateContent xmlns:mc="http://schemas.openxmlformats.org/markup-compatibility/2006">
              <mc:Choice xmlns:v="urn:schemas-microsoft-com:vml" Requires="v">
                <p:oleObj spid="_x0000_s1031" name="Slide" r:id="rId3" imgW="4572000" imgH="3429000" progId="PowerPoint.Slide.8">
                  <p:embed/>
                </p:oleObj>
              </mc:Choice>
              <mc:Fallback>
                <p:oleObj name="Slide" r:id="rId3" imgW="4572000" imgH="3429000"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9299" name="Text Box 3"/>
          <p:cNvSpPr txBox="1">
            <a:spLocks noChangeArrowheads="1"/>
          </p:cNvSpPr>
          <p:nvPr/>
        </p:nvSpPr>
        <p:spPr bwMode="auto">
          <a:xfrm>
            <a:off x="241300" y="0"/>
            <a:ext cx="6188075" cy="523220"/>
          </a:xfrm>
          <a:prstGeom prst="rect">
            <a:avLst/>
          </a:prstGeom>
          <a:noFill/>
          <a:ln w="9525">
            <a:noFill/>
            <a:miter lim="800000"/>
            <a:headEnd/>
            <a:tailEnd/>
          </a:ln>
          <a:effectLst/>
        </p:spPr>
        <p:txBody>
          <a:bodyPr>
            <a:spAutoFit/>
          </a:bodyPr>
          <a:lstStyle/>
          <a:p>
            <a:pPr>
              <a:spcBef>
                <a:spcPct val="50000"/>
              </a:spcBef>
            </a:pPr>
            <a:r>
              <a:rPr lang="en-US" sz="2800" b="1" dirty="0">
                <a:solidFill>
                  <a:schemeClr val="tx2">
                    <a:lumMod val="40000"/>
                    <a:lumOff val="60000"/>
                  </a:schemeClr>
                </a:solidFill>
              </a:rPr>
              <a:t>Earth as a Planet: </a:t>
            </a:r>
            <a:r>
              <a:rPr lang="en-US" sz="2800" b="1" dirty="0" smtClean="0">
                <a:solidFill>
                  <a:schemeClr val="tx2">
                    <a:lumMod val="40000"/>
                    <a:lumOff val="60000"/>
                  </a:schemeClr>
                </a:solidFill>
              </a:rPr>
              <a:t>A view </a:t>
            </a:r>
            <a:r>
              <a:rPr lang="en-US" sz="2800" b="1" dirty="0">
                <a:solidFill>
                  <a:schemeClr val="tx2">
                    <a:lumMod val="40000"/>
                    <a:lumOff val="60000"/>
                  </a:schemeClr>
                </a:solidFill>
              </a:rPr>
              <a:t>from t</a:t>
            </a:r>
            <a:r>
              <a:rPr lang="en-US" sz="2800" b="1" dirty="0" smtClean="0">
                <a:solidFill>
                  <a:schemeClr val="tx2">
                    <a:lumMod val="40000"/>
                    <a:lumOff val="60000"/>
                  </a:schemeClr>
                </a:solidFill>
              </a:rPr>
              <a:t>he Moon</a:t>
            </a:r>
            <a:endParaRPr lang="en-US" sz="2800" b="1" dirty="0">
              <a:solidFill>
                <a:schemeClr val="tx2">
                  <a:lumMod val="40000"/>
                  <a:lumOff val="60000"/>
                </a:schemeClr>
              </a:solidFill>
              <a:latin typeface="Times New Roman" pitchFamily="18" charset="0"/>
            </a:endParaRPr>
          </a:p>
        </p:txBody>
      </p:sp>
      <p:pic>
        <p:nvPicPr>
          <p:cNvPr id="439300" name="Picture 4" descr="http://www.gifs.net/animate/worm.gif"/>
          <p:cNvPicPr>
            <a:picLocks noChangeAspect="1" noChangeArrowheads="1" noCrop="1"/>
          </p:cNvPicPr>
          <p:nvPr/>
        </p:nvPicPr>
        <p:blipFill>
          <a:blip r:embed="rId5" cstate="print"/>
          <a:srcRect/>
          <a:stretch>
            <a:fillRect/>
          </a:stretch>
        </p:blipFill>
        <p:spPr bwMode="auto">
          <a:xfrm>
            <a:off x="3124200" y="5184775"/>
            <a:ext cx="263525" cy="377825"/>
          </a:xfrm>
          <a:prstGeom prst="rect">
            <a:avLst/>
          </a:prstGeom>
          <a:noFill/>
        </p:spPr>
      </p:pic>
    </p:spTree>
    <p:extLst>
      <p:ext uri="{BB962C8B-B14F-4D97-AF65-F5344CB8AC3E}">
        <p14:creationId xmlns:p14="http://schemas.microsoft.com/office/powerpoint/2010/main" val="39562798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914775"/>
            <a:ext cx="4257675" cy="2790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4663660" cy="3514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04800"/>
            <a:ext cx="257175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667125"/>
            <a:ext cx="2714625" cy="319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8417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524000"/>
            <a:ext cx="6663154"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14400" y="533399"/>
            <a:ext cx="7406195" cy="461665"/>
          </a:xfrm>
          <a:prstGeom prst="rect">
            <a:avLst/>
          </a:prstGeom>
          <a:noFill/>
        </p:spPr>
        <p:txBody>
          <a:bodyPr wrap="none" rtlCol="0">
            <a:spAutoFit/>
          </a:bodyPr>
          <a:lstStyle/>
          <a:p>
            <a:r>
              <a:rPr lang="en-US" sz="2400" b="1" dirty="0" smtClean="0">
                <a:solidFill>
                  <a:schemeClr val="bg1"/>
                </a:solidFill>
              </a:rPr>
              <a:t>Drawing of the DSCOVR Spacecraft located at Lagrange-1</a:t>
            </a:r>
            <a:endParaRPr lang="en-US" sz="2400" b="1" dirty="0">
              <a:solidFill>
                <a:schemeClr val="bg1"/>
              </a:solidFill>
            </a:endParaRPr>
          </a:p>
        </p:txBody>
      </p:sp>
    </p:spTree>
    <p:extLst>
      <p:ext uri="{BB962C8B-B14F-4D97-AF65-F5344CB8AC3E}">
        <p14:creationId xmlns:p14="http://schemas.microsoft.com/office/powerpoint/2010/main" val="33003435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                             </a:t>
            </a:r>
            <a:endParaRPr lang="en-US" dirty="0"/>
          </a:p>
        </p:txBody>
      </p:sp>
      <p:sp>
        <p:nvSpPr>
          <p:cNvPr id="3" name="Subtitle 2"/>
          <p:cNvSpPr>
            <a:spLocks noGrp="1"/>
          </p:cNvSpPr>
          <p:nvPr>
            <p:ph type="subTitle" idx="1"/>
          </p:nvPr>
        </p:nvSpPr>
        <p:spPr/>
        <p:txBody>
          <a:bodyPr/>
          <a:lstStyle/>
          <a:p>
            <a:endParaRPr lang="en-US"/>
          </a:p>
        </p:txBody>
      </p:sp>
      <p:pic>
        <p:nvPicPr>
          <p:cNvPr id="4" name="DSCOVR Lunar Transit.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0" y="685800"/>
            <a:ext cx="9144000" cy="5143500"/>
          </a:xfrm>
          <a:prstGeom prst="rect">
            <a:avLst/>
          </a:prstGeom>
        </p:spPr>
      </p:pic>
      <p:sp>
        <p:nvSpPr>
          <p:cNvPr id="5" name="TextBox 4"/>
          <p:cNvSpPr txBox="1"/>
          <p:nvPr/>
        </p:nvSpPr>
        <p:spPr>
          <a:xfrm>
            <a:off x="2438400" y="152400"/>
            <a:ext cx="4648200" cy="584775"/>
          </a:xfrm>
          <a:prstGeom prst="rect">
            <a:avLst/>
          </a:prstGeom>
          <a:noFill/>
        </p:spPr>
        <p:txBody>
          <a:bodyPr wrap="square" rtlCol="0">
            <a:spAutoFit/>
          </a:bodyPr>
          <a:lstStyle/>
          <a:p>
            <a:pPr algn="ctr"/>
            <a:r>
              <a:rPr lang="en-US" sz="3200" b="1" dirty="0" smtClean="0">
                <a:solidFill>
                  <a:schemeClr val="bg1"/>
                </a:solidFill>
              </a:rPr>
              <a:t>Lunar Transit with Music</a:t>
            </a:r>
            <a:endParaRPr lang="en-US" sz="3200" b="1" dirty="0">
              <a:solidFill>
                <a:schemeClr val="bg1"/>
              </a:solidFill>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7200" y="113537"/>
            <a:ext cx="614267" cy="522127"/>
          </a:xfrm>
          <a:prstGeom prst="rect">
            <a:avLst/>
          </a:prstGeom>
        </p:spPr>
      </p:pic>
    </p:spTree>
    <p:extLst>
      <p:ext uri="{BB962C8B-B14F-4D97-AF65-F5344CB8AC3E}">
        <p14:creationId xmlns:p14="http://schemas.microsoft.com/office/powerpoint/2010/main" val="13742472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WPDOCS\Triana_EPIC\1-First Images\Lunar tranist.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848727"/>
            <a:ext cx="9144000" cy="5160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6389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152400" y="1524000"/>
            <a:ext cx="4495800" cy="4495799"/>
          </a:xfrm>
          <a:prstGeom prst="rect">
            <a:avLst/>
          </a:prstGeom>
        </p:spPr>
      </p:pic>
      <p:pic>
        <p:nvPicPr>
          <p:cNvPr id="5" name="Picture 4"/>
          <p:cNvPicPr/>
          <p:nvPr/>
        </p:nvPicPr>
        <p:blipFill>
          <a:blip r:embed="rId3"/>
          <a:stretch>
            <a:fillRect/>
          </a:stretch>
        </p:blipFill>
        <p:spPr>
          <a:xfrm>
            <a:off x="4572000" y="1483580"/>
            <a:ext cx="4572000" cy="4536220"/>
          </a:xfrm>
          <a:prstGeom prst="rect">
            <a:avLst/>
          </a:prstGeom>
        </p:spPr>
      </p:pic>
      <p:sp>
        <p:nvSpPr>
          <p:cNvPr id="2" name="TextBox 1"/>
          <p:cNvSpPr txBox="1"/>
          <p:nvPr/>
        </p:nvSpPr>
        <p:spPr>
          <a:xfrm>
            <a:off x="1817831" y="1176548"/>
            <a:ext cx="772969" cy="461665"/>
          </a:xfrm>
          <a:prstGeom prst="rect">
            <a:avLst/>
          </a:prstGeom>
          <a:noFill/>
        </p:spPr>
        <p:txBody>
          <a:bodyPr wrap="none" rtlCol="0">
            <a:spAutoFit/>
          </a:bodyPr>
          <a:lstStyle/>
          <a:p>
            <a:r>
              <a:rPr lang="en-US" sz="2400" b="1" dirty="0" smtClean="0">
                <a:solidFill>
                  <a:schemeClr val="bg1"/>
                </a:solidFill>
              </a:rPr>
              <a:t>June</a:t>
            </a:r>
            <a:endParaRPr lang="en-US" sz="2400" b="1" dirty="0">
              <a:solidFill>
                <a:schemeClr val="bg1"/>
              </a:solidFill>
            </a:endParaRPr>
          </a:p>
        </p:txBody>
      </p:sp>
      <p:sp>
        <p:nvSpPr>
          <p:cNvPr id="7" name="TextBox 6"/>
          <p:cNvSpPr txBox="1"/>
          <p:nvPr/>
        </p:nvSpPr>
        <p:spPr>
          <a:xfrm>
            <a:off x="6109237" y="1150950"/>
            <a:ext cx="1497526" cy="461665"/>
          </a:xfrm>
          <a:prstGeom prst="rect">
            <a:avLst/>
          </a:prstGeom>
          <a:noFill/>
        </p:spPr>
        <p:txBody>
          <a:bodyPr wrap="none" rtlCol="0">
            <a:spAutoFit/>
          </a:bodyPr>
          <a:lstStyle/>
          <a:p>
            <a:r>
              <a:rPr lang="en-US" sz="2400" b="1" dirty="0" smtClean="0">
                <a:solidFill>
                  <a:schemeClr val="bg1"/>
                </a:solidFill>
              </a:rPr>
              <a:t>December</a:t>
            </a:r>
            <a:endParaRPr lang="en-US" sz="2400" b="1" dirty="0">
              <a:solidFill>
                <a:schemeClr val="bg1"/>
              </a:solidFill>
            </a:endParaRPr>
          </a:p>
        </p:txBody>
      </p:sp>
      <p:sp>
        <p:nvSpPr>
          <p:cNvPr id="3" name="TextBox 2"/>
          <p:cNvSpPr txBox="1"/>
          <p:nvPr/>
        </p:nvSpPr>
        <p:spPr>
          <a:xfrm>
            <a:off x="1676400" y="381000"/>
            <a:ext cx="5344605" cy="523220"/>
          </a:xfrm>
          <a:prstGeom prst="rect">
            <a:avLst/>
          </a:prstGeom>
          <a:noFill/>
        </p:spPr>
        <p:txBody>
          <a:bodyPr wrap="none" rtlCol="0">
            <a:spAutoFit/>
          </a:bodyPr>
          <a:lstStyle/>
          <a:p>
            <a:r>
              <a:rPr lang="en-US" sz="2800" b="1" dirty="0" smtClean="0">
                <a:solidFill>
                  <a:schemeClr val="bg1"/>
                </a:solidFill>
              </a:rPr>
              <a:t>The View of Earth from Lagrange-1</a:t>
            </a:r>
            <a:endParaRPr lang="en-US" sz="2800" b="1" dirty="0">
              <a:solidFill>
                <a:schemeClr val="bg1"/>
              </a:solidFill>
            </a:endParaRPr>
          </a:p>
        </p:txBody>
      </p:sp>
      <p:sp>
        <p:nvSpPr>
          <p:cNvPr id="6" name="TextBox 5"/>
          <p:cNvSpPr txBox="1"/>
          <p:nvPr/>
        </p:nvSpPr>
        <p:spPr>
          <a:xfrm>
            <a:off x="685800" y="6096000"/>
            <a:ext cx="7924800" cy="646331"/>
          </a:xfrm>
          <a:prstGeom prst="rect">
            <a:avLst/>
          </a:prstGeom>
          <a:noFill/>
        </p:spPr>
        <p:txBody>
          <a:bodyPr wrap="square" rtlCol="0">
            <a:spAutoFit/>
          </a:bodyPr>
          <a:lstStyle/>
          <a:p>
            <a:r>
              <a:rPr lang="en-US" b="1" dirty="0">
                <a:solidFill>
                  <a:schemeClr val="bg1"/>
                </a:solidFill>
              </a:rPr>
              <a:t>Natural Color EPIC Earth images from June 6 and December 6, 2016 showing the field of view during the respective hemispheric summers. </a:t>
            </a:r>
          </a:p>
        </p:txBody>
      </p:sp>
    </p:spTree>
    <p:extLst>
      <p:ext uri="{BB962C8B-B14F-4D97-AF65-F5344CB8AC3E}">
        <p14:creationId xmlns:p14="http://schemas.microsoft.com/office/powerpoint/2010/main" val="19365202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914400"/>
            <a:ext cx="4752975" cy="4645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600200" y="5728915"/>
            <a:ext cx="7238999" cy="707886"/>
          </a:xfrm>
          <a:prstGeom prst="rect">
            <a:avLst/>
          </a:prstGeom>
          <a:noFill/>
        </p:spPr>
        <p:txBody>
          <a:bodyPr wrap="square" rtlCol="0">
            <a:spAutoFit/>
          </a:bodyPr>
          <a:lstStyle/>
          <a:p>
            <a:r>
              <a:rPr lang="en-US" sz="2000" b="1" dirty="0">
                <a:solidFill>
                  <a:schemeClr val="bg1"/>
                </a:solidFill>
              </a:rPr>
              <a:t>EPIC observed ozone from 23 November 2015 at 16:20 GMT showing the remnant of the Antarctic ozone hole.</a:t>
            </a:r>
            <a:endParaRPr lang="en-US" sz="2000" dirty="0">
              <a:solidFill>
                <a:schemeClr val="bg1"/>
              </a:solidFill>
            </a:endParaRPr>
          </a:p>
        </p:txBody>
      </p:sp>
      <p:sp>
        <p:nvSpPr>
          <p:cNvPr id="3" name="TextBox 2"/>
          <p:cNvSpPr txBox="1"/>
          <p:nvPr/>
        </p:nvSpPr>
        <p:spPr>
          <a:xfrm>
            <a:off x="838200" y="304800"/>
            <a:ext cx="7349128" cy="523220"/>
          </a:xfrm>
          <a:prstGeom prst="rect">
            <a:avLst/>
          </a:prstGeom>
          <a:noFill/>
        </p:spPr>
        <p:txBody>
          <a:bodyPr wrap="none" rtlCol="0">
            <a:spAutoFit/>
          </a:bodyPr>
          <a:lstStyle/>
          <a:p>
            <a:r>
              <a:rPr lang="en-US" sz="2800" b="1" dirty="0" smtClean="0">
                <a:solidFill>
                  <a:schemeClr val="bg1"/>
                </a:solidFill>
              </a:rPr>
              <a:t>Antarctic Ozone Hole Observed from Lagrange-1</a:t>
            </a:r>
            <a:endParaRPr lang="en-US" sz="2800" b="1" dirty="0">
              <a:solidFill>
                <a:schemeClr val="bg1"/>
              </a:solidFill>
            </a:endParaRPr>
          </a:p>
        </p:txBody>
      </p:sp>
    </p:spTree>
    <p:extLst>
      <p:ext uri="{BB962C8B-B14F-4D97-AF65-F5344CB8AC3E}">
        <p14:creationId xmlns:p14="http://schemas.microsoft.com/office/powerpoint/2010/main" val="217576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067800" cy="6797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81000" y="6096000"/>
            <a:ext cx="8610600" cy="707886"/>
          </a:xfrm>
          <a:prstGeom prst="rect">
            <a:avLst/>
          </a:prstGeom>
          <a:noFill/>
        </p:spPr>
        <p:txBody>
          <a:bodyPr wrap="square" rtlCol="0">
            <a:spAutoFit/>
          </a:bodyPr>
          <a:lstStyle/>
          <a:p>
            <a:r>
              <a:rPr lang="en-US" sz="2000" b="1" dirty="0" smtClean="0">
                <a:solidFill>
                  <a:schemeClr val="bg1"/>
                </a:solidFill>
              </a:rPr>
              <a:t>EPIC Ozone for US with high O</a:t>
            </a:r>
            <a:r>
              <a:rPr lang="en-US" sz="2000" b="1" baseline="-25000" dirty="0" smtClean="0">
                <a:solidFill>
                  <a:schemeClr val="bg1"/>
                </a:solidFill>
              </a:rPr>
              <a:t>3</a:t>
            </a:r>
            <a:r>
              <a:rPr lang="en-US" sz="2000" b="1" dirty="0" smtClean="0">
                <a:solidFill>
                  <a:schemeClr val="bg1"/>
                </a:solidFill>
              </a:rPr>
              <a:t> on the east coast including NASA HQ</a:t>
            </a:r>
          </a:p>
          <a:p>
            <a:r>
              <a:rPr lang="en-US" sz="2000" b="1" dirty="0" smtClean="0">
                <a:solidFill>
                  <a:schemeClr val="bg1"/>
                </a:solidFill>
              </a:rPr>
              <a:t>High Values on May 6, 7, and 8</a:t>
            </a:r>
            <a:endParaRPr lang="en-US" sz="2000" b="1" dirty="0">
              <a:solidFill>
                <a:schemeClr val="bg1"/>
              </a:solidFill>
            </a:endParaRPr>
          </a:p>
        </p:txBody>
      </p:sp>
    </p:spTree>
    <p:extLst>
      <p:ext uri="{BB962C8B-B14F-4D97-AF65-F5344CB8AC3E}">
        <p14:creationId xmlns:p14="http://schemas.microsoft.com/office/powerpoint/2010/main" val="2115047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90" y="0"/>
            <a:ext cx="914904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24540" y="6457890"/>
            <a:ext cx="8610600" cy="400110"/>
          </a:xfrm>
          <a:prstGeom prst="rect">
            <a:avLst/>
          </a:prstGeom>
          <a:noFill/>
        </p:spPr>
        <p:txBody>
          <a:bodyPr wrap="square" rtlCol="0">
            <a:spAutoFit/>
          </a:bodyPr>
          <a:lstStyle/>
          <a:p>
            <a:r>
              <a:rPr lang="en-US" sz="2000" b="1" dirty="0" smtClean="0">
                <a:solidFill>
                  <a:schemeClr val="bg1"/>
                </a:solidFill>
              </a:rPr>
              <a:t>EPIC O</a:t>
            </a:r>
            <a:r>
              <a:rPr lang="en-US" sz="2000" b="1" baseline="-25000" dirty="0" smtClean="0">
                <a:solidFill>
                  <a:schemeClr val="bg1"/>
                </a:solidFill>
              </a:rPr>
              <a:t>3</a:t>
            </a:r>
            <a:r>
              <a:rPr lang="en-US" sz="2000" b="1" dirty="0" smtClean="0">
                <a:solidFill>
                  <a:schemeClr val="bg1"/>
                </a:solidFill>
              </a:rPr>
              <a:t> for US with high O</a:t>
            </a:r>
            <a:r>
              <a:rPr lang="en-US" sz="2000" b="1" baseline="-25000" dirty="0" smtClean="0">
                <a:solidFill>
                  <a:schemeClr val="bg1"/>
                </a:solidFill>
              </a:rPr>
              <a:t>3</a:t>
            </a:r>
            <a:r>
              <a:rPr lang="en-US" sz="2000" b="1" dirty="0" smtClean="0">
                <a:solidFill>
                  <a:schemeClr val="bg1"/>
                </a:solidFill>
              </a:rPr>
              <a:t> on the east coast including NASA HQ</a:t>
            </a:r>
            <a:endParaRPr lang="en-US" sz="2000" b="1" dirty="0">
              <a:solidFill>
                <a:schemeClr val="bg1"/>
              </a:solidFill>
            </a:endParaRPr>
          </a:p>
        </p:txBody>
      </p:sp>
    </p:spTree>
    <p:extLst>
      <p:ext uri="{BB962C8B-B14F-4D97-AF65-F5344CB8AC3E}">
        <p14:creationId xmlns:p14="http://schemas.microsoft.com/office/powerpoint/2010/main" val="3150907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1" y="1066800"/>
            <a:ext cx="5949308" cy="4427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921225" y="232155"/>
            <a:ext cx="5002460" cy="523220"/>
          </a:xfrm>
          <a:prstGeom prst="rect">
            <a:avLst/>
          </a:prstGeom>
          <a:noFill/>
        </p:spPr>
        <p:txBody>
          <a:bodyPr wrap="none" rtlCol="0">
            <a:spAutoFit/>
          </a:bodyPr>
          <a:lstStyle/>
          <a:p>
            <a:r>
              <a:rPr lang="en-US" sz="2800" b="1" dirty="0" smtClean="0">
                <a:solidFill>
                  <a:schemeClr val="bg1"/>
                </a:solidFill>
              </a:rPr>
              <a:t>NO</a:t>
            </a:r>
            <a:r>
              <a:rPr lang="en-US" sz="2800" b="1" baseline="-25000" dirty="0" smtClean="0">
                <a:solidFill>
                  <a:schemeClr val="bg1"/>
                </a:solidFill>
              </a:rPr>
              <a:t>2</a:t>
            </a:r>
            <a:r>
              <a:rPr lang="en-US" sz="2800" b="1" dirty="0" smtClean="0">
                <a:solidFill>
                  <a:schemeClr val="bg1"/>
                </a:solidFill>
              </a:rPr>
              <a:t>:  Thessaloniki, Greece 2006</a:t>
            </a:r>
            <a:endParaRPr lang="en-US" sz="2800" b="1" dirty="0">
              <a:solidFill>
                <a:schemeClr val="bg1"/>
              </a:solidFill>
            </a:endParaRPr>
          </a:p>
        </p:txBody>
      </p:sp>
      <p:sp>
        <p:nvSpPr>
          <p:cNvPr id="3" name="TextBox 2"/>
          <p:cNvSpPr txBox="1"/>
          <p:nvPr/>
        </p:nvSpPr>
        <p:spPr>
          <a:xfrm>
            <a:off x="152400" y="5638800"/>
            <a:ext cx="8763000" cy="1200329"/>
          </a:xfrm>
          <a:prstGeom prst="rect">
            <a:avLst/>
          </a:prstGeom>
          <a:noFill/>
        </p:spPr>
        <p:txBody>
          <a:bodyPr wrap="square" rtlCol="0">
            <a:spAutoFit/>
          </a:bodyPr>
          <a:lstStyle/>
          <a:p>
            <a:r>
              <a:rPr lang="en-US" b="1" dirty="0" smtClean="0">
                <a:solidFill>
                  <a:schemeClr val="bg1"/>
                </a:solidFill>
              </a:rPr>
              <a:t>A view to the south from the hill above the Thessaloniki University Physics Department building on 15 July 2006 showing the pollution in the city and over the Mediterranean Sea with an almost cloud-free sky. The mild brown color is probably from the NO</a:t>
            </a:r>
            <a:r>
              <a:rPr lang="en-US" b="1" baseline="-25000" dirty="0" smtClean="0">
                <a:solidFill>
                  <a:schemeClr val="bg1"/>
                </a:solidFill>
              </a:rPr>
              <a:t>2</a:t>
            </a:r>
            <a:r>
              <a:rPr lang="en-US" b="1" dirty="0" smtClean="0">
                <a:solidFill>
                  <a:schemeClr val="bg1"/>
                </a:solidFill>
              </a:rPr>
              <a:t> in the air above Thessaloniki.</a:t>
            </a:r>
            <a:endParaRPr lang="en-US" b="1" dirty="0">
              <a:solidFill>
                <a:schemeClr val="bg1"/>
              </a:solidFill>
            </a:endParaRPr>
          </a:p>
        </p:txBody>
      </p:sp>
    </p:spTree>
    <p:extLst>
      <p:ext uri="{BB962C8B-B14F-4D97-AF65-F5344CB8AC3E}">
        <p14:creationId xmlns:p14="http://schemas.microsoft.com/office/powerpoint/2010/main" val="32478132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70" y="564680"/>
            <a:ext cx="9110330" cy="6293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209799" y="0"/>
            <a:ext cx="4495801" cy="584775"/>
          </a:xfrm>
          <a:prstGeom prst="rect">
            <a:avLst/>
          </a:prstGeom>
          <a:noFill/>
        </p:spPr>
        <p:txBody>
          <a:bodyPr wrap="square" rtlCol="0">
            <a:spAutoFit/>
          </a:bodyPr>
          <a:lstStyle/>
          <a:p>
            <a:r>
              <a:rPr lang="en-US" sz="3200" b="1" dirty="0" smtClean="0">
                <a:solidFill>
                  <a:schemeClr val="bg1"/>
                </a:solidFill>
              </a:rPr>
              <a:t>Pandora O</a:t>
            </a:r>
            <a:r>
              <a:rPr lang="en-US" sz="3200" b="1" baseline="-25000" dirty="0" smtClean="0">
                <a:solidFill>
                  <a:schemeClr val="bg1"/>
                </a:solidFill>
              </a:rPr>
              <a:t>3</a:t>
            </a:r>
            <a:r>
              <a:rPr lang="en-US" sz="3200" b="1" dirty="0" smtClean="0">
                <a:solidFill>
                  <a:schemeClr val="bg1"/>
                </a:solidFill>
              </a:rPr>
              <a:t> for NASA HQ</a:t>
            </a:r>
            <a:endParaRPr lang="en-US" sz="3200" b="1" dirty="0">
              <a:solidFill>
                <a:schemeClr val="bg1"/>
              </a:solidFill>
            </a:endParaRPr>
          </a:p>
        </p:txBody>
      </p:sp>
    </p:spTree>
    <p:extLst>
      <p:ext uri="{BB962C8B-B14F-4D97-AF65-F5344CB8AC3E}">
        <p14:creationId xmlns:p14="http://schemas.microsoft.com/office/powerpoint/2010/main" val="20345167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39854"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09468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800" y="1066800"/>
            <a:ext cx="8913890"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19000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800" y="1066800"/>
            <a:ext cx="8913890"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5257800" y="3048000"/>
            <a:ext cx="457200" cy="304800"/>
          </a:xfrm>
          <a:prstGeom prst="ellipse">
            <a:avLst/>
          </a:prstGeom>
          <a:no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Arrow 3"/>
          <p:cNvSpPr/>
          <p:nvPr/>
        </p:nvSpPr>
        <p:spPr>
          <a:xfrm rot="18094449">
            <a:off x="5402271" y="3470546"/>
            <a:ext cx="762000" cy="2286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64242" y="3843668"/>
            <a:ext cx="1244315" cy="461665"/>
          </a:xfrm>
          <a:prstGeom prst="rect">
            <a:avLst/>
          </a:prstGeom>
          <a:noFill/>
        </p:spPr>
        <p:txBody>
          <a:bodyPr wrap="none" lIns="91440" tIns="45720" rIns="91440" bIns="45720">
            <a:spAutoFit/>
          </a:bodyPr>
          <a:lstStyle/>
          <a:p>
            <a:pPr algn="ctr"/>
            <a:r>
              <a:rPr lang="en-US" sz="2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Pandora</a:t>
            </a:r>
            <a:endParaRPr lang="en-US" sz="2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6249678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905000" y="1676400"/>
            <a:ext cx="4953000" cy="4038599"/>
          </a:xfrm>
          <a:prstGeom prst="rect">
            <a:avLst/>
          </a:prstGeom>
        </p:spPr>
      </p:pic>
      <p:sp>
        <p:nvSpPr>
          <p:cNvPr id="3" name="TextBox 2"/>
          <p:cNvSpPr txBox="1"/>
          <p:nvPr/>
        </p:nvSpPr>
        <p:spPr>
          <a:xfrm>
            <a:off x="1600200" y="457199"/>
            <a:ext cx="5358518" cy="461665"/>
          </a:xfrm>
          <a:prstGeom prst="rect">
            <a:avLst/>
          </a:prstGeom>
          <a:noFill/>
        </p:spPr>
        <p:txBody>
          <a:bodyPr wrap="none" rtlCol="0">
            <a:spAutoFit/>
          </a:bodyPr>
          <a:lstStyle/>
          <a:p>
            <a:r>
              <a:rPr lang="en-US" sz="2400" b="1" dirty="0" smtClean="0">
                <a:solidFill>
                  <a:schemeClr val="bg1"/>
                </a:solidFill>
              </a:rPr>
              <a:t>Pandora Ozone Compared to EPIC Ozone</a:t>
            </a:r>
            <a:endParaRPr lang="en-US" sz="2400" b="1" dirty="0">
              <a:solidFill>
                <a:schemeClr val="bg1"/>
              </a:solidFill>
            </a:endParaRPr>
          </a:p>
        </p:txBody>
      </p:sp>
      <p:sp>
        <p:nvSpPr>
          <p:cNvPr id="4" name="TextBox 3"/>
          <p:cNvSpPr txBox="1"/>
          <p:nvPr/>
        </p:nvSpPr>
        <p:spPr>
          <a:xfrm>
            <a:off x="990600" y="5939624"/>
            <a:ext cx="7772400" cy="707886"/>
          </a:xfrm>
          <a:prstGeom prst="rect">
            <a:avLst/>
          </a:prstGeom>
          <a:noFill/>
        </p:spPr>
        <p:txBody>
          <a:bodyPr wrap="square" rtlCol="0">
            <a:spAutoFit/>
          </a:bodyPr>
          <a:lstStyle/>
          <a:p>
            <a:r>
              <a:rPr lang="en-US" sz="2000" b="1" dirty="0">
                <a:solidFill>
                  <a:schemeClr val="bg1"/>
                </a:solidFill>
              </a:rPr>
              <a:t>Daily O</a:t>
            </a:r>
            <a:r>
              <a:rPr lang="en-US" sz="2000" b="1" baseline="-25000" dirty="0">
                <a:solidFill>
                  <a:schemeClr val="bg1"/>
                </a:solidFill>
              </a:rPr>
              <a:t>3</a:t>
            </a:r>
            <a:r>
              <a:rPr lang="en-US" sz="2000" b="1" dirty="0">
                <a:solidFill>
                  <a:schemeClr val="bg1"/>
                </a:solidFill>
              </a:rPr>
              <a:t> data for EPIC (red) and Pandora (Grey) 2015 - 2016.  </a:t>
            </a:r>
            <a:r>
              <a:rPr lang="en-US" sz="2000" b="1" dirty="0" smtClean="0">
                <a:solidFill>
                  <a:schemeClr val="bg1"/>
                </a:solidFill>
              </a:rPr>
              <a:t> </a:t>
            </a:r>
          </a:p>
          <a:p>
            <a:r>
              <a:rPr lang="en-US" sz="2000" b="1" dirty="0" smtClean="0">
                <a:solidFill>
                  <a:schemeClr val="bg1"/>
                </a:solidFill>
              </a:rPr>
              <a:t>EPIC </a:t>
            </a:r>
            <a:r>
              <a:rPr lang="en-US" sz="2000" b="1" dirty="0">
                <a:solidFill>
                  <a:schemeClr val="bg1"/>
                </a:solidFill>
              </a:rPr>
              <a:t>ozone data compared to Pandora retrievals at Boulder Colorado</a:t>
            </a:r>
          </a:p>
        </p:txBody>
      </p:sp>
    </p:spTree>
    <p:extLst>
      <p:ext uri="{BB962C8B-B14F-4D97-AF65-F5344CB8AC3E}">
        <p14:creationId xmlns:p14="http://schemas.microsoft.com/office/powerpoint/2010/main" val="19134495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381000" y="228600"/>
            <a:ext cx="5943600" cy="3228975"/>
          </a:xfrm>
          <a:prstGeom prst="rect">
            <a:avLst/>
          </a:prstGeom>
        </p:spPr>
      </p:pic>
      <p:pic>
        <p:nvPicPr>
          <p:cNvPr id="4" name="Picture 3"/>
          <p:cNvPicPr/>
          <p:nvPr/>
        </p:nvPicPr>
        <p:blipFill>
          <a:blip r:embed="rId3"/>
          <a:stretch>
            <a:fillRect/>
          </a:stretch>
        </p:blipFill>
        <p:spPr>
          <a:xfrm>
            <a:off x="381000" y="3457575"/>
            <a:ext cx="5943600" cy="3330575"/>
          </a:xfrm>
          <a:prstGeom prst="rect">
            <a:avLst/>
          </a:prstGeom>
        </p:spPr>
      </p:pic>
      <p:sp>
        <p:nvSpPr>
          <p:cNvPr id="5" name="TextBox 4"/>
          <p:cNvSpPr txBox="1"/>
          <p:nvPr/>
        </p:nvSpPr>
        <p:spPr>
          <a:xfrm>
            <a:off x="6276752" y="2362200"/>
            <a:ext cx="2759149" cy="1754326"/>
          </a:xfrm>
          <a:prstGeom prst="rect">
            <a:avLst/>
          </a:prstGeom>
          <a:noFill/>
        </p:spPr>
        <p:txBody>
          <a:bodyPr wrap="square" rtlCol="0">
            <a:spAutoFit/>
          </a:bodyPr>
          <a:lstStyle/>
          <a:p>
            <a:r>
              <a:rPr lang="en-US" b="1" dirty="0" smtClean="0">
                <a:solidFill>
                  <a:schemeClr val="bg1"/>
                </a:solidFill>
              </a:rPr>
              <a:t>Computer Modelling  such as the Merra-2  data assimilation model has become an essential tool for understanding the atmosphere.</a:t>
            </a:r>
            <a:endParaRPr lang="en-US" b="1" dirty="0">
              <a:solidFill>
                <a:schemeClr val="bg1"/>
              </a:solidFill>
            </a:endParaRPr>
          </a:p>
        </p:txBody>
      </p:sp>
      <p:sp>
        <p:nvSpPr>
          <p:cNvPr id="6" name="TextBox 5"/>
          <p:cNvSpPr txBox="1"/>
          <p:nvPr/>
        </p:nvSpPr>
        <p:spPr>
          <a:xfrm>
            <a:off x="5867400" y="152400"/>
            <a:ext cx="2967479" cy="523220"/>
          </a:xfrm>
          <a:prstGeom prst="rect">
            <a:avLst/>
          </a:prstGeom>
          <a:noFill/>
        </p:spPr>
        <p:txBody>
          <a:bodyPr wrap="none" rtlCol="0">
            <a:spAutoFit/>
          </a:bodyPr>
          <a:lstStyle/>
          <a:p>
            <a:r>
              <a:rPr lang="en-US" sz="2800" b="1" dirty="0" smtClean="0">
                <a:solidFill>
                  <a:schemeClr val="bg1"/>
                </a:solidFill>
              </a:rPr>
              <a:t>EPIC and MERRA-2</a:t>
            </a:r>
            <a:endParaRPr lang="en-US" sz="2800" b="1" dirty="0">
              <a:solidFill>
                <a:schemeClr val="bg1"/>
              </a:solidFill>
            </a:endParaRPr>
          </a:p>
        </p:txBody>
      </p:sp>
    </p:spTree>
    <p:extLst>
      <p:ext uri="{BB962C8B-B14F-4D97-AF65-F5344CB8AC3E}">
        <p14:creationId xmlns:p14="http://schemas.microsoft.com/office/powerpoint/2010/main" val="7333007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457200" y="3886200"/>
            <a:ext cx="990600" cy="369332"/>
          </a:xfrm>
          <a:prstGeom prst="rect">
            <a:avLst/>
          </a:prstGeom>
          <a:solidFill>
            <a:schemeClr val="bg1"/>
          </a:solidFill>
        </p:spPr>
        <p:txBody>
          <a:bodyPr wrap="square" rtlCol="0">
            <a:spAutoFit/>
          </a:bodyPr>
          <a:lstStyle/>
          <a:p>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773127"/>
            <a:ext cx="8839200" cy="4637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4487779" y="2145820"/>
            <a:ext cx="76200" cy="762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827806" y="3030908"/>
            <a:ext cx="76200" cy="762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7086600" y="2743200"/>
            <a:ext cx="76200" cy="762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97508" y="2667000"/>
            <a:ext cx="76200" cy="762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590086" y="2573708"/>
            <a:ext cx="76200" cy="762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438400" y="2759578"/>
            <a:ext cx="76200" cy="762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272042" y="2675546"/>
            <a:ext cx="250390" cy="246221"/>
          </a:xfrm>
          <a:prstGeom prst="rect">
            <a:avLst/>
          </a:prstGeom>
          <a:noFill/>
        </p:spPr>
        <p:txBody>
          <a:bodyPr wrap="none" rtlCol="0">
            <a:spAutoFit/>
          </a:bodyPr>
          <a:lstStyle/>
          <a:p>
            <a:r>
              <a:rPr lang="en-US" sz="1000" b="1" dirty="0" smtClean="0"/>
              <a:t>2</a:t>
            </a:r>
            <a:endParaRPr lang="en-US" sz="1000" b="1" dirty="0"/>
          </a:p>
        </p:txBody>
      </p:sp>
      <p:sp>
        <p:nvSpPr>
          <p:cNvPr id="17" name="TextBox 16"/>
          <p:cNvSpPr txBox="1"/>
          <p:nvPr/>
        </p:nvSpPr>
        <p:spPr>
          <a:xfrm>
            <a:off x="2449782" y="2276400"/>
            <a:ext cx="227627" cy="246221"/>
          </a:xfrm>
          <a:prstGeom prst="rect">
            <a:avLst/>
          </a:prstGeom>
          <a:noFill/>
        </p:spPr>
        <p:txBody>
          <a:bodyPr wrap="none" rtlCol="0">
            <a:spAutoFit/>
          </a:bodyPr>
          <a:lstStyle/>
          <a:p>
            <a:r>
              <a:rPr lang="en-US" sz="1000" b="1" dirty="0" smtClean="0"/>
              <a:t>2</a:t>
            </a:r>
            <a:endParaRPr lang="en-US" sz="1000" b="1" dirty="0"/>
          </a:p>
        </p:txBody>
      </p:sp>
      <p:sp>
        <p:nvSpPr>
          <p:cNvPr id="18" name="Oval 17"/>
          <p:cNvSpPr/>
          <p:nvPr/>
        </p:nvSpPr>
        <p:spPr>
          <a:xfrm>
            <a:off x="2438400" y="2362200"/>
            <a:ext cx="76200" cy="762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2209800" y="2573708"/>
            <a:ext cx="316112" cy="246221"/>
          </a:xfrm>
          <a:prstGeom prst="rect">
            <a:avLst/>
          </a:prstGeom>
          <a:noFill/>
        </p:spPr>
        <p:txBody>
          <a:bodyPr wrap="none" rtlCol="0">
            <a:spAutoFit/>
          </a:bodyPr>
          <a:lstStyle/>
          <a:p>
            <a:r>
              <a:rPr lang="en-US" sz="1000" b="1" dirty="0" smtClean="0"/>
              <a:t>10</a:t>
            </a:r>
            <a:endParaRPr lang="en-US" sz="1000" b="1" dirty="0"/>
          </a:p>
        </p:txBody>
      </p:sp>
      <p:sp>
        <p:nvSpPr>
          <p:cNvPr id="15" name="TextBox 14"/>
          <p:cNvSpPr txBox="1"/>
          <p:nvPr/>
        </p:nvSpPr>
        <p:spPr>
          <a:xfrm>
            <a:off x="152400" y="5562600"/>
            <a:ext cx="5107180" cy="1200329"/>
          </a:xfrm>
          <a:prstGeom prst="rect">
            <a:avLst/>
          </a:prstGeom>
          <a:noFill/>
        </p:spPr>
        <p:txBody>
          <a:bodyPr wrap="square" rtlCol="0">
            <a:spAutoFit/>
          </a:bodyPr>
          <a:lstStyle/>
          <a:p>
            <a:r>
              <a:rPr lang="en-US" b="1" dirty="0" smtClean="0">
                <a:solidFill>
                  <a:schemeClr val="bg1"/>
                </a:solidFill>
              </a:rPr>
              <a:t>Locations of operating NASA Pandoras </a:t>
            </a:r>
          </a:p>
          <a:p>
            <a:r>
              <a:rPr lang="en-US" b="1" dirty="0" smtClean="0">
                <a:solidFill>
                  <a:schemeClr val="bg1"/>
                </a:solidFill>
              </a:rPr>
              <a:t>1Colorado       4 Canada    2 Tenerife  1 New Mexico</a:t>
            </a:r>
          </a:p>
          <a:p>
            <a:r>
              <a:rPr lang="en-US" b="1" dirty="0" smtClean="0">
                <a:solidFill>
                  <a:schemeClr val="bg1"/>
                </a:solidFill>
              </a:rPr>
              <a:t>10 GSFC           2 Boston     1 Houston 1 Taiwan</a:t>
            </a:r>
          </a:p>
          <a:p>
            <a:r>
              <a:rPr lang="en-US" b="1" dirty="0" smtClean="0">
                <a:solidFill>
                  <a:schemeClr val="bg1"/>
                </a:solidFill>
              </a:rPr>
              <a:t>2 Langley         2 Finland    2 S. Korea </a:t>
            </a:r>
            <a:r>
              <a:rPr lang="en-US" b="1" dirty="0">
                <a:solidFill>
                  <a:schemeClr val="bg1"/>
                </a:solidFill>
              </a:rPr>
              <a:t> </a:t>
            </a:r>
            <a:r>
              <a:rPr lang="en-US" b="1" dirty="0" smtClean="0">
                <a:solidFill>
                  <a:schemeClr val="bg1"/>
                </a:solidFill>
              </a:rPr>
              <a:t>4 Argentina</a:t>
            </a:r>
            <a:endParaRPr lang="en-US" b="1" dirty="0">
              <a:solidFill>
                <a:schemeClr val="bg1"/>
              </a:solidFill>
            </a:endParaRPr>
          </a:p>
        </p:txBody>
      </p:sp>
      <p:sp>
        <p:nvSpPr>
          <p:cNvPr id="21" name="Oval 20"/>
          <p:cNvSpPr/>
          <p:nvPr/>
        </p:nvSpPr>
        <p:spPr>
          <a:xfrm>
            <a:off x="3369178" y="5766276"/>
            <a:ext cx="76200" cy="762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181600" y="5410200"/>
            <a:ext cx="3756511" cy="1477328"/>
          </a:xfrm>
          <a:prstGeom prst="rect">
            <a:avLst/>
          </a:prstGeom>
          <a:noFill/>
        </p:spPr>
        <p:txBody>
          <a:bodyPr wrap="square" rtlCol="0">
            <a:spAutoFit/>
          </a:bodyPr>
          <a:lstStyle/>
          <a:p>
            <a:r>
              <a:rPr lang="en-US" b="1" dirty="0" smtClean="0">
                <a:solidFill>
                  <a:schemeClr val="bg1"/>
                </a:solidFill>
              </a:rPr>
              <a:t>New NASA Pandoras for 2016:  </a:t>
            </a:r>
            <a:r>
              <a:rPr lang="en-US" b="1" dirty="0" err="1" smtClean="0"/>
              <a:t>nd</a:t>
            </a:r>
            <a:r>
              <a:rPr lang="en-US" b="1" dirty="0" smtClean="0"/>
              <a:t> VA</a:t>
            </a:r>
          </a:p>
          <a:p>
            <a:r>
              <a:rPr lang="en-US" b="1" dirty="0" smtClean="0">
                <a:solidFill>
                  <a:schemeClr val="tx2">
                    <a:lumMod val="40000"/>
                    <a:lumOff val="60000"/>
                  </a:schemeClr>
                </a:solidFill>
              </a:rPr>
              <a:t>CCNY (NYC).</a:t>
            </a:r>
            <a:r>
              <a:rPr lang="en-US" b="1" dirty="0" smtClean="0">
                <a:solidFill>
                  <a:schemeClr val="bg1"/>
                </a:solidFill>
              </a:rPr>
              <a:t>                 Chesapeake Bay</a:t>
            </a:r>
          </a:p>
          <a:p>
            <a:r>
              <a:rPr lang="en-US" b="1" dirty="0" smtClean="0">
                <a:solidFill>
                  <a:schemeClr val="tx2">
                    <a:lumMod val="40000"/>
                    <a:lumOff val="60000"/>
                  </a:schemeClr>
                </a:solidFill>
              </a:rPr>
              <a:t>Saint Louis MO            Richmond VA</a:t>
            </a:r>
          </a:p>
          <a:p>
            <a:r>
              <a:rPr lang="en-US" b="1" dirty="0" smtClean="0">
                <a:solidFill>
                  <a:schemeClr val="bg1"/>
                </a:solidFill>
              </a:rPr>
              <a:t>Boulder CO.                  Huntsville AL</a:t>
            </a:r>
          </a:p>
          <a:p>
            <a:r>
              <a:rPr lang="en-US" b="1" dirty="0" smtClean="0">
                <a:solidFill>
                  <a:schemeClr val="tx2">
                    <a:lumMod val="40000"/>
                    <a:lumOff val="60000"/>
                  </a:schemeClr>
                </a:solidFill>
              </a:rPr>
              <a:t>Wallops VA                   </a:t>
            </a:r>
            <a:r>
              <a:rPr lang="en-US" b="1" dirty="0" smtClean="0">
                <a:solidFill>
                  <a:schemeClr val="bg1"/>
                </a:solidFill>
              </a:rPr>
              <a:t>Table </a:t>
            </a:r>
            <a:r>
              <a:rPr lang="en-US" b="1" dirty="0" err="1" smtClean="0">
                <a:solidFill>
                  <a:schemeClr val="bg1"/>
                </a:solidFill>
              </a:rPr>
              <a:t>Mtn</a:t>
            </a:r>
            <a:r>
              <a:rPr lang="en-US" b="1" dirty="0" smtClean="0">
                <a:solidFill>
                  <a:schemeClr val="bg1"/>
                </a:solidFill>
              </a:rPr>
              <a:t>, CA</a:t>
            </a:r>
            <a:endParaRPr lang="en-US" b="1" dirty="0">
              <a:solidFill>
                <a:schemeClr val="bg1"/>
              </a:solidFill>
            </a:endParaRPr>
          </a:p>
        </p:txBody>
      </p:sp>
      <p:sp>
        <p:nvSpPr>
          <p:cNvPr id="23" name="Oval 22"/>
          <p:cNvSpPr/>
          <p:nvPr/>
        </p:nvSpPr>
        <p:spPr>
          <a:xfrm>
            <a:off x="2065946" y="2915046"/>
            <a:ext cx="76200" cy="762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828800" y="2743200"/>
            <a:ext cx="76200" cy="762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018421" y="3124200"/>
            <a:ext cx="76200" cy="762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7141010" y="2578769"/>
            <a:ext cx="250390" cy="246221"/>
          </a:xfrm>
          <a:prstGeom prst="rect">
            <a:avLst/>
          </a:prstGeom>
          <a:noFill/>
        </p:spPr>
        <p:txBody>
          <a:bodyPr wrap="none" rtlCol="0">
            <a:spAutoFit/>
          </a:bodyPr>
          <a:lstStyle/>
          <a:p>
            <a:r>
              <a:rPr lang="en-US" sz="1000" b="1" dirty="0" smtClean="0">
                <a:solidFill>
                  <a:schemeClr val="bg1"/>
                </a:solidFill>
              </a:rPr>
              <a:t>6</a:t>
            </a:r>
            <a:endParaRPr lang="en-US" sz="1000" b="1" dirty="0">
              <a:solidFill>
                <a:schemeClr val="bg1"/>
              </a:solidFill>
            </a:endParaRPr>
          </a:p>
        </p:txBody>
      </p:sp>
      <p:sp>
        <p:nvSpPr>
          <p:cNvPr id="27" name="TextBox 26"/>
          <p:cNvSpPr txBox="1"/>
          <p:nvPr/>
        </p:nvSpPr>
        <p:spPr>
          <a:xfrm>
            <a:off x="4408542" y="1945105"/>
            <a:ext cx="227627" cy="246221"/>
          </a:xfrm>
          <a:prstGeom prst="rect">
            <a:avLst/>
          </a:prstGeom>
          <a:noFill/>
        </p:spPr>
        <p:txBody>
          <a:bodyPr wrap="none" rtlCol="0">
            <a:spAutoFit/>
          </a:bodyPr>
          <a:lstStyle/>
          <a:p>
            <a:r>
              <a:rPr lang="en-US" sz="1000" b="1" dirty="0" smtClean="0"/>
              <a:t>2</a:t>
            </a:r>
            <a:endParaRPr lang="en-US" sz="1000" b="1" dirty="0"/>
          </a:p>
        </p:txBody>
      </p:sp>
      <p:sp>
        <p:nvSpPr>
          <p:cNvPr id="26" name="Isosceles Triangle 25"/>
          <p:cNvSpPr/>
          <p:nvPr/>
        </p:nvSpPr>
        <p:spPr>
          <a:xfrm>
            <a:off x="1568670" y="2743200"/>
            <a:ext cx="76200" cy="7620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p:cNvSpPr/>
          <p:nvPr/>
        </p:nvSpPr>
        <p:spPr>
          <a:xfrm>
            <a:off x="2202966" y="2743728"/>
            <a:ext cx="76200" cy="7620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p:cNvSpPr/>
          <p:nvPr/>
        </p:nvSpPr>
        <p:spPr>
          <a:xfrm>
            <a:off x="2381646" y="2895600"/>
            <a:ext cx="76200" cy="7620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p:cNvSpPr/>
          <p:nvPr/>
        </p:nvSpPr>
        <p:spPr>
          <a:xfrm>
            <a:off x="2604468" y="2667000"/>
            <a:ext cx="76200" cy="7620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p:cNvSpPr/>
          <p:nvPr/>
        </p:nvSpPr>
        <p:spPr>
          <a:xfrm>
            <a:off x="2559270" y="2750562"/>
            <a:ext cx="76200" cy="7620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feld 13"/>
          <p:cNvSpPr txBox="1"/>
          <p:nvPr/>
        </p:nvSpPr>
        <p:spPr>
          <a:xfrm>
            <a:off x="1447800" y="4393049"/>
            <a:ext cx="1360946" cy="954107"/>
          </a:xfrm>
          <a:prstGeom prst="rect">
            <a:avLst/>
          </a:prstGeom>
          <a:noFill/>
        </p:spPr>
        <p:txBody>
          <a:bodyPr wrap="square" rtlCol="0">
            <a:spAutoFit/>
          </a:bodyPr>
          <a:lstStyle/>
          <a:p>
            <a:r>
              <a:rPr lang="en-US" sz="1400" b="1" dirty="0" smtClean="0">
                <a:solidFill>
                  <a:schemeClr val="bg1"/>
                </a:solidFill>
              </a:rPr>
              <a:t>Buenos Aires</a:t>
            </a:r>
          </a:p>
          <a:p>
            <a:r>
              <a:rPr lang="en-US" sz="1400" b="1" dirty="0" err="1" smtClean="0">
                <a:solidFill>
                  <a:schemeClr val="bg1"/>
                </a:solidFill>
              </a:rPr>
              <a:t>Bariloche</a:t>
            </a:r>
            <a:endParaRPr lang="en-US" sz="1400" b="1" dirty="0" smtClean="0">
              <a:solidFill>
                <a:schemeClr val="bg1"/>
              </a:solidFill>
            </a:endParaRPr>
          </a:p>
          <a:p>
            <a:r>
              <a:rPr lang="en-US" sz="1400" b="1" dirty="0" err="1" smtClean="0">
                <a:solidFill>
                  <a:schemeClr val="bg1"/>
                </a:solidFill>
              </a:rPr>
              <a:t>Neuquen</a:t>
            </a:r>
            <a:endParaRPr lang="en-US" sz="1400" b="1" dirty="0" smtClean="0">
              <a:solidFill>
                <a:schemeClr val="bg1"/>
              </a:solidFill>
            </a:endParaRPr>
          </a:p>
          <a:p>
            <a:r>
              <a:rPr lang="en-US" sz="1400" b="1" dirty="0" smtClean="0">
                <a:solidFill>
                  <a:schemeClr val="bg1"/>
                </a:solidFill>
              </a:rPr>
              <a:t>Cordoba</a:t>
            </a:r>
            <a:endParaRPr lang="en-US" sz="1400" b="1" dirty="0">
              <a:solidFill>
                <a:schemeClr val="bg1"/>
              </a:solidFill>
            </a:endParaRPr>
          </a:p>
        </p:txBody>
      </p:sp>
      <p:sp>
        <p:nvSpPr>
          <p:cNvPr id="33" name="Textfeld 18"/>
          <p:cNvSpPr txBox="1"/>
          <p:nvPr/>
        </p:nvSpPr>
        <p:spPr>
          <a:xfrm>
            <a:off x="3729354" y="4086255"/>
            <a:ext cx="1071246" cy="338554"/>
          </a:xfrm>
          <a:prstGeom prst="rect">
            <a:avLst/>
          </a:prstGeom>
          <a:noFill/>
        </p:spPr>
        <p:txBody>
          <a:bodyPr wrap="square" rtlCol="0">
            <a:spAutoFit/>
          </a:bodyPr>
          <a:lstStyle/>
          <a:p>
            <a:r>
              <a:rPr lang="en-US" sz="1600" b="1" dirty="0" smtClean="0">
                <a:solidFill>
                  <a:schemeClr val="bg1"/>
                </a:solidFill>
              </a:rPr>
              <a:t>Namibia</a:t>
            </a:r>
            <a:endParaRPr lang="en-US" sz="1600" b="1" dirty="0">
              <a:solidFill>
                <a:schemeClr val="bg1"/>
              </a:solidFill>
            </a:endParaRPr>
          </a:p>
        </p:txBody>
      </p:sp>
      <p:sp>
        <p:nvSpPr>
          <p:cNvPr id="34" name="Textfeld 10"/>
          <p:cNvSpPr txBox="1"/>
          <p:nvPr/>
        </p:nvSpPr>
        <p:spPr>
          <a:xfrm>
            <a:off x="5183663" y="1719934"/>
            <a:ext cx="1880478" cy="1384995"/>
          </a:xfrm>
          <a:prstGeom prst="rect">
            <a:avLst/>
          </a:prstGeom>
          <a:noFill/>
        </p:spPr>
        <p:txBody>
          <a:bodyPr wrap="square" rtlCol="0">
            <a:spAutoFit/>
          </a:bodyPr>
          <a:lstStyle/>
          <a:p>
            <a:r>
              <a:rPr lang="en-US" sz="1200" b="1" dirty="0" smtClean="0">
                <a:solidFill>
                  <a:srgbClr val="1F497D"/>
                </a:solidFill>
              </a:rPr>
              <a:t>Helsinki (FMI)</a:t>
            </a:r>
          </a:p>
          <a:p>
            <a:r>
              <a:rPr lang="en-US" sz="1200" b="1" dirty="0" smtClean="0">
                <a:solidFill>
                  <a:srgbClr val="1F497D"/>
                </a:solidFill>
              </a:rPr>
              <a:t>Utrecht (KNMI)</a:t>
            </a:r>
          </a:p>
          <a:p>
            <a:r>
              <a:rPr lang="en-US" sz="1200" b="1" dirty="0" smtClean="0">
                <a:solidFill>
                  <a:srgbClr val="1F497D"/>
                </a:solidFill>
              </a:rPr>
              <a:t>2xBerlin   Bucharest</a:t>
            </a:r>
          </a:p>
          <a:p>
            <a:r>
              <a:rPr lang="en-US" sz="1200" b="1" dirty="0" smtClean="0">
                <a:solidFill>
                  <a:srgbClr val="1F497D"/>
                </a:solidFill>
              </a:rPr>
              <a:t>Davos WRC</a:t>
            </a:r>
          </a:p>
          <a:p>
            <a:r>
              <a:rPr lang="en-US" sz="1200" b="1" dirty="0" smtClean="0">
                <a:solidFill>
                  <a:srgbClr val="008000"/>
                </a:solidFill>
              </a:rPr>
              <a:t>2x Innsbruck</a:t>
            </a:r>
          </a:p>
          <a:p>
            <a:r>
              <a:rPr lang="en-US" sz="1200" b="1" dirty="0" smtClean="0">
                <a:solidFill>
                  <a:srgbClr val="1F497D"/>
                </a:solidFill>
              </a:rPr>
              <a:t>2x Rome</a:t>
            </a:r>
          </a:p>
          <a:p>
            <a:r>
              <a:rPr lang="en-US" sz="1200" b="1" dirty="0" smtClean="0">
                <a:solidFill>
                  <a:srgbClr val="1F497D"/>
                </a:solidFill>
              </a:rPr>
              <a:t>Athens</a:t>
            </a:r>
          </a:p>
        </p:txBody>
      </p:sp>
      <p:sp>
        <p:nvSpPr>
          <p:cNvPr id="3" name="Rectangle 2"/>
          <p:cNvSpPr/>
          <p:nvPr/>
        </p:nvSpPr>
        <p:spPr>
          <a:xfrm>
            <a:off x="755304" y="2286000"/>
            <a:ext cx="1073496" cy="1384995"/>
          </a:xfrm>
          <a:prstGeom prst="rect">
            <a:avLst/>
          </a:prstGeom>
        </p:spPr>
        <p:txBody>
          <a:bodyPr wrap="square">
            <a:spAutoFit/>
          </a:bodyPr>
          <a:lstStyle/>
          <a:p>
            <a:r>
              <a:rPr lang="en-US" sz="1200" b="1" dirty="0" smtClean="0">
                <a:solidFill>
                  <a:schemeClr val="bg1"/>
                </a:solidFill>
              </a:rPr>
              <a:t>GSFC</a:t>
            </a:r>
          </a:p>
          <a:p>
            <a:r>
              <a:rPr lang="en-US" sz="1200" b="1" dirty="0" smtClean="0">
                <a:solidFill>
                  <a:schemeClr val="bg1"/>
                </a:solidFill>
              </a:rPr>
              <a:t>NASA-HQ</a:t>
            </a:r>
          </a:p>
          <a:p>
            <a:r>
              <a:rPr lang="en-US" sz="1200" b="1" dirty="0" smtClean="0">
                <a:solidFill>
                  <a:schemeClr val="bg1"/>
                </a:solidFill>
              </a:rPr>
              <a:t>2 - LARC</a:t>
            </a:r>
          </a:p>
          <a:p>
            <a:r>
              <a:rPr lang="en-US" sz="1200" b="1" dirty="0" smtClean="0">
                <a:solidFill>
                  <a:schemeClr val="bg1"/>
                </a:solidFill>
              </a:rPr>
              <a:t>Boulder</a:t>
            </a:r>
          </a:p>
          <a:p>
            <a:r>
              <a:rPr lang="en-US" sz="1200" b="1" dirty="0" smtClean="0">
                <a:solidFill>
                  <a:schemeClr val="bg1"/>
                </a:solidFill>
              </a:rPr>
              <a:t>New Mexico</a:t>
            </a:r>
          </a:p>
          <a:p>
            <a:r>
              <a:rPr lang="en-US" sz="1200" b="1" dirty="0" smtClean="0">
                <a:solidFill>
                  <a:schemeClr val="bg1"/>
                </a:solidFill>
              </a:rPr>
              <a:t>Houston</a:t>
            </a:r>
          </a:p>
          <a:p>
            <a:r>
              <a:rPr lang="en-US" sz="1200" b="1" dirty="0" smtClean="0">
                <a:solidFill>
                  <a:schemeClr val="bg1"/>
                </a:solidFill>
              </a:rPr>
              <a:t>Mauna Loa</a:t>
            </a:r>
            <a:endParaRPr lang="en-US" sz="1200" b="1" dirty="0">
              <a:solidFill>
                <a:schemeClr val="bg1"/>
              </a:solidFill>
            </a:endParaRPr>
          </a:p>
        </p:txBody>
      </p:sp>
      <p:sp>
        <p:nvSpPr>
          <p:cNvPr id="36" name="Textfeld 9"/>
          <p:cNvSpPr txBox="1"/>
          <p:nvPr/>
        </p:nvSpPr>
        <p:spPr>
          <a:xfrm>
            <a:off x="2971800" y="2971800"/>
            <a:ext cx="990600" cy="307777"/>
          </a:xfrm>
          <a:prstGeom prst="rect">
            <a:avLst/>
          </a:prstGeom>
          <a:noFill/>
        </p:spPr>
        <p:txBody>
          <a:bodyPr wrap="square" rtlCol="0">
            <a:spAutoFit/>
          </a:bodyPr>
          <a:lstStyle/>
          <a:p>
            <a:r>
              <a:rPr lang="en-US" sz="1400" b="1" dirty="0" smtClean="0">
                <a:solidFill>
                  <a:schemeClr val="bg1"/>
                </a:solidFill>
              </a:rPr>
              <a:t>2-Tenerife</a:t>
            </a:r>
          </a:p>
        </p:txBody>
      </p:sp>
      <p:sp>
        <p:nvSpPr>
          <p:cNvPr id="37" name="Textfeld 12"/>
          <p:cNvSpPr txBox="1"/>
          <p:nvPr/>
        </p:nvSpPr>
        <p:spPr>
          <a:xfrm>
            <a:off x="5871399" y="4495800"/>
            <a:ext cx="1596201" cy="523220"/>
          </a:xfrm>
          <a:prstGeom prst="rect">
            <a:avLst/>
          </a:prstGeom>
          <a:noFill/>
        </p:spPr>
        <p:txBody>
          <a:bodyPr wrap="square" rtlCol="0">
            <a:spAutoFit/>
          </a:bodyPr>
          <a:lstStyle/>
          <a:p>
            <a:r>
              <a:rPr lang="en-US" sz="1400" b="1" dirty="0" smtClean="0">
                <a:solidFill>
                  <a:schemeClr val="bg1"/>
                </a:solidFill>
              </a:rPr>
              <a:t>Australia</a:t>
            </a:r>
          </a:p>
          <a:p>
            <a:r>
              <a:rPr lang="en-US" sz="1400" b="1" dirty="0">
                <a:solidFill>
                  <a:schemeClr val="bg1"/>
                </a:solidFill>
              </a:rPr>
              <a:t>+</a:t>
            </a:r>
            <a:r>
              <a:rPr lang="en-US" sz="1400" b="1" dirty="0" smtClean="0">
                <a:solidFill>
                  <a:schemeClr val="bg1"/>
                </a:solidFill>
              </a:rPr>
              <a:t>5x Australia 2017</a:t>
            </a:r>
            <a:endParaRPr lang="en-US" sz="1400" b="1" dirty="0">
              <a:solidFill>
                <a:schemeClr val="bg1"/>
              </a:solidFill>
            </a:endParaRPr>
          </a:p>
        </p:txBody>
      </p:sp>
      <p:sp>
        <p:nvSpPr>
          <p:cNvPr id="4" name="TextBox 3"/>
          <p:cNvSpPr txBox="1"/>
          <p:nvPr/>
        </p:nvSpPr>
        <p:spPr>
          <a:xfrm>
            <a:off x="757831" y="110543"/>
            <a:ext cx="7014292" cy="461665"/>
          </a:xfrm>
          <a:prstGeom prst="rect">
            <a:avLst/>
          </a:prstGeom>
          <a:noFill/>
        </p:spPr>
        <p:txBody>
          <a:bodyPr wrap="none" rtlCol="0">
            <a:spAutoFit/>
          </a:bodyPr>
          <a:lstStyle/>
          <a:p>
            <a:r>
              <a:rPr lang="en-US" sz="2400" b="1" dirty="0" smtClean="0">
                <a:solidFill>
                  <a:schemeClr val="bg1"/>
                </a:solidFill>
              </a:rPr>
              <a:t>NASA PANDORAS AND ESA PANDONIA INSTRUMENTS</a:t>
            </a:r>
            <a:endParaRPr lang="en-US" sz="2400" b="1" dirty="0">
              <a:solidFill>
                <a:schemeClr val="bg1"/>
              </a:solidFill>
            </a:endParaRPr>
          </a:p>
        </p:txBody>
      </p:sp>
      <p:sp>
        <p:nvSpPr>
          <p:cNvPr id="7" name="TextBox 6"/>
          <p:cNvSpPr txBox="1"/>
          <p:nvPr/>
        </p:nvSpPr>
        <p:spPr>
          <a:xfrm>
            <a:off x="3704970" y="4659278"/>
            <a:ext cx="906815" cy="646331"/>
          </a:xfrm>
          <a:prstGeom prst="rect">
            <a:avLst/>
          </a:prstGeom>
          <a:noFill/>
        </p:spPr>
        <p:txBody>
          <a:bodyPr wrap="square" rtlCol="0">
            <a:spAutoFit/>
          </a:bodyPr>
          <a:lstStyle/>
          <a:p>
            <a:r>
              <a:rPr lang="en-US" b="1" dirty="0" smtClean="0">
                <a:solidFill>
                  <a:schemeClr val="bg1"/>
                </a:solidFill>
              </a:rPr>
              <a:t>More than 40 </a:t>
            </a:r>
            <a:endParaRPr lang="en-US" b="1" dirty="0">
              <a:solidFill>
                <a:schemeClr val="bg1"/>
              </a:solidFill>
            </a:endParaRPr>
          </a:p>
        </p:txBody>
      </p:sp>
      <p:sp>
        <p:nvSpPr>
          <p:cNvPr id="9" name="TextBox 8"/>
          <p:cNvSpPr txBox="1"/>
          <p:nvPr/>
        </p:nvSpPr>
        <p:spPr>
          <a:xfrm>
            <a:off x="7418832" y="2522621"/>
            <a:ext cx="914401" cy="307777"/>
          </a:xfrm>
          <a:prstGeom prst="rect">
            <a:avLst/>
          </a:prstGeom>
          <a:noFill/>
        </p:spPr>
        <p:txBody>
          <a:bodyPr wrap="square" rtlCol="0">
            <a:spAutoFit/>
          </a:bodyPr>
          <a:lstStyle/>
          <a:p>
            <a:r>
              <a:rPr lang="en-US" sz="1400" b="1" dirty="0" smtClean="0">
                <a:solidFill>
                  <a:schemeClr val="bg1"/>
                </a:solidFill>
              </a:rPr>
              <a:t>2- Korea</a:t>
            </a:r>
            <a:endParaRPr lang="en-US" sz="1400" b="1" dirty="0">
              <a:solidFill>
                <a:schemeClr val="bg1"/>
              </a:solidFill>
            </a:endParaRPr>
          </a:p>
        </p:txBody>
      </p:sp>
      <p:sp>
        <p:nvSpPr>
          <p:cNvPr id="38" name="Oval 37"/>
          <p:cNvSpPr/>
          <p:nvPr/>
        </p:nvSpPr>
        <p:spPr>
          <a:xfrm>
            <a:off x="2218346" y="3067446"/>
            <a:ext cx="76200" cy="7620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76947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What is the Pandora System?</a:t>
            </a:r>
          </a:p>
        </p:txBody>
      </p:sp>
      <p:sp>
        <p:nvSpPr>
          <p:cNvPr id="3" name="Content Placeholder 2"/>
          <p:cNvSpPr>
            <a:spLocks noGrp="1"/>
          </p:cNvSpPr>
          <p:nvPr>
            <p:ph idx="1"/>
          </p:nvPr>
        </p:nvSpPr>
        <p:spPr>
          <a:xfrm>
            <a:off x="228600" y="1371600"/>
            <a:ext cx="4572000" cy="4343400"/>
          </a:xfrm>
        </p:spPr>
        <p:txBody>
          <a:bodyPr>
            <a:normAutofit fontScale="40000" lnSpcReduction="20000"/>
          </a:bodyPr>
          <a:lstStyle/>
          <a:p>
            <a:pPr marL="0" indent="0" algn="just">
              <a:buNone/>
            </a:pPr>
            <a:r>
              <a:rPr lang="en-US" sz="5100" b="1" dirty="0" smtClean="0">
                <a:solidFill>
                  <a:schemeClr val="bg1"/>
                </a:solidFill>
              </a:rPr>
              <a:t>Pandora </a:t>
            </a:r>
            <a:r>
              <a:rPr lang="en-US" sz="5100" b="1" dirty="0">
                <a:solidFill>
                  <a:schemeClr val="bg1"/>
                </a:solidFill>
              </a:rPr>
              <a:t>u</a:t>
            </a:r>
            <a:r>
              <a:rPr lang="en-US" sz="5100" b="1" dirty="0" smtClean="0">
                <a:solidFill>
                  <a:schemeClr val="bg1"/>
                </a:solidFill>
              </a:rPr>
              <a:t>ses a symmetric </a:t>
            </a:r>
            <a:r>
              <a:rPr lang="en-US" sz="5100" b="1" dirty="0">
                <a:solidFill>
                  <a:schemeClr val="bg1"/>
                </a:solidFill>
              </a:rPr>
              <a:t>Czerny-Turner spectrometer optimized for detection of trace gases in the 280 – 525 nm spectral range (0.5 nm </a:t>
            </a:r>
            <a:r>
              <a:rPr lang="en-US" sz="5100" b="1" dirty="0" smtClean="0">
                <a:solidFill>
                  <a:schemeClr val="bg1"/>
                </a:solidFill>
              </a:rPr>
              <a:t>resolution</a:t>
            </a:r>
            <a:r>
              <a:rPr lang="en-US" sz="5100" b="1" dirty="0">
                <a:solidFill>
                  <a:schemeClr val="bg1"/>
                </a:solidFill>
              </a:rPr>
              <a:t> </a:t>
            </a:r>
            <a:r>
              <a:rPr lang="en-US" sz="5100" b="1" dirty="0" smtClean="0">
                <a:solidFill>
                  <a:schemeClr val="bg1"/>
                </a:solidFill>
              </a:rPr>
              <a:t>connected </a:t>
            </a:r>
            <a:r>
              <a:rPr lang="en-US" sz="5100" b="1" dirty="0">
                <a:solidFill>
                  <a:schemeClr val="bg1"/>
                </a:solidFill>
              </a:rPr>
              <a:t>by a 400 micron fiber optic cable to an optical head (1.6</a:t>
            </a:r>
            <a:r>
              <a:rPr lang="en-US" sz="5100" b="1" baseline="30000" dirty="0">
                <a:solidFill>
                  <a:schemeClr val="bg1"/>
                </a:solidFill>
              </a:rPr>
              <a:t>O</a:t>
            </a:r>
            <a:r>
              <a:rPr lang="en-US" sz="5100" b="1" dirty="0">
                <a:solidFill>
                  <a:schemeClr val="bg1"/>
                </a:solidFill>
              </a:rPr>
              <a:t> field of view) mounted on a high precision (0.01</a:t>
            </a:r>
            <a:r>
              <a:rPr lang="en-US" sz="5100" b="1" baseline="30000" dirty="0">
                <a:solidFill>
                  <a:schemeClr val="bg1"/>
                </a:solidFill>
              </a:rPr>
              <a:t>O</a:t>
            </a:r>
            <a:r>
              <a:rPr lang="en-US" sz="5100" b="1" dirty="0">
                <a:solidFill>
                  <a:schemeClr val="bg1"/>
                </a:solidFill>
              </a:rPr>
              <a:t>) sun-sky </a:t>
            </a:r>
            <a:r>
              <a:rPr lang="en-US" sz="5100" b="1" dirty="0" smtClean="0">
                <a:solidFill>
                  <a:schemeClr val="bg1"/>
                </a:solidFill>
              </a:rPr>
              <a:t>tracker.</a:t>
            </a:r>
          </a:p>
          <a:p>
            <a:pPr marL="0" indent="0">
              <a:buNone/>
            </a:pPr>
            <a:endParaRPr lang="en-US" dirty="0" smtClean="0">
              <a:solidFill>
                <a:schemeClr val="bg1"/>
              </a:solidFill>
            </a:endParaRPr>
          </a:p>
          <a:p>
            <a:pPr marL="0" indent="0">
              <a:buNone/>
            </a:pPr>
            <a:endParaRPr lang="en-US" sz="4400" b="1" dirty="0" smtClean="0">
              <a:solidFill>
                <a:schemeClr val="bg1"/>
              </a:solidFill>
            </a:endParaRPr>
          </a:p>
          <a:p>
            <a:pPr marL="0" indent="0">
              <a:buNone/>
            </a:pPr>
            <a:r>
              <a:rPr lang="en-US" sz="4400" b="1" dirty="0" smtClean="0">
                <a:solidFill>
                  <a:schemeClr val="bg1"/>
                </a:solidFill>
              </a:rPr>
              <a:t>Primary Products</a:t>
            </a:r>
          </a:p>
          <a:p>
            <a:pPr marL="0" indent="0">
              <a:buNone/>
            </a:pPr>
            <a:r>
              <a:rPr lang="en-US" sz="4500" b="1" dirty="0" smtClean="0">
                <a:solidFill>
                  <a:schemeClr val="bg1"/>
                </a:solidFill>
              </a:rPr>
              <a:t>O</a:t>
            </a:r>
            <a:r>
              <a:rPr lang="en-US" sz="4500" b="1" baseline="-25000" dirty="0" smtClean="0">
                <a:solidFill>
                  <a:schemeClr val="bg1"/>
                </a:solidFill>
              </a:rPr>
              <a:t>3</a:t>
            </a:r>
            <a:r>
              <a:rPr lang="en-US" sz="4500" b="1" dirty="0" smtClean="0">
                <a:solidFill>
                  <a:schemeClr val="bg1"/>
                </a:solidFill>
              </a:rPr>
              <a:t> and NO</a:t>
            </a:r>
            <a:r>
              <a:rPr lang="en-US" sz="4500" b="1" baseline="-25000" dirty="0" smtClean="0">
                <a:solidFill>
                  <a:schemeClr val="bg1"/>
                </a:solidFill>
              </a:rPr>
              <a:t>2</a:t>
            </a:r>
            <a:r>
              <a:rPr lang="en-US" sz="4500" b="1" dirty="0" smtClean="0">
                <a:solidFill>
                  <a:schemeClr val="bg1"/>
                </a:solidFill>
              </a:rPr>
              <a:t> total column</a:t>
            </a:r>
          </a:p>
          <a:p>
            <a:pPr marL="0" indent="0">
              <a:buNone/>
            </a:pPr>
            <a:r>
              <a:rPr lang="en-US" sz="4500" b="1" dirty="0" smtClean="0">
                <a:solidFill>
                  <a:schemeClr val="bg1"/>
                </a:solidFill>
              </a:rPr>
              <a:t>O</a:t>
            </a:r>
            <a:r>
              <a:rPr lang="en-US" sz="4500" b="1" baseline="-25000" dirty="0" smtClean="0">
                <a:solidFill>
                  <a:schemeClr val="bg1"/>
                </a:solidFill>
              </a:rPr>
              <a:t>3</a:t>
            </a:r>
            <a:r>
              <a:rPr lang="en-US" sz="4500" b="1" dirty="0" smtClean="0">
                <a:solidFill>
                  <a:schemeClr val="bg1"/>
                </a:solidFill>
              </a:rPr>
              <a:t> and NO</a:t>
            </a:r>
            <a:r>
              <a:rPr lang="en-US" sz="4500" b="1" baseline="-25000" dirty="0" smtClean="0">
                <a:solidFill>
                  <a:schemeClr val="bg1"/>
                </a:solidFill>
              </a:rPr>
              <a:t>2</a:t>
            </a:r>
            <a:r>
              <a:rPr lang="en-US" sz="4500" b="1" dirty="0" smtClean="0">
                <a:solidFill>
                  <a:schemeClr val="bg1"/>
                </a:solidFill>
              </a:rPr>
              <a:t> Altitude profiles every 15 minutes</a:t>
            </a:r>
          </a:p>
          <a:p>
            <a:pPr marL="0" indent="0">
              <a:buNone/>
            </a:pPr>
            <a:r>
              <a:rPr lang="en-US" sz="4500" b="1" dirty="0" smtClean="0">
                <a:solidFill>
                  <a:schemeClr val="bg1"/>
                </a:solidFill>
              </a:rPr>
              <a:t>O</a:t>
            </a:r>
            <a:r>
              <a:rPr lang="en-US" sz="4500" b="1" baseline="-25000" dirty="0" smtClean="0">
                <a:solidFill>
                  <a:schemeClr val="bg1"/>
                </a:solidFill>
              </a:rPr>
              <a:t>3</a:t>
            </a:r>
            <a:r>
              <a:rPr lang="en-US" sz="4500" b="1" dirty="0" smtClean="0">
                <a:solidFill>
                  <a:schemeClr val="bg1"/>
                </a:solidFill>
              </a:rPr>
              <a:t> from 0 to 50 km</a:t>
            </a:r>
          </a:p>
          <a:p>
            <a:pPr marL="0" indent="0">
              <a:buNone/>
            </a:pPr>
            <a:r>
              <a:rPr lang="en-US" sz="4500" b="1" dirty="0" smtClean="0">
                <a:solidFill>
                  <a:schemeClr val="bg1"/>
                </a:solidFill>
              </a:rPr>
              <a:t>NO</a:t>
            </a:r>
            <a:r>
              <a:rPr lang="en-US" sz="4500" b="1" baseline="-25000" dirty="0" smtClean="0">
                <a:solidFill>
                  <a:schemeClr val="bg1"/>
                </a:solidFill>
              </a:rPr>
              <a:t>2</a:t>
            </a:r>
            <a:r>
              <a:rPr lang="en-US" sz="4500" b="1" dirty="0" smtClean="0">
                <a:solidFill>
                  <a:schemeClr val="bg1"/>
                </a:solidFill>
              </a:rPr>
              <a:t> from 0 to 10 km</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1177" r="30981"/>
          <a:stretch/>
        </p:blipFill>
        <p:spPr>
          <a:xfrm>
            <a:off x="5036338" y="1485900"/>
            <a:ext cx="3726662" cy="4381500"/>
          </a:xfrm>
          <a:prstGeom prst="rect">
            <a:avLst/>
          </a:prstGeom>
          <a:ln>
            <a:noFill/>
          </a:ln>
          <a:effectLst>
            <a:outerShdw blurRad="190500" algn="tl" rotWithShape="0">
              <a:srgbClr val="000000">
                <a:alpha val="70000"/>
              </a:srgbClr>
            </a:outerShdw>
          </a:effectLst>
        </p:spPr>
      </p:pic>
      <p:sp>
        <p:nvSpPr>
          <p:cNvPr id="7" name="Slide Number Placeholder 6"/>
          <p:cNvSpPr>
            <a:spLocks noGrp="1"/>
          </p:cNvSpPr>
          <p:nvPr>
            <p:ph type="sldNum" sz="quarter" idx="12"/>
          </p:nvPr>
        </p:nvSpPr>
        <p:spPr/>
        <p:txBody>
          <a:bodyPr/>
          <a:lstStyle/>
          <a:p>
            <a:fld id="{380A2D51-D5CB-4B22-AAB8-2A7B28B5ADB3}" type="slidenum">
              <a:rPr lang="en-US" smtClean="0"/>
              <a:pPr/>
              <a:t>37</a:t>
            </a:fld>
            <a:endParaRPr lang="en-US"/>
          </a:p>
        </p:txBody>
      </p:sp>
    </p:spTree>
    <p:extLst>
      <p:ext uri="{BB962C8B-B14F-4D97-AF65-F5344CB8AC3E}">
        <p14:creationId xmlns:p14="http://schemas.microsoft.com/office/powerpoint/2010/main" val="34689765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033" y="762000"/>
            <a:ext cx="7624762" cy="5033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185814" y="6019800"/>
            <a:ext cx="6553200" cy="369332"/>
          </a:xfrm>
          <a:prstGeom prst="rect">
            <a:avLst/>
          </a:prstGeom>
          <a:noFill/>
        </p:spPr>
        <p:txBody>
          <a:bodyPr wrap="square" rtlCol="0">
            <a:spAutoFit/>
          </a:bodyPr>
          <a:lstStyle/>
          <a:p>
            <a:r>
              <a:rPr lang="en-US" b="1" dirty="0" smtClean="0">
                <a:solidFill>
                  <a:schemeClr val="bg1"/>
                </a:solidFill>
              </a:rPr>
              <a:t>Pandora </a:t>
            </a:r>
            <a:r>
              <a:rPr lang="en-US" b="1" dirty="0">
                <a:solidFill>
                  <a:schemeClr val="bg1"/>
                </a:solidFill>
              </a:rPr>
              <a:t>(blue circles), Brewer (red circles), and OMI (green circles)</a:t>
            </a:r>
          </a:p>
        </p:txBody>
      </p:sp>
      <p:sp>
        <p:nvSpPr>
          <p:cNvPr id="3" name="TextBox 2"/>
          <p:cNvSpPr txBox="1"/>
          <p:nvPr/>
        </p:nvSpPr>
        <p:spPr>
          <a:xfrm>
            <a:off x="640702" y="145016"/>
            <a:ext cx="7924800" cy="369332"/>
          </a:xfrm>
          <a:prstGeom prst="rect">
            <a:avLst/>
          </a:prstGeom>
          <a:noFill/>
        </p:spPr>
        <p:txBody>
          <a:bodyPr wrap="square" rtlCol="0">
            <a:spAutoFit/>
          </a:bodyPr>
          <a:lstStyle/>
          <a:p>
            <a:r>
              <a:rPr lang="en-US" b="1" dirty="0">
                <a:solidFill>
                  <a:schemeClr val="bg1"/>
                </a:solidFill>
              </a:rPr>
              <a:t>The daily variation of C(NO</a:t>
            </a:r>
            <a:r>
              <a:rPr lang="en-US" b="1" baseline="-25000" dirty="0">
                <a:solidFill>
                  <a:schemeClr val="bg1"/>
                </a:solidFill>
              </a:rPr>
              <a:t>2</a:t>
            </a:r>
            <a:r>
              <a:rPr lang="en-US" b="1" dirty="0">
                <a:solidFill>
                  <a:schemeClr val="bg1"/>
                </a:solidFill>
              </a:rPr>
              <a:t>) in Thessaloniki, Greece, for 14 July to 24 July </a:t>
            </a:r>
            <a:r>
              <a:rPr lang="en-US" b="1" dirty="0" smtClean="0">
                <a:solidFill>
                  <a:schemeClr val="bg1"/>
                </a:solidFill>
              </a:rPr>
              <a:t>2006</a:t>
            </a:r>
            <a:endParaRPr lang="en-US" dirty="0"/>
          </a:p>
        </p:txBody>
      </p:sp>
    </p:spTree>
    <p:extLst>
      <p:ext uri="{BB962C8B-B14F-4D97-AF65-F5344CB8AC3E}">
        <p14:creationId xmlns:p14="http://schemas.microsoft.com/office/powerpoint/2010/main" val="4233941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90600"/>
            <a:ext cx="6400800" cy="445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043697" y="271790"/>
            <a:ext cx="4673652" cy="523220"/>
          </a:xfrm>
          <a:prstGeom prst="rect">
            <a:avLst/>
          </a:prstGeom>
          <a:noFill/>
        </p:spPr>
        <p:txBody>
          <a:bodyPr wrap="none" rtlCol="0">
            <a:spAutoFit/>
          </a:bodyPr>
          <a:lstStyle/>
          <a:p>
            <a:r>
              <a:rPr lang="en-US" sz="2800" b="1" dirty="0" smtClean="0">
                <a:solidFill>
                  <a:schemeClr val="bg1"/>
                </a:solidFill>
              </a:rPr>
              <a:t>NASA Goddard Work Detector</a:t>
            </a:r>
            <a:endParaRPr lang="en-US" sz="2800" b="1" dirty="0">
              <a:solidFill>
                <a:schemeClr val="bg1"/>
              </a:solidFill>
            </a:endParaRPr>
          </a:p>
        </p:txBody>
      </p:sp>
      <p:sp>
        <p:nvSpPr>
          <p:cNvPr id="3" name="TextBox 2"/>
          <p:cNvSpPr txBox="1"/>
          <p:nvPr/>
        </p:nvSpPr>
        <p:spPr>
          <a:xfrm>
            <a:off x="1524000" y="5562600"/>
            <a:ext cx="5562600" cy="923330"/>
          </a:xfrm>
          <a:prstGeom prst="rect">
            <a:avLst/>
          </a:prstGeom>
          <a:noFill/>
        </p:spPr>
        <p:txBody>
          <a:bodyPr wrap="square" rtlCol="0">
            <a:spAutoFit/>
          </a:bodyPr>
          <a:lstStyle/>
          <a:p>
            <a:r>
              <a:rPr lang="en-US" b="1" dirty="0" smtClean="0">
                <a:solidFill>
                  <a:schemeClr val="bg1"/>
                </a:solidFill>
              </a:rPr>
              <a:t>Annual </a:t>
            </a:r>
            <a:r>
              <a:rPr lang="en-US" b="1" dirty="0">
                <a:solidFill>
                  <a:schemeClr val="bg1"/>
                </a:solidFill>
              </a:rPr>
              <a:t>average for day of the week diurnal behavior of C(NO2) at GSFC. </a:t>
            </a:r>
            <a:r>
              <a:rPr lang="en-US" b="1" dirty="0" smtClean="0">
                <a:solidFill>
                  <a:schemeClr val="bg1"/>
                </a:solidFill>
              </a:rPr>
              <a:t>The </a:t>
            </a:r>
            <a:r>
              <a:rPr lang="en-US" b="1" dirty="0">
                <a:solidFill>
                  <a:schemeClr val="bg1"/>
                </a:solidFill>
              </a:rPr>
              <a:t>gray area around each line shows the mean value ± the standard error of the mean.</a:t>
            </a:r>
          </a:p>
        </p:txBody>
      </p:sp>
    </p:spTree>
    <p:extLst>
      <p:ext uri="{BB962C8B-B14F-4D97-AF65-F5344CB8AC3E}">
        <p14:creationId xmlns:p14="http://schemas.microsoft.com/office/powerpoint/2010/main" val="2403198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295400"/>
            <a:ext cx="5534025" cy="404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42912" y="5715000"/>
            <a:ext cx="8001000" cy="923330"/>
          </a:xfrm>
          <a:prstGeom prst="rect">
            <a:avLst/>
          </a:prstGeom>
          <a:noFill/>
        </p:spPr>
        <p:txBody>
          <a:bodyPr wrap="square" rtlCol="0">
            <a:spAutoFit/>
          </a:bodyPr>
          <a:lstStyle/>
          <a:p>
            <a:r>
              <a:rPr lang="en-US" b="1" dirty="0">
                <a:solidFill>
                  <a:schemeClr val="bg1"/>
                </a:solidFill>
              </a:rPr>
              <a:t>Winter(December, January, February), spring (March, April, May), summer (June, July, August), and Fall (September, October, November). The gray area around each line shows the mean value ± the standard error of the mean.</a:t>
            </a:r>
          </a:p>
        </p:txBody>
      </p:sp>
      <p:sp>
        <p:nvSpPr>
          <p:cNvPr id="3" name="TextBox 2"/>
          <p:cNvSpPr txBox="1"/>
          <p:nvPr/>
        </p:nvSpPr>
        <p:spPr>
          <a:xfrm>
            <a:off x="2226468" y="381000"/>
            <a:ext cx="4433888" cy="523220"/>
          </a:xfrm>
          <a:prstGeom prst="rect">
            <a:avLst/>
          </a:prstGeom>
          <a:noFill/>
        </p:spPr>
        <p:txBody>
          <a:bodyPr wrap="square" rtlCol="0">
            <a:spAutoFit/>
          </a:bodyPr>
          <a:lstStyle/>
          <a:p>
            <a:r>
              <a:rPr lang="en-US" sz="2800" b="1" dirty="0" smtClean="0">
                <a:solidFill>
                  <a:schemeClr val="bg1"/>
                </a:solidFill>
              </a:rPr>
              <a:t>Seasonal NO</a:t>
            </a:r>
            <a:r>
              <a:rPr lang="en-US" sz="2800" b="1" baseline="-25000" dirty="0" smtClean="0">
                <a:solidFill>
                  <a:schemeClr val="bg1"/>
                </a:solidFill>
              </a:rPr>
              <a:t>2</a:t>
            </a:r>
            <a:r>
              <a:rPr lang="en-US" sz="2800" b="1" dirty="0" smtClean="0">
                <a:solidFill>
                  <a:schemeClr val="bg1"/>
                </a:solidFill>
              </a:rPr>
              <a:t> Cycle at GSFC</a:t>
            </a:r>
            <a:endParaRPr lang="en-US" sz="2800" b="1" dirty="0">
              <a:solidFill>
                <a:schemeClr val="bg1"/>
              </a:solidFill>
            </a:endParaRPr>
          </a:p>
        </p:txBody>
      </p:sp>
    </p:spTree>
    <p:extLst>
      <p:ext uri="{BB962C8B-B14F-4D97-AF65-F5344CB8AC3E}">
        <p14:creationId xmlns:p14="http://schemas.microsoft.com/office/powerpoint/2010/main" val="902621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1010088"/>
          <p:cNvPicPr>
            <a:picLocks noChangeAspect="1" noChangeArrowheads="1"/>
          </p:cNvPicPr>
          <p:nvPr/>
        </p:nvPicPr>
        <p:blipFill>
          <a:blip r:embed="rId3" cstate="print"/>
          <a:srcRect l="7500" t="11250" r="7500" b="11250"/>
          <a:stretch>
            <a:fillRect/>
          </a:stretch>
        </p:blipFill>
        <p:spPr bwMode="auto">
          <a:xfrm>
            <a:off x="4954588" y="1752600"/>
            <a:ext cx="3948112" cy="4800600"/>
          </a:xfrm>
          <a:prstGeom prst="rect">
            <a:avLst/>
          </a:prstGeom>
          <a:noFill/>
        </p:spPr>
      </p:pic>
      <p:sp>
        <p:nvSpPr>
          <p:cNvPr id="3075" name="Text Box 3"/>
          <p:cNvSpPr txBox="1">
            <a:spLocks noChangeArrowheads="1"/>
          </p:cNvSpPr>
          <p:nvPr/>
        </p:nvSpPr>
        <p:spPr bwMode="auto">
          <a:xfrm>
            <a:off x="304800" y="3657600"/>
            <a:ext cx="4038600" cy="533400"/>
          </a:xfrm>
          <a:prstGeom prst="rect">
            <a:avLst/>
          </a:prstGeom>
          <a:noFill/>
          <a:ln w="9525">
            <a:noFill/>
            <a:miter lim="800000"/>
            <a:headEnd/>
            <a:tailEnd/>
          </a:ln>
        </p:spPr>
        <p:txBody>
          <a:bodyPr/>
          <a:lstStyle/>
          <a:p>
            <a:r>
              <a:rPr lang="en-US" sz="1800" b="1" dirty="0">
                <a:solidFill>
                  <a:schemeClr val="bg1"/>
                </a:solidFill>
                <a:latin typeface="Arial" charset="0"/>
              </a:rPr>
              <a:t>and a head sensor on a sun tracker                                                                                                                      </a:t>
            </a:r>
          </a:p>
        </p:txBody>
      </p:sp>
      <p:sp>
        <p:nvSpPr>
          <p:cNvPr id="3076" name="Text Box 4"/>
          <p:cNvSpPr txBox="1">
            <a:spLocks noChangeArrowheads="1"/>
          </p:cNvSpPr>
          <p:nvPr/>
        </p:nvSpPr>
        <p:spPr bwMode="auto">
          <a:xfrm>
            <a:off x="304800" y="76200"/>
            <a:ext cx="7924800" cy="762000"/>
          </a:xfrm>
          <a:prstGeom prst="rect">
            <a:avLst/>
          </a:prstGeom>
          <a:noFill/>
          <a:ln w="9525">
            <a:noFill/>
            <a:miter lim="800000"/>
            <a:headEnd/>
            <a:tailEnd/>
          </a:ln>
        </p:spPr>
        <p:txBody>
          <a:bodyPr/>
          <a:lstStyle/>
          <a:p>
            <a:r>
              <a:rPr lang="en-US" sz="2800" b="1" dirty="0" smtClean="0">
                <a:latin typeface="Comic Sans MS" pitchFamily="66" charset="0"/>
              </a:rPr>
              <a:t>             </a:t>
            </a:r>
            <a:r>
              <a:rPr lang="en-US" sz="2800" b="1" dirty="0" smtClean="0">
                <a:solidFill>
                  <a:srgbClr val="FF0000"/>
                </a:solidFill>
                <a:latin typeface="Comic Sans MS" pitchFamily="66" charset="0"/>
              </a:rPr>
              <a:t>What is PANDORA?      </a:t>
            </a:r>
          </a:p>
          <a:p>
            <a:r>
              <a:rPr lang="en-US" sz="1800" b="1" dirty="0" smtClean="0">
                <a:solidFill>
                  <a:schemeClr val="bg1"/>
                </a:solidFill>
                <a:latin typeface="Arial" charset="0"/>
              </a:rPr>
              <a:t>Pandora </a:t>
            </a:r>
            <a:r>
              <a:rPr lang="en-US" sz="1800" b="1" dirty="0">
                <a:solidFill>
                  <a:schemeClr val="bg1"/>
                </a:solidFill>
                <a:latin typeface="Arial" charset="0"/>
              </a:rPr>
              <a:t>is a small spectrometer system, which we have been developing since 2006</a:t>
            </a:r>
            <a:r>
              <a:rPr lang="en-US" sz="1800" b="1" dirty="0" smtClean="0">
                <a:solidFill>
                  <a:schemeClr val="bg1"/>
                </a:solidFill>
                <a:latin typeface="Arial" charset="0"/>
              </a:rPr>
              <a:t>. We now have </a:t>
            </a:r>
            <a:r>
              <a:rPr lang="en-US" b="1" dirty="0" smtClean="0">
                <a:solidFill>
                  <a:schemeClr val="bg1"/>
                </a:solidFill>
                <a:latin typeface="Arial" charset="0"/>
              </a:rPr>
              <a:t>50</a:t>
            </a:r>
            <a:r>
              <a:rPr lang="en-US" sz="1800" b="1" dirty="0" smtClean="0">
                <a:solidFill>
                  <a:schemeClr val="bg1"/>
                </a:solidFill>
                <a:latin typeface="Arial" charset="0"/>
              </a:rPr>
              <a:t> </a:t>
            </a:r>
            <a:r>
              <a:rPr lang="en-US" sz="1800" b="1" dirty="0" err="1" smtClean="0">
                <a:solidFill>
                  <a:schemeClr val="bg1"/>
                </a:solidFill>
                <a:latin typeface="Arial" charset="0"/>
              </a:rPr>
              <a:t>Pandoras</a:t>
            </a:r>
            <a:r>
              <a:rPr lang="en-US" sz="1800" b="1" dirty="0" smtClean="0">
                <a:solidFill>
                  <a:schemeClr val="bg1"/>
                </a:solidFill>
                <a:latin typeface="Arial" charset="0"/>
              </a:rPr>
              <a:t>. </a:t>
            </a:r>
            <a:r>
              <a:rPr lang="en-US" sz="1800" b="1" dirty="0">
                <a:solidFill>
                  <a:schemeClr val="bg1"/>
                </a:solidFill>
                <a:latin typeface="Arial" charset="0"/>
              </a:rPr>
              <a:t>It consists of …</a:t>
            </a:r>
          </a:p>
          <a:p>
            <a:endParaRPr lang="en-US" sz="1800" b="1" dirty="0">
              <a:latin typeface="Arial" charset="0"/>
            </a:endParaRPr>
          </a:p>
        </p:txBody>
      </p:sp>
      <p:pic>
        <p:nvPicPr>
          <p:cNvPr id="3077" name="Picture 5" descr="aad44442f3059eb6884cb6f3dfbdd0d3"/>
          <p:cNvPicPr>
            <a:picLocks noChangeAspect="1" noChangeArrowheads="1"/>
          </p:cNvPicPr>
          <p:nvPr/>
        </p:nvPicPr>
        <p:blipFill>
          <a:blip r:embed="rId4" cstate="print"/>
          <a:srcRect/>
          <a:stretch>
            <a:fillRect/>
          </a:stretch>
        </p:blipFill>
        <p:spPr bwMode="auto">
          <a:xfrm>
            <a:off x="1905000" y="1287462"/>
            <a:ext cx="2667000" cy="1989138"/>
          </a:xfrm>
          <a:prstGeom prst="rect">
            <a:avLst/>
          </a:prstGeom>
          <a:noFill/>
        </p:spPr>
      </p:pic>
      <p:sp>
        <p:nvSpPr>
          <p:cNvPr id="3078" name="Text Box 6"/>
          <p:cNvSpPr txBox="1">
            <a:spLocks noChangeArrowheads="1"/>
          </p:cNvSpPr>
          <p:nvPr/>
        </p:nvSpPr>
        <p:spPr bwMode="auto">
          <a:xfrm>
            <a:off x="190500" y="1905000"/>
            <a:ext cx="1905000" cy="685800"/>
          </a:xfrm>
          <a:prstGeom prst="rect">
            <a:avLst/>
          </a:prstGeom>
          <a:noFill/>
          <a:ln w="9525">
            <a:noFill/>
            <a:miter lim="800000"/>
            <a:headEnd/>
            <a:tailEnd/>
          </a:ln>
        </p:spPr>
        <p:txBody>
          <a:bodyPr/>
          <a:lstStyle/>
          <a:p>
            <a:r>
              <a:rPr lang="en-US" sz="1800" b="1" dirty="0">
                <a:solidFill>
                  <a:schemeClr val="bg1"/>
                </a:solidFill>
                <a:latin typeface="Arial" charset="0"/>
              </a:rPr>
              <a:t>a “miniature”</a:t>
            </a:r>
          </a:p>
          <a:p>
            <a:r>
              <a:rPr lang="en-US" sz="1800" b="1" dirty="0">
                <a:solidFill>
                  <a:schemeClr val="bg1"/>
                </a:solidFill>
                <a:latin typeface="Arial" charset="0"/>
              </a:rPr>
              <a:t>spectrometer</a:t>
            </a:r>
          </a:p>
        </p:txBody>
      </p:sp>
      <p:sp>
        <p:nvSpPr>
          <p:cNvPr id="3079" name="Text Box 7"/>
          <p:cNvSpPr txBox="1">
            <a:spLocks noChangeArrowheads="1"/>
          </p:cNvSpPr>
          <p:nvPr/>
        </p:nvSpPr>
        <p:spPr bwMode="auto">
          <a:xfrm>
            <a:off x="25400" y="4495800"/>
            <a:ext cx="4876800" cy="2031325"/>
          </a:xfrm>
          <a:prstGeom prst="rect">
            <a:avLst/>
          </a:prstGeom>
          <a:noFill/>
          <a:ln w="25400">
            <a:solidFill>
              <a:schemeClr val="tx1"/>
            </a:solidFill>
            <a:miter lim="800000"/>
            <a:headEnd/>
            <a:tailEnd/>
          </a:ln>
          <a:effectLst/>
        </p:spPr>
        <p:txBody>
          <a:bodyPr>
            <a:spAutoFit/>
          </a:bodyPr>
          <a:lstStyle/>
          <a:p>
            <a:pPr>
              <a:spcBef>
                <a:spcPct val="50000"/>
              </a:spcBef>
            </a:pPr>
            <a:r>
              <a:rPr lang="en-US" b="1" dirty="0">
                <a:solidFill>
                  <a:schemeClr val="bg1"/>
                </a:solidFill>
              </a:rPr>
              <a:t>Measures sun and sky radiance from 270 to </a:t>
            </a:r>
            <a:r>
              <a:rPr lang="en-US" b="1" dirty="0" smtClean="0">
                <a:solidFill>
                  <a:schemeClr val="bg1"/>
                </a:solidFill>
              </a:rPr>
              <a:t>530 </a:t>
            </a:r>
            <a:r>
              <a:rPr lang="en-US" b="1" dirty="0">
                <a:solidFill>
                  <a:schemeClr val="bg1"/>
                </a:solidFill>
              </a:rPr>
              <a:t>nm in 0.5 nm steps with a 1.6</a:t>
            </a:r>
            <a:r>
              <a:rPr lang="en-US" b="1" baseline="30000" dirty="0">
                <a:solidFill>
                  <a:schemeClr val="bg1"/>
                </a:solidFill>
              </a:rPr>
              <a:t>o</a:t>
            </a:r>
            <a:r>
              <a:rPr lang="en-US" b="1" dirty="0">
                <a:solidFill>
                  <a:schemeClr val="bg1"/>
                </a:solidFill>
              </a:rPr>
              <a:t> field of view. Products: NO</a:t>
            </a:r>
            <a:r>
              <a:rPr lang="en-US" b="1" baseline="-25000" dirty="0">
                <a:solidFill>
                  <a:schemeClr val="bg1"/>
                </a:solidFill>
              </a:rPr>
              <a:t>2</a:t>
            </a:r>
            <a:r>
              <a:rPr lang="en-US" b="1" dirty="0">
                <a:solidFill>
                  <a:schemeClr val="bg1"/>
                </a:solidFill>
              </a:rPr>
              <a:t>, H</a:t>
            </a:r>
            <a:r>
              <a:rPr lang="en-US" b="1" baseline="-25000" dirty="0">
                <a:solidFill>
                  <a:schemeClr val="bg1"/>
                </a:solidFill>
              </a:rPr>
              <a:t>2</a:t>
            </a:r>
            <a:r>
              <a:rPr lang="en-US" b="1" dirty="0">
                <a:solidFill>
                  <a:schemeClr val="bg1"/>
                </a:solidFill>
              </a:rPr>
              <a:t>O, O</a:t>
            </a:r>
            <a:r>
              <a:rPr lang="en-US" b="1" baseline="-25000" dirty="0">
                <a:solidFill>
                  <a:schemeClr val="bg1"/>
                </a:solidFill>
              </a:rPr>
              <a:t>3</a:t>
            </a:r>
            <a:r>
              <a:rPr lang="en-US" b="1" dirty="0">
                <a:solidFill>
                  <a:schemeClr val="bg1"/>
                </a:solidFill>
              </a:rPr>
              <a:t>, SO</a:t>
            </a:r>
            <a:r>
              <a:rPr lang="en-US" b="1" baseline="-25000" dirty="0">
                <a:solidFill>
                  <a:schemeClr val="bg1"/>
                </a:solidFill>
              </a:rPr>
              <a:t>2</a:t>
            </a:r>
            <a:r>
              <a:rPr lang="en-US" b="1" dirty="0">
                <a:solidFill>
                  <a:schemeClr val="bg1"/>
                </a:solidFill>
              </a:rPr>
              <a:t>, HCHO, and aerosol </a:t>
            </a:r>
            <a:r>
              <a:rPr lang="en-US" b="1" dirty="0" smtClean="0">
                <a:solidFill>
                  <a:schemeClr val="bg1"/>
                </a:solidFill>
              </a:rPr>
              <a:t>properties.</a:t>
            </a:r>
          </a:p>
          <a:p>
            <a:pPr>
              <a:spcBef>
                <a:spcPct val="50000"/>
              </a:spcBef>
            </a:pPr>
            <a:r>
              <a:rPr lang="en-US" b="1" dirty="0" smtClean="0">
                <a:solidFill>
                  <a:schemeClr val="bg1"/>
                </a:solidFill>
              </a:rPr>
              <a:t>O</a:t>
            </a:r>
            <a:r>
              <a:rPr lang="en-US" b="1" baseline="-25000" dirty="0" smtClean="0">
                <a:solidFill>
                  <a:schemeClr val="bg1"/>
                </a:solidFill>
              </a:rPr>
              <a:t>3</a:t>
            </a:r>
            <a:r>
              <a:rPr lang="en-US" b="1" dirty="0" smtClean="0">
                <a:solidFill>
                  <a:schemeClr val="bg1"/>
                </a:solidFill>
              </a:rPr>
              <a:t>:      3 DU accuracy and 1 DU precision</a:t>
            </a:r>
          </a:p>
          <a:p>
            <a:pPr>
              <a:spcBef>
                <a:spcPct val="50000"/>
              </a:spcBef>
            </a:pPr>
            <a:r>
              <a:rPr lang="en-US" b="1" dirty="0" smtClean="0">
                <a:solidFill>
                  <a:schemeClr val="bg1"/>
                </a:solidFill>
              </a:rPr>
              <a:t>NO</a:t>
            </a:r>
            <a:r>
              <a:rPr lang="en-US" b="1" baseline="-25000" dirty="0" smtClean="0">
                <a:solidFill>
                  <a:schemeClr val="bg1"/>
                </a:solidFill>
              </a:rPr>
              <a:t>2</a:t>
            </a:r>
            <a:r>
              <a:rPr lang="en-US" b="1" dirty="0" smtClean="0">
                <a:solidFill>
                  <a:schemeClr val="bg1"/>
                </a:solidFill>
              </a:rPr>
              <a:t>:    0.1 DU accuracy and 0.01 DU precision</a:t>
            </a:r>
            <a:endParaRPr lang="en-US" b="1" baseline="-25000" dirty="0">
              <a:solidFill>
                <a:schemeClr val="bg1"/>
              </a:solidFill>
            </a:endParaRPr>
          </a:p>
        </p:txBody>
      </p:sp>
      <p:sp>
        <p:nvSpPr>
          <p:cNvPr id="3080" name="Line 8"/>
          <p:cNvSpPr>
            <a:spLocks noChangeShapeType="1"/>
          </p:cNvSpPr>
          <p:nvPr/>
        </p:nvSpPr>
        <p:spPr bwMode="auto">
          <a:xfrm>
            <a:off x="762000" y="2438400"/>
            <a:ext cx="1524000" cy="0"/>
          </a:xfrm>
          <a:prstGeom prst="line">
            <a:avLst/>
          </a:prstGeom>
          <a:noFill/>
          <a:ln w="28575">
            <a:solidFill>
              <a:schemeClr val="tx1"/>
            </a:solidFill>
            <a:round/>
            <a:headEnd/>
            <a:tailEnd type="triangle" w="med" len="med"/>
          </a:ln>
          <a:effectLst/>
        </p:spPr>
        <p:txBody>
          <a:bodyPr/>
          <a:lstStyle/>
          <a:p>
            <a:endParaRPr lang="en-US" dirty="0"/>
          </a:p>
        </p:txBody>
      </p:sp>
      <p:sp>
        <p:nvSpPr>
          <p:cNvPr id="3081" name="Line 9"/>
          <p:cNvSpPr>
            <a:spLocks noChangeShapeType="1"/>
          </p:cNvSpPr>
          <p:nvPr/>
        </p:nvSpPr>
        <p:spPr bwMode="auto">
          <a:xfrm>
            <a:off x="1143000" y="4191000"/>
            <a:ext cx="3657600" cy="0"/>
          </a:xfrm>
          <a:prstGeom prst="line">
            <a:avLst/>
          </a:prstGeom>
          <a:noFill/>
          <a:ln w="28575">
            <a:solidFill>
              <a:schemeClr val="tx1"/>
            </a:solidFill>
            <a:round/>
            <a:headEnd/>
            <a:tailEnd type="triangle" w="med" len="med"/>
          </a:ln>
          <a:effectLst/>
        </p:spPr>
        <p:txBody>
          <a:bodyPr/>
          <a:lstStyle/>
          <a:p>
            <a:endParaRPr lang="en-US" dirty="0"/>
          </a:p>
        </p:txBody>
      </p:sp>
    </p:spTree>
    <p:extLst>
      <p:ext uri="{BB962C8B-B14F-4D97-AF65-F5344CB8AC3E}">
        <p14:creationId xmlns:p14="http://schemas.microsoft.com/office/powerpoint/2010/main" val="333237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6181725" cy="4534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676400" y="457200"/>
            <a:ext cx="6257925" cy="584775"/>
          </a:xfrm>
          <a:prstGeom prst="rect">
            <a:avLst/>
          </a:prstGeom>
          <a:noFill/>
        </p:spPr>
        <p:txBody>
          <a:bodyPr wrap="square" rtlCol="0">
            <a:spAutoFit/>
          </a:bodyPr>
          <a:lstStyle/>
          <a:p>
            <a:r>
              <a:rPr lang="en-US" sz="3200" b="1" dirty="0" smtClean="0">
                <a:solidFill>
                  <a:schemeClr val="bg1"/>
                </a:solidFill>
              </a:rPr>
              <a:t>What does Pandora Measure ?</a:t>
            </a:r>
            <a:endParaRPr lang="en-US" sz="3200" b="1" dirty="0">
              <a:solidFill>
                <a:schemeClr val="bg1"/>
              </a:solidFill>
            </a:endParaRPr>
          </a:p>
        </p:txBody>
      </p:sp>
      <p:sp>
        <p:nvSpPr>
          <p:cNvPr id="3" name="TextBox 2"/>
          <p:cNvSpPr txBox="1"/>
          <p:nvPr/>
        </p:nvSpPr>
        <p:spPr>
          <a:xfrm>
            <a:off x="6934200" y="1752600"/>
            <a:ext cx="2057400" cy="1631216"/>
          </a:xfrm>
          <a:prstGeom prst="rect">
            <a:avLst/>
          </a:prstGeom>
          <a:noFill/>
        </p:spPr>
        <p:txBody>
          <a:bodyPr wrap="square" rtlCol="0">
            <a:spAutoFit/>
          </a:bodyPr>
          <a:lstStyle/>
          <a:p>
            <a:r>
              <a:rPr lang="en-US" sz="2000" b="1" dirty="0" smtClean="0">
                <a:solidFill>
                  <a:schemeClr val="bg1"/>
                </a:solidFill>
              </a:rPr>
              <a:t>Green: No Filter</a:t>
            </a:r>
          </a:p>
          <a:p>
            <a:endParaRPr lang="en-US" sz="2000" b="1" dirty="0" smtClean="0">
              <a:solidFill>
                <a:schemeClr val="bg1"/>
              </a:solidFill>
            </a:endParaRPr>
          </a:p>
          <a:p>
            <a:r>
              <a:rPr lang="en-US" sz="2000" b="1" dirty="0" smtClean="0">
                <a:solidFill>
                  <a:schemeClr val="bg1"/>
                </a:solidFill>
              </a:rPr>
              <a:t>Blue: UV340 (Filter that blocks the visible light)</a:t>
            </a:r>
            <a:endParaRPr lang="en-US" sz="2000" b="1" dirty="0">
              <a:solidFill>
                <a:schemeClr val="bg1"/>
              </a:solidFill>
            </a:endParaRPr>
          </a:p>
        </p:txBody>
      </p:sp>
    </p:spTree>
    <p:extLst>
      <p:ext uri="{BB962C8B-B14F-4D97-AF65-F5344CB8AC3E}">
        <p14:creationId xmlns:p14="http://schemas.microsoft.com/office/powerpoint/2010/main" val="744190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5356" y="1261874"/>
            <a:ext cx="6424644" cy="5163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49842" y="304800"/>
            <a:ext cx="6879576" cy="584775"/>
          </a:xfrm>
          <a:prstGeom prst="rect">
            <a:avLst/>
          </a:prstGeom>
          <a:noFill/>
        </p:spPr>
        <p:txBody>
          <a:bodyPr wrap="none" rtlCol="0">
            <a:spAutoFit/>
          </a:bodyPr>
          <a:lstStyle/>
          <a:p>
            <a:r>
              <a:rPr lang="en-US" sz="3200" b="1" dirty="0" smtClean="0">
                <a:solidFill>
                  <a:schemeClr val="bg1"/>
                </a:solidFill>
              </a:rPr>
              <a:t>Solar Irradiance Above the Atmosphere</a:t>
            </a:r>
            <a:endParaRPr lang="en-US" sz="3200" b="1" dirty="0">
              <a:solidFill>
                <a:schemeClr val="bg1"/>
              </a:solidFill>
            </a:endParaRPr>
          </a:p>
        </p:txBody>
      </p:sp>
      <p:sp>
        <p:nvSpPr>
          <p:cNvPr id="3" name="TextBox 2"/>
          <p:cNvSpPr txBox="1"/>
          <p:nvPr/>
        </p:nvSpPr>
        <p:spPr>
          <a:xfrm>
            <a:off x="2394099" y="3124199"/>
            <a:ext cx="740908" cy="307777"/>
          </a:xfrm>
          <a:prstGeom prst="rect">
            <a:avLst/>
          </a:prstGeom>
          <a:noFill/>
        </p:spPr>
        <p:txBody>
          <a:bodyPr wrap="none" rtlCol="0">
            <a:spAutoFit/>
          </a:bodyPr>
          <a:lstStyle/>
          <a:p>
            <a:r>
              <a:rPr lang="en-US" sz="1400" b="1" dirty="0" smtClean="0"/>
              <a:t>280 nm</a:t>
            </a:r>
            <a:endParaRPr lang="en-US" sz="1400" b="1" dirty="0"/>
          </a:p>
        </p:txBody>
      </p:sp>
      <p:sp>
        <p:nvSpPr>
          <p:cNvPr id="5" name="TextBox 4"/>
          <p:cNvSpPr txBox="1"/>
          <p:nvPr/>
        </p:nvSpPr>
        <p:spPr>
          <a:xfrm>
            <a:off x="5257800" y="3124200"/>
            <a:ext cx="740908" cy="307777"/>
          </a:xfrm>
          <a:prstGeom prst="rect">
            <a:avLst/>
          </a:prstGeom>
          <a:noFill/>
        </p:spPr>
        <p:txBody>
          <a:bodyPr wrap="none" rtlCol="0">
            <a:spAutoFit/>
          </a:bodyPr>
          <a:lstStyle/>
          <a:p>
            <a:r>
              <a:rPr lang="en-US" sz="1400" b="1" dirty="0" smtClean="0"/>
              <a:t>530 nm</a:t>
            </a:r>
            <a:endParaRPr lang="en-US" sz="1400" b="1" dirty="0"/>
          </a:p>
        </p:txBody>
      </p:sp>
    </p:spTree>
    <p:extLst>
      <p:ext uri="{BB962C8B-B14F-4D97-AF65-F5344CB8AC3E}">
        <p14:creationId xmlns:p14="http://schemas.microsoft.com/office/powerpoint/2010/main" val="12745395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769</TotalTime>
  <Words>1109</Words>
  <Application>Microsoft Office PowerPoint</Application>
  <PresentationFormat>On-screen Show (4:3)</PresentationFormat>
  <Paragraphs>151</Paragraphs>
  <Slides>37</Slides>
  <Notes>1</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39" baseType="lpstr">
      <vt:lpstr>Office Theme</vt:lpstr>
      <vt:lpstr>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Profiles of NO2 Compared with Aircraft Measurements Discover-AQ</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Pandora System?</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herman</dc:creator>
  <cp:lastModifiedBy>jrherman</cp:lastModifiedBy>
  <cp:revision>33</cp:revision>
  <dcterms:created xsi:type="dcterms:W3CDTF">2017-06-11T17:57:16Z</dcterms:created>
  <dcterms:modified xsi:type="dcterms:W3CDTF">2017-06-27T17:32:08Z</dcterms:modified>
</cp:coreProperties>
</file>