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68" r:id="rId7"/>
    <p:sldId id="263" r:id="rId8"/>
    <p:sldId id="257" r:id="rId9"/>
    <p:sldId id="258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60" d="100"/>
          <a:sy n="160" d="100"/>
        </p:scale>
        <p:origin x="-9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9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7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8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9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1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4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872D2-4F98-4847-81B8-579FD772D328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364E-AFCE-4781-A273-C2573B6B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4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3476" y="126720"/>
            <a:ext cx="4079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EPIC vs. MODIS</a:t>
            </a:r>
            <a:endParaRPr lang="en-US" sz="4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5363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DSCOVR/EPIC image of Africa taken on March-22-2016 at 10:56 GMT.  Composite MODIS Terra and MODIS Aqua images of the same area taken on the same day.  Terra crosses equator at 10:30 am local time so that the western part of the left image (Terra) has a more similar cloud structure compared to the EPIC image than their eastern parts.  Since Aqua crosses equator at 13:30 local time, the eastern part of the right (Aqua) and middle (EPIC) images are more alike than their western parts.</a:t>
            </a:r>
          </a:p>
        </p:txBody>
      </p:sp>
      <p:pic>
        <p:nvPicPr>
          <p:cNvPr id="11" name="Picture 10" descr="RayleighCorrected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t="20371" r="23703" b="29117"/>
          <a:stretch/>
        </p:blipFill>
        <p:spPr>
          <a:xfrm>
            <a:off x="3073400" y="1016000"/>
            <a:ext cx="3017520" cy="3401120"/>
          </a:xfrm>
          <a:prstGeom prst="rect">
            <a:avLst/>
          </a:prstGeom>
        </p:spPr>
      </p:pic>
      <p:pic>
        <p:nvPicPr>
          <p:cNvPr id="12" name="Picture 11" descr="Screen Shot 2016-04-06 at 8.50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8"/>
          <a:stretch/>
        </p:blipFill>
        <p:spPr>
          <a:xfrm>
            <a:off x="6083300" y="1016004"/>
            <a:ext cx="3063240" cy="3416520"/>
          </a:xfrm>
          <a:prstGeom prst="rect">
            <a:avLst/>
          </a:prstGeom>
        </p:spPr>
      </p:pic>
      <p:pic>
        <p:nvPicPr>
          <p:cNvPr id="13" name="Picture 12" descr="Screen Shot 2016-04-06 at 8.44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6003"/>
            <a:ext cx="3127248" cy="3384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1846" y="454174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EPIC </a:t>
            </a:r>
          </a:p>
          <a:p>
            <a:pPr algn="ctr"/>
            <a:r>
              <a:rPr lang="en-US" dirty="0" smtClean="0"/>
              <a:t>10:56 UTC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20426" y="4550216"/>
            <a:ext cx="30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MODIS Aqua</a:t>
            </a:r>
          </a:p>
          <a:p>
            <a:pPr algn="ctr"/>
            <a:r>
              <a:rPr lang="en-US" dirty="0" smtClean="0"/>
              <a:t>13:</a:t>
            </a:r>
            <a:r>
              <a:rPr lang="en-US" dirty="0"/>
              <a:t>30 equatorial crossing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1133" y="4458932"/>
            <a:ext cx="30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MODIS Terra</a:t>
            </a:r>
          </a:p>
          <a:p>
            <a:pPr algn="ctr"/>
            <a:r>
              <a:rPr lang="en-US" dirty="0" smtClean="0"/>
              <a:t>10:</a:t>
            </a:r>
            <a:r>
              <a:rPr lang="en-US" dirty="0"/>
              <a:t>30 equatorial crossing </a:t>
            </a: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86788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57200" y="6172200"/>
            <a:ext cx="1321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MODIS AOT</a:t>
            </a: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3276600" y="6172200"/>
            <a:ext cx="1324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MODIS FMF</a:t>
            </a: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457200" y="3429000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EPIC AOT</a:t>
            </a: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3276600" y="3429000"/>
            <a:ext cx="1059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EPIC FMF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657600" y="914400"/>
            <a:ext cx="184150" cy="40005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5400" b="1" dirty="0" smtClean="0">
                <a:latin typeface="+mn-lt"/>
              </a:rPr>
              <a:t>Aerosol Properties:</a:t>
            </a:r>
            <a:r>
              <a:rPr lang="en-US" sz="3200" b="1" dirty="0" smtClean="0">
                <a:latin typeface="+mn-lt"/>
              </a:rPr>
              <a:t> 03/26/2016</a:t>
            </a:r>
            <a:endParaRPr lang="en-US" sz="4000" b="1" dirty="0">
              <a:latin typeface="+mn-lt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13549" y="838200"/>
            <a:ext cx="3239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 smtClean="0"/>
              <a:t>Aerosol Optical Thickness (AOT)</a:t>
            </a:r>
            <a:endParaRPr lang="en-US" b="1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352800" y="838200"/>
            <a:ext cx="2648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 smtClean="0"/>
              <a:t>Fine Mode Fraction (FMF)</a:t>
            </a:r>
            <a:endParaRPr lang="en-US" b="1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248400" y="4343400"/>
            <a:ext cx="1428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/>
              <a:t>EPIC </a:t>
            </a:r>
            <a:r>
              <a:rPr lang="en-US" sz="1600" b="1" dirty="0" err="1" smtClean="0"/>
              <a:t>vs</a:t>
            </a:r>
            <a:r>
              <a:rPr lang="en-US" sz="1600" b="1" dirty="0" smtClean="0"/>
              <a:t> MODIS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7239000" y="1447800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RGB image</a:t>
            </a:r>
          </a:p>
        </p:txBody>
      </p:sp>
    </p:spTree>
    <p:extLst>
      <p:ext uri="{BB962C8B-B14F-4D97-AF65-F5344CB8AC3E}">
        <p14:creationId xmlns:p14="http://schemas.microsoft.com/office/powerpoint/2010/main" val="42179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5400" b="1" dirty="0" smtClean="0">
                <a:latin typeface="+mn-lt"/>
              </a:rPr>
              <a:t>Aerosol Properties:</a:t>
            </a:r>
            <a:r>
              <a:rPr lang="en-US" sz="3200" b="1" dirty="0" smtClean="0">
                <a:latin typeface="+mn-lt"/>
              </a:rPr>
              <a:t> 03/05/2016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4089254" y="823089"/>
            <a:ext cx="1146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EPIC AOT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5761580" y="792777"/>
            <a:ext cx="1415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MODIS AOT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61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2095131" y="834202"/>
            <a:ext cx="1718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Corrected RGB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603598" y="823089"/>
            <a:ext cx="1126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TOA RGB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7293234" y="792777"/>
            <a:ext cx="17052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EPIC </a:t>
            </a:r>
            <a:r>
              <a:rPr lang="en-US" sz="2000" dirty="0" err="1" smtClean="0">
                <a:latin typeface="+mj-lt"/>
                <a:ea typeface="+mj-ea"/>
                <a:cs typeface="+mj-cs"/>
              </a:rPr>
              <a:t>vs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MODIS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40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5400" b="1" smtClean="0">
                <a:latin typeface="+mn-lt"/>
              </a:rPr>
              <a:t>Surface BRF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 descr="Screen Shot 2017-05-01 at 9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711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029200"/>
            <a:ext cx="8915400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panel: enhanced RGB image of the sunlit face of the </a:t>
            </a:r>
            <a:r>
              <a:rPr lang="en-US" sz="2000" dirty="0" smtClean="0"/>
              <a:t>Earth </a:t>
            </a:r>
            <a:r>
              <a:rPr lang="en-US" sz="2000" dirty="0"/>
              <a:t>taken on Aug-23-2016 at 15:24:58 GMT. </a:t>
            </a:r>
            <a:r>
              <a:rPr lang="en-US" sz="2000" dirty="0" smtClean="0"/>
              <a:t> Right panel</a:t>
            </a:r>
            <a:r>
              <a:rPr lang="en-US" sz="2000" dirty="0"/>
              <a:t>: NIR BRF of an area in Amazonian rain forest shown as red circle derived from </a:t>
            </a:r>
            <a:r>
              <a:rPr lang="en-US" sz="2000" b="1" dirty="0"/>
              <a:t>MISR</a:t>
            </a:r>
            <a:r>
              <a:rPr lang="en-US" sz="2000" dirty="0"/>
              <a:t> data (symbols) and </a:t>
            </a:r>
            <a:r>
              <a:rPr lang="en-US" sz="2000" b="1" dirty="0"/>
              <a:t>EPIC</a:t>
            </a:r>
            <a:r>
              <a:rPr lang="en-US" sz="2000" dirty="0"/>
              <a:t> (white square). </a:t>
            </a:r>
            <a:r>
              <a:rPr lang="en-US" sz="2000" dirty="0" smtClean="0"/>
              <a:t> Horizontal </a:t>
            </a:r>
            <a:r>
              <a:rPr lang="en-US" sz="2000" dirty="0"/>
              <a:t>axis shows values of the phase angle, i.e., the angle between directions to the Sun and sensor. </a:t>
            </a:r>
          </a:p>
        </p:txBody>
      </p:sp>
    </p:spTree>
    <p:extLst>
      <p:ext uri="{BB962C8B-B14F-4D97-AF65-F5344CB8AC3E}">
        <p14:creationId xmlns:p14="http://schemas.microsoft.com/office/powerpoint/2010/main" val="1054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3476" y="126720"/>
            <a:ext cx="471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EPIC vs. </a:t>
            </a:r>
            <a:r>
              <a:rPr lang="en-US" sz="4800" b="1" smtClean="0"/>
              <a:t>Apollo 17</a:t>
            </a:r>
            <a:endParaRPr lang="en-US" sz="4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486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major cloud structure is very similar 44 years after the </a:t>
            </a:r>
            <a:r>
              <a:rPr lang="en-US" sz="1600" dirty="0" smtClean="0"/>
              <a:t>Apollo 17 </a:t>
            </a:r>
            <a:r>
              <a:rPr lang="en-US" sz="1600" dirty="0"/>
              <a:t>picture was </a:t>
            </a:r>
            <a:r>
              <a:rPr lang="en-US" sz="1600" dirty="0" smtClean="0"/>
              <a:t>obtained.</a:t>
            </a:r>
            <a:r>
              <a:rPr lang="en-US" sz="1600" dirty="0"/>
              <a:t>  This is consistent with the large set of EPIC images, which shows that the large cloud structures are </a:t>
            </a:r>
            <a:r>
              <a:rPr lang="en-US" sz="1600" dirty="0" err="1"/>
              <a:t>persistant</a:t>
            </a:r>
            <a:r>
              <a:rPr lang="en-US" sz="1600" dirty="0"/>
              <a:t>, but vary with the seasons. </a:t>
            </a:r>
            <a:r>
              <a:rPr lang="en-US" sz="1600" dirty="0" smtClean="0"/>
              <a:t> Because </a:t>
            </a:r>
            <a:r>
              <a:rPr lang="en-US" sz="1600" dirty="0"/>
              <a:t>of the different viewpoints, the image perspective differs a little. </a:t>
            </a:r>
            <a:r>
              <a:rPr lang="en-US" sz="1600" dirty="0" smtClean="0"/>
              <a:t> The </a:t>
            </a:r>
            <a:r>
              <a:rPr lang="en-US" sz="1600" dirty="0"/>
              <a:t>image angles are similar as can be seen from the positions of the specular reflection near the southeast coast of Africa.  The Antarctic-ice coastline appears to have some </a:t>
            </a:r>
            <a:r>
              <a:rPr lang="en-US" sz="1600" dirty="0" smtClean="0"/>
              <a:t>significant differences. </a:t>
            </a:r>
          </a:p>
        </p:txBody>
      </p:sp>
      <p:pic>
        <p:nvPicPr>
          <p:cNvPr id="2" name="Picture 1" descr="Screen Shot 2017-04-30 at 2.2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904"/>
            <a:ext cx="9144000" cy="45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3476" y="126720"/>
            <a:ext cx="4444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EPIC vs. GOES 16</a:t>
            </a:r>
            <a:endParaRPr lang="en-US" sz="4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-16934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images differ by 30 minutes apart (1:07 pm ET = 18:07 GMT)</a:t>
            </a:r>
            <a:r>
              <a:rPr lang="en-US" sz="1600" dirty="0" smtClean="0"/>
              <a:t>.  </a:t>
            </a:r>
            <a:r>
              <a:rPr lang="en-US" sz="1600" dirty="0"/>
              <a:t>Note that the angles of view are quite different.  GOES-16 is viewing from the equator, while EPIC is viewing from about 20</a:t>
            </a:r>
            <a:r>
              <a:rPr lang="en-US" sz="1600" baseline="30000" dirty="0"/>
              <a:t>O</a:t>
            </a:r>
            <a:r>
              <a:rPr lang="en-US" sz="1600" dirty="0"/>
              <a:t>S because of the tilt of the Earth's axis with the south pole pointing towards EPIC by about 20</a:t>
            </a:r>
            <a:r>
              <a:rPr lang="en-US" sz="1600" baseline="30000" dirty="0"/>
              <a:t>O</a:t>
            </a:r>
            <a:r>
              <a:rPr lang="en-US" sz="1600" dirty="0"/>
              <a:t>. </a:t>
            </a:r>
          </a:p>
        </p:txBody>
      </p:sp>
      <p:pic>
        <p:nvPicPr>
          <p:cNvPr id="7" name="Picture 6" descr="epic_RBG_20170115183704_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14756" r="12178" b="11732"/>
          <a:stretch/>
        </p:blipFill>
        <p:spPr>
          <a:xfrm>
            <a:off x="221858" y="1149863"/>
            <a:ext cx="4240870" cy="4114800"/>
          </a:xfrm>
          <a:prstGeom prst="rect">
            <a:avLst/>
          </a:prstGeom>
        </p:spPr>
      </p:pic>
      <p:pic>
        <p:nvPicPr>
          <p:cNvPr id="8" name="Picture 7" descr="imrs.ph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29" y="1144909"/>
            <a:ext cx="4125921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858" y="5330236"/>
            <a:ext cx="446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EPIC</a:t>
            </a:r>
            <a:r>
              <a:rPr lang="en-US" sz="1200" dirty="0" smtClean="0"/>
              <a:t> (18:37 GMT) epic_1b_20170115183704_01</a:t>
            </a:r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istance 1,528,077 km SEV angle 9.34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57129" y="5309541"/>
            <a:ext cx="483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GOES-16 </a:t>
            </a:r>
            <a:r>
              <a:rPr lang="en-US" sz="1200" dirty="0"/>
              <a:t>(first image)</a:t>
            </a:r>
          </a:p>
          <a:p>
            <a:pPr algn="ctr"/>
            <a:r>
              <a:rPr lang="en-US" sz="1200" dirty="0"/>
              <a:t>This </a:t>
            </a:r>
            <a:r>
              <a:rPr lang="en-US" sz="1200" dirty="0" smtClean="0"/>
              <a:t>image </a:t>
            </a:r>
            <a:r>
              <a:rPr lang="en-US" sz="1200" dirty="0"/>
              <a:t>was captured 1:07 p.m. ET on Jan. 15 using several of the 16 spectral channels available on the GOES-16 Advanced Baseline Imager. 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0583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3476" y="126720"/>
            <a:ext cx="2825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EPIC glints</a:t>
            </a:r>
            <a:endParaRPr lang="en-US" sz="4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9290" y="5414150"/>
            <a:ext cx="9016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Many EPIC images </a:t>
            </a:r>
            <a:r>
              <a:rPr lang="en-US" sz="1600" dirty="0"/>
              <a:t>contain unexpected bright flashes of light over both ocean </a:t>
            </a:r>
            <a:r>
              <a:rPr lang="en-US" sz="1600" dirty="0" smtClean="0"/>
              <a:t>and land</a:t>
            </a:r>
            <a:r>
              <a:rPr lang="en-US" sz="1600" dirty="0"/>
              <a:t>. </a:t>
            </a:r>
            <a:r>
              <a:rPr lang="en-US" sz="1600" dirty="0" smtClean="0"/>
              <a:t> We constructed </a:t>
            </a:r>
            <a:r>
              <a:rPr lang="en-US" sz="1600" dirty="0"/>
              <a:t>a yearlong time series of flash latitudes, scattering angles and </a:t>
            </a:r>
            <a:r>
              <a:rPr lang="en-US" sz="1600" dirty="0" smtClean="0"/>
              <a:t>O2 </a:t>
            </a:r>
            <a:r>
              <a:rPr lang="en-US" sz="1600" dirty="0"/>
              <a:t>absorption to demonstrate conclusively that the flashes over land are specular reflections off </a:t>
            </a:r>
            <a:r>
              <a:rPr lang="en-US" sz="1600" dirty="0" smtClean="0"/>
              <a:t>tiny </a:t>
            </a:r>
            <a:r>
              <a:rPr lang="en-US" sz="1600" dirty="0"/>
              <a:t>ice platelets, floating in air nearly horizontally. </a:t>
            </a:r>
            <a:r>
              <a:rPr lang="en-US" sz="1600" dirty="0" smtClean="0"/>
              <a:t> Such </a:t>
            </a:r>
            <a:r>
              <a:rPr lang="en-US" sz="1600" dirty="0"/>
              <a:t>deep space detection of tropospheric </a:t>
            </a:r>
            <a:r>
              <a:rPr lang="en-US" sz="1600" dirty="0" smtClean="0"/>
              <a:t>ice can </a:t>
            </a:r>
            <a:r>
              <a:rPr lang="en-US" sz="1600" dirty="0"/>
              <a:t>be used to constrain the likelihood of oriented crystals and their contribution to Earth </a:t>
            </a:r>
            <a:r>
              <a:rPr lang="en-US" sz="1600" dirty="0" smtClean="0"/>
              <a:t>albedo (Marshak et al., GRL 2017). </a:t>
            </a:r>
          </a:p>
        </p:txBody>
      </p:sp>
      <p:pic>
        <p:nvPicPr>
          <p:cNvPr id="17" name="Picture 16" descr="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93" y="906915"/>
            <a:ext cx="4673574" cy="44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Use </a:t>
            </a:r>
            <a:r>
              <a:rPr lang="en-US" sz="4800" b="1" dirty="0"/>
              <a:t>of the </a:t>
            </a:r>
            <a:r>
              <a:rPr lang="en-US" sz="4800" b="1" dirty="0" smtClean="0"/>
              <a:t>EPIC O2 </a:t>
            </a:r>
            <a:r>
              <a:rPr lang="en-US" sz="4800" b="1" dirty="0"/>
              <a:t>B-band for</a:t>
            </a:r>
          </a:p>
          <a:p>
            <a:pPr algn="ctr"/>
            <a:r>
              <a:rPr lang="en-US" sz="4800" b="1" dirty="0"/>
              <a:t>monitoring vegetation</a:t>
            </a:r>
            <a:endParaRPr lang="en-US" sz="4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9290" y="5414150"/>
            <a:ext cx="9016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left panel shows MODIS/Terra surface NDVI composited over March, </a:t>
            </a:r>
            <a:r>
              <a:rPr lang="en-US" sz="1600" dirty="0" smtClean="0"/>
              <a:t>2016.  The </a:t>
            </a:r>
            <a:r>
              <a:rPr lang="en-US" sz="1600" dirty="0"/>
              <a:t>middle and the right panels are EPIC NDVIs calculated </a:t>
            </a:r>
            <a:r>
              <a:rPr lang="en-US" sz="1600" dirty="0" smtClean="0"/>
              <a:t>with </a:t>
            </a:r>
            <a:r>
              <a:rPr lang="en-US" sz="1600" dirty="0"/>
              <a:t>the red and O2 B-band </a:t>
            </a:r>
            <a:r>
              <a:rPr lang="en-US" sz="1600" dirty="0" smtClean="0"/>
              <a:t>channels, respectively, for only one EPIC snap shot </a:t>
            </a:r>
            <a:r>
              <a:rPr lang="en-US" sz="1600" dirty="0"/>
              <a:t> on March 22, 2016 at 10:52 </a:t>
            </a:r>
            <a:r>
              <a:rPr lang="en-US" sz="1600" dirty="0" smtClean="0"/>
              <a:t>GMT.  </a:t>
            </a:r>
            <a:r>
              <a:rPr lang="en-US" sz="1600" dirty="0"/>
              <a:t>The insert in the right panel is the </a:t>
            </a:r>
            <a:r>
              <a:rPr lang="en-US" sz="1600" dirty="0" smtClean="0"/>
              <a:t>enhanced and Rayleigh corrected RGB image.  The </a:t>
            </a:r>
            <a:r>
              <a:rPr lang="en-US" sz="1600" dirty="0"/>
              <a:t>use of the O2 B-band enhances the sensitivity of the at-sensor NDVI to the presence of </a:t>
            </a:r>
            <a:r>
              <a:rPr lang="en-US" sz="1600" dirty="0" smtClean="0"/>
              <a:t>vegetation. (Marshak and </a:t>
            </a:r>
            <a:r>
              <a:rPr lang="en-US" sz="1600" dirty="0" err="1" smtClean="0"/>
              <a:t>Knyazikhin</a:t>
            </a:r>
            <a:r>
              <a:rPr lang="en-US" sz="1600" dirty="0" smtClean="0"/>
              <a:t>, JQSRT 2017). </a:t>
            </a:r>
          </a:p>
        </p:txBody>
      </p:sp>
      <p:pic>
        <p:nvPicPr>
          <p:cNvPr id="2" name="Picture 1" descr="Screen Shot 2017-05-01 at 7.44.4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84"/>
            <a:ext cx="9144000" cy="34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57400" y="1099820"/>
            <a:ext cx="5181600" cy="22529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66800" y="3657600"/>
            <a:ext cx="3505200" cy="29159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657600"/>
            <a:ext cx="3581400" cy="291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548" y="152400"/>
            <a:ext cx="7762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Ozone and Scene Reflectivity can be converted into Diurnal Variation of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UV Erythemal Radiation Reaching the Earth’s Surface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6424" y="820178"/>
            <a:ext cx="350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Ozone                            Reflectivity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352800"/>
            <a:ext cx="606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Erythemal UV from Sunrise to Sunset including Altitude Effect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01203"/>
            <a:ext cx="907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Sun just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North of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Equator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Noon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UVI=12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8872" y="4267200"/>
            <a:ext cx="10676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Sun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Overhead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at 20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O</a:t>
            </a:r>
            <a:r>
              <a:rPr lang="en-US" sz="1600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UV Index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20 for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Andes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Mtns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6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30 at 1.5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9" y="1040318"/>
            <a:ext cx="8214809" cy="4496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2906" y="126720"/>
            <a:ext cx="808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O</a:t>
            </a:r>
            <a:r>
              <a:rPr lang="en-US" sz="4800" b="1" baseline="-25000" dirty="0" smtClean="0"/>
              <a:t>3</a:t>
            </a:r>
            <a:endParaRPr lang="en-US" sz="48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895" y="5638800"/>
            <a:ext cx="9001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EPIC total ozone compared with ozone from the MERRA-2 Assimilation Model based on the Microwave Limb Sounder (MLS) and total column ozone from the Ozone Monitoring Instrument (OMI) on NASA’s EOS Aura satellite. Except for a small offset, the EPIC and MERRA-2 features are almost identical (Herman et al., 2017).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7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09368" y="1219297"/>
            <a:ext cx="8077200" cy="3886200"/>
            <a:chOff x="-1268" y="-1447"/>
            <a:chExt cx="11519" cy="5501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8" y="-1447"/>
              <a:ext cx="11519" cy="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29" y="0"/>
              <a:ext cx="167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521" y="245"/>
              <a:ext cx="5039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EPIC: 2016-04-18 14:59 UTC</a:t>
              </a:r>
              <a:endPara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CALIPSO: 2014-04-17 14:18 UTC</a:t>
              </a:r>
              <a:endPara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8615" y="5410200"/>
            <a:ext cx="891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</a:t>
            </a:r>
            <a:r>
              <a:rPr lang="en-US" dirty="0"/>
              <a:t>of </a:t>
            </a:r>
            <a:r>
              <a:rPr lang="en-US" b="1" dirty="0"/>
              <a:t>EPIC</a:t>
            </a:r>
            <a:r>
              <a:rPr lang="en-US" dirty="0"/>
              <a:t> retrieved aerosol layer height (ALH, black curve) with </a:t>
            </a:r>
            <a:r>
              <a:rPr lang="en-US" b="1" dirty="0"/>
              <a:t>CALIOP</a:t>
            </a:r>
            <a:r>
              <a:rPr lang="en-US" dirty="0"/>
              <a:t> profile of 532-nm  </a:t>
            </a:r>
            <a:r>
              <a:rPr lang="en-US" dirty="0" smtClean="0"/>
              <a:t>extinction coefficient on </a:t>
            </a:r>
            <a:r>
              <a:rPr lang="en-US" dirty="0"/>
              <a:t>April </a:t>
            </a:r>
            <a:r>
              <a:rPr lang="en-US" dirty="0" smtClean="0"/>
              <a:t>17, 2014 over the North Atlantic. Cloud </a:t>
            </a:r>
            <a:r>
              <a:rPr lang="en-US" dirty="0"/>
              <a:t>layers are indicated by gray color.  </a:t>
            </a:r>
            <a:r>
              <a:rPr lang="en-US" dirty="0" smtClean="0"/>
              <a:t>The </a:t>
            </a:r>
            <a:r>
              <a:rPr lang="en-US" dirty="0"/>
              <a:t>red curve depicts </a:t>
            </a:r>
            <a:r>
              <a:rPr lang="en-US" dirty="0" smtClean="0"/>
              <a:t>CALIOP extinction </a:t>
            </a:r>
            <a:r>
              <a:rPr lang="en-US" dirty="0"/>
              <a:t>weighted </a:t>
            </a:r>
            <a:r>
              <a:rPr lang="en-US" dirty="0" smtClean="0"/>
              <a:t>ALH (</a:t>
            </a:r>
            <a:r>
              <a:rPr lang="en-US" dirty="0" err="1" smtClean="0"/>
              <a:t>Xu</a:t>
            </a:r>
            <a:r>
              <a:rPr lang="en-US" dirty="0" smtClean="0"/>
              <a:t> et al., GRL, 2017).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24190"/>
            <a:ext cx="4915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Aerosol Height</a:t>
            </a:r>
            <a:endParaRPr lang="en-US" sz="6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6975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28 at 4.30.4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452964" cy="502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059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EPIC </a:t>
            </a:r>
          </a:p>
          <a:p>
            <a:r>
              <a:rPr lang="en-US" sz="1600" dirty="0" smtClean="0"/>
              <a:t>@ </a:t>
            </a:r>
            <a:r>
              <a:rPr lang="en-US" sz="1600" dirty="0"/>
              <a:t>21:54 UTC on </a:t>
            </a:r>
            <a:r>
              <a:rPr lang="en-US" sz="1600" dirty="0" smtClean="0"/>
              <a:t>03/28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4038600"/>
            <a:ext cx="1981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Aqua/</a:t>
            </a:r>
            <a:r>
              <a:rPr lang="en-US" sz="2000" b="1" dirty="0" smtClean="0"/>
              <a:t>AIRS</a:t>
            </a:r>
            <a:endParaRPr lang="en-US" sz="2000" b="1" baseline="-25000" dirty="0" smtClean="0"/>
          </a:p>
          <a:p>
            <a:r>
              <a:rPr lang="en-US" sz="1600" dirty="0" smtClean="0"/>
              <a:t>@ </a:t>
            </a:r>
            <a:r>
              <a:rPr lang="en-US" sz="1600" dirty="0"/>
              <a:t>~23:</a:t>
            </a:r>
            <a:r>
              <a:rPr lang="en-US" sz="1600" dirty="0" smtClean="0"/>
              <a:t>29 - 23:35 </a:t>
            </a:r>
            <a:r>
              <a:rPr lang="en-US" sz="1600" dirty="0"/>
              <a:t>UTC on </a:t>
            </a:r>
            <a:r>
              <a:rPr lang="en-US" sz="1600" dirty="0" smtClean="0"/>
              <a:t>03/28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1910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Suomi</a:t>
            </a:r>
            <a:r>
              <a:rPr lang="en-US" sz="2000" b="1" dirty="0"/>
              <a:t>-NPP/</a:t>
            </a:r>
            <a:r>
              <a:rPr lang="en-US" sz="2000" b="1" dirty="0" smtClean="0"/>
              <a:t>OMPS</a:t>
            </a:r>
            <a:endParaRPr lang="en-US" sz="2000" b="1" baseline="-25000" dirty="0" smtClean="0"/>
          </a:p>
          <a:p>
            <a:pPr algn="ctr"/>
            <a:r>
              <a:rPr lang="en-US" sz="1600" dirty="0" smtClean="0"/>
              <a:t>@ </a:t>
            </a:r>
            <a:r>
              <a:rPr lang="en-US" sz="1600" dirty="0"/>
              <a:t>~23:25 UTC on </a:t>
            </a:r>
            <a:r>
              <a:rPr lang="en-US" sz="1600" dirty="0" smtClean="0"/>
              <a:t>03/28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-76200"/>
            <a:ext cx="1328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SO</a:t>
            </a:r>
            <a:r>
              <a:rPr lang="en-US" sz="6000" b="1" baseline="-25000" dirty="0" smtClean="0"/>
              <a:t>2</a:t>
            </a:r>
            <a:endParaRPr lang="en-US" sz="60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1371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EPIC </a:t>
            </a:r>
          </a:p>
          <a:p>
            <a:r>
              <a:rPr lang="en-US" sz="1600" dirty="0" smtClean="0"/>
              <a:t>@ 00</a:t>
            </a:r>
            <a:r>
              <a:rPr lang="en-US" sz="1600" dirty="0"/>
              <a:t>:08 UTC on </a:t>
            </a:r>
            <a:r>
              <a:rPr lang="en-US" sz="1600" dirty="0" smtClean="0"/>
              <a:t>03/29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5934670"/>
            <a:ext cx="891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maps for the March 2016 eruption of </a:t>
            </a:r>
            <a:r>
              <a:rPr lang="en-US" dirty="0" err="1"/>
              <a:t>Pavlof</a:t>
            </a:r>
            <a:r>
              <a:rPr lang="en-US" dirty="0"/>
              <a:t> volcano (AK, </a:t>
            </a:r>
            <a:r>
              <a:rPr lang="en-US" dirty="0" smtClean="0"/>
              <a:t>USA</a:t>
            </a:r>
            <a:r>
              <a:rPr lang="en-US" dirty="0"/>
              <a:t>)</a:t>
            </a:r>
            <a:r>
              <a:rPr lang="en-US" dirty="0" smtClean="0"/>
              <a:t>. </a:t>
            </a:r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in the </a:t>
            </a:r>
            <a:r>
              <a:rPr lang="en-US" dirty="0" err="1"/>
              <a:t>Pavlof</a:t>
            </a:r>
            <a:r>
              <a:rPr lang="en-US" dirty="0"/>
              <a:t> volcanic cloud was detected in two EPIC exposures at </a:t>
            </a:r>
            <a:r>
              <a:rPr lang="en-US" dirty="0" smtClean="0"/>
              <a:t> </a:t>
            </a:r>
            <a:r>
              <a:rPr lang="en-US" dirty="0"/>
              <a:t>21:54 UTC on March </a:t>
            </a:r>
            <a:r>
              <a:rPr lang="en-US" dirty="0" smtClean="0"/>
              <a:t>28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­00:08 UTC on March </a:t>
            </a:r>
            <a:r>
              <a:rPr lang="en-US" dirty="0" smtClean="0"/>
              <a:t>29 as well as </a:t>
            </a:r>
            <a:r>
              <a:rPr lang="en-US" dirty="0" err="1"/>
              <a:t>Suomi</a:t>
            </a:r>
            <a:r>
              <a:rPr lang="en-US" dirty="0"/>
              <a:t>-NPP/OMPS </a:t>
            </a:r>
            <a:r>
              <a:rPr lang="en-US" dirty="0" smtClean="0"/>
              <a:t>and AQUA/AIRS.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694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Torres, Omar (GSFC-6140)</dc:creator>
  <cp:lastModifiedBy>herman</cp:lastModifiedBy>
  <cp:revision>28</cp:revision>
  <dcterms:created xsi:type="dcterms:W3CDTF">2017-04-28T20:03:50Z</dcterms:created>
  <dcterms:modified xsi:type="dcterms:W3CDTF">2017-05-03T01:03:23Z</dcterms:modified>
</cp:coreProperties>
</file>