
<file path=[Content_Types].xml><?xml version="1.0" encoding="utf-8"?>
<Types xmlns="http://schemas.openxmlformats.org/package/2006/content-types">
  <Default Extension="emf" ContentType="image/x-emf"/>
  <Default Extension="jpeg" ContentType="image/jpeg"/>
  <Default Extension="pdf" ContentType="application/pdf"/>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371" r:id="rId2"/>
    <p:sldId id="392" r:id="rId3"/>
    <p:sldId id="290" r:id="rId4"/>
    <p:sldId id="259" r:id="rId5"/>
    <p:sldId id="413" r:id="rId6"/>
    <p:sldId id="414" r:id="rId7"/>
    <p:sldId id="415" r:id="rId8"/>
    <p:sldId id="277" r:id="rId9"/>
    <p:sldId id="416" r:id="rId10"/>
    <p:sldId id="406" r:id="rId11"/>
    <p:sldId id="294" r:id="rId12"/>
    <p:sldId id="417" r:id="rId13"/>
    <p:sldId id="418" r:id="rId14"/>
    <p:sldId id="405" r:id="rId15"/>
    <p:sldId id="391" r:id="rId16"/>
    <p:sldId id="419" r:id="rId17"/>
    <p:sldId id="420" r:id="rId18"/>
    <p:sldId id="422" r:id="rId19"/>
    <p:sldId id="421" r:id="rId20"/>
    <p:sldId id="380" r:id="rId21"/>
    <p:sldId id="407" r:id="rId22"/>
    <p:sldId id="412" r:id="rId23"/>
    <p:sldId id="424" r:id="rId24"/>
    <p:sldId id="395" r:id="rId25"/>
    <p:sldId id="423" r:id="rId26"/>
    <p:sldId id="393" r:id="rId27"/>
    <p:sldId id="38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29C0"/>
    <a:srgbClr val="8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4694"/>
  </p:normalViewPr>
  <p:slideViewPr>
    <p:cSldViewPr snapToGrid="0" snapToObjects="1">
      <p:cViewPr varScale="1">
        <p:scale>
          <a:sx n="102" d="100"/>
          <a:sy n="102" d="100"/>
        </p:scale>
        <p:origin x="192"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857F19-3756-414A-A32E-D56008485F20}" type="datetimeFigureOut">
              <a:rPr lang="en-US" smtClean="0"/>
              <a:t>9/29/21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22F393-F995-6748-B285-A55787345779}" type="slidenum">
              <a:rPr lang="en-US" smtClean="0"/>
              <a:t>‹#›</a:t>
            </a:fld>
            <a:endParaRPr lang="en-US"/>
          </a:p>
        </p:txBody>
      </p:sp>
    </p:spTree>
    <p:extLst>
      <p:ext uri="{BB962C8B-B14F-4D97-AF65-F5344CB8AC3E}">
        <p14:creationId xmlns:p14="http://schemas.microsoft.com/office/powerpoint/2010/main" val="261970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3ECA12EE-0180-6F4F-84E3-0A3D0491A5DE}" type="slidenum">
              <a:rPr lang="en-US"/>
              <a:pPr/>
              <a:t>1</a:t>
            </a:fld>
            <a:endParaRPr lang="en-US"/>
          </a:p>
        </p:txBody>
      </p:sp>
      <p:sp>
        <p:nvSpPr>
          <p:cNvPr id="15363" name="Rectangle 2"/>
          <p:cNvSpPr>
            <a:spLocks noGrp="1" noRot="1" noChangeAspect="1" noChangeArrowheads="1"/>
          </p:cNvSpPr>
          <p:nvPr>
            <p:ph type="sldImg"/>
          </p:nvPr>
        </p:nvSpPr>
        <p:spPr>
          <a:xfrm>
            <a:off x="685800" y="1143000"/>
            <a:ext cx="5486400" cy="3086100"/>
          </a:xfrm>
          <a:solidFill>
            <a:srgbClr val="FFFFFF"/>
          </a:solidFill>
          <a:ln/>
        </p:spPr>
      </p:sp>
      <p:sp>
        <p:nvSpPr>
          <p:cNvPr id="153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931722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9EAB-AA97-2244-92BA-CD7348A43C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57788B-234E-DF4C-A5C8-C4FDDF59C5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AE3D8C-5B36-184C-BFCD-66B8173075F2}"/>
              </a:ext>
            </a:extLst>
          </p:cNvPr>
          <p:cNvSpPr>
            <a:spLocks noGrp="1"/>
          </p:cNvSpPr>
          <p:nvPr>
            <p:ph type="dt" sz="half" idx="10"/>
          </p:nvPr>
        </p:nvSpPr>
        <p:spPr/>
        <p:txBody>
          <a:bodyPr/>
          <a:lstStyle/>
          <a:p>
            <a:fld id="{317BFC43-5942-B740-B40E-369BD8E18C3A}" type="datetimeFigureOut">
              <a:rPr lang="en-US" smtClean="0"/>
              <a:t>9/29/21</a:t>
            </a:fld>
            <a:endParaRPr lang="en-US"/>
          </a:p>
        </p:txBody>
      </p:sp>
      <p:sp>
        <p:nvSpPr>
          <p:cNvPr id="5" name="Footer Placeholder 4">
            <a:extLst>
              <a:ext uri="{FF2B5EF4-FFF2-40B4-BE49-F238E27FC236}">
                <a16:creationId xmlns:a16="http://schemas.microsoft.com/office/drawing/2014/main" id="{205BBB5A-44A2-AE41-8BA0-AB8F5FC41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D96DFD-9001-8C49-AD65-43AAF90DB135}"/>
              </a:ext>
            </a:extLst>
          </p:cNvPr>
          <p:cNvSpPr>
            <a:spLocks noGrp="1"/>
          </p:cNvSpPr>
          <p:nvPr>
            <p:ph type="sldNum" sz="quarter" idx="12"/>
          </p:nvPr>
        </p:nvSpPr>
        <p:spPr/>
        <p:txBody>
          <a:bodyPr/>
          <a:lstStyle/>
          <a:p>
            <a:fld id="{8C9DBE7E-54FE-EE48-8561-C79BBC33ACF7}" type="slidenum">
              <a:rPr lang="en-US" smtClean="0"/>
              <a:t>‹#›</a:t>
            </a:fld>
            <a:endParaRPr lang="en-US"/>
          </a:p>
        </p:txBody>
      </p:sp>
    </p:spTree>
    <p:extLst>
      <p:ext uri="{BB962C8B-B14F-4D97-AF65-F5344CB8AC3E}">
        <p14:creationId xmlns:p14="http://schemas.microsoft.com/office/powerpoint/2010/main" val="2600124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A35BC-3947-FA45-93CD-7377C7FE27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11DB61-31E7-314E-9A56-A49508AF24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97DD5B-2A66-2B43-95B4-4F43B04AFBE7}"/>
              </a:ext>
            </a:extLst>
          </p:cNvPr>
          <p:cNvSpPr>
            <a:spLocks noGrp="1"/>
          </p:cNvSpPr>
          <p:nvPr>
            <p:ph type="dt" sz="half" idx="10"/>
          </p:nvPr>
        </p:nvSpPr>
        <p:spPr/>
        <p:txBody>
          <a:bodyPr/>
          <a:lstStyle/>
          <a:p>
            <a:fld id="{317BFC43-5942-B740-B40E-369BD8E18C3A}" type="datetimeFigureOut">
              <a:rPr lang="en-US" smtClean="0"/>
              <a:t>9/29/21</a:t>
            </a:fld>
            <a:endParaRPr lang="en-US"/>
          </a:p>
        </p:txBody>
      </p:sp>
      <p:sp>
        <p:nvSpPr>
          <p:cNvPr id="5" name="Footer Placeholder 4">
            <a:extLst>
              <a:ext uri="{FF2B5EF4-FFF2-40B4-BE49-F238E27FC236}">
                <a16:creationId xmlns:a16="http://schemas.microsoft.com/office/drawing/2014/main" id="{DE1DAF7E-E3A2-F049-917D-04AA2E8CEF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653E2F-2818-ED4C-835F-D4AFA737D8D0}"/>
              </a:ext>
            </a:extLst>
          </p:cNvPr>
          <p:cNvSpPr>
            <a:spLocks noGrp="1"/>
          </p:cNvSpPr>
          <p:nvPr>
            <p:ph type="sldNum" sz="quarter" idx="12"/>
          </p:nvPr>
        </p:nvSpPr>
        <p:spPr/>
        <p:txBody>
          <a:bodyPr/>
          <a:lstStyle/>
          <a:p>
            <a:fld id="{8C9DBE7E-54FE-EE48-8561-C79BBC33ACF7}" type="slidenum">
              <a:rPr lang="en-US" smtClean="0"/>
              <a:t>‹#›</a:t>
            </a:fld>
            <a:endParaRPr lang="en-US"/>
          </a:p>
        </p:txBody>
      </p:sp>
    </p:spTree>
    <p:extLst>
      <p:ext uri="{BB962C8B-B14F-4D97-AF65-F5344CB8AC3E}">
        <p14:creationId xmlns:p14="http://schemas.microsoft.com/office/powerpoint/2010/main" val="556351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0A4182-810D-3446-BCCA-D58FCB2D20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524A57-B634-8347-A97B-BB1E5C8D77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71AB71-190F-B14C-8D49-5E973145BC1E}"/>
              </a:ext>
            </a:extLst>
          </p:cNvPr>
          <p:cNvSpPr>
            <a:spLocks noGrp="1"/>
          </p:cNvSpPr>
          <p:nvPr>
            <p:ph type="dt" sz="half" idx="10"/>
          </p:nvPr>
        </p:nvSpPr>
        <p:spPr/>
        <p:txBody>
          <a:bodyPr/>
          <a:lstStyle/>
          <a:p>
            <a:fld id="{317BFC43-5942-B740-B40E-369BD8E18C3A}" type="datetimeFigureOut">
              <a:rPr lang="en-US" smtClean="0"/>
              <a:t>9/29/21</a:t>
            </a:fld>
            <a:endParaRPr lang="en-US"/>
          </a:p>
        </p:txBody>
      </p:sp>
      <p:sp>
        <p:nvSpPr>
          <p:cNvPr id="5" name="Footer Placeholder 4">
            <a:extLst>
              <a:ext uri="{FF2B5EF4-FFF2-40B4-BE49-F238E27FC236}">
                <a16:creationId xmlns:a16="http://schemas.microsoft.com/office/drawing/2014/main" id="{E42617EB-AB6F-814C-A9C2-F2148573B0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493A6E-4DDD-2A40-9BFA-731003B00171}"/>
              </a:ext>
            </a:extLst>
          </p:cNvPr>
          <p:cNvSpPr>
            <a:spLocks noGrp="1"/>
          </p:cNvSpPr>
          <p:nvPr>
            <p:ph type="sldNum" sz="quarter" idx="12"/>
          </p:nvPr>
        </p:nvSpPr>
        <p:spPr/>
        <p:txBody>
          <a:bodyPr/>
          <a:lstStyle/>
          <a:p>
            <a:fld id="{8C9DBE7E-54FE-EE48-8561-C79BBC33ACF7}" type="slidenum">
              <a:rPr lang="en-US" smtClean="0"/>
              <a:t>‹#›</a:t>
            </a:fld>
            <a:endParaRPr lang="en-US"/>
          </a:p>
        </p:txBody>
      </p:sp>
    </p:spTree>
    <p:extLst>
      <p:ext uri="{BB962C8B-B14F-4D97-AF65-F5344CB8AC3E}">
        <p14:creationId xmlns:p14="http://schemas.microsoft.com/office/powerpoint/2010/main" val="398193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C7CD-44FA-2849-B074-15BAD91F6C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20E56F-76DB-7545-85D2-4B35027D35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835747-A853-0E4B-A79B-CEDB2249C3A2}"/>
              </a:ext>
            </a:extLst>
          </p:cNvPr>
          <p:cNvSpPr>
            <a:spLocks noGrp="1"/>
          </p:cNvSpPr>
          <p:nvPr>
            <p:ph type="dt" sz="half" idx="10"/>
          </p:nvPr>
        </p:nvSpPr>
        <p:spPr/>
        <p:txBody>
          <a:bodyPr/>
          <a:lstStyle/>
          <a:p>
            <a:fld id="{317BFC43-5942-B740-B40E-369BD8E18C3A}" type="datetimeFigureOut">
              <a:rPr lang="en-US" smtClean="0"/>
              <a:t>9/29/21</a:t>
            </a:fld>
            <a:endParaRPr lang="en-US"/>
          </a:p>
        </p:txBody>
      </p:sp>
      <p:sp>
        <p:nvSpPr>
          <p:cNvPr id="5" name="Footer Placeholder 4">
            <a:extLst>
              <a:ext uri="{FF2B5EF4-FFF2-40B4-BE49-F238E27FC236}">
                <a16:creationId xmlns:a16="http://schemas.microsoft.com/office/drawing/2014/main" id="{F17EF545-F78B-4141-83AF-0BE4004F21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B61641-1EFD-C14B-A720-04DD592443BC}"/>
              </a:ext>
            </a:extLst>
          </p:cNvPr>
          <p:cNvSpPr>
            <a:spLocks noGrp="1"/>
          </p:cNvSpPr>
          <p:nvPr>
            <p:ph type="sldNum" sz="quarter" idx="12"/>
          </p:nvPr>
        </p:nvSpPr>
        <p:spPr/>
        <p:txBody>
          <a:bodyPr/>
          <a:lstStyle/>
          <a:p>
            <a:fld id="{8C9DBE7E-54FE-EE48-8561-C79BBC33ACF7}" type="slidenum">
              <a:rPr lang="en-US" smtClean="0"/>
              <a:t>‹#›</a:t>
            </a:fld>
            <a:endParaRPr lang="en-US"/>
          </a:p>
        </p:txBody>
      </p:sp>
      <p:pic>
        <p:nvPicPr>
          <p:cNvPr id="11" name="Picture 10" descr="Logo-nasa-800px">
            <a:extLst>
              <a:ext uri="{FF2B5EF4-FFF2-40B4-BE49-F238E27FC236}">
                <a16:creationId xmlns:a16="http://schemas.microsoft.com/office/drawing/2014/main" id="{0776BCD6-9281-004E-8C16-41C8942E0AE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 y="0"/>
            <a:ext cx="883920" cy="729539"/>
          </a:xfrm>
          <a:prstGeom prst="rect">
            <a:avLst/>
          </a:prstGeom>
          <a:noFill/>
          <a:ln>
            <a:noFill/>
          </a:ln>
        </p:spPr>
      </p:pic>
      <p:pic>
        <p:nvPicPr>
          <p:cNvPr id="12" name="Picture 11" descr="Diagram&#10;&#10;Description automatically generated">
            <a:extLst>
              <a:ext uri="{FF2B5EF4-FFF2-40B4-BE49-F238E27FC236}">
                <a16:creationId xmlns:a16="http://schemas.microsoft.com/office/drawing/2014/main" id="{DB5A2A44-515B-1C40-ACBC-D8B47110BF8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043804" y="0"/>
            <a:ext cx="1148195" cy="729539"/>
          </a:xfrm>
          <a:prstGeom prst="rect">
            <a:avLst/>
          </a:prstGeom>
          <a:noFill/>
          <a:ln>
            <a:noFill/>
          </a:ln>
        </p:spPr>
      </p:pic>
    </p:spTree>
    <p:extLst>
      <p:ext uri="{BB962C8B-B14F-4D97-AF65-F5344CB8AC3E}">
        <p14:creationId xmlns:p14="http://schemas.microsoft.com/office/powerpoint/2010/main" val="3858360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4A50A-D88B-4446-87C3-9B421AAC98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C70BD3-34CE-5F49-9BC3-E3A315DC67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D19467-D6E5-0D44-B3D2-D3FD281F04F1}"/>
              </a:ext>
            </a:extLst>
          </p:cNvPr>
          <p:cNvSpPr>
            <a:spLocks noGrp="1"/>
          </p:cNvSpPr>
          <p:nvPr>
            <p:ph type="dt" sz="half" idx="10"/>
          </p:nvPr>
        </p:nvSpPr>
        <p:spPr/>
        <p:txBody>
          <a:bodyPr/>
          <a:lstStyle/>
          <a:p>
            <a:fld id="{317BFC43-5942-B740-B40E-369BD8E18C3A}" type="datetimeFigureOut">
              <a:rPr lang="en-US" smtClean="0"/>
              <a:t>9/29/21</a:t>
            </a:fld>
            <a:endParaRPr lang="en-US"/>
          </a:p>
        </p:txBody>
      </p:sp>
      <p:sp>
        <p:nvSpPr>
          <p:cNvPr id="5" name="Footer Placeholder 4">
            <a:extLst>
              <a:ext uri="{FF2B5EF4-FFF2-40B4-BE49-F238E27FC236}">
                <a16:creationId xmlns:a16="http://schemas.microsoft.com/office/drawing/2014/main" id="{43A72927-BBAB-4149-AB62-36C7ACD1AF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41F51B-CA06-8046-A9AF-F149B8B0E764}"/>
              </a:ext>
            </a:extLst>
          </p:cNvPr>
          <p:cNvSpPr>
            <a:spLocks noGrp="1"/>
          </p:cNvSpPr>
          <p:nvPr>
            <p:ph type="sldNum" sz="quarter" idx="12"/>
          </p:nvPr>
        </p:nvSpPr>
        <p:spPr/>
        <p:txBody>
          <a:bodyPr/>
          <a:lstStyle/>
          <a:p>
            <a:fld id="{8C9DBE7E-54FE-EE48-8561-C79BBC33ACF7}" type="slidenum">
              <a:rPr lang="en-US" smtClean="0"/>
              <a:t>‹#›</a:t>
            </a:fld>
            <a:endParaRPr lang="en-US"/>
          </a:p>
        </p:txBody>
      </p:sp>
    </p:spTree>
    <p:extLst>
      <p:ext uri="{BB962C8B-B14F-4D97-AF65-F5344CB8AC3E}">
        <p14:creationId xmlns:p14="http://schemas.microsoft.com/office/powerpoint/2010/main" val="1846456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9363A-161D-9C46-BE92-4CC6750117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70D857-3059-3C42-A5B4-97EF6C8EF6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EA14A3D-B83C-CC4D-9150-EB03688EA2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6BFE01-0E2B-A34A-A307-7DE51EBA1E83}"/>
              </a:ext>
            </a:extLst>
          </p:cNvPr>
          <p:cNvSpPr>
            <a:spLocks noGrp="1"/>
          </p:cNvSpPr>
          <p:nvPr>
            <p:ph type="dt" sz="half" idx="10"/>
          </p:nvPr>
        </p:nvSpPr>
        <p:spPr/>
        <p:txBody>
          <a:bodyPr/>
          <a:lstStyle/>
          <a:p>
            <a:fld id="{317BFC43-5942-B740-B40E-369BD8E18C3A}" type="datetimeFigureOut">
              <a:rPr lang="en-US" smtClean="0"/>
              <a:t>9/29/21</a:t>
            </a:fld>
            <a:endParaRPr lang="en-US"/>
          </a:p>
        </p:txBody>
      </p:sp>
      <p:sp>
        <p:nvSpPr>
          <p:cNvPr id="6" name="Footer Placeholder 5">
            <a:extLst>
              <a:ext uri="{FF2B5EF4-FFF2-40B4-BE49-F238E27FC236}">
                <a16:creationId xmlns:a16="http://schemas.microsoft.com/office/drawing/2014/main" id="{66B91B46-2383-E940-AF51-4D5A152B6B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636C9F-466E-9C44-A4DA-7208EE9A7382}"/>
              </a:ext>
            </a:extLst>
          </p:cNvPr>
          <p:cNvSpPr>
            <a:spLocks noGrp="1"/>
          </p:cNvSpPr>
          <p:nvPr>
            <p:ph type="sldNum" sz="quarter" idx="12"/>
          </p:nvPr>
        </p:nvSpPr>
        <p:spPr/>
        <p:txBody>
          <a:bodyPr/>
          <a:lstStyle/>
          <a:p>
            <a:fld id="{8C9DBE7E-54FE-EE48-8561-C79BBC33ACF7}" type="slidenum">
              <a:rPr lang="en-US" smtClean="0"/>
              <a:t>‹#›</a:t>
            </a:fld>
            <a:endParaRPr lang="en-US"/>
          </a:p>
        </p:txBody>
      </p:sp>
    </p:spTree>
    <p:extLst>
      <p:ext uri="{BB962C8B-B14F-4D97-AF65-F5344CB8AC3E}">
        <p14:creationId xmlns:p14="http://schemas.microsoft.com/office/powerpoint/2010/main" val="821720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40EEC-B09E-1B45-B6F1-67083FD6BF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74CCA3-9069-2940-9B77-836E149D08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806E2D-CC4B-4044-9D05-E93270080E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152DD0-1EE9-7146-B962-566F1B9FAB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66F2A7-00D3-0547-B010-8B6C648F86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6C75AC-9ACA-4B47-BC29-DC476E9AA2E1}"/>
              </a:ext>
            </a:extLst>
          </p:cNvPr>
          <p:cNvSpPr>
            <a:spLocks noGrp="1"/>
          </p:cNvSpPr>
          <p:nvPr>
            <p:ph type="dt" sz="half" idx="10"/>
          </p:nvPr>
        </p:nvSpPr>
        <p:spPr/>
        <p:txBody>
          <a:bodyPr/>
          <a:lstStyle/>
          <a:p>
            <a:fld id="{317BFC43-5942-B740-B40E-369BD8E18C3A}" type="datetimeFigureOut">
              <a:rPr lang="en-US" smtClean="0"/>
              <a:t>9/29/21</a:t>
            </a:fld>
            <a:endParaRPr lang="en-US"/>
          </a:p>
        </p:txBody>
      </p:sp>
      <p:sp>
        <p:nvSpPr>
          <p:cNvPr id="8" name="Footer Placeholder 7">
            <a:extLst>
              <a:ext uri="{FF2B5EF4-FFF2-40B4-BE49-F238E27FC236}">
                <a16:creationId xmlns:a16="http://schemas.microsoft.com/office/drawing/2014/main" id="{B2687E02-EDBC-FC43-BDF7-B42C81F333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6F51543-F719-B843-B1D4-59917AB0F0B8}"/>
              </a:ext>
            </a:extLst>
          </p:cNvPr>
          <p:cNvSpPr>
            <a:spLocks noGrp="1"/>
          </p:cNvSpPr>
          <p:nvPr>
            <p:ph type="sldNum" sz="quarter" idx="12"/>
          </p:nvPr>
        </p:nvSpPr>
        <p:spPr/>
        <p:txBody>
          <a:bodyPr/>
          <a:lstStyle/>
          <a:p>
            <a:fld id="{8C9DBE7E-54FE-EE48-8561-C79BBC33ACF7}" type="slidenum">
              <a:rPr lang="en-US" smtClean="0"/>
              <a:t>‹#›</a:t>
            </a:fld>
            <a:endParaRPr lang="en-US"/>
          </a:p>
        </p:txBody>
      </p:sp>
    </p:spTree>
    <p:extLst>
      <p:ext uri="{BB962C8B-B14F-4D97-AF65-F5344CB8AC3E}">
        <p14:creationId xmlns:p14="http://schemas.microsoft.com/office/powerpoint/2010/main" val="1005890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5F220-CF4F-F74B-AF7A-843E438778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FBFA66-BEE0-B342-8021-FA3386E9C54A}"/>
              </a:ext>
            </a:extLst>
          </p:cNvPr>
          <p:cNvSpPr>
            <a:spLocks noGrp="1"/>
          </p:cNvSpPr>
          <p:nvPr>
            <p:ph type="dt" sz="half" idx="10"/>
          </p:nvPr>
        </p:nvSpPr>
        <p:spPr/>
        <p:txBody>
          <a:bodyPr/>
          <a:lstStyle/>
          <a:p>
            <a:fld id="{317BFC43-5942-B740-B40E-369BD8E18C3A}" type="datetimeFigureOut">
              <a:rPr lang="en-US" smtClean="0"/>
              <a:t>9/29/21</a:t>
            </a:fld>
            <a:endParaRPr lang="en-US"/>
          </a:p>
        </p:txBody>
      </p:sp>
      <p:sp>
        <p:nvSpPr>
          <p:cNvPr id="4" name="Footer Placeholder 3">
            <a:extLst>
              <a:ext uri="{FF2B5EF4-FFF2-40B4-BE49-F238E27FC236}">
                <a16:creationId xmlns:a16="http://schemas.microsoft.com/office/drawing/2014/main" id="{37EE1302-1C2A-DB4C-9749-9FE5FF746B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E16F3C-A20D-F746-B342-199AC0C0A536}"/>
              </a:ext>
            </a:extLst>
          </p:cNvPr>
          <p:cNvSpPr>
            <a:spLocks noGrp="1"/>
          </p:cNvSpPr>
          <p:nvPr>
            <p:ph type="sldNum" sz="quarter" idx="12"/>
          </p:nvPr>
        </p:nvSpPr>
        <p:spPr/>
        <p:txBody>
          <a:bodyPr/>
          <a:lstStyle/>
          <a:p>
            <a:fld id="{8C9DBE7E-54FE-EE48-8561-C79BBC33ACF7}" type="slidenum">
              <a:rPr lang="en-US" smtClean="0"/>
              <a:t>‹#›</a:t>
            </a:fld>
            <a:endParaRPr lang="en-US"/>
          </a:p>
        </p:txBody>
      </p:sp>
    </p:spTree>
    <p:extLst>
      <p:ext uri="{BB962C8B-B14F-4D97-AF65-F5344CB8AC3E}">
        <p14:creationId xmlns:p14="http://schemas.microsoft.com/office/powerpoint/2010/main" val="1939634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FDDCDE-E531-3B4A-BCB7-CF503DF2DC4A}"/>
              </a:ext>
            </a:extLst>
          </p:cNvPr>
          <p:cNvSpPr>
            <a:spLocks noGrp="1"/>
          </p:cNvSpPr>
          <p:nvPr>
            <p:ph type="dt" sz="half" idx="10"/>
          </p:nvPr>
        </p:nvSpPr>
        <p:spPr/>
        <p:txBody>
          <a:bodyPr/>
          <a:lstStyle/>
          <a:p>
            <a:fld id="{317BFC43-5942-B740-B40E-369BD8E18C3A}" type="datetimeFigureOut">
              <a:rPr lang="en-US" smtClean="0"/>
              <a:t>9/29/21</a:t>
            </a:fld>
            <a:endParaRPr lang="en-US"/>
          </a:p>
        </p:txBody>
      </p:sp>
      <p:sp>
        <p:nvSpPr>
          <p:cNvPr id="3" name="Footer Placeholder 2">
            <a:extLst>
              <a:ext uri="{FF2B5EF4-FFF2-40B4-BE49-F238E27FC236}">
                <a16:creationId xmlns:a16="http://schemas.microsoft.com/office/drawing/2014/main" id="{7C95FDCC-F2A3-4E46-9B6C-FCFC34AE20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F71DDE-6C48-2F43-96FE-FDAFF09F94F9}"/>
              </a:ext>
            </a:extLst>
          </p:cNvPr>
          <p:cNvSpPr>
            <a:spLocks noGrp="1"/>
          </p:cNvSpPr>
          <p:nvPr>
            <p:ph type="sldNum" sz="quarter" idx="12"/>
          </p:nvPr>
        </p:nvSpPr>
        <p:spPr/>
        <p:txBody>
          <a:bodyPr/>
          <a:lstStyle/>
          <a:p>
            <a:fld id="{8C9DBE7E-54FE-EE48-8561-C79BBC33ACF7}" type="slidenum">
              <a:rPr lang="en-US" smtClean="0"/>
              <a:t>‹#›</a:t>
            </a:fld>
            <a:endParaRPr lang="en-US"/>
          </a:p>
        </p:txBody>
      </p:sp>
    </p:spTree>
    <p:extLst>
      <p:ext uri="{BB962C8B-B14F-4D97-AF65-F5344CB8AC3E}">
        <p14:creationId xmlns:p14="http://schemas.microsoft.com/office/powerpoint/2010/main" val="756753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BB054-6288-204F-8570-DADB36254D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3D51A1-9C89-9C46-BA45-431566100B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1365BE-15EC-BF4F-88DB-5FDB2FA50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D109E2-C3D0-3245-A604-E05C5252D87B}"/>
              </a:ext>
            </a:extLst>
          </p:cNvPr>
          <p:cNvSpPr>
            <a:spLocks noGrp="1"/>
          </p:cNvSpPr>
          <p:nvPr>
            <p:ph type="dt" sz="half" idx="10"/>
          </p:nvPr>
        </p:nvSpPr>
        <p:spPr/>
        <p:txBody>
          <a:bodyPr/>
          <a:lstStyle/>
          <a:p>
            <a:fld id="{317BFC43-5942-B740-B40E-369BD8E18C3A}" type="datetimeFigureOut">
              <a:rPr lang="en-US" smtClean="0"/>
              <a:t>9/29/21</a:t>
            </a:fld>
            <a:endParaRPr lang="en-US"/>
          </a:p>
        </p:txBody>
      </p:sp>
      <p:sp>
        <p:nvSpPr>
          <p:cNvPr id="6" name="Footer Placeholder 5">
            <a:extLst>
              <a:ext uri="{FF2B5EF4-FFF2-40B4-BE49-F238E27FC236}">
                <a16:creationId xmlns:a16="http://schemas.microsoft.com/office/drawing/2014/main" id="{6084634C-AFE5-544B-A2D4-3F8E562BC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534401-158D-6449-A7FE-D2927CD218DE}"/>
              </a:ext>
            </a:extLst>
          </p:cNvPr>
          <p:cNvSpPr>
            <a:spLocks noGrp="1"/>
          </p:cNvSpPr>
          <p:nvPr>
            <p:ph type="sldNum" sz="quarter" idx="12"/>
          </p:nvPr>
        </p:nvSpPr>
        <p:spPr/>
        <p:txBody>
          <a:bodyPr/>
          <a:lstStyle/>
          <a:p>
            <a:fld id="{8C9DBE7E-54FE-EE48-8561-C79BBC33ACF7}" type="slidenum">
              <a:rPr lang="en-US" smtClean="0"/>
              <a:t>‹#›</a:t>
            </a:fld>
            <a:endParaRPr lang="en-US"/>
          </a:p>
        </p:txBody>
      </p:sp>
    </p:spTree>
    <p:extLst>
      <p:ext uri="{BB962C8B-B14F-4D97-AF65-F5344CB8AC3E}">
        <p14:creationId xmlns:p14="http://schemas.microsoft.com/office/powerpoint/2010/main" val="1544054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650EB-2B15-6A42-9D1D-DC77D80CEF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6CD7D9-071E-6C40-8C8C-204B25E680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5A5512-C934-6446-A2B4-81D8AD3ED7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B8E7CF-2234-EB49-99F7-FC6463625D86}"/>
              </a:ext>
            </a:extLst>
          </p:cNvPr>
          <p:cNvSpPr>
            <a:spLocks noGrp="1"/>
          </p:cNvSpPr>
          <p:nvPr>
            <p:ph type="dt" sz="half" idx="10"/>
          </p:nvPr>
        </p:nvSpPr>
        <p:spPr/>
        <p:txBody>
          <a:bodyPr/>
          <a:lstStyle/>
          <a:p>
            <a:fld id="{317BFC43-5942-B740-B40E-369BD8E18C3A}" type="datetimeFigureOut">
              <a:rPr lang="en-US" smtClean="0"/>
              <a:t>9/29/21</a:t>
            </a:fld>
            <a:endParaRPr lang="en-US"/>
          </a:p>
        </p:txBody>
      </p:sp>
      <p:sp>
        <p:nvSpPr>
          <p:cNvPr id="6" name="Footer Placeholder 5">
            <a:extLst>
              <a:ext uri="{FF2B5EF4-FFF2-40B4-BE49-F238E27FC236}">
                <a16:creationId xmlns:a16="http://schemas.microsoft.com/office/drawing/2014/main" id="{09A977B0-CFDA-FA45-9119-C1FCD80EE8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749D2F-82C9-8C46-BE04-D2848C2C98F5}"/>
              </a:ext>
            </a:extLst>
          </p:cNvPr>
          <p:cNvSpPr>
            <a:spLocks noGrp="1"/>
          </p:cNvSpPr>
          <p:nvPr>
            <p:ph type="sldNum" sz="quarter" idx="12"/>
          </p:nvPr>
        </p:nvSpPr>
        <p:spPr/>
        <p:txBody>
          <a:bodyPr/>
          <a:lstStyle/>
          <a:p>
            <a:fld id="{8C9DBE7E-54FE-EE48-8561-C79BBC33ACF7}" type="slidenum">
              <a:rPr lang="en-US" smtClean="0"/>
              <a:t>‹#›</a:t>
            </a:fld>
            <a:endParaRPr lang="en-US"/>
          </a:p>
        </p:txBody>
      </p:sp>
    </p:spTree>
    <p:extLst>
      <p:ext uri="{BB962C8B-B14F-4D97-AF65-F5344CB8AC3E}">
        <p14:creationId xmlns:p14="http://schemas.microsoft.com/office/powerpoint/2010/main" val="262968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6C20D1-5F90-ED4A-A5CA-9AFEFB8972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091C47-F0F3-184C-AD06-B0B3867D28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97E998-5FDA-CF48-B314-F4880ACB6F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7BFC43-5942-B740-B40E-369BD8E18C3A}" type="datetimeFigureOut">
              <a:rPr lang="en-US" smtClean="0"/>
              <a:t>9/29/21</a:t>
            </a:fld>
            <a:endParaRPr lang="en-US"/>
          </a:p>
        </p:txBody>
      </p:sp>
      <p:sp>
        <p:nvSpPr>
          <p:cNvPr id="5" name="Footer Placeholder 4">
            <a:extLst>
              <a:ext uri="{FF2B5EF4-FFF2-40B4-BE49-F238E27FC236}">
                <a16:creationId xmlns:a16="http://schemas.microsoft.com/office/drawing/2014/main" id="{448888C8-EE2C-7E46-BFB8-0FCA6E8A41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5DD6BF-5BA9-F04B-BBAD-DB8DC67999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9DBE7E-54FE-EE48-8561-C79BBC33ACF7}" type="slidenum">
              <a:rPr lang="en-US" smtClean="0"/>
              <a:t>‹#›</a:t>
            </a:fld>
            <a:endParaRPr lang="en-US"/>
          </a:p>
        </p:txBody>
      </p:sp>
    </p:spTree>
    <p:extLst>
      <p:ext uri="{BB962C8B-B14F-4D97-AF65-F5344CB8AC3E}">
        <p14:creationId xmlns:p14="http://schemas.microsoft.com/office/powerpoint/2010/main" val="349840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7"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9.pdf"/><Relationship Id="rId5" Type="http://schemas.openxmlformats.org/officeDocument/2006/relationships/image" Target="../media/image15.png"/><Relationship Id="rId4" Type="http://schemas.openxmlformats.org/officeDocument/2006/relationships/image" Target="../media/image27.pdf"/></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5194/amt-13-1575-2020" TargetMode="External"/><Relationship Id="rId7" Type="http://schemas.openxmlformats.org/officeDocument/2006/relationships/hyperlink" Target="https://doi.org/10.5194/amt-12-2019-2019" TargetMode="External"/><Relationship Id="rId2" Type="http://schemas.openxmlformats.org/officeDocument/2006/relationships/hyperlink" Target="https://doi.org/10.5194/amt-13-5259-2020" TargetMode="External"/><Relationship Id="rId1" Type="http://schemas.openxmlformats.org/officeDocument/2006/relationships/slideLayout" Target="../slideLayouts/slideLayout2.xml"/><Relationship Id="rId6" Type="http://schemas.openxmlformats.org/officeDocument/2006/relationships/hyperlink" Target="%3B%20doi:&#160;10.3390/s19051243" TargetMode="External"/><Relationship Id="rId5" Type="http://schemas.openxmlformats.org/officeDocument/2006/relationships/hyperlink" Target="https://doi.org/10.1016/j.jqsrt.2019.03.022" TargetMode="External"/><Relationship Id="rId4" Type="http://schemas.openxmlformats.org/officeDocument/2006/relationships/hyperlink" Target="https://doi.org/10.1029/2019JD031488"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doi:10.3390/rs8020098" TargetMode="External"/><Relationship Id="rId3" Type="http://schemas.openxmlformats.org/officeDocument/2006/relationships/hyperlink" Target="https://doi.org/10.1016/j.jqsrt.2018.05.007" TargetMode="External"/><Relationship Id="rId7" Type="http://schemas.openxmlformats.org/officeDocument/2006/relationships/hyperlink" Target="doi:10.3390/rs8050431" TargetMode="External"/><Relationship Id="rId2" Type="http://schemas.openxmlformats.org/officeDocument/2006/relationships/hyperlink" Target="https://doi.org/10.1016/j.jqsrt.2018.09.006" TargetMode="External"/><Relationship Id="rId1" Type="http://schemas.openxmlformats.org/officeDocument/2006/relationships/slideLayout" Target="../slideLayouts/slideLayout2.xml"/><Relationship Id="rId6" Type="http://schemas.openxmlformats.org/officeDocument/2006/relationships/hyperlink" Target="doi:10.5194/amt-9-1785-2016" TargetMode="External"/><Relationship Id="rId5" Type="http://schemas.openxmlformats.org/officeDocument/2006/relationships/hyperlink" Target="doi:10.1002/2017GL073939" TargetMode="External"/><Relationship Id="rId4" Type="http://schemas.openxmlformats.org/officeDocument/2006/relationships/hyperlink" Target="https://doi.org/10.1175/BAMS-D-17-0223.1"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d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bwMode="auto">
          <a:xfrm>
            <a:off x="1143182" y="1387011"/>
            <a:ext cx="9870718" cy="554805"/>
          </a:xfrm>
          <a:noFill/>
          <a:ln>
            <a:miter lim="800000"/>
            <a:headEnd/>
            <a:tailEnd/>
          </a:ln>
        </p:spPr>
        <p:txBody>
          <a:bodyPr vert="horz" wrap="square" lIns="68580" tIns="34290" rIns="68580" bIns="34290" numCol="1" rtlCol="0" anchor="t" anchorCtr="0" compatLnSpc="1">
            <a:prstTxWarp prst="textNoShape">
              <a:avLst/>
            </a:prstTxWarp>
            <a:noAutofit/>
          </a:bodyPr>
          <a:lstStyle/>
          <a:p>
            <a:pPr marL="0" indent="0">
              <a:buNone/>
            </a:pPr>
            <a:r>
              <a:rPr lang="en-US" dirty="0">
                <a:solidFill>
                  <a:srgbClr val="840000"/>
                </a:solidFill>
              </a:rPr>
              <a:t>Version 3 EPIC Cloud Products: Improvements and Assessments</a:t>
            </a:r>
          </a:p>
        </p:txBody>
      </p:sp>
      <p:sp>
        <p:nvSpPr>
          <p:cNvPr id="7" name="Rectangle 6">
            <a:extLst>
              <a:ext uri="{FF2B5EF4-FFF2-40B4-BE49-F238E27FC236}">
                <a16:creationId xmlns:a16="http://schemas.microsoft.com/office/drawing/2014/main" id="{2816404A-8DF5-5946-9895-21BCDBACE220}"/>
              </a:ext>
            </a:extLst>
          </p:cNvPr>
          <p:cNvSpPr/>
          <p:nvPr/>
        </p:nvSpPr>
        <p:spPr>
          <a:xfrm>
            <a:off x="2086958" y="2580652"/>
            <a:ext cx="7983166" cy="784830"/>
          </a:xfrm>
          <a:prstGeom prst="rect">
            <a:avLst/>
          </a:prstGeom>
        </p:spPr>
        <p:txBody>
          <a:bodyPr wrap="square">
            <a:spAutoFit/>
          </a:bodyPr>
          <a:lstStyle/>
          <a:p>
            <a:pPr algn="ctr">
              <a:spcBef>
                <a:spcPts val="600"/>
              </a:spcBef>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Yuekui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Yaping</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Zhou, Galina Wind, </a:t>
            </a:r>
          </a:p>
          <a:p>
            <a:pPr algn="ctr">
              <a:spcBef>
                <a:spcPts val="600"/>
              </a:spcBef>
            </a:pPr>
            <a:r>
              <a:rPr lang="en-US" sz="2000" dirty="0">
                <a:latin typeface="Times New Roman" panose="02020603050405020304" pitchFamily="18" charset="0"/>
                <a:cs typeface="Times New Roman" panose="02020603050405020304" pitchFamily="18" charset="0"/>
              </a:rPr>
              <a:t>Alfonso Delgado-</a:t>
            </a:r>
            <a:r>
              <a:rPr lang="en-US" sz="2000" dirty="0" err="1">
                <a:latin typeface="Times New Roman" panose="02020603050405020304" pitchFamily="18" charset="0"/>
                <a:cs typeface="Times New Roman" panose="02020603050405020304" pitchFamily="18" charset="0"/>
              </a:rPr>
              <a:t>Bonal</a:t>
            </a:r>
            <a:r>
              <a:rPr lang="en-US" sz="2000" dirty="0">
                <a:latin typeface="Times New Roman" panose="02020603050405020304" pitchFamily="18" charset="0"/>
                <a:cs typeface="Times New Roman" panose="02020603050405020304" pitchFamily="18" charset="0"/>
              </a:rPr>
              <a:t>,</a:t>
            </a:r>
            <a:r>
              <a:rPr lang="en-US" sz="2000" baseline="30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Pengwang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Zhai</a:t>
            </a: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Kerry Meyer</a:t>
            </a:r>
          </a:p>
        </p:txBody>
      </p:sp>
      <p:sp>
        <p:nvSpPr>
          <p:cNvPr id="8" name="TextBox 7">
            <a:extLst>
              <a:ext uri="{FF2B5EF4-FFF2-40B4-BE49-F238E27FC236}">
                <a16:creationId xmlns:a16="http://schemas.microsoft.com/office/drawing/2014/main" id="{25B8F978-6464-2F4B-B691-B43D68A69B65}"/>
              </a:ext>
            </a:extLst>
          </p:cNvPr>
          <p:cNvSpPr txBox="1"/>
          <p:nvPr/>
        </p:nvSpPr>
        <p:spPr>
          <a:xfrm>
            <a:off x="2766500" y="4789148"/>
            <a:ext cx="6624082" cy="584775"/>
          </a:xfrm>
          <a:prstGeom prst="rect">
            <a:avLst/>
          </a:prstGeom>
          <a:noFill/>
        </p:spPr>
        <p:txBody>
          <a:bodyPr wrap="square" rtlCol="0">
            <a:spAutoFit/>
          </a:bodyPr>
          <a:lstStyle/>
          <a:p>
            <a:pPr algn="ctr"/>
            <a:r>
              <a:rPr lang="en-US" sz="1600" dirty="0">
                <a:solidFill>
                  <a:srgbClr val="C00000"/>
                </a:solidFill>
              </a:rPr>
              <a:t>DSCOVR EPIC&amp;NISTAR Science Team Meeting</a:t>
            </a:r>
          </a:p>
          <a:p>
            <a:pPr algn="ctr"/>
            <a:r>
              <a:rPr lang="en-US" sz="1600" dirty="0">
                <a:solidFill>
                  <a:srgbClr val="000090"/>
                </a:solidFill>
              </a:rPr>
              <a:t>Sep. 28-30, 2021, Online</a:t>
            </a:r>
          </a:p>
        </p:txBody>
      </p:sp>
    </p:spTree>
    <p:extLst>
      <p:ext uri="{BB962C8B-B14F-4D97-AF65-F5344CB8AC3E}">
        <p14:creationId xmlns:p14="http://schemas.microsoft.com/office/powerpoint/2010/main" val="4071309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FF284-4889-8340-AAA2-1F49D79C6B39}"/>
              </a:ext>
            </a:extLst>
          </p:cNvPr>
          <p:cNvSpPr>
            <a:spLocks noGrp="1"/>
          </p:cNvSpPr>
          <p:nvPr>
            <p:ph type="title"/>
          </p:nvPr>
        </p:nvSpPr>
        <p:spPr>
          <a:xfrm>
            <a:off x="725374" y="172657"/>
            <a:ext cx="10515600" cy="734210"/>
          </a:xfrm>
        </p:spPr>
        <p:txBody>
          <a:bodyPr>
            <a:normAutofit fontScale="90000"/>
          </a:bodyPr>
          <a:lstStyle/>
          <a:p>
            <a:r>
              <a:rPr lang="en-US" sz="3600" dirty="0">
                <a:solidFill>
                  <a:srgbClr val="840000"/>
                </a:solidFill>
              </a:rPr>
              <a:t>Cloud Mask comparison with the Langley GEO/LEO composite </a:t>
            </a:r>
          </a:p>
        </p:txBody>
      </p:sp>
      <p:pic>
        <p:nvPicPr>
          <p:cNvPr id="7" name="Picture 6" descr="Graphical user interface, application&#10;&#10;Description automatically generated">
            <a:extLst>
              <a:ext uri="{FF2B5EF4-FFF2-40B4-BE49-F238E27FC236}">
                <a16:creationId xmlns:a16="http://schemas.microsoft.com/office/drawing/2014/main" id="{947B5A9D-5732-6D44-B914-94A46B380D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1663"/>
            <a:ext cx="6208826" cy="5191660"/>
          </a:xfrm>
          <a:prstGeom prst="rect">
            <a:avLst/>
          </a:prstGeom>
        </p:spPr>
      </p:pic>
      <p:pic>
        <p:nvPicPr>
          <p:cNvPr id="8" name="Picture 7" descr="Chart, line chart&#10;&#10;Description automatically generated">
            <a:extLst>
              <a:ext uri="{FF2B5EF4-FFF2-40B4-BE49-F238E27FC236}">
                <a16:creationId xmlns:a16="http://schemas.microsoft.com/office/drawing/2014/main" id="{AF563621-5867-B74C-BF04-CEBB427FE9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3174" y="1182439"/>
            <a:ext cx="6208826" cy="2576721"/>
          </a:xfrm>
          <a:prstGeom prst="rect">
            <a:avLst/>
          </a:prstGeom>
        </p:spPr>
      </p:pic>
      <p:sp>
        <p:nvSpPr>
          <p:cNvPr id="3" name="TextBox 2">
            <a:extLst>
              <a:ext uri="{FF2B5EF4-FFF2-40B4-BE49-F238E27FC236}">
                <a16:creationId xmlns:a16="http://schemas.microsoft.com/office/drawing/2014/main" id="{D67DCB9A-E87C-F549-9C04-7E6051E4DA41}"/>
              </a:ext>
            </a:extLst>
          </p:cNvPr>
          <p:cNvSpPr txBox="1"/>
          <p:nvPr/>
        </p:nvSpPr>
        <p:spPr>
          <a:xfrm>
            <a:off x="6432161" y="3933065"/>
            <a:ext cx="5536504" cy="1938992"/>
          </a:xfrm>
          <a:prstGeom prst="rect">
            <a:avLst/>
          </a:prstGeom>
          <a:noFill/>
        </p:spPr>
        <p:txBody>
          <a:bodyPr wrap="square" rtlCol="0">
            <a:spAutoFit/>
          </a:bodyPr>
          <a:lstStyle/>
          <a:p>
            <a:r>
              <a:rPr lang="en-US" sz="2000" dirty="0">
                <a:solidFill>
                  <a:srgbClr val="2129C0"/>
                </a:solidFill>
              </a:rPr>
              <a:t>The accuracy, the percentage of correct detection (POCD) and the percentage of false detection (POFD) of EPIC cloud mask for each month of the year 2016 when using Langley GEO/LEO composite results as a reference. (a) Over land, (b) over ocean, and (c) over snow/ice.</a:t>
            </a:r>
          </a:p>
        </p:txBody>
      </p:sp>
    </p:spTree>
    <p:extLst>
      <p:ext uri="{BB962C8B-B14F-4D97-AF65-F5344CB8AC3E}">
        <p14:creationId xmlns:p14="http://schemas.microsoft.com/office/powerpoint/2010/main" val="3474728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676" y="65375"/>
            <a:ext cx="11764604" cy="909923"/>
          </a:xfrm>
        </p:spPr>
        <p:txBody>
          <a:bodyPr>
            <a:normAutofit/>
          </a:bodyPr>
          <a:lstStyle/>
          <a:p>
            <a:pPr algn="ctr"/>
            <a:r>
              <a:rPr lang="en-US" sz="2800" dirty="0">
                <a:solidFill>
                  <a:srgbClr val="840000"/>
                </a:solidFill>
              </a:rPr>
              <a:t>EPIC cloud effective pressure from Oxygen A- and B-band</a:t>
            </a:r>
          </a:p>
        </p:txBody>
      </p:sp>
      <p:sp>
        <p:nvSpPr>
          <p:cNvPr id="9" name="TextBox 8"/>
          <p:cNvSpPr txBox="1"/>
          <p:nvPr/>
        </p:nvSpPr>
        <p:spPr>
          <a:xfrm>
            <a:off x="6197238" y="1389183"/>
            <a:ext cx="5414058" cy="1785104"/>
          </a:xfrm>
          <a:prstGeom prst="rect">
            <a:avLst/>
          </a:prstGeom>
          <a:solidFill>
            <a:srgbClr val="CCFFCC"/>
          </a:solidFill>
          <a:ln w="19050">
            <a:solidFill>
              <a:srgbClr val="FF0000"/>
            </a:solidFill>
          </a:ln>
        </p:spPr>
        <p:txBody>
          <a:bodyPr wrap="square" rtlCol="0">
            <a:spAutoFit/>
          </a:bodyPr>
          <a:lstStyle/>
          <a:p>
            <a:pPr>
              <a:spcAft>
                <a:spcPts val="1200"/>
              </a:spcAft>
            </a:pPr>
            <a:r>
              <a:rPr lang="en-US" sz="2200" dirty="0">
                <a:latin typeface="+mj-lt"/>
              </a:rPr>
              <a:t>Due to photon penetration, retrievals are lower than the cloud top. </a:t>
            </a:r>
            <a:r>
              <a:rPr lang="en-US" sz="2200" dirty="0">
                <a:solidFill>
                  <a:srgbClr val="FF0000"/>
                </a:solidFill>
                <a:latin typeface="+mj-lt"/>
              </a:rPr>
              <a:t>(e.g., Yang et al., 2013, </a:t>
            </a:r>
            <a:r>
              <a:rPr lang="en-US" sz="2200" dirty="0" err="1">
                <a:solidFill>
                  <a:srgbClr val="FF0000"/>
                </a:solidFill>
                <a:latin typeface="+mj-lt"/>
              </a:rPr>
              <a:t>Vanbauce</a:t>
            </a:r>
            <a:r>
              <a:rPr lang="en-US" sz="2200" dirty="0">
                <a:solidFill>
                  <a:srgbClr val="FF0000"/>
                </a:solidFill>
                <a:latin typeface="+mj-lt"/>
              </a:rPr>
              <a:t> et al. 2003; </a:t>
            </a:r>
            <a:r>
              <a:rPr lang="en-US" sz="2200" dirty="0" err="1">
                <a:solidFill>
                  <a:srgbClr val="FF0000"/>
                </a:solidFill>
                <a:latin typeface="+mj-lt"/>
              </a:rPr>
              <a:t>Sneep</a:t>
            </a:r>
            <a:r>
              <a:rPr lang="en-US" sz="2200" dirty="0">
                <a:solidFill>
                  <a:srgbClr val="FF0000"/>
                </a:solidFill>
                <a:latin typeface="+mj-lt"/>
              </a:rPr>
              <a:t>  et al. 2008, </a:t>
            </a:r>
            <a:r>
              <a:rPr lang="en-US" sz="2000" dirty="0" err="1">
                <a:solidFill>
                  <a:srgbClr val="FF0000"/>
                </a:solidFill>
                <a:latin typeface="+mj-lt"/>
              </a:rPr>
              <a:t>Vasilkov</a:t>
            </a:r>
            <a:r>
              <a:rPr lang="en-US" sz="2000" dirty="0">
                <a:solidFill>
                  <a:srgbClr val="FF0000"/>
                </a:solidFill>
                <a:latin typeface="+mj-lt"/>
              </a:rPr>
              <a:t> et al. 2008,</a:t>
            </a:r>
            <a:r>
              <a:rPr lang="en-US" sz="2200" dirty="0">
                <a:solidFill>
                  <a:srgbClr val="FF0000"/>
                </a:solidFill>
                <a:latin typeface="+mj-lt"/>
              </a:rPr>
              <a:t> and </a:t>
            </a:r>
            <a:r>
              <a:rPr lang="en-US" sz="2200" dirty="0" err="1">
                <a:solidFill>
                  <a:srgbClr val="FF0000"/>
                </a:solidFill>
                <a:latin typeface="+mj-lt"/>
              </a:rPr>
              <a:t>Ferlay</a:t>
            </a:r>
            <a:r>
              <a:rPr lang="en-US" sz="2200" dirty="0">
                <a:solidFill>
                  <a:srgbClr val="FF0000"/>
                </a:solidFill>
                <a:latin typeface="+mj-lt"/>
              </a:rPr>
              <a:t> et al. 2010). </a:t>
            </a:r>
          </a:p>
        </p:txBody>
      </p:sp>
      <p:sp>
        <p:nvSpPr>
          <p:cNvPr id="10" name="TextBox 9"/>
          <p:cNvSpPr txBox="1"/>
          <p:nvPr/>
        </p:nvSpPr>
        <p:spPr>
          <a:xfrm>
            <a:off x="6197238" y="3570703"/>
            <a:ext cx="5414058" cy="1154162"/>
          </a:xfrm>
          <a:prstGeom prst="rect">
            <a:avLst/>
          </a:prstGeom>
          <a:solidFill>
            <a:srgbClr val="FFFF00"/>
          </a:solidFill>
          <a:ln w="25400">
            <a:solidFill>
              <a:srgbClr val="800000"/>
            </a:solidFill>
          </a:ln>
        </p:spPr>
        <p:txBody>
          <a:bodyPr wrap="square" rtlCol="0">
            <a:spAutoFit/>
          </a:bodyPr>
          <a:lstStyle/>
          <a:p>
            <a:r>
              <a:rPr lang="en-US" sz="2300" dirty="0">
                <a:latin typeface="+mj-lt"/>
              </a:rPr>
              <a:t>Due to different absorption and different effective depth of light penetration into a cloud, </a:t>
            </a:r>
            <a:r>
              <a:rPr lang="en-US" sz="2300" i="1" dirty="0" err="1">
                <a:latin typeface="+mj-lt"/>
                <a:ea typeface="ＭＳ Ｐゴシック" charset="-128"/>
                <a:cs typeface="ＭＳ Ｐゴシック" charset="-128"/>
              </a:rPr>
              <a:t>h</a:t>
            </a:r>
            <a:r>
              <a:rPr lang="en-US" sz="2300" i="1" baseline="-25000" dirty="0" err="1">
                <a:latin typeface="+mj-lt"/>
                <a:ea typeface="ＭＳ Ｐゴシック" charset="-128"/>
                <a:cs typeface="ＭＳ Ｐゴシック" charset="-128"/>
              </a:rPr>
              <a:t>B</a:t>
            </a:r>
            <a:r>
              <a:rPr lang="en-US" sz="2300" dirty="0">
                <a:latin typeface="+mj-lt"/>
              </a:rPr>
              <a:t> is generally lower than </a:t>
            </a:r>
            <a:r>
              <a:rPr lang="en-US" sz="2300" i="1" dirty="0" err="1">
                <a:latin typeface="+mj-lt"/>
                <a:ea typeface="ＭＳ Ｐゴシック" charset="-128"/>
                <a:cs typeface="ＭＳ Ｐゴシック" charset="-128"/>
              </a:rPr>
              <a:t>h</a:t>
            </a:r>
            <a:r>
              <a:rPr lang="en-US" sz="2300" i="1" baseline="-25000" dirty="0" err="1">
                <a:latin typeface="+mj-lt"/>
                <a:ea typeface="ＭＳ Ｐゴシック" charset="-128"/>
                <a:cs typeface="ＭＳ Ｐゴシック" charset="-128"/>
              </a:rPr>
              <a:t>A</a:t>
            </a:r>
            <a:endParaRPr lang="en-US" sz="2300" dirty="0">
              <a:latin typeface="+mj-lt"/>
            </a:endParaRPr>
          </a:p>
        </p:txBody>
      </p:sp>
      <p:sp>
        <p:nvSpPr>
          <p:cNvPr id="8" name="TextBox 7">
            <a:extLst>
              <a:ext uri="{FF2B5EF4-FFF2-40B4-BE49-F238E27FC236}">
                <a16:creationId xmlns:a16="http://schemas.microsoft.com/office/drawing/2014/main" id="{7AA2F19E-DF51-184E-A655-7D585DDA569A}"/>
              </a:ext>
            </a:extLst>
          </p:cNvPr>
          <p:cNvSpPr txBox="1"/>
          <p:nvPr/>
        </p:nvSpPr>
        <p:spPr>
          <a:xfrm>
            <a:off x="5300642" y="6423293"/>
            <a:ext cx="2392101" cy="369332"/>
          </a:xfrm>
          <a:prstGeom prst="rect">
            <a:avLst/>
          </a:prstGeom>
          <a:noFill/>
        </p:spPr>
        <p:txBody>
          <a:bodyPr wrap="square" rtlCol="0">
            <a:spAutoFit/>
          </a:bodyPr>
          <a:lstStyle/>
          <a:p>
            <a:r>
              <a:rPr lang="en-US" i="1" dirty="0">
                <a:solidFill>
                  <a:srgbClr val="2129C0"/>
                </a:solidFill>
              </a:rPr>
              <a:t>Yang et al., 2013</a:t>
            </a:r>
          </a:p>
        </p:txBody>
      </p:sp>
      <p:pic>
        <p:nvPicPr>
          <p:cNvPr id="14" name="Picture 13">
            <a:extLst>
              <a:ext uri="{FF2B5EF4-FFF2-40B4-BE49-F238E27FC236}">
                <a16:creationId xmlns:a16="http://schemas.microsoft.com/office/drawing/2014/main" id="{B84311A4-1240-0A45-BA41-25668B76ABCF}"/>
              </a:ext>
            </a:extLst>
          </p:cNvPr>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4"/>
              <a:srcRect/>
              <a:stretch>
                <a:fillRect/>
              </a:stretch>
            </p:blipFill>
          </mc:Choice>
          <mc:Fallback>
            <p:blipFill>
              <a:blip r:embed="rId5"/>
              <a:srcRect/>
              <a:stretch>
                <a:fillRect/>
              </a:stretch>
            </p:blipFill>
          </mc:Fallback>
        </mc:AlternateContent>
        <p:spPr bwMode="auto">
          <a:xfrm>
            <a:off x="1183626" y="3769184"/>
            <a:ext cx="3723005" cy="2938780"/>
          </a:xfrm>
          <a:prstGeom prst="rect">
            <a:avLst/>
          </a:prstGeom>
          <a:noFill/>
          <a:ln w="9525">
            <a:noFill/>
            <a:miter lim="800000"/>
            <a:headEnd/>
            <a:tailEnd/>
          </a:ln>
        </p:spPr>
      </p:pic>
      <p:sp>
        <p:nvSpPr>
          <p:cNvPr id="15" name="TextBox 14">
            <a:extLst>
              <a:ext uri="{FF2B5EF4-FFF2-40B4-BE49-F238E27FC236}">
                <a16:creationId xmlns:a16="http://schemas.microsoft.com/office/drawing/2014/main" id="{3A78B417-189A-E048-A75E-17D5A270C77C}"/>
              </a:ext>
            </a:extLst>
          </p:cNvPr>
          <p:cNvSpPr txBox="1"/>
          <p:nvPr/>
        </p:nvSpPr>
        <p:spPr>
          <a:xfrm>
            <a:off x="1891686" y="3916951"/>
            <a:ext cx="1524000" cy="461665"/>
          </a:xfrm>
          <a:prstGeom prst="rect">
            <a:avLst/>
          </a:prstGeom>
          <a:solidFill>
            <a:srgbClr val="FFFF00"/>
          </a:solidFill>
          <a:ln w="19050">
            <a:solidFill>
              <a:srgbClr val="800000"/>
            </a:solidFill>
          </a:ln>
        </p:spPr>
        <p:txBody>
          <a:bodyPr wrap="square" rtlCol="0">
            <a:spAutoFit/>
          </a:bodyPr>
          <a:lstStyle/>
          <a:p>
            <a:pPr algn="ctr"/>
            <a:r>
              <a:rPr lang="en-US" i="1" dirty="0" err="1">
                <a:solidFill>
                  <a:srgbClr val="000000"/>
                </a:solidFill>
                <a:latin typeface="Calibri"/>
                <a:cs typeface="Calibri"/>
              </a:rPr>
              <a:t>α</a:t>
            </a:r>
            <a:r>
              <a:rPr lang="en-US" i="1" baseline="-25000" dirty="0" err="1">
                <a:solidFill>
                  <a:srgbClr val="000000"/>
                </a:solidFill>
                <a:latin typeface="Calibri"/>
                <a:cs typeface="Calibri"/>
              </a:rPr>
              <a:t>s</a:t>
            </a:r>
            <a:r>
              <a:rPr lang="en-US" i="1" baseline="-25000" dirty="0">
                <a:solidFill>
                  <a:srgbClr val="000000"/>
                </a:solidFill>
                <a:latin typeface="Calibri"/>
                <a:cs typeface="Calibri"/>
              </a:rPr>
              <a:t> </a:t>
            </a:r>
            <a:r>
              <a:rPr lang="en-US" i="1" dirty="0">
                <a:solidFill>
                  <a:srgbClr val="000000"/>
                </a:solidFill>
                <a:latin typeface="Calibri"/>
                <a:cs typeface="Calibri"/>
              </a:rPr>
              <a:t>= </a:t>
            </a:r>
            <a:r>
              <a:rPr lang="en-US" dirty="0"/>
              <a:t>0.1</a:t>
            </a:r>
          </a:p>
        </p:txBody>
      </p:sp>
      <p:pic>
        <p:nvPicPr>
          <p:cNvPr id="16" name="Picture 15">
            <a:extLst>
              <a:ext uri="{FF2B5EF4-FFF2-40B4-BE49-F238E27FC236}">
                <a16:creationId xmlns:a16="http://schemas.microsoft.com/office/drawing/2014/main" id="{08D7857D-7B9C-5A4D-BFF5-717896B95C4D}"/>
              </a:ext>
            </a:extLst>
          </p:cNvPr>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6"/>
              <a:srcRect/>
              <a:stretch>
                <a:fillRect/>
              </a:stretch>
            </p:blipFill>
          </mc:Choice>
          <mc:Fallback>
            <p:blipFill>
              <a:blip r:embed="rId7"/>
              <a:srcRect/>
              <a:stretch>
                <a:fillRect/>
              </a:stretch>
            </p:blipFill>
          </mc:Fallback>
        </mc:AlternateContent>
        <p:spPr bwMode="auto">
          <a:xfrm>
            <a:off x="1107426" y="834869"/>
            <a:ext cx="3813810" cy="2938780"/>
          </a:xfrm>
          <a:prstGeom prst="rect">
            <a:avLst/>
          </a:prstGeom>
          <a:noFill/>
          <a:ln w="9525">
            <a:noFill/>
            <a:miter lim="800000"/>
            <a:headEnd/>
            <a:tailEnd/>
          </a:ln>
        </p:spPr>
      </p:pic>
      <p:sp>
        <p:nvSpPr>
          <p:cNvPr id="17" name="TextBox 16">
            <a:extLst>
              <a:ext uri="{FF2B5EF4-FFF2-40B4-BE49-F238E27FC236}">
                <a16:creationId xmlns:a16="http://schemas.microsoft.com/office/drawing/2014/main" id="{F4DB1F84-0C16-7849-A47C-7FA3F2B5F186}"/>
              </a:ext>
            </a:extLst>
          </p:cNvPr>
          <p:cNvSpPr txBox="1"/>
          <p:nvPr/>
        </p:nvSpPr>
        <p:spPr>
          <a:xfrm>
            <a:off x="1891686" y="951408"/>
            <a:ext cx="1524000" cy="461665"/>
          </a:xfrm>
          <a:prstGeom prst="rect">
            <a:avLst/>
          </a:prstGeom>
          <a:solidFill>
            <a:srgbClr val="FFFF00"/>
          </a:solidFill>
          <a:ln w="19050">
            <a:solidFill>
              <a:srgbClr val="800000"/>
            </a:solidFill>
          </a:ln>
        </p:spPr>
        <p:txBody>
          <a:bodyPr wrap="square" rtlCol="0">
            <a:spAutoFit/>
          </a:bodyPr>
          <a:lstStyle/>
          <a:p>
            <a:pPr algn="ctr"/>
            <a:r>
              <a:rPr lang="en-US" i="1" dirty="0" err="1">
                <a:solidFill>
                  <a:srgbClr val="000000"/>
                </a:solidFill>
                <a:latin typeface="Calibri"/>
                <a:cs typeface="Calibri"/>
              </a:rPr>
              <a:t>α</a:t>
            </a:r>
            <a:r>
              <a:rPr lang="en-US" i="1" baseline="-25000" dirty="0" err="1">
                <a:solidFill>
                  <a:srgbClr val="000000"/>
                </a:solidFill>
                <a:latin typeface="Calibri"/>
                <a:cs typeface="Calibri"/>
              </a:rPr>
              <a:t>s</a:t>
            </a:r>
            <a:r>
              <a:rPr lang="en-US" i="1" baseline="-25000" dirty="0">
                <a:solidFill>
                  <a:srgbClr val="000000"/>
                </a:solidFill>
                <a:latin typeface="Calibri"/>
                <a:cs typeface="Calibri"/>
              </a:rPr>
              <a:t> </a:t>
            </a:r>
            <a:r>
              <a:rPr lang="en-US" i="1" dirty="0">
                <a:solidFill>
                  <a:srgbClr val="000000"/>
                </a:solidFill>
                <a:latin typeface="Calibri"/>
                <a:cs typeface="Calibri"/>
              </a:rPr>
              <a:t>= </a:t>
            </a:r>
            <a:r>
              <a:rPr lang="en-US" dirty="0"/>
              <a:t>0</a:t>
            </a:r>
          </a:p>
        </p:txBody>
      </p:sp>
      <p:sp>
        <p:nvSpPr>
          <p:cNvPr id="3" name="TextBox 2">
            <a:extLst>
              <a:ext uri="{FF2B5EF4-FFF2-40B4-BE49-F238E27FC236}">
                <a16:creationId xmlns:a16="http://schemas.microsoft.com/office/drawing/2014/main" id="{2E5ECAFA-78EE-F640-8879-669DB69EB08E}"/>
              </a:ext>
            </a:extLst>
          </p:cNvPr>
          <p:cNvSpPr txBox="1"/>
          <p:nvPr/>
        </p:nvSpPr>
        <p:spPr>
          <a:xfrm>
            <a:off x="1891686" y="4521918"/>
            <a:ext cx="1728060" cy="369332"/>
          </a:xfrm>
          <a:prstGeom prst="rect">
            <a:avLst/>
          </a:prstGeom>
          <a:noFill/>
        </p:spPr>
        <p:txBody>
          <a:bodyPr wrap="square" rtlCol="0">
            <a:spAutoFit/>
          </a:bodyPr>
          <a:lstStyle/>
          <a:p>
            <a:r>
              <a:rPr lang="en-US" dirty="0"/>
              <a:t>SZA=VZA=0</a:t>
            </a:r>
            <a:r>
              <a:rPr lang="en-US" baseline="30000" dirty="0"/>
              <a:t>0</a:t>
            </a:r>
          </a:p>
        </p:txBody>
      </p:sp>
      <p:sp>
        <p:nvSpPr>
          <p:cNvPr id="18" name="TextBox 17">
            <a:extLst>
              <a:ext uri="{FF2B5EF4-FFF2-40B4-BE49-F238E27FC236}">
                <a16:creationId xmlns:a16="http://schemas.microsoft.com/office/drawing/2014/main" id="{1A702DC5-3F8D-7247-8E30-D6C40A069671}"/>
              </a:ext>
            </a:extLst>
          </p:cNvPr>
          <p:cNvSpPr txBox="1"/>
          <p:nvPr/>
        </p:nvSpPr>
        <p:spPr>
          <a:xfrm>
            <a:off x="2013264" y="1540906"/>
            <a:ext cx="1728060" cy="369332"/>
          </a:xfrm>
          <a:prstGeom prst="rect">
            <a:avLst/>
          </a:prstGeom>
          <a:noFill/>
        </p:spPr>
        <p:txBody>
          <a:bodyPr wrap="square" rtlCol="0">
            <a:spAutoFit/>
          </a:bodyPr>
          <a:lstStyle/>
          <a:p>
            <a:r>
              <a:rPr lang="en-US" dirty="0"/>
              <a:t>SZA=VZA=0</a:t>
            </a:r>
            <a:r>
              <a:rPr lang="en-US" baseline="30000" dirty="0"/>
              <a:t>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439FC-2C35-8647-8AC9-A3D74DCCA5D8}"/>
              </a:ext>
            </a:extLst>
          </p:cNvPr>
          <p:cNvSpPr>
            <a:spLocks noGrp="1"/>
          </p:cNvSpPr>
          <p:nvPr>
            <p:ph type="title"/>
          </p:nvPr>
        </p:nvSpPr>
        <p:spPr>
          <a:xfrm>
            <a:off x="335666" y="1168495"/>
            <a:ext cx="4387384" cy="1325563"/>
          </a:xfrm>
        </p:spPr>
        <p:txBody>
          <a:bodyPr>
            <a:noAutofit/>
          </a:bodyPr>
          <a:lstStyle/>
          <a:p>
            <a:r>
              <a:rPr lang="en-US" sz="3200" dirty="0">
                <a:solidFill>
                  <a:srgbClr val="840000"/>
                </a:solidFill>
              </a:rPr>
              <a:t>Cloud Height Comparison with GOES-16</a:t>
            </a:r>
          </a:p>
        </p:txBody>
      </p:sp>
      <p:pic>
        <p:nvPicPr>
          <p:cNvPr id="7" name="Picture 6">
            <a:extLst>
              <a:ext uri="{FF2B5EF4-FFF2-40B4-BE49-F238E27FC236}">
                <a16:creationId xmlns:a16="http://schemas.microsoft.com/office/drawing/2014/main" id="{9C3E3C84-8DA3-194E-84FE-34E07BB74117}"/>
              </a:ext>
            </a:extLst>
          </p:cNvPr>
          <p:cNvPicPr>
            <a:picLocks noChangeAspect="1"/>
          </p:cNvPicPr>
          <p:nvPr/>
        </p:nvPicPr>
        <p:blipFill>
          <a:blip r:embed="rId2"/>
          <a:stretch>
            <a:fillRect/>
          </a:stretch>
        </p:blipFill>
        <p:spPr>
          <a:xfrm>
            <a:off x="4942969" y="155984"/>
            <a:ext cx="6357300" cy="3172861"/>
          </a:xfrm>
          <a:prstGeom prst="rect">
            <a:avLst/>
          </a:prstGeom>
        </p:spPr>
      </p:pic>
      <p:pic>
        <p:nvPicPr>
          <p:cNvPr id="12" name="Picture 11" descr="Chart, scatter chart&#10;&#10;Description automatically generated">
            <a:extLst>
              <a:ext uri="{FF2B5EF4-FFF2-40B4-BE49-F238E27FC236}">
                <a16:creationId xmlns:a16="http://schemas.microsoft.com/office/drawing/2014/main" id="{B34859C4-10EB-BC45-8ABE-8829CF4C8186}"/>
              </a:ext>
            </a:extLst>
          </p:cNvPr>
          <p:cNvPicPr>
            <a:picLocks noChangeAspect="1"/>
          </p:cNvPicPr>
          <p:nvPr/>
        </p:nvPicPr>
        <p:blipFill rotWithShape="1">
          <a:blip r:embed="rId3"/>
          <a:srcRect r="2707"/>
          <a:stretch/>
        </p:blipFill>
        <p:spPr>
          <a:xfrm>
            <a:off x="4818447" y="3521600"/>
            <a:ext cx="6481822" cy="3193315"/>
          </a:xfrm>
          <a:prstGeom prst="rect">
            <a:avLst/>
          </a:prstGeom>
        </p:spPr>
      </p:pic>
      <p:sp>
        <p:nvSpPr>
          <p:cNvPr id="13" name="TextBox 12">
            <a:extLst>
              <a:ext uri="{FF2B5EF4-FFF2-40B4-BE49-F238E27FC236}">
                <a16:creationId xmlns:a16="http://schemas.microsoft.com/office/drawing/2014/main" id="{EFE7AA8B-8E89-8E4B-8C74-416D115EF2FF}"/>
              </a:ext>
            </a:extLst>
          </p:cNvPr>
          <p:cNvSpPr txBox="1"/>
          <p:nvPr/>
        </p:nvSpPr>
        <p:spPr>
          <a:xfrm>
            <a:off x="335666" y="2711372"/>
            <a:ext cx="3750197" cy="3785652"/>
          </a:xfrm>
          <a:prstGeom prst="rect">
            <a:avLst/>
          </a:prstGeom>
          <a:noFill/>
        </p:spPr>
        <p:txBody>
          <a:bodyPr wrap="square" rtlCol="0">
            <a:spAutoFit/>
          </a:bodyPr>
          <a:lstStyle/>
          <a:p>
            <a:r>
              <a:rPr lang="en-US" sz="2000" dirty="0"/>
              <a:t>EPIC cloud height are lower than that of the GOES-16, which is retrieved based on the IR brightness temperature.</a:t>
            </a:r>
          </a:p>
          <a:p>
            <a:endParaRPr lang="en-US" sz="2000" dirty="0"/>
          </a:p>
          <a:p>
            <a:r>
              <a:rPr lang="en-US" sz="2000" dirty="0"/>
              <a:t>The difference is larger over land than over ocean, because over land more photon contribution from the surface for the EPIC retrievals, which makes the retrieved A-band cloud height lower.</a:t>
            </a:r>
          </a:p>
        </p:txBody>
      </p:sp>
    </p:spTree>
    <p:extLst>
      <p:ext uri="{BB962C8B-B14F-4D97-AF65-F5344CB8AC3E}">
        <p14:creationId xmlns:p14="http://schemas.microsoft.com/office/powerpoint/2010/main" val="2484042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439FC-2C35-8647-8AC9-A3D74DCCA5D8}"/>
              </a:ext>
            </a:extLst>
          </p:cNvPr>
          <p:cNvSpPr>
            <a:spLocks noGrp="1"/>
          </p:cNvSpPr>
          <p:nvPr>
            <p:ph type="title"/>
          </p:nvPr>
        </p:nvSpPr>
        <p:spPr>
          <a:xfrm>
            <a:off x="838200" y="365126"/>
            <a:ext cx="6789516" cy="502976"/>
          </a:xfrm>
        </p:spPr>
        <p:txBody>
          <a:bodyPr>
            <a:normAutofit fontScale="90000"/>
          </a:bodyPr>
          <a:lstStyle/>
          <a:p>
            <a:r>
              <a:rPr lang="en-US" sz="3200" dirty="0">
                <a:solidFill>
                  <a:srgbClr val="840000"/>
                </a:solidFill>
              </a:rPr>
              <a:t>Cloud Height Comparison with GOES-16</a:t>
            </a:r>
            <a:endParaRPr lang="en-US" sz="3200" dirty="0"/>
          </a:p>
        </p:txBody>
      </p:sp>
      <p:sp>
        <p:nvSpPr>
          <p:cNvPr id="10" name="TextBox 9">
            <a:extLst>
              <a:ext uri="{FF2B5EF4-FFF2-40B4-BE49-F238E27FC236}">
                <a16:creationId xmlns:a16="http://schemas.microsoft.com/office/drawing/2014/main" id="{F3ED2FA3-CA94-A34A-B0AB-44C696C99F62}"/>
              </a:ext>
            </a:extLst>
          </p:cNvPr>
          <p:cNvSpPr txBox="1"/>
          <p:nvPr/>
        </p:nvSpPr>
        <p:spPr>
          <a:xfrm>
            <a:off x="9655218" y="6342928"/>
            <a:ext cx="1792146" cy="369332"/>
          </a:xfrm>
          <a:prstGeom prst="rect">
            <a:avLst/>
          </a:prstGeom>
          <a:noFill/>
        </p:spPr>
        <p:txBody>
          <a:bodyPr wrap="square" rtlCol="0">
            <a:spAutoFit/>
          </a:bodyPr>
          <a:lstStyle/>
          <a:p>
            <a:r>
              <a:rPr lang="en-US" i="1" dirty="0">
                <a:solidFill>
                  <a:srgbClr val="2129C0"/>
                </a:solidFill>
              </a:rPr>
              <a:t>Data from 2020</a:t>
            </a:r>
          </a:p>
        </p:txBody>
      </p:sp>
      <p:pic>
        <p:nvPicPr>
          <p:cNvPr id="11" name="Picture 10">
            <a:extLst>
              <a:ext uri="{FF2B5EF4-FFF2-40B4-BE49-F238E27FC236}">
                <a16:creationId xmlns:a16="http://schemas.microsoft.com/office/drawing/2014/main" id="{5F42493F-DD3C-E047-BD78-FEFAAA8F2F2D}"/>
              </a:ext>
            </a:extLst>
          </p:cNvPr>
          <p:cNvPicPr>
            <a:picLocks noChangeAspect="1"/>
          </p:cNvPicPr>
          <p:nvPr/>
        </p:nvPicPr>
        <p:blipFill>
          <a:blip r:embed="rId2"/>
          <a:stretch>
            <a:fillRect/>
          </a:stretch>
        </p:blipFill>
        <p:spPr>
          <a:xfrm>
            <a:off x="2897529" y="997914"/>
            <a:ext cx="6096000" cy="5626100"/>
          </a:xfrm>
          <a:prstGeom prst="rect">
            <a:avLst/>
          </a:prstGeom>
        </p:spPr>
      </p:pic>
    </p:spTree>
    <p:extLst>
      <p:ext uri="{BB962C8B-B14F-4D97-AF65-F5344CB8AC3E}">
        <p14:creationId xmlns:p14="http://schemas.microsoft.com/office/powerpoint/2010/main" val="1022814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734B9-629F-1C48-9C0D-DAED7D39A5C5}"/>
              </a:ext>
            </a:extLst>
          </p:cNvPr>
          <p:cNvSpPr>
            <a:spLocks noGrp="1"/>
          </p:cNvSpPr>
          <p:nvPr>
            <p:ph type="title"/>
          </p:nvPr>
        </p:nvSpPr>
        <p:spPr>
          <a:xfrm>
            <a:off x="838200" y="247564"/>
            <a:ext cx="10515600" cy="919145"/>
          </a:xfrm>
        </p:spPr>
        <p:txBody>
          <a:bodyPr>
            <a:normAutofit/>
          </a:bodyPr>
          <a:lstStyle/>
          <a:p>
            <a:pPr algn="ctr"/>
            <a:r>
              <a:rPr lang="en-US" sz="3600" dirty="0">
                <a:solidFill>
                  <a:srgbClr val="840000"/>
                </a:solidFill>
              </a:rPr>
              <a:t>v3 A- and B-band Cloud Effective Pressure </a:t>
            </a:r>
          </a:p>
        </p:txBody>
      </p:sp>
      <p:pic>
        <p:nvPicPr>
          <p:cNvPr id="7" name="Picture 6" descr="A picture containing chart&#10;&#10;Description automatically generated">
            <a:extLst>
              <a:ext uri="{FF2B5EF4-FFF2-40B4-BE49-F238E27FC236}">
                <a16:creationId xmlns:a16="http://schemas.microsoft.com/office/drawing/2014/main" id="{90DDF42C-8C69-C645-A74A-619D752EAB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480" y="1291969"/>
            <a:ext cx="11452624" cy="3995804"/>
          </a:xfrm>
          <a:prstGeom prst="rect">
            <a:avLst/>
          </a:prstGeom>
        </p:spPr>
      </p:pic>
      <p:sp>
        <p:nvSpPr>
          <p:cNvPr id="3" name="TextBox 2">
            <a:extLst>
              <a:ext uri="{FF2B5EF4-FFF2-40B4-BE49-F238E27FC236}">
                <a16:creationId xmlns:a16="http://schemas.microsoft.com/office/drawing/2014/main" id="{810EC148-6CD5-7D45-A3D4-88BE21A0397E}"/>
              </a:ext>
            </a:extLst>
          </p:cNvPr>
          <p:cNvSpPr txBox="1"/>
          <p:nvPr/>
        </p:nvSpPr>
        <p:spPr>
          <a:xfrm>
            <a:off x="838200" y="5557980"/>
            <a:ext cx="10849798" cy="1015663"/>
          </a:xfrm>
          <a:prstGeom prst="rect">
            <a:avLst/>
          </a:prstGeom>
          <a:noFill/>
        </p:spPr>
        <p:txBody>
          <a:bodyPr wrap="square" rtlCol="0">
            <a:spAutoFit/>
          </a:bodyPr>
          <a:lstStyle/>
          <a:p>
            <a:r>
              <a:rPr lang="en-US" sz="2000" dirty="0">
                <a:solidFill>
                  <a:srgbClr val="2129C0"/>
                </a:solidFill>
              </a:rPr>
              <a:t>Scatterplots for (a) EPIC A- vs. B-band CEP; (b) the Langley GEO/LEO composite cloud pressure vs EPIC A-band CEP; and (c) the Langley GEO/LEO composite cloud pressure vs EPIC B-band CEP. Data are from the year 2016. </a:t>
            </a:r>
          </a:p>
        </p:txBody>
      </p:sp>
    </p:spTree>
    <p:extLst>
      <p:ext uri="{BB962C8B-B14F-4D97-AF65-F5344CB8AC3E}">
        <p14:creationId xmlns:p14="http://schemas.microsoft.com/office/powerpoint/2010/main" val="573525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6682D-4B8C-CA41-B249-65EDA6BEFA21}"/>
              </a:ext>
            </a:extLst>
          </p:cNvPr>
          <p:cNvSpPr>
            <a:spLocks noGrp="1"/>
          </p:cNvSpPr>
          <p:nvPr>
            <p:ph type="title"/>
          </p:nvPr>
        </p:nvSpPr>
        <p:spPr>
          <a:xfrm>
            <a:off x="838200" y="101149"/>
            <a:ext cx="10515600" cy="878048"/>
          </a:xfrm>
        </p:spPr>
        <p:txBody>
          <a:bodyPr>
            <a:normAutofit/>
          </a:bodyPr>
          <a:lstStyle/>
          <a:p>
            <a:r>
              <a:rPr lang="en-US" sz="3600" dirty="0">
                <a:solidFill>
                  <a:srgbClr val="840000"/>
                </a:solidFill>
              </a:rPr>
              <a:t>Future Work: Impact of Scattering Angle</a:t>
            </a:r>
          </a:p>
        </p:txBody>
      </p:sp>
      <p:pic>
        <p:nvPicPr>
          <p:cNvPr id="5" name="Picture 4" descr="Chart&#10;&#10;Description automatically generated">
            <a:extLst>
              <a:ext uri="{FF2B5EF4-FFF2-40B4-BE49-F238E27FC236}">
                <a16:creationId xmlns:a16="http://schemas.microsoft.com/office/drawing/2014/main" id="{A189798F-6898-5A41-B75F-7635CA577F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91725" y="1071793"/>
            <a:ext cx="5298169" cy="5346517"/>
          </a:xfrm>
          <a:prstGeom prst="rect">
            <a:avLst/>
          </a:prstGeom>
        </p:spPr>
      </p:pic>
      <p:sp>
        <p:nvSpPr>
          <p:cNvPr id="8" name="Text Box 42">
            <a:extLst>
              <a:ext uri="{FF2B5EF4-FFF2-40B4-BE49-F238E27FC236}">
                <a16:creationId xmlns:a16="http://schemas.microsoft.com/office/drawing/2014/main" id="{2185232D-FF5B-B645-9780-9AF5EB169DCC}"/>
              </a:ext>
            </a:extLst>
          </p:cNvPr>
          <p:cNvSpPr txBox="1"/>
          <p:nvPr/>
        </p:nvSpPr>
        <p:spPr>
          <a:xfrm>
            <a:off x="838200" y="2787685"/>
            <a:ext cx="3934427" cy="2143129"/>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2800" dirty="0">
                <a:solidFill>
                  <a:srgbClr val="2129C0"/>
                </a:solidFill>
                <a:effectLst/>
                <a:latin typeface="Times New Roman" panose="02020603050405020304" pitchFamily="18" charset="0"/>
                <a:ea typeface="SimSun" panose="02010600030101010101" pitchFamily="2" charset="-122"/>
                <a:cs typeface="Times New Roman" panose="02020603050405020304" pitchFamily="18" charset="0"/>
              </a:rPr>
              <a:t>Variation</a:t>
            </a:r>
            <a:r>
              <a:rPr lang="en-US" sz="2800" dirty="0">
                <a:solidFill>
                  <a:srgbClr val="2129C0"/>
                </a:solidFill>
                <a:effectLst/>
                <a:latin typeface="Times New Roman" panose="02020603050405020304" pitchFamily="18" charset="0"/>
                <a:ea typeface="Times New Roman" panose="02020603050405020304" pitchFamily="18" charset="0"/>
                <a:cs typeface="Times New Roman" panose="02020603050405020304" pitchFamily="18" charset="0"/>
              </a:rPr>
              <a:t> of EPIC 3-day mean s</a:t>
            </a:r>
            <a:r>
              <a:rPr lang="en-US" sz="2800" dirty="0">
                <a:solidFill>
                  <a:srgbClr val="2129C0"/>
                </a:solidFill>
                <a:effectLst/>
                <a:latin typeface="Times New Roman" panose="02020603050405020304" pitchFamily="18" charset="0"/>
                <a:ea typeface="SimSun" panose="02010600030101010101" pitchFamily="2" charset="-122"/>
                <a:cs typeface="Times New Roman" panose="02020603050405020304" pitchFamily="18" charset="0"/>
              </a:rPr>
              <a:t>cattering angle in 2020, from February to December.</a:t>
            </a:r>
            <a:endParaRPr lang="en-US" sz="2800" dirty="0">
              <a:solidFill>
                <a:srgbClr val="2129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9831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6682D-4B8C-CA41-B249-65EDA6BEFA21}"/>
              </a:ext>
            </a:extLst>
          </p:cNvPr>
          <p:cNvSpPr>
            <a:spLocks noGrp="1"/>
          </p:cNvSpPr>
          <p:nvPr>
            <p:ph type="title"/>
          </p:nvPr>
        </p:nvSpPr>
        <p:spPr>
          <a:xfrm>
            <a:off x="838200" y="272528"/>
            <a:ext cx="10515600" cy="688170"/>
          </a:xfrm>
        </p:spPr>
        <p:txBody>
          <a:bodyPr>
            <a:normAutofit/>
          </a:bodyPr>
          <a:lstStyle/>
          <a:p>
            <a:r>
              <a:rPr lang="en-US" sz="3600" dirty="0">
                <a:solidFill>
                  <a:srgbClr val="840000"/>
                </a:solidFill>
              </a:rPr>
              <a:t>Future Work:  Impact of Scattering Angle</a:t>
            </a:r>
          </a:p>
        </p:txBody>
      </p:sp>
      <p:pic>
        <p:nvPicPr>
          <p:cNvPr id="7" name="Picture 6" descr="Chart, scatter chart&#10;&#10;Description automatically generated">
            <a:extLst>
              <a:ext uri="{FF2B5EF4-FFF2-40B4-BE49-F238E27FC236}">
                <a16:creationId xmlns:a16="http://schemas.microsoft.com/office/drawing/2014/main" id="{E4F99C24-211D-764E-BDD2-F52BD99980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1272" y="1162703"/>
            <a:ext cx="9791961" cy="4532593"/>
          </a:xfrm>
          <a:prstGeom prst="rect">
            <a:avLst/>
          </a:prstGeom>
        </p:spPr>
      </p:pic>
      <p:sp>
        <p:nvSpPr>
          <p:cNvPr id="3" name="TextBox 2">
            <a:extLst>
              <a:ext uri="{FF2B5EF4-FFF2-40B4-BE49-F238E27FC236}">
                <a16:creationId xmlns:a16="http://schemas.microsoft.com/office/drawing/2014/main" id="{E863F5E0-AF90-6E46-ABE6-EBEADE87306B}"/>
              </a:ext>
            </a:extLst>
          </p:cNvPr>
          <p:cNvSpPr txBox="1"/>
          <p:nvPr/>
        </p:nvSpPr>
        <p:spPr>
          <a:xfrm>
            <a:off x="838200" y="5695296"/>
            <a:ext cx="9826907" cy="1015663"/>
          </a:xfrm>
          <a:prstGeom prst="rect">
            <a:avLst/>
          </a:prstGeom>
          <a:noFill/>
        </p:spPr>
        <p:txBody>
          <a:bodyPr wrap="square" rtlCol="0">
            <a:spAutoFit/>
          </a:bodyPr>
          <a:lstStyle/>
          <a:p>
            <a:r>
              <a:rPr lang="en-US" sz="2000" dirty="0">
                <a:solidFill>
                  <a:srgbClr val="2129C0"/>
                </a:solidFill>
              </a:rPr>
              <a:t>Scattering angle change affects the EPIC measured spectral BRF; when BRF is used as a cloud mask test, for the same thresholds, an increase of scene BRF will lead to an increase of cloud fraction </a:t>
            </a:r>
          </a:p>
        </p:txBody>
      </p:sp>
    </p:spTree>
    <p:extLst>
      <p:ext uri="{BB962C8B-B14F-4D97-AF65-F5344CB8AC3E}">
        <p14:creationId xmlns:p14="http://schemas.microsoft.com/office/powerpoint/2010/main" val="3240108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EFCDF-1E92-B547-AD1E-9B3D2E871A93}"/>
              </a:ext>
            </a:extLst>
          </p:cNvPr>
          <p:cNvSpPr>
            <a:spLocks noGrp="1"/>
          </p:cNvSpPr>
          <p:nvPr>
            <p:ph type="title"/>
          </p:nvPr>
        </p:nvSpPr>
        <p:spPr>
          <a:xfrm>
            <a:off x="537258" y="138897"/>
            <a:ext cx="10515600" cy="1041722"/>
          </a:xfrm>
        </p:spPr>
        <p:txBody>
          <a:bodyPr>
            <a:normAutofit/>
          </a:bodyPr>
          <a:lstStyle/>
          <a:p>
            <a:r>
              <a:rPr lang="en-US" sz="2800" dirty="0">
                <a:solidFill>
                  <a:srgbClr val="840000"/>
                </a:solidFill>
              </a:rPr>
              <a:t>Future Work: Earth Curvature Inclusion in Radiative Transfer for Better Look-up Tables </a:t>
            </a:r>
          </a:p>
        </p:txBody>
      </p:sp>
      <p:sp>
        <p:nvSpPr>
          <p:cNvPr id="4" name="Text Box 2">
            <a:extLst>
              <a:ext uri="{FF2B5EF4-FFF2-40B4-BE49-F238E27FC236}">
                <a16:creationId xmlns:a16="http://schemas.microsoft.com/office/drawing/2014/main" id="{A0AA387D-BFCC-E540-82E7-E85D56D9E612}"/>
              </a:ext>
            </a:extLst>
          </p:cNvPr>
          <p:cNvSpPr txBox="1"/>
          <p:nvPr/>
        </p:nvSpPr>
        <p:spPr>
          <a:xfrm>
            <a:off x="5370654" y="2043909"/>
            <a:ext cx="6053560" cy="3407767"/>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Bias in the simulations with the plane parallel (PPL) and the </a:t>
            </a:r>
            <a:r>
              <a:rPr lang="en-US" sz="2000" dirty="0">
                <a:latin typeface="Times New Roman" panose="02020603050405020304" pitchFamily="18" charset="0"/>
                <a:cs typeface="Times New Roman" panose="02020603050405020304" pitchFamily="18" charset="0"/>
              </a:rPr>
              <a:t>improved pseudospherical shell (IPSS) approximation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as compared to a benchmark full spherical model. </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atmosphere is assumed to be filled with a homogenous conservative Rayleigh scattering medium extending from the sea level to 100 km altitude. The total optical depth is 0.25. For the IPSS method, the solar incident and viewing angles are treated as a function of altitude in a spherical atmosphere. Note the results for the two IPSS lines are overlapping each other.</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descr="Diagram&#10;&#10;Description automatically generated">
            <a:extLst>
              <a:ext uri="{FF2B5EF4-FFF2-40B4-BE49-F238E27FC236}">
                <a16:creationId xmlns:a16="http://schemas.microsoft.com/office/drawing/2014/main" id="{90DE823B-9785-AA4B-9518-9903611607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59971"/>
            <a:ext cx="5172354" cy="4969917"/>
          </a:xfrm>
          <a:prstGeom prst="rect">
            <a:avLst/>
          </a:prstGeom>
        </p:spPr>
      </p:pic>
    </p:spTree>
    <p:extLst>
      <p:ext uri="{BB962C8B-B14F-4D97-AF65-F5344CB8AC3E}">
        <p14:creationId xmlns:p14="http://schemas.microsoft.com/office/powerpoint/2010/main" val="601456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9BE12-5906-F04E-B341-28DD87F659DE}"/>
              </a:ext>
            </a:extLst>
          </p:cNvPr>
          <p:cNvSpPr>
            <a:spLocks noGrp="1"/>
          </p:cNvSpPr>
          <p:nvPr>
            <p:ph type="title"/>
          </p:nvPr>
        </p:nvSpPr>
        <p:spPr>
          <a:xfrm>
            <a:off x="992980" y="365125"/>
            <a:ext cx="10515600" cy="917575"/>
          </a:xfrm>
        </p:spPr>
        <p:txBody>
          <a:bodyPr>
            <a:normAutofit/>
          </a:bodyPr>
          <a:lstStyle/>
          <a:p>
            <a:r>
              <a:rPr lang="en-US" sz="2200" dirty="0">
                <a:solidFill>
                  <a:srgbClr val="840000"/>
                </a:solidFill>
              </a:rPr>
              <a:t>Extending the maximum VZA for cloud retrievals from the current 76</a:t>
            </a:r>
            <a:r>
              <a:rPr lang="en-US" sz="2200" baseline="30000" dirty="0">
                <a:solidFill>
                  <a:srgbClr val="840000"/>
                </a:solidFill>
              </a:rPr>
              <a:t>0</a:t>
            </a:r>
            <a:r>
              <a:rPr lang="en-US" sz="2200" dirty="0">
                <a:solidFill>
                  <a:srgbClr val="840000"/>
                </a:solidFill>
              </a:rPr>
              <a:t> to 80</a:t>
            </a:r>
            <a:r>
              <a:rPr lang="en-US" sz="2200" baseline="30000" dirty="0">
                <a:solidFill>
                  <a:srgbClr val="840000"/>
                </a:solidFill>
              </a:rPr>
              <a:t>0 </a:t>
            </a:r>
            <a:r>
              <a:rPr lang="en-US" sz="2200" dirty="0">
                <a:solidFill>
                  <a:srgbClr val="840000"/>
                </a:solidFill>
              </a:rPr>
              <a:t>will decrease the no-retrieval edge pixels from 3% to 1%. </a:t>
            </a:r>
          </a:p>
        </p:txBody>
      </p:sp>
      <p:pic>
        <p:nvPicPr>
          <p:cNvPr id="4" name="Picture 3">
            <a:extLst>
              <a:ext uri="{FF2B5EF4-FFF2-40B4-BE49-F238E27FC236}">
                <a16:creationId xmlns:a16="http://schemas.microsoft.com/office/drawing/2014/main" id="{D670CE33-2D25-8B4F-9354-8B70337A96B0}"/>
              </a:ext>
            </a:extLst>
          </p:cNvPr>
          <p:cNvPicPr>
            <a:picLocks noChangeAspect="1"/>
          </p:cNvPicPr>
          <p:nvPr/>
        </p:nvPicPr>
        <p:blipFill>
          <a:blip r:embed="rId2"/>
          <a:stretch>
            <a:fillRect/>
          </a:stretch>
        </p:blipFill>
        <p:spPr>
          <a:xfrm>
            <a:off x="6195310" y="1469203"/>
            <a:ext cx="5313270" cy="5224409"/>
          </a:xfrm>
          <a:prstGeom prst="rect">
            <a:avLst/>
          </a:prstGeom>
        </p:spPr>
      </p:pic>
      <p:pic>
        <p:nvPicPr>
          <p:cNvPr id="5" name="Picture 4">
            <a:extLst>
              <a:ext uri="{FF2B5EF4-FFF2-40B4-BE49-F238E27FC236}">
                <a16:creationId xmlns:a16="http://schemas.microsoft.com/office/drawing/2014/main" id="{F28FD723-3C6C-7C48-93C0-254EAB134EF3}"/>
              </a:ext>
            </a:extLst>
          </p:cNvPr>
          <p:cNvPicPr>
            <a:picLocks noChangeAspect="1"/>
          </p:cNvPicPr>
          <p:nvPr/>
        </p:nvPicPr>
        <p:blipFill>
          <a:blip r:embed="rId3"/>
          <a:stretch>
            <a:fillRect/>
          </a:stretch>
        </p:blipFill>
        <p:spPr>
          <a:xfrm>
            <a:off x="368156" y="1469203"/>
            <a:ext cx="5224409" cy="5224409"/>
          </a:xfrm>
          <a:prstGeom prst="rect">
            <a:avLst/>
          </a:prstGeom>
        </p:spPr>
      </p:pic>
    </p:spTree>
    <p:extLst>
      <p:ext uri="{BB962C8B-B14F-4D97-AF65-F5344CB8AC3E}">
        <p14:creationId xmlns:p14="http://schemas.microsoft.com/office/powerpoint/2010/main" val="2736826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EFCDF-1E92-B547-AD1E-9B3D2E871A93}"/>
              </a:ext>
            </a:extLst>
          </p:cNvPr>
          <p:cNvSpPr>
            <a:spLocks noGrp="1"/>
          </p:cNvSpPr>
          <p:nvPr>
            <p:ph type="title"/>
          </p:nvPr>
        </p:nvSpPr>
        <p:spPr>
          <a:xfrm>
            <a:off x="537258" y="138897"/>
            <a:ext cx="10771208" cy="1041722"/>
          </a:xfrm>
        </p:spPr>
        <p:txBody>
          <a:bodyPr>
            <a:normAutofit/>
          </a:bodyPr>
          <a:lstStyle/>
          <a:p>
            <a:r>
              <a:rPr lang="en-US" sz="2800" dirty="0">
                <a:solidFill>
                  <a:srgbClr val="840000"/>
                </a:solidFill>
              </a:rPr>
              <a:t>Future Work: Oxygen A- and B-band Performance and Stability Monitoring</a:t>
            </a:r>
          </a:p>
        </p:txBody>
      </p:sp>
      <p:pic>
        <p:nvPicPr>
          <p:cNvPr id="6" name="Picture 5" descr="Graphical user interface, text, application, email&#10;&#10;Description automatically generated">
            <a:extLst>
              <a:ext uri="{FF2B5EF4-FFF2-40B4-BE49-F238E27FC236}">
                <a16:creationId xmlns:a16="http://schemas.microsoft.com/office/drawing/2014/main" id="{A396EF48-138F-F544-AA1F-F87444439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1059" y="901980"/>
            <a:ext cx="6678592" cy="5956020"/>
          </a:xfrm>
          <a:prstGeom prst="rect">
            <a:avLst/>
          </a:prstGeom>
        </p:spPr>
      </p:pic>
      <p:sp>
        <p:nvSpPr>
          <p:cNvPr id="3" name="TextBox 2">
            <a:extLst>
              <a:ext uri="{FF2B5EF4-FFF2-40B4-BE49-F238E27FC236}">
                <a16:creationId xmlns:a16="http://schemas.microsoft.com/office/drawing/2014/main" id="{2EC1C787-0F32-4542-9810-1DEC1368B71C}"/>
              </a:ext>
            </a:extLst>
          </p:cNvPr>
          <p:cNvSpPr txBox="1"/>
          <p:nvPr/>
        </p:nvSpPr>
        <p:spPr>
          <a:xfrm>
            <a:off x="300940" y="1423686"/>
            <a:ext cx="3784921" cy="4708981"/>
          </a:xfrm>
          <a:prstGeom prst="rect">
            <a:avLst/>
          </a:prstGeom>
          <a:noFill/>
        </p:spPr>
        <p:txBody>
          <a:bodyPr wrap="square" rtlCol="0">
            <a:spAutoFit/>
          </a:bodyPr>
          <a:lstStyle/>
          <a:p>
            <a:r>
              <a:rPr lang="en-US" sz="2000" dirty="0"/>
              <a:t>EPIC O</a:t>
            </a:r>
            <a:r>
              <a:rPr lang="en-US" sz="2000" baseline="-25000" dirty="0"/>
              <a:t>2</a:t>
            </a:r>
            <a:r>
              <a:rPr lang="en-US" sz="2000" dirty="0"/>
              <a:t> A- and B-band observations over the Amundsen–Scott South Pole Station. Data are for the month of December from 2015 to 2020, except December 2019 when DSCOVR was offline on the safe hold mode. Only clear sky observations are selected based on surface reports. (a) BRF for the B-band absorption (R688, blue) and reference channels (R680, black); (b) BRF for the O</a:t>
            </a:r>
            <a:r>
              <a:rPr lang="en-US" sz="2000" baseline="-25000" dirty="0"/>
              <a:t>2</a:t>
            </a:r>
            <a:r>
              <a:rPr lang="en-US" sz="2000" dirty="0"/>
              <a:t> A-band absorption (R764, blue) and reference channels (R780, black); and (c) channel ratios. </a:t>
            </a:r>
          </a:p>
        </p:txBody>
      </p:sp>
    </p:spTree>
    <p:extLst>
      <p:ext uri="{BB962C8B-B14F-4D97-AF65-F5344CB8AC3E}">
        <p14:creationId xmlns:p14="http://schemas.microsoft.com/office/powerpoint/2010/main" val="3171263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64C5F-7454-7A4E-B814-7C0D71FBFA07}"/>
              </a:ext>
            </a:extLst>
          </p:cNvPr>
          <p:cNvSpPr>
            <a:spLocks noGrp="1"/>
          </p:cNvSpPr>
          <p:nvPr>
            <p:ph type="title"/>
          </p:nvPr>
        </p:nvSpPr>
        <p:spPr>
          <a:xfrm>
            <a:off x="838199" y="560332"/>
            <a:ext cx="11007903" cy="590372"/>
          </a:xfrm>
        </p:spPr>
        <p:txBody>
          <a:bodyPr>
            <a:noAutofit/>
          </a:bodyPr>
          <a:lstStyle/>
          <a:p>
            <a:r>
              <a:rPr lang="en-US" sz="3800" dirty="0">
                <a:solidFill>
                  <a:srgbClr val="2129C0"/>
                </a:solidFill>
              </a:rPr>
              <a:t>List of major updates (work since last STM in Oct. 2020)</a:t>
            </a:r>
          </a:p>
        </p:txBody>
      </p:sp>
      <p:sp>
        <p:nvSpPr>
          <p:cNvPr id="4" name="TextBox 3">
            <a:extLst>
              <a:ext uri="{FF2B5EF4-FFF2-40B4-BE49-F238E27FC236}">
                <a16:creationId xmlns:a16="http://schemas.microsoft.com/office/drawing/2014/main" id="{42288AA6-2DCE-FF4E-90AD-A0905DD0B286}"/>
              </a:ext>
            </a:extLst>
          </p:cNvPr>
          <p:cNvSpPr txBox="1"/>
          <p:nvPr/>
        </p:nvSpPr>
        <p:spPr>
          <a:xfrm>
            <a:off x="838198" y="1369291"/>
            <a:ext cx="10515600" cy="1446550"/>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Optima" panose="02000503060000020004" pitchFamily="2" charset="0"/>
              </a:rPr>
              <a:t>cloud mask over ocean </a:t>
            </a:r>
            <a:r>
              <a:rPr lang="en-US" sz="2800" dirty="0" err="1">
                <a:latin typeface="Optima" panose="02000503060000020004" pitchFamily="2" charset="0"/>
              </a:rPr>
              <a:t>sunglint</a:t>
            </a:r>
            <a:r>
              <a:rPr lang="en-US" sz="2800" dirty="0">
                <a:latin typeface="Optima" panose="02000503060000020004" pitchFamily="2" charset="0"/>
              </a:rPr>
              <a:t> regions paper published </a:t>
            </a:r>
          </a:p>
          <a:p>
            <a:pPr marL="685800"/>
            <a:r>
              <a:rPr lang="en-US" sz="2000" dirty="0">
                <a:latin typeface="Optima" panose="02000503060000020004" pitchFamily="2" charset="0"/>
              </a:rPr>
              <a:t>Zhou, Y., Y. Yang, P. </a:t>
            </a:r>
            <a:r>
              <a:rPr lang="en-US" sz="2000" dirty="0" err="1">
                <a:latin typeface="Optima" panose="02000503060000020004" pitchFamily="2" charset="0"/>
              </a:rPr>
              <a:t>Zhai</a:t>
            </a:r>
            <a:r>
              <a:rPr lang="en-US" sz="2000" dirty="0">
                <a:latin typeface="Optima" panose="02000503060000020004" pitchFamily="2" charset="0"/>
              </a:rPr>
              <a:t>, M. Gao, 2021: Cloud Detection over </a:t>
            </a:r>
            <a:r>
              <a:rPr lang="en-US" sz="2000" dirty="0" err="1">
                <a:latin typeface="Optima" panose="02000503060000020004" pitchFamily="2" charset="0"/>
              </a:rPr>
              <a:t>Sunglint</a:t>
            </a:r>
            <a:r>
              <a:rPr lang="en-US" sz="2000" dirty="0">
                <a:latin typeface="Optima" panose="02000503060000020004" pitchFamily="2" charset="0"/>
              </a:rPr>
              <a:t> Regions with Observations from the Earth Polychromatic Imaging Camera (EPIC), </a:t>
            </a:r>
            <a:r>
              <a:rPr lang="en-US" sz="2000" i="1" dirty="0">
                <a:latin typeface="Optima" panose="02000503060000020004" pitchFamily="2" charset="0"/>
              </a:rPr>
              <a:t>Front. Remote Sens.</a:t>
            </a:r>
            <a:r>
              <a:rPr lang="en-US" sz="2000" dirty="0">
                <a:latin typeface="Optima" panose="02000503060000020004" pitchFamily="2" charset="0"/>
              </a:rPr>
              <a:t> 2:690010. </a:t>
            </a:r>
            <a:r>
              <a:rPr lang="en-US" sz="2000" dirty="0" err="1">
                <a:latin typeface="Optima" panose="02000503060000020004" pitchFamily="2" charset="0"/>
              </a:rPr>
              <a:t>doi</a:t>
            </a:r>
            <a:r>
              <a:rPr lang="en-US" sz="2000" dirty="0">
                <a:latin typeface="Optima" panose="02000503060000020004" pitchFamily="2" charset="0"/>
              </a:rPr>
              <a:t>: 10.3389/frsen.2021.690010. </a:t>
            </a:r>
          </a:p>
        </p:txBody>
      </p:sp>
      <p:sp>
        <p:nvSpPr>
          <p:cNvPr id="8" name="TextBox 7">
            <a:extLst>
              <a:ext uri="{FF2B5EF4-FFF2-40B4-BE49-F238E27FC236}">
                <a16:creationId xmlns:a16="http://schemas.microsoft.com/office/drawing/2014/main" id="{034689FC-17AB-CE4F-9A75-46E68BA0376D}"/>
              </a:ext>
            </a:extLst>
          </p:cNvPr>
          <p:cNvSpPr txBox="1"/>
          <p:nvPr/>
        </p:nvSpPr>
        <p:spPr>
          <a:xfrm>
            <a:off x="838198" y="2934521"/>
            <a:ext cx="10607211"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Optima" panose="02000503060000020004" pitchFamily="2" charset="0"/>
              </a:rPr>
              <a:t>Code updates and release of version 3 products</a:t>
            </a:r>
          </a:p>
          <a:p>
            <a:pPr marL="285750" indent="-285750">
              <a:buFont typeface="Arial" panose="020B0604020202020204" pitchFamily="34" charset="0"/>
              <a:buChar char="•"/>
            </a:pPr>
            <a:endParaRPr lang="en-US" sz="2800" dirty="0">
              <a:latin typeface="Optima" panose="02000503060000020004" pitchFamily="2" charset="0"/>
            </a:endParaRPr>
          </a:p>
        </p:txBody>
      </p:sp>
      <p:sp>
        <p:nvSpPr>
          <p:cNvPr id="11" name="TextBox 10">
            <a:extLst>
              <a:ext uri="{FF2B5EF4-FFF2-40B4-BE49-F238E27FC236}">
                <a16:creationId xmlns:a16="http://schemas.microsoft.com/office/drawing/2014/main" id="{67A6BC48-5592-4C4D-A1E2-5CACD808AC7C}"/>
              </a:ext>
            </a:extLst>
          </p:cNvPr>
          <p:cNvSpPr txBox="1"/>
          <p:nvPr/>
        </p:nvSpPr>
        <p:spPr>
          <a:xfrm>
            <a:off x="792392" y="4961417"/>
            <a:ext cx="10607211" cy="1815882"/>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Optima" panose="02000503060000020004" pitchFamily="2" charset="0"/>
              </a:rPr>
              <a:t>version 3 products assessment: comparison with the Langley GEO/LEO composites and with the GOES 16 and 17 cloud products; Identification of issues that need further improvements</a:t>
            </a:r>
          </a:p>
          <a:p>
            <a:endParaRPr lang="en-US" sz="2800" dirty="0">
              <a:latin typeface="Optima" panose="02000503060000020004" pitchFamily="2" charset="0"/>
            </a:endParaRPr>
          </a:p>
        </p:txBody>
      </p:sp>
      <p:sp>
        <p:nvSpPr>
          <p:cNvPr id="7" name="TextBox 6">
            <a:extLst>
              <a:ext uri="{FF2B5EF4-FFF2-40B4-BE49-F238E27FC236}">
                <a16:creationId xmlns:a16="http://schemas.microsoft.com/office/drawing/2014/main" id="{5675FBD6-236E-AC4D-9E61-8CECE5473AFF}"/>
              </a:ext>
            </a:extLst>
          </p:cNvPr>
          <p:cNvSpPr txBox="1"/>
          <p:nvPr/>
        </p:nvSpPr>
        <p:spPr>
          <a:xfrm>
            <a:off x="1464208" y="3611629"/>
            <a:ext cx="6416071" cy="1015663"/>
          </a:xfrm>
          <a:prstGeom prst="rect">
            <a:avLst/>
          </a:prstGeom>
          <a:noFill/>
        </p:spPr>
        <p:txBody>
          <a:bodyPr wrap="square" rtlCol="0">
            <a:spAutoFit/>
          </a:bodyPr>
          <a:lstStyle/>
          <a:p>
            <a:r>
              <a:rPr lang="en-US" sz="2000" b="1" dirty="0"/>
              <a:t>L2 cloud products naming convention:</a:t>
            </a:r>
          </a:p>
          <a:p>
            <a:r>
              <a:rPr lang="en-US" sz="2000" dirty="0"/>
              <a:t>DSCOVR_EPIC_L2_CLOUD_</a:t>
            </a:r>
            <a:r>
              <a:rPr lang="en-US" sz="2000" dirty="0">
                <a:solidFill>
                  <a:srgbClr val="840000"/>
                </a:solidFill>
              </a:rPr>
              <a:t>03</a:t>
            </a:r>
            <a:r>
              <a:rPr lang="en-US" sz="2000" dirty="0"/>
              <a:t>_20190627131403_</a:t>
            </a:r>
            <a:r>
              <a:rPr lang="en-US" sz="2000" dirty="0">
                <a:solidFill>
                  <a:srgbClr val="840000"/>
                </a:solidFill>
              </a:rPr>
              <a:t>03</a:t>
            </a:r>
            <a:r>
              <a:rPr lang="en-US" sz="2000" dirty="0"/>
              <a:t>.nc4</a:t>
            </a:r>
          </a:p>
          <a:p>
            <a:endParaRPr lang="en-US" sz="2000" dirty="0"/>
          </a:p>
        </p:txBody>
      </p:sp>
      <p:sp>
        <p:nvSpPr>
          <p:cNvPr id="9" name="TextBox 8">
            <a:extLst>
              <a:ext uri="{FF2B5EF4-FFF2-40B4-BE49-F238E27FC236}">
                <a16:creationId xmlns:a16="http://schemas.microsoft.com/office/drawing/2014/main" id="{BB916C43-D593-8A4E-A6B3-A3F8532E72FE}"/>
              </a:ext>
            </a:extLst>
          </p:cNvPr>
          <p:cNvSpPr txBox="1"/>
          <p:nvPr/>
        </p:nvSpPr>
        <p:spPr>
          <a:xfrm>
            <a:off x="8619910" y="3865882"/>
            <a:ext cx="2656562" cy="923330"/>
          </a:xfrm>
          <a:prstGeom prst="rect">
            <a:avLst/>
          </a:prstGeom>
          <a:noFill/>
        </p:spPr>
        <p:txBody>
          <a:bodyPr wrap="square" rtlCol="0">
            <a:spAutoFit/>
          </a:bodyPr>
          <a:lstStyle/>
          <a:p>
            <a:r>
              <a:rPr lang="en-US" dirty="0"/>
              <a:t>28,399 granules</a:t>
            </a:r>
          </a:p>
          <a:p>
            <a:r>
              <a:rPr lang="en-US" dirty="0"/>
              <a:t>05/12/2016 – present</a:t>
            </a:r>
          </a:p>
          <a:p>
            <a:endParaRPr lang="en-US" dirty="0"/>
          </a:p>
        </p:txBody>
      </p:sp>
      <p:cxnSp>
        <p:nvCxnSpPr>
          <p:cNvPr id="10" name="Straight Connector 9">
            <a:extLst>
              <a:ext uri="{FF2B5EF4-FFF2-40B4-BE49-F238E27FC236}">
                <a16:creationId xmlns:a16="http://schemas.microsoft.com/office/drawing/2014/main" id="{A151AA7A-EADB-C848-8963-72AEDFDCF387}"/>
              </a:ext>
            </a:extLst>
          </p:cNvPr>
          <p:cNvCxnSpPr>
            <a:cxnSpLocks/>
          </p:cNvCxnSpPr>
          <p:nvPr/>
        </p:nvCxnSpPr>
        <p:spPr>
          <a:xfrm>
            <a:off x="4274049" y="4345659"/>
            <a:ext cx="339048" cy="0"/>
          </a:xfrm>
          <a:prstGeom prst="line">
            <a:avLst/>
          </a:prstGeom>
          <a:ln w="31750">
            <a:solidFill>
              <a:srgbClr val="84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168BEBA-E0BF-FB4A-819A-626C2B0D4637}"/>
              </a:ext>
            </a:extLst>
          </p:cNvPr>
          <p:cNvSpPr txBox="1"/>
          <p:nvPr/>
        </p:nvSpPr>
        <p:spPr>
          <a:xfrm>
            <a:off x="3782895" y="4345491"/>
            <a:ext cx="1778696" cy="646331"/>
          </a:xfrm>
          <a:prstGeom prst="rect">
            <a:avLst/>
          </a:prstGeom>
          <a:noFill/>
        </p:spPr>
        <p:txBody>
          <a:bodyPr wrap="square" rtlCol="0">
            <a:spAutoFit/>
          </a:bodyPr>
          <a:lstStyle/>
          <a:p>
            <a:r>
              <a:rPr lang="en-US" b="1" dirty="0">
                <a:solidFill>
                  <a:srgbClr val="2129C0"/>
                </a:solidFill>
              </a:rPr>
              <a:t>Cloud Product Version</a:t>
            </a:r>
          </a:p>
        </p:txBody>
      </p:sp>
      <p:sp>
        <p:nvSpPr>
          <p:cNvPr id="13" name="TextBox 12">
            <a:extLst>
              <a:ext uri="{FF2B5EF4-FFF2-40B4-BE49-F238E27FC236}">
                <a16:creationId xmlns:a16="http://schemas.microsoft.com/office/drawing/2014/main" id="{6B6DB6BD-BB03-BF4E-9321-85AABB9A68E0}"/>
              </a:ext>
            </a:extLst>
          </p:cNvPr>
          <p:cNvSpPr txBox="1"/>
          <p:nvPr/>
        </p:nvSpPr>
        <p:spPr>
          <a:xfrm>
            <a:off x="6392034" y="4425023"/>
            <a:ext cx="1338197" cy="369332"/>
          </a:xfrm>
          <a:prstGeom prst="rect">
            <a:avLst/>
          </a:prstGeom>
          <a:noFill/>
        </p:spPr>
        <p:txBody>
          <a:bodyPr wrap="square" rtlCol="0">
            <a:spAutoFit/>
          </a:bodyPr>
          <a:lstStyle/>
          <a:p>
            <a:r>
              <a:rPr lang="en-US" b="1" dirty="0">
                <a:solidFill>
                  <a:srgbClr val="2129C0"/>
                </a:solidFill>
              </a:rPr>
              <a:t>L1b Version</a:t>
            </a:r>
          </a:p>
        </p:txBody>
      </p:sp>
      <p:cxnSp>
        <p:nvCxnSpPr>
          <p:cNvPr id="14" name="Straight Connector 13">
            <a:extLst>
              <a:ext uri="{FF2B5EF4-FFF2-40B4-BE49-F238E27FC236}">
                <a16:creationId xmlns:a16="http://schemas.microsoft.com/office/drawing/2014/main" id="{CEAE2523-E37A-6248-A62C-940BA959F590}"/>
              </a:ext>
            </a:extLst>
          </p:cNvPr>
          <p:cNvCxnSpPr>
            <a:cxnSpLocks/>
          </p:cNvCxnSpPr>
          <p:nvPr/>
        </p:nvCxnSpPr>
        <p:spPr>
          <a:xfrm>
            <a:off x="6606283" y="4345491"/>
            <a:ext cx="359596" cy="0"/>
          </a:xfrm>
          <a:prstGeom prst="line">
            <a:avLst/>
          </a:prstGeom>
          <a:ln w="31750">
            <a:solidFill>
              <a:srgbClr val="84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42148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09BD4-D8D8-344B-BB15-2013AE5C10E0}"/>
              </a:ext>
            </a:extLst>
          </p:cNvPr>
          <p:cNvSpPr>
            <a:spLocks noGrp="1"/>
          </p:cNvSpPr>
          <p:nvPr>
            <p:ph type="title"/>
          </p:nvPr>
        </p:nvSpPr>
        <p:spPr>
          <a:xfrm>
            <a:off x="1284270" y="365125"/>
            <a:ext cx="10069530" cy="682839"/>
          </a:xfrm>
        </p:spPr>
        <p:txBody>
          <a:bodyPr>
            <a:normAutofit/>
          </a:bodyPr>
          <a:lstStyle/>
          <a:p>
            <a:r>
              <a:rPr lang="en-US" sz="3200" dirty="0">
                <a:solidFill>
                  <a:srgbClr val="840000"/>
                </a:solidFill>
              </a:rPr>
              <a:t>Summary</a:t>
            </a:r>
          </a:p>
        </p:txBody>
      </p:sp>
      <p:sp>
        <p:nvSpPr>
          <p:cNvPr id="3" name="Content Placeholder 2">
            <a:extLst>
              <a:ext uri="{FF2B5EF4-FFF2-40B4-BE49-F238E27FC236}">
                <a16:creationId xmlns:a16="http://schemas.microsoft.com/office/drawing/2014/main" id="{81D6E5E8-103F-3D46-A557-0EAC84532D66}"/>
              </a:ext>
            </a:extLst>
          </p:cNvPr>
          <p:cNvSpPr>
            <a:spLocks noGrp="1"/>
          </p:cNvSpPr>
          <p:nvPr>
            <p:ph idx="1"/>
          </p:nvPr>
        </p:nvSpPr>
        <p:spPr>
          <a:xfrm>
            <a:off x="967055" y="1142374"/>
            <a:ext cx="10515600" cy="3945350"/>
          </a:xfrm>
        </p:spPr>
        <p:txBody>
          <a:bodyPr>
            <a:normAutofit/>
          </a:bodyPr>
          <a:lstStyle/>
          <a:p>
            <a:r>
              <a:rPr lang="en-US" sz="2600" dirty="0"/>
              <a:t>Since last STM, version 3 cloud products have been released. Cloud mask over ice/snow,  and over </a:t>
            </a:r>
            <a:r>
              <a:rPr lang="en-US" sz="2600" dirty="0" err="1"/>
              <a:t>sunglint</a:t>
            </a:r>
            <a:r>
              <a:rPr lang="en-US" sz="2600" dirty="0"/>
              <a:t> has seen improvements.</a:t>
            </a:r>
          </a:p>
          <a:p>
            <a:r>
              <a:rPr lang="en-US" sz="2600" dirty="0">
                <a:solidFill>
                  <a:srgbClr val="2129C0"/>
                </a:solidFill>
              </a:rPr>
              <a:t>Assessment has been conducted by comparing with GOES-16 cloud products and with the Langley GEO/LEO composites. </a:t>
            </a:r>
          </a:p>
          <a:p>
            <a:r>
              <a:rPr lang="en-US" sz="2600" dirty="0">
                <a:solidFill>
                  <a:srgbClr val="840000"/>
                </a:solidFill>
              </a:rPr>
              <a:t>EPIC L2 cloud products have been used in many studies and applications, including cloud diurnal cycle analysis, trace gas retrieval correction, surface solar radiation studies, cloud system analysis etc. </a:t>
            </a:r>
          </a:p>
          <a:p>
            <a:r>
              <a:rPr lang="en-US" sz="2600" dirty="0"/>
              <a:t>Future work include:</a:t>
            </a:r>
          </a:p>
        </p:txBody>
      </p:sp>
      <p:sp>
        <p:nvSpPr>
          <p:cNvPr id="5" name="TextBox 4">
            <a:extLst>
              <a:ext uri="{FF2B5EF4-FFF2-40B4-BE49-F238E27FC236}">
                <a16:creationId xmlns:a16="http://schemas.microsoft.com/office/drawing/2014/main" id="{C80ACE0B-94BC-6845-A185-B09A9A3A1602}"/>
              </a:ext>
            </a:extLst>
          </p:cNvPr>
          <p:cNvSpPr txBox="1"/>
          <p:nvPr/>
        </p:nvSpPr>
        <p:spPr>
          <a:xfrm>
            <a:off x="1224765" y="4366526"/>
            <a:ext cx="10257890" cy="1631216"/>
          </a:xfrm>
          <a:prstGeom prst="rect">
            <a:avLst/>
          </a:prstGeom>
          <a:noFill/>
        </p:spPr>
        <p:txBody>
          <a:bodyPr wrap="square" rtlCol="0">
            <a:spAutoFit/>
          </a:bodyPr>
          <a:lstStyle/>
          <a:p>
            <a:pPr marL="287338" indent="-287338"/>
            <a:r>
              <a:rPr lang="en-US" sz="2000" dirty="0">
                <a:latin typeface="Times New Roman" panose="02020603050405020304" pitchFamily="18" charset="0"/>
                <a:cs typeface="Times New Roman" panose="02020603050405020304" pitchFamily="18" charset="0"/>
              </a:rPr>
              <a:t>-- Refinement of EPIC Cloud Mask by taking the EPIC scattering angle effect into account.</a:t>
            </a:r>
          </a:p>
          <a:p>
            <a:pPr marL="230188" indent="-230188"/>
            <a:r>
              <a:rPr lang="en-US" sz="2000" dirty="0">
                <a:latin typeface="Times New Roman" panose="02020603050405020304" pitchFamily="18" charset="0"/>
                <a:cs typeface="Times New Roman" panose="02020603050405020304" pitchFamily="18" charset="0"/>
              </a:rPr>
              <a:t>-- Earth Curvature Inclusion in Radiative Transfer for Better Look-up Tables by adopting the improved pseudospherical shell (IPSS) approximation .</a:t>
            </a:r>
          </a:p>
          <a:p>
            <a:pPr marL="230188" indent="-230188"/>
            <a:r>
              <a:rPr lang="en-US" sz="2000" dirty="0">
                <a:latin typeface="Times New Roman" panose="02020603050405020304" pitchFamily="18" charset="0"/>
                <a:cs typeface="Times New Roman" panose="02020603050405020304" pitchFamily="18" charset="0"/>
              </a:rPr>
              <a:t>-- Oxygen A- and B-band performance and stability monitoring using observations co-located with the South Pole Station. </a:t>
            </a:r>
          </a:p>
        </p:txBody>
      </p:sp>
    </p:spTree>
    <p:extLst>
      <p:ext uri="{BB962C8B-B14F-4D97-AF65-F5344CB8AC3E}">
        <p14:creationId xmlns:p14="http://schemas.microsoft.com/office/powerpoint/2010/main" val="1714694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1521A-D279-0C42-B884-91999411937A}"/>
              </a:ext>
            </a:extLst>
          </p:cNvPr>
          <p:cNvSpPr>
            <a:spLocks noGrp="1"/>
          </p:cNvSpPr>
          <p:nvPr>
            <p:ph type="title"/>
          </p:nvPr>
        </p:nvSpPr>
        <p:spPr>
          <a:xfrm>
            <a:off x="0" y="1"/>
            <a:ext cx="2179529" cy="347270"/>
          </a:xfrm>
        </p:spPr>
        <p:txBody>
          <a:bodyPr>
            <a:normAutofit fontScale="90000"/>
          </a:bodyPr>
          <a:lstStyle/>
          <a:p>
            <a:r>
              <a:rPr lang="en-US" sz="2000" dirty="0">
                <a:solidFill>
                  <a:srgbClr val="840000"/>
                </a:solidFill>
              </a:rPr>
              <a:t>Publications</a:t>
            </a:r>
          </a:p>
        </p:txBody>
      </p:sp>
      <p:sp>
        <p:nvSpPr>
          <p:cNvPr id="3" name="Content Placeholder 2">
            <a:extLst>
              <a:ext uri="{FF2B5EF4-FFF2-40B4-BE49-F238E27FC236}">
                <a16:creationId xmlns:a16="http://schemas.microsoft.com/office/drawing/2014/main" id="{4A8CDF49-F7E4-2546-962C-9EB4B5A428CF}"/>
              </a:ext>
            </a:extLst>
          </p:cNvPr>
          <p:cNvSpPr>
            <a:spLocks noGrp="1"/>
          </p:cNvSpPr>
          <p:nvPr>
            <p:ph idx="1"/>
          </p:nvPr>
        </p:nvSpPr>
        <p:spPr>
          <a:xfrm>
            <a:off x="211677" y="532205"/>
            <a:ext cx="11611626" cy="5036388"/>
          </a:xfrm>
        </p:spPr>
        <p:txBody>
          <a:bodyPr>
            <a:noAutofit/>
          </a:bodyPr>
          <a:lstStyle/>
          <a:p>
            <a:pPr marL="0" indent="0">
              <a:buNone/>
            </a:pPr>
            <a:r>
              <a:rPr lang="en-US" sz="1800" dirty="0"/>
              <a:t>15) Zhou, Y., Y. Yang, P. </a:t>
            </a:r>
            <a:r>
              <a:rPr lang="en-US" sz="1800" dirty="0" err="1"/>
              <a:t>Zhai</a:t>
            </a:r>
            <a:r>
              <a:rPr lang="en-US" sz="1800" dirty="0"/>
              <a:t>, M. Gao, 2021: Cloud Detection over </a:t>
            </a:r>
            <a:r>
              <a:rPr lang="en-US" sz="1800" dirty="0" err="1"/>
              <a:t>Sunglint</a:t>
            </a:r>
            <a:r>
              <a:rPr lang="en-US" sz="1800" dirty="0"/>
              <a:t> Regions with Observations from the Earth Polychromatic Imaging Camera (EPIC), </a:t>
            </a:r>
            <a:r>
              <a:rPr lang="en-US" sz="1800" i="1" dirty="0"/>
              <a:t>Front. Remote Sens.</a:t>
            </a:r>
            <a:r>
              <a:rPr lang="en-US" sz="1800" dirty="0"/>
              <a:t> 2:690010. </a:t>
            </a:r>
            <a:r>
              <a:rPr lang="en-US" sz="1800" dirty="0" err="1"/>
              <a:t>doi</a:t>
            </a:r>
            <a:r>
              <a:rPr lang="en-US" sz="1800" dirty="0"/>
              <a:t>: 10.3389/frsen.2021.690010</a:t>
            </a:r>
          </a:p>
          <a:p>
            <a:pPr marL="0" indent="0">
              <a:buNone/>
            </a:pPr>
            <a:r>
              <a:rPr lang="es-ES" sz="1800" dirty="0"/>
              <a:t>14) Delgado-</a:t>
            </a:r>
            <a:r>
              <a:rPr lang="es-ES" sz="1800" dirty="0" err="1"/>
              <a:t>Bonal</a:t>
            </a:r>
            <a:r>
              <a:rPr lang="es-ES" sz="1800" dirty="0"/>
              <a:t>, A., A. </a:t>
            </a:r>
            <a:r>
              <a:rPr lang="es-ES" sz="1800" dirty="0" err="1"/>
              <a:t>Marshak</a:t>
            </a:r>
            <a:r>
              <a:rPr lang="es-ES" sz="1800" dirty="0"/>
              <a:t>, </a:t>
            </a:r>
            <a:r>
              <a:rPr lang="es-ES" sz="1800" b="1" dirty="0"/>
              <a:t>Y. Yang</a:t>
            </a:r>
            <a:r>
              <a:rPr lang="es-ES" sz="1800" dirty="0"/>
              <a:t>, L. </a:t>
            </a:r>
            <a:r>
              <a:rPr lang="es-ES" sz="1800" dirty="0" err="1"/>
              <a:t>Oreopoulos</a:t>
            </a:r>
            <a:r>
              <a:rPr lang="es-ES" sz="1800" dirty="0"/>
              <a:t>, 2021: </a:t>
            </a:r>
            <a:r>
              <a:rPr lang="en-US" sz="1800" dirty="0"/>
              <a:t>Global daytime variability of clouds from DSCOVR/EPIC observations. </a:t>
            </a:r>
            <a:r>
              <a:rPr lang="en-US" sz="1800" i="1" dirty="0" err="1"/>
              <a:t>Geophys</a:t>
            </a:r>
            <a:r>
              <a:rPr lang="en-US" sz="1800" i="1" dirty="0"/>
              <a:t>. Res. Lett.</a:t>
            </a:r>
            <a:r>
              <a:rPr lang="en-US" sz="1800" dirty="0"/>
              <a:t>, 48, e2020GL091511. https://</a:t>
            </a:r>
            <a:r>
              <a:rPr lang="en-US" sz="1800" dirty="0" err="1"/>
              <a:t>doi.org</a:t>
            </a:r>
            <a:r>
              <a:rPr lang="en-US" sz="1800" dirty="0"/>
              <a:t>/10.1029/2020GL091511 </a:t>
            </a:r>
          </a:p>
          <a:p>
            <a:pPr marL="0" indent="0">
              <a:buNone/>
            </a:pPr>
            <a:r>
              <a:rPr lang="en-US" sz="1800" dirty="0"/>
              <a:t>13) Yin, B., Min, Q., Morgan, E., Yang, Y., </a:t>
            </a:r>
            <a:r>
              <a:rPr lang="en-US" sz="1800" dirty="0" err="1"/>
              <a:t>Marshak</a:t>
            </a:r>
            <a:r>
              <a:rPr lang="en-US" sz="1800" dirty="0"/>
              <a:t>, A., and Davis, A. B., 2020: Cloud-top pressure retrieval with DSCOVR EPIC oxygen A- and B-band observations, Atmos. Meas. Tech., 13, 5259–5275, </a:t>
            </a:r>
            <a:r>
              <a:rPr lang="en-US" sz="1800" dirty="0">
                <a:hlinkClick r:id="rId2"/>
              </a:rPr>
              <a:t>https://doi.org/10.5194/amt-13-5259-2020</a:t>
            </a:r>
            <a:r>
              <a:rPr lang="en-US" sz="1800" dirty="0"/>
              <a:t>. </a:t>
            </a:r>
          </a:p>
          <a:p>
            <a:pPr marL="0" indent="0">
              <a:buNone/>
            </a:pPr>
            <a:r>
              <a:rPr lang="en-US" sz="1800" dirty="0"/>
              <a:t>12) Zhou, Y., Y. Yang, M. Gao, P. </a:t>
            </a:r>
            <a:r>
              <a:rPr lang="en-US" sz="1800" dirty="0" err="1"/>
              <a:t>Zhai</a:t>
            </a:r>
            <a:r>
              <a:rPr lang="en-US" sz="1800" dirty="0"/>
              <a:t>, 2020: Cloud Detection over Snow and Ice with Oxygen A- and B-band Observations from the Earth Polychromatic Imaging Camera (EPIC), </a:t>
            </a:r>
            <a:r>
              <a:rPr lang="en-US" sz="1800" i="1" dirty="0"/>
              <a:t>Atmos. Meas. Tech.,</a:t>
            </a:r>
            <a:r>
              <a:rPr lang="en-US" sz="1800" dirty="0"/>
              <a:t> 13, 1575–1591, </a:t>
            </a:r>
            <a:r>
              <a:rPr lang="en-US" sz="1800" dirty="0">
                <a:hlinkClick r:id="rId3"/>
              </a:rPr>
              <a:t>https://doi.org/10.5194/amt-13-1575-2020</a:t>
            </a:r>
            <a:r>
              <a:rPr lang="en-US" sz="1800" dirty="0"/>
              <a:t>.</a:t>
            </a:r>
          </a:p>
          <a:p>
            <a:pPr marL="0" indent="0">
              <a:buNone/>
            </a:pPr>
            <a:r>
              <a:rPr lang="es-ES" sz="1800" dirty="0"/>
              <a:t>11) Delgado-</a:t>
            </a:r>
            <a:r>
              <a:rPr lang="es-ES" sz="1800" dirty="0" err="1"/>
              <a:t>Bonal</a:t>
            </a:r>
            <a:r>
              <a:rPr lang="es-ES" sz="1800" dirty="0"/>
              <a:t>, A.,  A. </a:t>
            </a:r>
            <a:r>
              <a:rPr lang="es-ES" sz="1800" dirty="0" err="1"/>
              <a:t>Marshak</a:t>
            </a:r>
            <a:r>
              <a:rPr lang="es-ES" sz="1800" dirty="0"/>
              <a:t>, Y. Yang, L. </a:t>
            </a:r>
            <a:r>
              <a:rPr lang="es-ES" sz="1800" dirty="0" err="1"/>
              <a:t>Oreopoulos</a:t>
            </a:r>
            <a:r>
              <a:rPr lang="es-ES" sz="1800" dirty="0"/>
              <a:t>, 2020: </a:t>
            </a:r>
            <a:r>
              <a:rPr lang="en-US" sz="1800" dirty="0"/>
              <a:t>Daily variability of cloud amount from EPIC observations, </a:t>
            </a:r>
            <a:r>
              <a:rPr lang="en-US" sz="1800" i="1" dirty="0"/>
              <a:t>J. </a:t>
            </a:r>
            <a:r>
              <a:rPr lang="en-US" sz="1800" i="1" dirty="0" err="1"/>
              <a:t>Geophys</a:t>
            </a:r>
            <a:r>
              <a:rPr lang="en-US" sz="1800" i="1" dirty="0"/>
              <a:t>. Res.,</a:t>
            </a:r>
            <a:r>
              <a:rPr lang="en-US" sz="1800" dirty="0"/>
              <a:t> 125(10), </a:t>
            </a:r>
            <a:r>
              <a:rPr lang="en-US" sz="1800" dirty="0">
                <a:hlinkClick r:id="rId4"/>
              </a:rPr>
              <a:t>https://doi.org/10.1029/2019JD031488</a:t>
            </a:r>
            <a:endParaRPr lang="en-US" sz="1800" dirty="0"/>
          </a:p>
          <a:p>
            <a:pPr marL="0" indent="0">
              <a:buNone/>
            </a:pPr>
            <a:r>
              <a:rPr lang="en-US" sz="1800" dirty="0"/>
              <a:t>10) Gao, M. P.-W. </a:t>
            </a:r>
            <a:r>
              <a:rPr lang="en-US" sz="1800" dirty="0" err="1"/>
              <a:t>Zhai</a:t>
            </a:r>
            <a:r>
              <a:rPr lang="en-US" sz="1800" dirty="0"/>
              <a:t>, Y. Yang, Y. Hu, 2019: Cloud remote sensing with EPIC/DSCOVR observations: a sensitivity study with radiative transfer simulations, </a:t>
            </a:r>
            <a:r>
              <a:rPr lang="en-US" sz="1800" i="1" dirty="0"/>
              <a:t>J. Quant. </a:t>
            </a:r>
            <a:r>
              <a:rPr lang="en-US" sz="1800" i="1" dirty="0" err="1"/>
              <a:t>Spectrosc</a:t>
            </a:r>
            <a:r>
              <a:rPr lang="en-US" sz="1800" i="1" dirty="0"/>
              <a:t>. </a:t>
            </a:r>
            <a:r>
              <a:rPr lang="en-US" sz="1800" i="1" dirty="0" err="1"/>
              <a:t>Radiat</a:t>
            </a:r>
            <a:r>
              <a:rPr lang="en-US" sz="1800" i="1" dirty="0"/>
              <a:t>. Trans.</a:t>
            </a:r>
            <a:r>
              <a:rPr lang="en-US" sz="1800" dirty="0"/>
              <a:t>, 230, 56-60, </a:t>
            </a:r>
            <a:r>
              <a:rPr lang="en-US" sz="1800" dirty="0" err="1"/>
              <a:t>doi</a:t>
            </a:r>
            <a:r>
              <a:rPr lang="en-US" sz="1800" dirty="0"/>
              <a:t>: </a:t>
            </a:r>
            <a:r>
              <a:rPr lang="en-US" sz="1800" dirty="0">
                <a:hlinkClick r:id="rId5"/>
              </a:rPr>
              <a:t>https://doi.org/10.1016/j.jqsrt.2019.03.022</a:t>
            </a:r>
            <a:endParaRPr lang="en-US" sz="1800" dirty="0"/>
          </a:p>
          <a:p>
            <a:pPr marL="0" indent="0">
              <a:buNone/>
            </a:pPr>
            <a:r>
              <a:rPr lang="en-US" sz="1800" dirty="0"/>
              <a:t>9) Gao, B.-C., R.-R. Li, and Y., Yang, 2019: Remote Sensing of Water Surfaces over Sunlit Portions of Oceans and Large Inland Lakes from EPIC onboard the DSCOVR Spacecraft at Lagrange-1 Point, </a:t>
            </a:r>
            <a:r>
              <a:rPr lang="en-US" sz="1800" i="1" dirty="0"/>
              <a:t>Sensors</a:t>
            </a:r>
            <a:r>
              <a:rPr lang="en-US" sz="1800" dirty="0"/>
              <a:t>. 2019, </a:t>
            </a:r>
            <a:r>
              <a:rPr lang="en-US" sz="1800" i="1" dirty="0"/>
              <a:t>19</a:t>
            </a:r>
            <a:r>
              <a:rPr lang="en-US" sz="1800" dirty="0"/>
              <a:t>(5), 1243</a:t>
            </a:r>
            <a:r>
              <a:rPr lang="en-US" sz="1800" dirty="0">
                <a:hlinkClick r:id="rId6"/>
              </a:rPr>
              <a:t>; </a:t>
            </a:r>
            <a:r>
              <a:rPr lang="en-US" sz="1800" dirty="0" err="1">
                <a:hlinkClick r:id="rId6"/>
              </a:rPr>
              <a:t>doi</a:t>
            </a:r>
            <a:r>
              <a:rPr lang="en-US" sz="1800" dirty="0">
                <a:hlinkClick r:id="rId6"/>
              </a:rPr>
              <a:t>: 10.3390/s19051243</a:t>
            </a:r>
            <a:r>
              <a:rPr lang="en-US" sz="1800" dirty="0"/>
              <a:t>.</a:t>
            </a:r>
          </a:p>
          <a:p>
            <a:pPr marL="0" indent="0">
              <a:buNone/>
            </a:pPr>
            <a:r>
              <a:rPr lang="en-US" sz="1800" dirty="0"/>
              <a:t>8) Yang, Y., K. Meyer, G. Wind, Y. Zhou, A. </a:t>
            </a:r>
            <a:r>
              <a:rPr lang="en-US" sz="1800" dirty="0" err="1"/>
              <a:t>Marshak</a:t>
            </a:r>
            <a:r>
              <a:rPr lang="en-US" sz="1800" dirty="0"/>
              <a:t>, S. </a:t>
            </a:r>
            <a:r>
              <a:rPr lang="en-US" sz="1800" dirty="0" err="1"/>
              <a:t>Platnick</a:t>
            </a:r>
            <a:r>
              <a:rPr lang="en-US" sz="1800" dirty="0"/>
              <a:t>, Q. Min, A. B. Davis, J. Joiner, A. </a:t>
            </a:r>
            <a:r>
              <a:rPr lang="en-US" sz="1800" dirty="0" err="1"/>
              <a:t>Vasilkov</a:t>
            </a:r>
            <a:r>
              <a:rPr lang="en-US" sz="1800" dirty="0"/>
              <a:t>, D. </a:t>
            </a:r>
            <a:r>
              <a:rPr lang="en-US" sz="1800" dirty="0" err="1"/>
              <a:t>Duda</a:t>
            </a:r>
            <a:r>
              <a:rPr lang="en-US" sz="1800" dirty="0"/>
              <a:t>, and W. </a:t>
            </a:r>
            <a:r>
              <a:rPr lang="en-US" sz="1800" dirty="0" err="1"/>
              <a:t>Su</a:t>
            </a:r>
            <a:r>
              <a:rPr lang="en-US" sz="1800" dirty="0"/>
              <a:t>, 2019: Cloud Products from Earth Polychromatic Imaging Camera (EPIC) observations: Algorithm and Initial Evaluation,</a:t>
            </a:r>
            <a:r>
              <a:rPr lang="en-US" sz="1800" i="1" dirty="0"/>
              <a:t> Atmos. Meas. Tech.,</a:t>
            </a:r>
            <a:r>
              <a:rPr lang="en-US" sz="1800" dirty="0"/>
              <a:t> 12, 2019-2031, </a:t>
            </a:r>
            <a:r>
              <a:rPr lang="en-US" sz="1800" dirty="0">
                <a:hlinkClick r:id="rId7"/>
              </a:rPr>
              <a:t>https://doi.org/10.5194/amt-12-2019-2019</a:t>
            </a:r>
            <a:r>
              <a:rPr lang="en-US" sz="1800" dirty="0"/>
              <a:t>.</a:t>
            </a:r>
          </a:p>
        </p:txBody>
      </p:sp>
    </p:spTree>
    <p:extLst>
      <p:ext uri="{BB962C8B-B14F-4D97-AF65-F5344CB8AC3E}">
        <p14:creationId xmlns:p14="http://schemas.microsoft.com/office/powerpoint/2010/main" val="3435032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1521A-D279-0C42-B884-91999411937A}"/>
              </a:ext>
            </a:extLst>
          </p:cNvPr>
          <p:cNvSpPr>
            <a:spLocks noGrp="1"/>
          </p:cNvSpPr>
          <p:nvPr>
            <p:ph type="title"/>
          </p:nvPr>
        </p:nvSpPr>
        <p:spPr>
          <a:xfrm>
            <a:off x="0" y="1"/>
            <a:ext cx="2179529" cy="347270"/>
          </a:xfrm>
        </p:spPr>
        <p:txBody>
          <a:bodyPr>
            <a:normAutofit fontScale="90000"/>
          </a:bodyPr>
          <a:lstStyle/>
          <a:p>
            <a:r>
              <a:rPr lang="en-US" sz="2000" dirty="0">
                <a:solidFill>
                  <a:srgbClr val="840000"/>
                </a:solidFill>
              </a:rPr>
              <a:t>Publications</a:t>
            </a:r>
          </a:p>
        </p:txBody>
      </p:sp>
      <p:sp>
        <p:nvSpPr>
          <p:cNvPr id="3" name="Content Placeholder 2">
            <a:extLst>
              <a:ext uri="{FF2B5EF4-FFF2-40B4-BE49-F238E27FC236}">
                <a16:creationId xmlns:a16="http://schemas.microsoft.com/office/drawing/2014/main" id="{4A8CDF49-F7E4-2546-962C-9EB4B5A428CF}"/>
              </a:ext>
            </a:extLst>
          </p:cNvPr>
          <p:cNvSpPr>
            <a:spLocks noGrp="1"/>
          </p:cNvSpPr>
          <p:nvPr>
            <p:ph idx="1"/>
          </p:nvPr>
        </p:nvSpPr>
        <p:spPr>
          <a:xfrm>
            <a:off x="290187" y="542478"/>
            <a:ext cx="11611626" cy="5457629"/>
          </a:xfrm>
        </p:spPr>
        <p:txBody>
          <a:bodyPr>
            <a:noAutofit/>
          </a:bodyPr>
          <a:lstStyle/>
          <a:p>
            <a:pPr marL="0" indent="0">
              <a:buNone/>
            </a:pPr>
            <a:r>
              <a:rPr lang="en-US" sz="1800" dirty="0"/>
              <a:t>7) Davis A., N. </a:t>
            </a:r>
            <a:r>
              <a:rPr lang="en-US" sz="1800" dirty="0" err="1"/>
              <a:t>Ferlay</a:t>
            </a:r>
            <a:r>
              <a:rPr lang="en-US" sz="1800" dirty="0"/>
              <a:t>, Q. </a:t>
            </a:r>
            <a:r>
              <a:rPr lang="en-US" sz="1800" dirty="0" err="1"/>
              <a:t>Libois</a:t>
            </a:r>
            <a:r>
              <a:rPr lang="en-US" sz="1800" dirty="0"/>
              <a:t>, A. </a:t>
            </a:r>
            <a:r>
              <a:rPr lang="en-US" sz="1800" dirty="0" err="1"/>
              <a:t>Marshak</a:t>
            </a:r>
            <a:r>
              <a:rPr lang="en-US" sz="1800" dirty="0"/>
              <a:t>, Y. Yang and Q. Min, 2018: Cloud information content in EPIC/DSCOVR's oxygen A- and B-band channels: A physics-based approach, </a:t>
            </a:r>
            <a:r>
              <a:rPr lang="en-US" sz="1800" i="1" dirty="0"/>
              <a:t>J. Quant. </a:t>
            </a:r>
            <a:r>
              <a:rPr lang="en-US" sz="1800" i="1" dirty="0" err="1"/>
              <a:t>Spectrosc</a:t>
            </a:r>
            <a:r>
              <a:rPr lang="en-US" sz="1800" i="1" dirty="0"/>
              <a:t>. </a:t>
            </a:r>
            <a:r>
              <a:rPr lang="en-US" sz="1800" i="1" dirty="0" err="1"/>
              <a:t>Radiat</a:t>
            </a:r>
            <a:r>
              <a:rPr lang="en-US" sz="1800" i="1" dirty="0"/>
              <a:t>. Trans., 220, 84-96, </a:t>
            </a:r>
            <a:r>
              <a:rPr lang="en-US" sz="1800" i="1" dirty="0">
                <a:hlinkClick r:id="rId2"/>
              </a:rPr>
              <a:t>https://doi.org/10.1016/j.jqsrt.2018.09.006</a:t>
            </a:r>
            <a:endParaRPr lang="en-US" sz="1800" dirty="0"/>
          </a:p>
          <a:p>
            <a:pPr marL="0" indent="0">
              <a:buNone/>
            </a:pPr>
            <a:r>
              <a:rPr lang="en-US" sz="1800" dirty="0"/>
              <a:t>6) Davis, A. B., G. Merlin,  C. Cornet, L. C. </a:t>
            </a:r>
            <a:r>
              <a:rPr lang="en-US" sz="1800" dirty="0" err="1"/>
              <a:t>Labonnote</a:t>
            </a:r>
            <a:r>
              <a:rPr lang="en-US" sz="1800" dirty="0"/>
              <a:t>, J. </a:t>
            </a:r>
            <a:r>
              <a:rPr lang="en-US" sz="1800" dirty="0" err="1"/>
              <a:t>Riedi</a:t>
            </a:r>
            <a:r>
              <a:rPr lang="en-US" sz="1800" dirty="0"/>
              <a:t>, N. </a:t>
            </a:r>
            <a:r>
              <a:rPr lang="en-US" sz="1800" dirty="0" err="1"/>
              <a:t>Ferlay</a:t>
            </a:r>
            <a:r>
              <a:rPr lang="en-US" sz="1800" dirty="0"/>
              <a:t>, P. </a:t>
            </a:r>
            <a:r>
              <a:rPr lang="en-US" sz="1800" dirty="0" err="1"/>
              <a:t>Dubuisson</a:t>
            </a:r>
            <a:r>
              <a:rPr lang="en-US" sz="1800" dirty="0"/>
              <a:t>, Q. Min, Y. Yang, and A. </a:t>
            </a:r>
            <a:r>
              <a:rPr lang="en-US" sz="1800" dirty="0" err="1"/>
              <a:t>Marhsak</a:t>
            </a:r>
            <a:r>
              <a:rPr lang="en-US" sz="1800" dirty="0"/>
              <a:t>, 2018: Cloud information content analysis of EPIC/DSCOVR’s oxygen A- and B-band channels: an optimal estimation approach, </a:t>
            </a:r>
            <a:r>
              <a:rPr lang="en-US" sz="1800" i="1" dirty="0"/>
              <a:t>J. Quant. </a:t>
            </a:r>
            <a:r>
              <a:rPr lang="en-US" sz="1800" i="1" dirty="0" err="1"/>
              <a:t>Spectrosc</a:t>
            </a:r>
            <a:r>
              <a:rPr lang="en-US" sz="1800" i="1" dirty="0"/>
              <a:t>. </a:t>
            </a:r>
            <a:r>
              <a:rPr lang="en-US" sz="1800" i="1" dirty="0" err="1"/>
              <a:t>Radiat</a:t>
            </a:r>
            <a:r>
              <a:rPr lang="en-US" sz="1800" i="1" dirty="0"/>
              <a:t>. Trans.</a:t>
            </a:r>
            <a:r>
              <a:rPr lang="en-US" sz="1800" dirty="0"/>
              <a:t> 216, 6-16, </a:t>
            </a:r>
            <a:r>
              <a:rPr lang="en-US" sz="1800" dirty="0">
                <a:hlinkClick r:id="rId3"/>
              </a:rPr>
              <a:t>https://doi.org/10.1016/j.jqsrt.2018.05.007</a:t>
            </a:r>
            <a:r>
              <a:rPr lang="en-US" sz="1800" dirty="0"/>
              <a:t>.</a:t>
            </a:r>
          </a:p>
          <a:p>
            <a:pPr marL="0" indent="0">
              <a:buNone/>
            </a:pPr>
            <a:r>
              <a:rPr lang="en-US" sz="1800" dirty="0"/>
              <a:t>5) </a:t>
            </a:r>
            <a:r>
              <a:rPr lang="en-US" sz="1800" dirty="0" err="1"/>
              <a:t>Marshak</a:t>
            </a:r>
            <a:r>
              <a:rPr lang="en-US" sz="1800" dirty="0"/>
              <a:t>, A., J. Herman, A. Szabo, K. Blank, A. Cede, S. </a:t>
            </a:r>
            <a:r>
              <a:rPr lang="en-US" sz="1800" dirty="0" err="1"/>
              <a:t>Carn</a:t>
            </a:r>
            <a:r>
              <a:rPr lang="en-US" sz="1800" dirty="0"/>
              <a:t>, I. </a:t>
            </a:r>
            <a:r>
              <a:rPr lang="en-US" sz="1800" dirty="0" err="1"/>
              <a:t>Geogdzhayev</a:t>
            </a:r>
            <a:r>
              <a:rPr lang="en-US" sz="1800" dirty="0"/>
              <a:t>, D. Huang, L-K, Huang, Y. </a:t>
            </a:r>
            <a:r>
              <a:rPr lang="en-US" sz="1800" dirty="0" err="1"/>
              <a:t>Knyazikhin</a:t>
            </a:r>
            <a:r>
              <a:rPr lang="en-US" sz="1800" dirty="0"/>
              <a:t>, M. </a:t>
            </a:r>
            <a:r>
              <a:rPr lang="en-US" sz="1800" dirty="0" err="1"/>
              <a:t>Kowalewski</a:t>
            </a:r>
            <a:r>
              <a:rPr lang="en-US" sz="1800" dirty="0"/>
              <a:t>, N. </a:t>
            </a:r>
            <a:r>
              <a:rPr lang="en-US" sz="1800" dirty="0" err="1"/>
              <a:t>Krotkov</a:t>
            </a:r>
            <a:r>
              <a:rPr lang="en-US" sz="1800" dirty="0"/>
              <a:t>, A. </a:t>
            </a:r>
            <a:r>
              <a:rPr lang="en-US" sz="1800" dirty="0" err="1"/>
              <a:t>Lyapustin</a:t>
            </a:r>
            <a:r>
              <a:rPr lang="en-US" sz="1800" dirty="0"/>
              <a:t>, R. </a:t>
            </a:r>
            <a:r>
              <a:rPr lang="en-US" sz="1800" dirty="0" err="1"/>
              <a:t>McPeters</a:t>
            </a:r>
            <a:r>
              <a:rPr lang="en-US" sz="1800" dirty="0"/>
              <a:t>, O. Torres, and </a:t>
            </a:r>
            <a:r>
              <a:rPr lang="en-US" sz="1800" b="1" dirty="0"/>
              <a:t>Y. Yang</a:t>
            </a:r>
            <a:r>
              <a:rPr lang="en-US" sz="1800" dirty="0"/>
              <a:t>, 2018: Earth Observations from DSCOVR/EPIC Instrument, </a:t>
            </a:r>
            <a:r>
              <a:rPr lang="en-US" sz="1800" i="1" dirty="0"/>
              <a:t>Bull. Amer. Meteor. Soc.99(9), 1829-1850,</a:t>
            </a:r>
            <a:r>
              <a:rPr lang="en-US" sz="1800" dirty="0"/>
              <a:t> </a:t>
            </a:r>
            <a:r>
              <a:rPr lang="en-US" sz="1800" dirty="0">
                <a:hlinkClick r:id="rId4"/>
              </a:rPr>
              <a:t>https://doi.org/10.1175/BAMS-D-17-0223.1</a:t>
            </a:r>
            <a:r>
              <a:rPr lang="en-US" sz="1800" dirty="0"/>
              <a:t> </a:t>
            </a:r>
          </a:p>
          <a:p>
            <a:pPr marL="0" indent="0">
              <a:buNone/>
            </a:pPr>
            <a:r>
              <a:rPr lang="en-US" sz="1800" dirty="0"/>
              <a:t>4) Xu, X.</a:t>
            </a:r>
            <a:r>
              <a:rPr lang="en-US" sz="1800" i="1" dirty="0"/>
              <a:t>, </a:t>
            </a:r>
            <a:r>
              <a:rPr lang="en-US" sz="1800" dirty="0"/>
              <a:t>J., Wang</a:t>
            </a:r>
            <a:r>
              <a:rPr lang="en-US" sz="1800" i="1" dirty="0"/>
              <a:t>, </a:t>
            </a:r>
            <a:r>
              <a:rPr lang="en-US" sz="1800" dirty="0"/>
              <a:t>Y., Wang</a:t>
            </a:r>
            <a:r>
              <a:rPr lang="en-US" sz="1800" i="1" dirty="0"/>
              <a:t>, </a:t>
            </a:r>
            <a:r>
              <a:rPr lang="en-US" sz="1800" dirty="0"/>
              <a:t>J., Zeng</a:t>
            </a:r>
            <a:r>
              <a:rPr lang="en-US" sz="1800" i="1" dirty="0"/>
              <a:t>, </a:t>
            </a:r>
            <a:r>
              <a:rPr lang="en-US" sz="1800" dirty="0"/>
              <a:t>O., Torres</a:t>
            </a:r>
            <a:r>
              <a:rPr lang="en-US" sz="1800" i="1" dirty="0"/>
              <a:t>, </a:t>
            </a:r>
            <a:r>
              <a:rPr lang="en-US" sz="1800" dirty="0"/>
              <a:t>Y., Yang</a:t>
            </a:r>
            <a:r>
              <a:rPr lang="en-US" sz="1800" i="1" dirty="0"/>
              <a:t>, </a:t>
            </a:r>
            <a:r>
              <a:rPr lang="en-US" sz="1800" dirty="0"/>
              <a:t>A., </a:t>
            </a:r>
            <a:r>
              <a:rPr lang="en-US" sz="1800" dirty="0" err="1"/>
              <a:t>Marshak</a:t>
            </a:r>
            <a:r>
              <a:rPr lang="en-US" sz="1800" i="1" dirty="0"/>
              <a:t>, </a:t>
            </a:r>
            <a:r>
              <a:rPr lang="en-US" sz="1800" dirty="0"/>
              <a:t>J., Reid</a:t>
            </a:r>
            <a:r>
              <a:rPr lang="en-US" sz="1800" i="1" dirty="0"/>
              <a:t>, </a:t>
            </a:r>
            <a:r>
              <a:rPr lang="en-US" sz="1800" dirty="0"/>
              <a:t>and</a:t>
            </a:r>
            <a:r>
              <a:rPr lang="en-US" sz="1800" i="1" dirty="0"/>
              <a:t> </a:t>
            </a:r>
            <a:r>
              <a:rPr lang="en-US" sz="1800" dirty="0"/>
              <a:t>S., Miller, 2017:</a:t>
            </a:r>
            <a:r>
              <a:rPr lang="en-US" sz="1800" i="1" dirty="0"/>
              <a:t> </a:t>
            </a:r>
            <a:r>
              <a:rPr lang="en-US" sz="1800" dirty="0"/>
              <a:t>Passive remote sensing of altitude and optical depth of dust plumes using the oxygen A and B bands: first results from EPIC/DSCOVR at Lagrange-1 point</a:t>
            </a:r>
            <a:r>
              <a:rPr lang="en-US" sz="1800" i="1" dirty="0"/>
              <a:t>, </a:t>
            </a:r>
            <a:r>
              <a:rPr lang="en-US" sz="1800" i="1" dirty="0" err="1"/>
              <a:t>Geophys</a:t>
            </a:r>
            <a:r>
              <a:rPr lang="en-US" sz="1800" i="1" dirty="0"/>
              <a:t>. Res. Lett., </a:t>
            </a:r>
            <a:r>
              <a:rPr lang="en-US" sz="1800" dirty="0"/>
              <a:t>44, </a:t>
            </a:r>
            <a:r>
              <a:rPr lang="en-US" sz="1800" dirty="0">
                <a:hlinkClick r:id="rId5"/>
              </a:rPr>
              <a:t>doi:10.1002/2017GL073939</a:t>
            </a:r>
            <a:r>
              <a:rPr lang="en-US" sz="1800" i="1" dirty="0"/>
              <a:t>.</a:t>
            </a:r>
            <a:endParaRPr lang="en-US" sz="1800" dirty="0"/>
          </a:p>
          <a:p>
            <a:pPr marL="0" indent="0">
              <a:buNone/>
            </a:pPr>
            <a:r>
              <a:rPr lang="en-US" sz="1800" dirty="0"/>
              <a:t>3) Meyer, K., Y. Yang, and S. </a:t>
            </a:r>
            <a:r>
              <a:rPr lang="en-US" sz="1800" dirty="0" err="1"/>
              <a:t>Platnick</a:t>
            </a:r>
            <a:r>
              <a:rPr lang="en-US" sz="1800" dirty="0"/>
              <a:t>, 2016: Uncertainties in cloud phase and optical thickness retrievals from the Earth Polychromatic Imaging Camera (EPIC), </a:t>
            </a:r>
            <a:r>
              <a:rPr lang="en-US" sz="1800" i="1" dirty="0"/>
              <a:t>Atmos. Meas. Tech.,</a:t>
            </a:r>
            <a:r>
              <a:rPr lang="en-US" sz="1800" dirty="0"/>
              <a:t> 9, 1785-1797, </a:t>
            </a:r>
            <a:r>
              <a:rPr lang="en-US" sz="1800" dirty="0">
                <a:hlinkClick r:id="rId6"/>
              </a:rPr>
              <a:t>doi:10.5194/amt-9-1785-2016</a:t>
            </a:r>
            <a:r>
              <a:rPr lang="en-US" sz="1800" i="1" dirty="0"/>
              <a:t>.</a:t>
            </a:r>
          </a:p>
          <a:p>
            <a:pPr marL="0" indent="0">
              <a:buNone/>
            </a:pPr>
            <a:r>
              <a:rPr lang="en-US" sz="1800" dirty="0"/>
              <a:t>2) </a:t>
            </a:r>
            <a:r>
              <a:rPr lang="en-US" sz="1800" dirty="0" err="1"/>
              <a:t>Holdaway</a:t>
            </a:r>
            <a:r>
              <a:rPr lang="en-US" sz="1800" dirty="0"/>
              <a:t>, D. and Y. Yang, 2016: Study of the Effect of Temporal Sampling Frequency on DSCOVR Observations Using the GEOS-5 Nature Run Results (Part II): Cloud Coverage. </a:t>
            </a:r>
            <a:r>
              <a:rPr lang="en-US" sz="1800" i="1" dirty="0"/>
              <a:t>Remote Sens.</a:t>
            </a:r>
            <a:r>
              <a:rPr lang="en-US" sz="1800" dirty="0"/>
              <a:t> </a:t>
            </a:r>
            <a:r>
              <a:rPr lang="en-US" sz="1800" i="1" dirty="0"/>
              <a:t>8</a:t>
            </a:r>
            <a:r>
              <a:rPr lang="en-US" sz="1800" dirty="0"/>
              <a:t>(5), 431, </a:t>
            </a:r>
            <a:r>
              <a:rPr lang="en-US" sz="1800" dirty="0">
                <a:hlinkClick r:id="rId7"/>
              </a:rPr>
              <a:t>doi:10.3390/rs8050431.</a:t>
            </a:r>
            <a:endParaRPr lang="en-US" sz="1800" dirty="0"/>
          </a:p>
          <a:p>
            <a:pPr marL="0" indent="0">
              <a:buNone/>
            </a:pPr>
            <a:r>
              <a:rPr lang="en-US" sz="1800" dirty="0"/>
              <a:t>1) </a:t>
            </a:r>
            <a:r>
              <a:rPr lang="en-US" sz="1800" dirty="0" err="1"/>
              <a:t>Holdaway</a:t>
            </a:r>
            <a:r>
              <a:rPr lang="en-US" sz="1800" dirty="0"/>
              <a:t>, D. and Y. Yang, 2016: Study of the Effect of Temporal Sampling Frequency on DSCOVR Observations Using the GEOS-5 Nature Run Results (Part I): Earth’s Radiation Budget. </a:t>
            </a:r>
            <a:r>
              <a:rPr lang="en-US" sz="1800" i="1" dirty="0"/>
              <a:t>Remote Sens. 8(2), 98, </a:t>
            </a:r>
            <a:r>
              <a:rPr lang="en-US" sz="1800" i="1" dirty="0">
                <a:hlinkClick r:id="rId8"/>
              </a:rPr>
              <a:t>doi:10.3390/rs8020098</a:t>
            </a:r>
            <a:r>
              <a:rPr lang="en-US" sz="1800" i="1" dirty="0"/>
              <a:t>.</a:t>
            </a:r>
          </a:p>
        </p:txBody>
      </p:sp>
    </p:spTree>
    <p:extLst>
      <p:ext uri="{BB962C8B-B14F-4D97-AF65-F5344CB8AC3E}">
        <p14:creationId xmlns:p14="http://schemas.microsoft.com/office/powerpoint/2010/main" val="3044096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6E751-AE3F-594D-B389-E04EBB890692}"/>
              </a:ext>
            </a:extLst>
          </p:cNvPr>
          <p:cNvSpPr>
            <a:spLocks noGrp="1"/>
          </p:cNvSpPr>
          <p:nvPr>
            <p:ph type="title"/>
          </p:nvPr>
        </p:nvSpPr>
        <p:spPr/>
        <p:txBody>
          <a:bodyPr/>
          <a:lstStyle/>
          <a:p>
            <a:r>
              <a:rPr lang="en-US" dirty="0"/>
              <a:t>Backup</a:t>
            </a:r>
          </a:p>
        </p:txBody>
      </p:sp>
    </p:spTree>
    <p:extLst>
      <p:ext uri="{BB962C8B-B14F-4D97-AF65-F5344CB8AC3E}">
        <p14:creationId xmlns:p14="http://schemas.microsoft.com/office/powerpoint/2010/main" val="1977002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C7F64-93DC-A744-A718-818E5AB463AB}"/>
              </a:ext>
            </a:extLst>
          </p:cNvPr>
          <p:cNvSpPr>
            <a:spLocks noGrp="1"/>
          </p:cNvSpPr>
          <p:nvPr>
            <p:ph type="title"/>
          </p:nvPr>
        </p:nvSpPr>
        <p:spPr/>
        <p:txBody>
          <a:bodyPr>
            <a:normAutofit/>
          </a:bodyPr>
          <a:lstStyle/>
          <a:p>
            <a:r>
              <a:rPr lang="en-US" sz="3600" dirty="0">
                <a:solidFill>
                  <a:srgbClr val="840000"/>
                </a:solidFill>
              </a:rPr>
              <a:t>EPIC COT: 2016 data</a:t>
            </a:r>
          </a:p>
        </p:txBody>
      </p:sp>
      <p:pic>
        <p:nvPicPr>
          <p:cNvPr id="6" name="Picture 5" descr="Chart, polygon&#10;&#10;Description automatically generated">
            <a:extLst>
              <a:ext uri="{FF2B5EF4-FFF2-40B4-BE49-F238E27FC236}">
                <a16:creationId xmlns:a16="http://schemas.microsoft.com/office/drawing/2014/main" id="{B559B269-9067-2B4B-BD0C-148615BF80A5}"/>
              </a:ext>
            </a:extLst>
          </p:cNvPr>
          <p:cNvPicPr>
            <a:picLocks noChangeAspect="1"/>
          </p:cNvPicPr>
          <p:nvPr/>
        </p:nvPicPr>
        <p:blipFill rotWithShape="1">
          <a:blip r:embed="rId2"/>
          <a:srcRect t="58600"/>
          <a:stretch/>
        </p:blipFill>
        <p:spPr>
          <a:xfrm>
            <a:off x="518484" y="1690688"/>
            <a:ext cx="10449205" cy="4470802"/>
          </a:xfrm>
          <a:prstGeom prst="rect">
            <a:avLst/>
          </a:prstGeom>
        </p:spPr>
      </p:pic>
    </p:spTree>
    <p:extLst>
      <p:ext uri="{BB962C8B-B14F-4D97-AF65-F5344CB8AC3E}">
        <p14:creationId xmlns:p14="http://schemas.microsoft.com/office/powerpoint/2010/main" val="1140073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676" y="65375"/>
            <a:ext cx="11764604" cy="909923"/>
          </a:xfrm>
        </p:spPr>
        <p:txBody>
          <a:bodyPr>
            <a:normAutofit/>
          </a:bodyPr>
          <a:lstStyle/>
          <a:p>
            <a:pPr algn="ctr"/>
            <a:r>
              <a:rPr lang="en-US" sz="2800" dirty="0">
                <a:solidFill>
                  <a:srgbClr val="840000"/>
                </a:solidFill>
              </a:rPr>
              <a:t>EPIC cloud effective pressure from Oxygen A- and B-band</a:t>
            </a:r>
          </a:p>
        </p:txBody>
      </p:sp>
      <p:pic>
        <p:nvPicPr>
          <p:cNvPr id="5" name="Picture 4"/>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323720" y="1005071"/>
            <a:ext cx="5290002" cy="5019298"/>
          </a:xfrm>
          <a:prstGeom prst="rect">
            <a:avLst/>
          </a:prstGeom>
        </p:spPr>
      </p:pic>
      <p:sp>
        <p:nvSpPr>
          <p:cNvPr id="9" name="TextBox 8"/>
          <p:cNvSpPr txBox="1"/>
          <p:nvPr/>
        </p:nvSpPr>
        <p:spPr>
          <a:xfrm>
            <a:off x="6361622" y="1389183"/>
            <a:ext cx="5414058" cy="1785104"/>
          </a:xfrm>
          <a:prstGeom prst="rect">
            <a:avLst/>
          </a:prstGeom>
          <a:solidFill>
            <a:srgbClr val="CCFFCC"/>
          </a:solidFill>
          <a:ln w="19050">
            <a:solidFill>
              <a:srgbClr val="FF0000"/>
            </a:solidFill>
          </a:ln>
        </p:spPr>
        <p:txBody>
          <a:bodyPr wrap="square" rtlCol="0">
            <a:spAutoFit/>
          </a:bodyPr>
          <a:lstStyle/>
          <a:p>
            <a:pPr>
              <a:spcAft>
                <a:spcPts val="1200"/>
              </a:spcAft>
            </a:pPr>
            <a:r>
              <a:rPr lang="en-US" sz="2200" dirty="0">
                <a:latin typeface="+mj-lt"/>
              </a:rPr>
              <a:t>Due to photon penetration, retrievals from a single band (</a:t>
            </a:r>
            <a:r>
              <a:rPr lang="en-US" sz="2200" i="1" dirty="0" err="1">
                <a:ea typeface="ＭＳ Ｐゴシック" charset="-128"/>
                <a:cs typeface="ＭＳ Ｐゴシック" charset="-128"/>
              </a:rPr>
              <a:t>h</a:t>
            </a:r>
            <a:r>
              <a:rPr lang="en-US" sz="2200" i="1" baseline="-25000" dirty="0" err="1">
                <a:ea typeface="ＭＳ Ｐゴシック" charset="-128"/>
                <a:cs typeface="ＭＳ Ｐゴシック" charset="-128"/>
              </a:rPr>
              <a:t>A</a:t>
            </a:r>
            <a:r>
              <a:rPr lang="en-US" sz="2200" i="1" baseline="-25000" dirty="0">
                <a:ea typeface="ＭＳ Ｐゴシック" charset="-128"/>
                <a:cs typeface="ＭＳ Ｐゴシック" charset="-128"/>
              </a:rPr>
              <a:t>, </a:t>
            </a:r>
            <a:r>
              <a:rPr lang="en-US" sz="2200" i="1" dirty="0" err="1">
                <a:ea typeface="ＭＳ Ｐゴシック" charset="-128"/>
                <a:cs typeface="ＭＳ Ｐゴシック" charset="-128"/>
              </a:rPr>
              <a:t>h</a:t>
            </a:r>
            <a:r>
              <a:rPr lang="en-US" sz="2200" i="1" baseline="-25000" dirty="0" err="1">
                <a:ea typeface="ＭＳ Ｐゴシック" charset="-128"/>
                <a:cs typeface="ＭＳ Ｐゴシック" charset="-128"/>
              </a:rPr>
              <a:t>B</a:t>
            </a:r>
            <a:r>
              <a:rPr lang="en-US" sz="2200" i="1" dirty="0">
                <a:ea typeface="ＭＳ Ｐゴシック" charset="-128"/>
                <a:cs typeface="ＭＳ Ｐゴシック" charset="-128"/>
              </a:rPr>
              <a:t>)</a:t>
            </a:r>
            <a:r>
              <a:rPr lang="en-US" sz="2200" i="1" baseline="-25000" dirty="0">
                <a:ea typeface="ＭＳ Ｐゴシック" charset="-128"/>
                <a:cs typeface="ＭＳ Ｐゴシック" charset="-128"/>
              </a:rPr>
              <a:t> </a:t>
            </a:r>
            <a:r>
              <a:rPr lang="en-US" sz="2200" dirty="0">
                <a:latin typeface="+mj-lt"/>
              </a:rPr>
              <a:t>are lower than the cloud top. </a:t>
            </a:r>
            <a:r>
              <a:rPr lang="en-US" sz="2200" dirty="0">
                <a:solidFill>
                  <a:srgbClr val="FF0000"/>
                </a:solidFill>
                <a:latin typeface="+mj-lt"/>
              </a:rPr>
              <a:t>(e.g., Yang et al., 2013, </a:t>
            </a:r>
            <a:r>
              <a:rPr lang="en-US" sz="2200" dirty="0" err="1">
                <a:solidFill>
                  <a:srgbClr val="FF0000"/>
                </a:solidFill>
                <a:latin typeface="+mj-lt"/>
              </a:rPr>
              <a:t>Vanbauce</a:t>
            </a:r>
            <a:r>
              <a:rPr lang="en-US" sz="2200" dirty="0">
                <a:solidFill>
                  <a:srgbClr val="FF0000"/>
                </a:solidFill>
                <a:latin typeface="+mj-lt"/>
              </a:rPr>
              <a:t> et al. 2003; </a:t>
            </a:r>
            <a:r>
              <a:rPr lang="en-US" sz="2200" dirty="0" err="1">
                <a:solidFill>
                  <a:srgbClr val="FF0000"/>
                </a:solidFill>
                <a:latin typeface="+mj-lt"/>
              </a:rPr>
              <a:t>Sneep</a:t>
            </a:r>
            <a:r>
              <a:rPr lang="en-US" sz="2200" dirty="0">
                <a:solidFill>
                  <a:srgbClr val="FF0000"/>
                </a:solidFill>
                <a:latin typeface="+mj-lt"/>
              </a:rPr>
              <a:t>  et al. 2008, </a:t>
            </a:r>
            <a:r>
              <a:rPr lang="en-US" sz="2000" dirty="0" err="1">
                <a:solidFill>
                  <a:srgbClr val="FF0000"/>
                </a:solidFill>
                <a:latin typeface="+mj-lt"/>
              </a:rPr>
              <a:t>Vasilkov</a:t>
            </a:r>
            <a:r>
              <a:rPr lang="en-US" sz="2000" dirty="0">
                <a:solidFill>
                  <a:srgbClr val="FF0000"/>
                </a:solidFill>
                <a:latin typeface="+mj-lt"/>
              </a:rPr>
              <a:t> et al. 2008,</a:t>
            </a:r>
            <a:r>
              <a:rPr lang="en-US" sz="2200" dirty="0">
                <a:solidFill>
                  <a:srgbClr val="FF0000"/>
                </a:solidFill>
                <a:latin typeface="+mj-lt"/>
              </a:rPr>
              <a:t> and </a:t>
            </a:r>
            <a:r>
              <a:rPr lang="en-US" sz="2200" dirty="0" err="1">
                <a:solidFill>
                  <a:srgbClr val="FF0000"/>
                </a:solidFill>
                <a:latin typeface="+mj-lt"/>
              </a:rPr>
              <a:t>Ferlay</a:t>
            </a:r>
            <a:r>
              <a:rPr lang="en-US" sz="2200" dirty="0">
                <a:solidFill>
                  <a:srgbClr val="FF0000"/>
                </a:solidFill>
                <a:latin typeface="+mj-lt"/>
              </a:rPr>
              <a:t> et al. 2010). </a:t>
            </a:r>
          </a:p>
        </p:txBody>
      </p:sp>
      <p:sp>
        <p:nvSpPr>
          <p:cNvPr id="10" name="TextBox 9"/>
          <p:cNvSpPr txBox="1"/>
          <p:nvPr/>
        </p:nvSpPr>
        <p:spPr>
          <a:xfrm>
            <a:off x="6361622" y="3570703"/>
            <a:ext cx="5414058" cy="1154162"/>
          </a:xfrm>
          <a:prstGeom prst="rect">
            <a:avLst/>
          </a:prstGeom>
          <a:solidFill>
            <a:srgbClr val="FFFF00"/>
          </a:solidFill>
          <a:ln w="25400">
            <a:solidFill>
              <a:srgbClr val="800000"/>
            </a:solidFill>
          </a:ln>
        </p:spPr>
        <p:txBody>
          <a:bodyPr wrap="square" rtlCol="0">
            <a:spAutoFit/>
          </a:bodyPr>
          <a:lstStyle/>
          <a:p>
            <a:r>
              <a:rPr lang="en-US" sz="2300" dirty="0">
                <a:latin typeface="+mj-lt"/>
              </a:rPr>
              <a:t>Due to different absorption and different effective depth of light penetration into a cloud, </a:t>
            </a:r>
            <a:r>
              <a:rPr lang="en-US" sz="2300" i="1" dirty="0" err="1">
                <a:latin typeface="+mj-lt"/>
                <a:ea typeface="ＭＳ Ｐゴシック" charset="-128"/>
                <a:cs typeface="ＭＳ Ｐゴシック" charset="-128"/>
              </a:rPr>
              <a:t>h</a:t>
            </a:r>
            <a:r>
              <a:rPr lang="en-US" sz="2300" i="1" baseline="-25000" dirty="0" err="1">
                <a:latin typeface="+mj-lt"/>
                <a:ea typeface="ＭＳ Ｐゴシック" charset="-128"/>
                <a:cs typeface="ＭＳ Ｐゴシック" charset="-128"/>
              </a:rPr>
              <a:t>B</a:t>
            </a:r>
            <a:r>
              <a:rPr lang="en-US" sz="2300" dirty="0">
                <a:latin typeface="+mj-lt"/>
              </a:rPr>
              <a:t> is generally lower than </a:t>
            </a:r>
            <a:r>
              <a:rPr lang="en-US" sz="2300" i="1" dirty="0" err="1">
                <a:latin typeface="+mj-lt"/>
                <a:ea typeface="ＭＳ Ｐゴシック" charset="-128"/>
                <a:cs typeface="ＭＳ Ｐゴシック" charset="-128"/>
              </a:rPr>
              <a:t>h</a:t>
            </a:r>
            <a:r>
              <a:rPr lang="en-US" sz="2300" i="1" baseline="-25000" dirty="0" err="1">
                <a:latin typeface="+mj-lt"/>
                <a:ea typeface="ＭＳ Ｐゴシック" charset="-128"/>
                <a:cs typeface="ＭＳ Ｐゴシック" charset="-128"/>
              </a:rPr>
              <a:t>A</a:t>
            </a:r>
            <a:endParaRPr lang="en-US" sz="2300" dirty="0">
              <a:latin typeface="+mj-lt"/>
            </a:endParaRPr>
          </a:p>
        </p:txBody>
      </p:sp>
      <p:sp>
        <p:nvSpPr>
          <p:cNvPr id="6" name="TextBox 5"/>
          <p:cNvSpPr txBox="1"/>
          <p:nvPr/>
        </p:nvSpPr>
        <p:spPr>
          <a:xfrm>
            <a:off x="3149502" y="1262128"/>
            <a:ext cx="2320318" cy="769441"/>
          </a:xfrm>
          <a:prstGeom prst="rect">
            <a:avLst/>
          </a:prstGeom>
          <a:noFill/>
        </p:spPr>
        <p:txBody>
          <a:bodyPr wrap="square" rtlCol="0">
            <a:spAutoFit/>
          </a:bodyPr>
          <a:lstStyle/>
          <a:p>
            <a:r>
              <a:rPr lang="en-US" sz="2200" dirty="0"/>
              <a:t>SZA=VZA; COT=30</a:t>
            </a:r>
          </a:p>
          <a:p>
            <a:r>
              <a:rPr lang="en-US" sz="2200" dirty="0"/>
              <a:t>Black Surface</a:t>
            </a:r>
          </a:p>
        </p:txBody>
      </p:sp>
      <p:sp>
        <p:nvSpPr>
          <p:cNvPr id="7" name="TextBox 6"/>
          <p:cNvSpPr txBox="1"/>
          <p:nvPr/>
        </p:nvSpPr>
        <p:spPr>
          <a:xfrm>
            <a:off x="2844701" y="2627181"/>
            <a:ext cx="773439" cy="369332"/>
          </a:xfrm>
          <a:prstGeom prst="rect">
            <a:avLst/>
          </a:prstGeom>
          <a:solidFill>
            <a:schemeClr val="bg1"/>
          </a:solidFill>
        </p:spPr>
        <p:txBody>
          <a:bodyPr wrap="square" rtlCol="0">
            <a:spAutoFit/>
          </a:bodyPr>
          <a:lstStyle/>
          <a:p>
            <a:r>
              <a:rPr lang="en-US" dirty="0" err="1">
                <a:solidFill>
                  <a:srgbClr val="0000FF"/>
                </a:solidFill>
              </a:rPr>
              <a:t>h</a:t>
            </a:r>
            <a:r>
              <a:rPr lang="en-US" baseline="-25000" dirty="0" err="1">
                <a:solidFill>
                  <a:srgbClr val="0000FF"/>
                </a:solidFill>
              </a:rPr>
              <a:t>A</a:t>
            </a:r>
            <a:endParaRPr lang="en-US" baseline="-25000" dirty="0">
              <a:solidFill>
                <a:srgbClr val="0000FF"/>
              </a:solidFill>
            </a:endParaRPr>
          </a:p>
        </p:txBody>
      </p:sp>
      <p:cxnSp>
        <p:nvCxnSpPr>
          <p:cNvPr id="11" name="Straight Arrow Connector 10"/>
          <p:cNvCxnSpPr>
            <a:cxnSpLocks/>
          </p:cNvCxnSpPr>
          <p:nvPr/>
        </p:nvCxnSpPr>
        <p:spPr bwMode="auto">
          <a:xfrm>
            <a:off x="3149502" y="3160582"/>
            <a:ext cx="386720" cy="438277"/>
          </a:xfrm>
          <a:prstGeom prst="straightConnector1">
            <a:avLst/>
          </a:prstGeom>
          <a:solidFill>
            <a:schemeClr val="accent1"/>
          </a:solidFill>
          <a:ln w="25400" cap="flat" cmpd="sng" algn="ctr">
            <a:solidFill>
              <a:srgbClr val="0000FF"/>
            </a:solidFill>
            <a:prstDash val="solid"/>
            <a:round/>
            <a:headEnd type="none" w="med" len="med"/>
            <a:tailEnd type="arrow"/>
          </a:ln>
          <a:effectLst/>
        </p:spPr>
      </p:cxnSp>
      <p:sp>
        <p:nvSpPr>
          <p:cNvPr id="12" name="TextBox 11"/>
          <p:cNvSpPr txBox="1"/>
          <p:nvPr/>
        </p:nvSpPr>
        <p:spPr>
          <a:xfrm>
            <a:off x="1550266" y="3737381"/>
            <a:ext cx="773439" cy="369332"/>
          </a:xfrm>
          <a:prstGeom prst="rect">
            <a:avLst/>
          </a:prstGeom>
          <a:solidFill>
            <a:schemeClr val="bg1"/>
          </a:solidFill>
        </p:spPr>
        <p:txBody>
          <a:bodyPr wrap="square" rtlCol="0">
            <a:spAutoFit/>
          </a:bodyPr>
          <a:lstStyle/>
          <a:p>
            <a:r>
              <a:rPr lang="en-US" dirty="0" err="1">
                <a:solidFill>
                  <a:srgbClr val="FF0000"/>
                </a:solidFill>
              </a:rPr>
              <a:t>h</a:t>
            </a:r>
            <a:r>
              <a:rPr lang="en-US" baseline="-25000" dirty="0" err="1">
                <a:solidFill>
                  <a:srgbClr val="FF0000"/>
                </a:solidFill>
              </a:rPr>
              <a:t>B</a:t>
            </a:r>
            <a:endParaRPr lang="en-US" baseline="-25000" dirty="0">
              <a:solidFill>
                <a:srgbClr val="FF0000"/>
              </a:solidFill>
            </a:endParaRPr>
          </a:p>
        </p:txBody>
      </p:sp>
      <p:cxnSp>
        <p:nvCxnSpPr>
          <p:cNvPr id="13" name="Straight Arrow Connector 12"/>
          <p:cNvCxnSpPr>
            <a:cxnSpLocks/>
          </p:cNvCxnSpPr>
          <p:nvPr/>
        </p:nvCxnSpPr>
        <p:spPr bwMode="auto">
          <a:xfrm>
            <a:off x="2007467" y="3965982"/>
            <a:ext cx="1063479" cy="45583"/>
          </a:xfrm>
          <a:prstGeom prst="straightConnector1">
            <a:avLst/>
          </a:prstGeom>
          <a:solidFill>
            <a:schemeClr val="accent1"/>
          </a:solidFill>
          <a:ln w="25400" cap="flat" cmpd="sng" algn="ctr">
            <a:solidFill>
              <a:srgbClr val="FF0000"/>
            </a:solidFill>
            <a:prstDash val="solid"/>
            <a:round/>
            <a:headEnd type="none" w="med" len="med"/>
            <a:tailEnd type="arrow"/>
          </a:ln>
          <a:effectLst/>
        </p:spPr>
      </p:cxnSp>
      <p:sp>
        <p:nvSpPr>
          <p:cNvPr id="8" name="TextBox 7">
            <a:extLst>
              <a:ext uri="{FF2B5EF4-FFF2-40B4-BE49-F238E27FC236}">
                <a16:creationId xmlns:a16="http://schemas.microsoft.com/office/drawing/2014/main" id="{7AA2F19E-DF51-184E-A655-7D585DDA569A}"/>
              </a:ext>
            </a:extLst>
          </p:cNvPr>
          <p:cNvSpPr txBox="1"/>
          <p:nvPr/>
        </p:nvSpPr>
        <p:spPr>
          <a:xfrm>
            <a:off x="5382229" y="5912094"/>
            <a:ext cx="2392101" cy="369332"/>
          </a:xfrm>
          <a:prstGeom prst="rect">
            <a:avLst/>
          </a:prstGeom>
          <a:noFill/>
        </p:spPr>
        <p:txBody>
          <a:bodyPr wrap="square" rtlCol="0">
            <a:spAutoFit/>
          </a:bodyPr>
          <a:lstStyle/>
          <a:p>
            <a:r>
              <a:rPr lang="en-US" i="1" dirty="0">
                <a:solidFill>
                  <a:srgbClr val="2129C0"/>
                </a:solidFill>
              </a:rPr>
              <a:t>Yang et al., 2013</a:t>
            </a:r>
          </a:p>
        </p:txBody>
      </p:sp>
    </p:spTree>
    <p:extLst>
      <p:ext uri="{BB962C8B-B14F-4D97-AF65-F5344CB8AC3E}">
        <p14:creationId xmlns:p14="http://schemas.microsoft.com/office/powerpoint/2010/main" val="3600989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98F16-B25D-3042-BA35-333EE5BC4CAD}"/>
              </a:ext>
            </a:extLst>
          </p:cNvPr>
          <p:cNvSpPr>
            <a:spLocks noGrp="1"/>
          </p:cNvSpPr>
          <p:nvPr>
            <p:ph type="title"/>
          </p:nvPr>
        </p:nvSpPr>
        <p:spPr>
          <a:xfrm>
            <a:off x="838200" y="365125"/>
            <a:ext cx="10515600" cy="836951"/>
          </a:xfrm>
        </p:spPr>
        <p:txBody>
          <a:bodyPr>
            <a:normAutofit/>
          </a:bodyPr>
          <a:lstStyle/>
          <a:p>
            <a:r>
              <a:rPr lang="en-US" sz="3800" dirty="0">
                <a:solidFill>
                  <a:srgbClr val="2129C0"/>
                </a:solidFill>
              </a:rPr>
              <a:t>EPIC Cloud Product Version Naming Convention</a:t>
            </a:r>
          </a:p>
        </p:txBody>
      </p:sp>
      <p:sp>
        <p:nvSpPr>
          <p:cNvPr id="3" name="Content Placeholder 2">
            <a:extLst>
              <a:ext uri="{FF2B5EF4-FFF2-40B4-BE49-F238E27FC236}">
                <a16:creationId xmlns:a16="http://schemas.microsoft.com/office/drawing/2014/main" id="{D0026D65-E053-3346-9FBD-150F1599C32C}"/>
              </a:ext>
            </a:extLst>
          </p:cNvPr>
          <p:cNvSpPr>
            <a:spLocks noGrp="1"/>
          </p:cNvSpPr>
          <p:nvPr>
            <p:ph idx="1"/>
          </p:nvPr>
        </p:nvSpPr>
        <p:spPr>
          <a:xfrm>
            <a:off x="838199" y="1437319"/>
            <a:ext cx="10740775" cy="1907131"/>
          </a:xfrm>
        </p:spPr>
        <p:txBody>
          <a:bodyPr/>
          <a:lstStyle/>
          <a:p>
            <a:pPr marL="0" indent="0">
              <a:buNone/>
            </a:pPr>
            <a:r>
              <a:rPr lang="en-US" b="1" dirty="0"/>
              <a:t>Versions 01</a:t>
            </a:r>
          </a:p>
          <a:p>
            <a:pPr marL="0" indent="0">
              <a:buNone/>
            </a:pPr>
            <a:r>
              <a:rPr lang="en-US" dirty="0"/>
              <a:t>DSCOVR_EPIC_L2_CLOUD_01_20190627131403_02.nc4</a:t>
            </a:r>
          </a:p>
        </p:txBody>
      </p:sp>
      <p:cxnSp>
        <p:nvCxnSpPr>
          <p:cNvPr id="5" name="Straight Connector 4">
            <a:extLst>
              <a:ext uri="{FF2B5EF4-FFF2-40B4-BE49-F238E27FC236}">
                <a16:creationId xmlns:a16="http://schemas.microsoft.com/office/drawing/2014/main" id="{152436C6-EB38-0446-960D-A8A3903ED6CE}"/>
              </a:ext>
            </a:extLst>
          </p:cNvPr>
          <p:cNvCxnSpPr>
            <a:cxnSpLocks/>
          </p:cNvCxnSpPr>
          <p:nvPr/>
        </p:nvCxnSpPr>
        <p:spPr>
          <a:xfrm>
            <a:off x="3695178" y="2442576"/>
            <a:ext cx="1427967" cy="0"/>
          </a:xfrm>
          <a:prstGeom prst="line">
            <a:avLst/>
          </a:prstGeom>
          <a:ln w="31750">
            <a:solidFill>
              <a:srgbClr val="84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B36AA93-594F-C041-897E-8ADF67AC88EF}"/>
              </a:ext>
            </a:extLst>
          </p:cNvPr>
          <p:cNvSpPr txBox="1"/>
          <p:nvPr/>
        </p:nvSpPr>
        <p:spPr>
          <a:xfrm>
            <a:off x="3695178" y="2589602"/>
            <a:ext cx="1778696" cy="646331"/>
          </a:xfrm>
          <a:prstGeom prst="rect">
            <a:avLst/>
          </a:prstGeom>
          <a:noFill/>
        </p:spPr>
        <p:txBody>
          <a:bodyPr wrap="square" rtlCol="0">
            <a:spAutoFit/>
          </a:bodyPr>
          <a:lstStyle/>
          <a:p>
            <a:r>
              <a:rPr lang="en-US" b="1" dirty="0"/>
              <a:t>Cloud Product Version</a:t>
            </a:r>
          </a:p>
        </p:txBody>
      </p:sp>
      <p:sp>
        <p:nvSpPr>
          <p:cNvPr id="8" name="TextBox 7">
            <a:extLst>
              <a:ext uri="{FF2B5EF4-FFF2-40B4-BE49-F238E27FC236}">
                <a16:creationId xmlns:a16="http://schemas.microsoft.com/office/drawing/2014/main" id="{1E1D0144-36FE-DB46-8643-8474FA551672}"/>
              </a:ext>
            </a:extLst>
          </p:cNvPr>
          <p:cNvSpPr txBox="1"/>
          <p:nvPr/>
        </p:nvSpPr>
        <p:spPr>
          <a:xfrm>
            <a:off x="7592861" y="2543435"/>
            <a:ext cx="1338197" cy="369332"/>
          </a:xfrm>
          <a:prstGeom prst="rect">
            <a:avLst/>
          </a:prstGeom>
          <a:noFill/>
        </p:spPr>
        <p:txBody>
          <a:bodyPr wrap="square" rtlCol="0">
            <a:spAutoFit/>
          </a:bodyPr>
          <a:lstStyle/>
          <a:p>
            <a:r>
              <a:rPr lang="en-US" b="1" dirty="0"/>
              <a:t>L1b Version</a:t>
            </a:r>
          </a:p>
        </p:txBody>
      </p:sp>
      <p:cxnSp>
        <p:nvCxnSpPr>
          <p:cNvPr id="9" name="Straight Connector 8">
            <a:extLst>
              <a:ext uri="{FF2B5EF4-FFF2-40B4-BE49-F238E27FC236}">
                <a16:creationId xmlns:a16="http://schemas.microsoft.com/office/drawing/2014/main" id="{6D4B44D6-4C3C-0440-B420-6D80407227A7}"/>
              </a:ext>
            </a:extLst>
          </p:cNvPr>
          <p:cNvCxnSpPr>
            <a:cxnSpLocks/>
          </p:cNvCxnSpPr>
          <p:nvPr/>
        </p:nvCxnSpPr>
        <p:spPr>
          <a:xfrm>
            <a:off x="7853819" y="2440988"/>
            <a:ext cx="626302" cy="0"/>
          </a:xfrm>
          <a:prstGeom prst="line">
            <a:avLst/>
          </a:prstGeom>
          <a:ln w="31750">
            <a:solidFill>
              <a:srgbClr val="840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D9FE58C-5D54-EA44-B755-6E512F9D61DF}"/>
              </a:ext>
            </a:extLst>
          </p:cNvPr>
          <p:cNvSpPr txBox="1"/>
          <p:nvPr/>
        </p:nvSpPr>
        <p:spPr>
          <a:xfrm>
            <a:off x="858032" y="4802902"/>
            <a:ext cx="8530225" cy="1384995"/>
          </a:xfrm>
          <a:prstGeom prst="rect">
            <a:avLst/>
          </a:prstGeom>
          <a:noFill/>
        </p:spPr>
        <p:txBody>
          <a:bodyPr wrap="square" rtlCol="0">
            <a:spAutoFit/>
          </a:bodyPr>
          <a:lstStyle/>
          <a:p>
            <a:r>
              <a:rPr lang="en-US" sz="2800" b="1" dirty="0"/>
              <a:t>Versions 03</a:t>
            </a:r>
          </a:p>
          <a:p>
            <a:r>
              <a:rPr lang="en-US" sz="2800" dirty="0"/>
              <a:t>DSCOVR_EPIC_L2_CLOUD_</a:t>
            </a:r>
            <a:r>
              <a:rPr lang="en-US" sz="2800" dirty="0">
                <a:solidFill>
                  <a:srgbClr val="840000"/>
                </a:solidFill>
              </a:rPr>
              <a:t>03</a:t>
            </a:r>
            <a:r>
              <a:rPr lang="en-US" sz="2800" dirty="0"/>
              <a:t>_20190627131403_</a:t>
            </a:r>
            <a:r>
              <a:rPr lang="en-US" sz="2800" dirty="0">
                <a:solidFill>
                  <a:srgbClr val="840000"/>
                </a:solidFill>
              </a:rPr>
              <a:t>03</a:t>
            </a:r>
            <a:r>
              <a:rPr lang="en-US" sz="2800" dirty="0"/>
              <a:t>.nc4</a:t>
            </a:r>
          </a:p>
          <a:p>
            <a:endParaRPr lang="en-US" sz="2800" dirty="0"/>
          </a:p>
        </p:txBody>
      </p:sp>
      <p:sp>
        <p:nvSpPr>
          <p:cNvPr id="12" name="TextBox 11">
            <a:extLst>
              <a:ext uri="{FF2B5EF4-FFF2-40B4-BE49-F238E27FC236}">
                <a16:creationId xmlns:a16="http://schemas.microsoft.com/office/drawing/2014/main" id="{0C0A87B5-54A6-B44D-A89A-0616FCD2A9E9}"/>
              </a:ext>
            </a:extLst>
          </p:cNvPr>
          <p:cNvSpPr txBox="1"/>
          <p:nvPr/>
        </p:nvSpPr>
        <p:spPr>
          <a:xfrm>
            <a:off x="838199" y="3331924"/>
            <a:ext cx="8530225" cy="1384995"/>
          </a:xfrm>
          <a:prstGeom prst="rect">
            <a:avLst/>
          </a:prstGeom>
          <a:noFill/>
        </p:spPr>
        <p:txBody>
          <a:bodyPr wrap="square" rtlCol="0">
            <a:spAutoFit/>
          </a:bodyPr>
          <a:lstStyle/>
          <a:p>
            <a:r>
              <a:rPr lang="en-US" sz="2800" b="1" dirty="0"/>
              <a:t>Versions 02</a:t>
            </a:r>
          </a:p>
          <a:p>
            <a:r>
              <a:rPr lang="en-US" sz="2800" dirty="0"/>
              <a:t>DSCOVR_EPIC_L2_CLOUD_</a:t>
            </a:r>
            <a:r>
              <a:rPr lang="en-US" sz="2800" dirty="0">
                <a:solidFill>
                  <a:srgbClr val="840000"/>
                </a:solidFill>
              </a:rPr>
              <a:t>02</a:t>
            </a:r>
            <a:r>
              <a:rPr lang="en-US" sz="2800" dirty="0"/>
              <a:t>_20190627131403_</a:t>
            </a:r>
            <a:r>
              <a:rPr lang="en-US" sz="2800" dirty="0">
                <a:solidFill>
                  <a:srgbClr val="840000"/>
                </a:solidFill>
              </a:rPr>
              <a:t>03</a:t>
            </a:r>
            <a:r>
              <a:rPr lang="en-US" sz="2800" dirty="0"/>
              <a:t>.nc4</a:t>
            </a:r>
          </a:p>
          <a:p>
            <a:endParaRPr lang="en-US" sz="2800" dirty="0"/>
          </a:p>
        </p:txBody>
      </p:sp>
      <p:sp>
        <p:nvSpPr>
          <p:cNvPr id="17" name="TextBox 16">
            <a:extLst>
              <a:ext uri="{FF2B5EF4-FFF2-40B4-BE49-F238E27FC236}">
                <a16:creationId xmlns:a16="http://schemas.microsoft.com/office/drawing/2014/main" id="{50EE6855-715C-9A4C-B76E-A30536CB8ECD}"/>
              </a:ext>
            </a:extLst>
          </p:cNvPr>
          <p:cNvSpPr txBox="1"/>
          <p:nvPr/>
        </p:nvSpPr>
        <p:spPr>
          <a:xfrm>
            <a:off x="9263255" y="5033734"/>
            <a:ext cx="2656562" cy="923330"/>
          </a:xfrm>
          <a:prstGeom prst="rect">
            <a:avLst/>
          </a:prstGeom>
          <a:noFill/>
        </p:spPr>
        <p:txBody>
          <a:bodyPr wrap="square" rtlCol="0">
            <a:spAutoFit/>
          </a:bodyPr>
          <a:lstStyle/>
          <a:p>
            <a:r>
              <a:rPr lang="en-US" dirty="0"/>
              <a:t>28,399 granules</a:t>
            </a:r>
          </a:p>
          <a:p>
            <a:r>
              <a:rPr lang="en-US" dirty="0"/>
              <a:t>05/12/2016 – present</a:t>
            </a:r>
          </a:p>
          <a:p>
            <a:endParaRPr lang="en-US" dirty="0"/>
          </a:p>
        </p:txBody>
      </p:sp>
    </p:spTree>
    <p:extLst>
      <p:ext uri="{BB962C8B-B14F-4D97-AF65-F5344CB8AC3E}">
        <p14:creationId xmlns:p14="http://schemas.microsoft.com/office/powerpoint/2010/main" val="363683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0571B-0E88-964D-B6D7-F969F1A9E45B}"/>
              </a:ext>
            </a:extLst>
          </p:cNvPr>
          <p:cNvSpPr>
            <a:spLocks noGrp="1"/>
          </p:cNvSpPr>
          <p:nvPr>
            <p:ph type="title"/>
          </p:nvPr>
        </p:nvSpPr>
        <p:spPr>
          <a:xfrm>
            <a:off x="838200" y="365125"/>
            <a:ext cx="10515600" cy="917137"/>
          </a:xfrm>
        </p:spPr>
        <p:txBody>
          <a:bodyPr>
            <a:normAutofit/>
          </a:bodyPr>
          <a:lstStyle/>
          <a:p>
            <a:pPr algn="ctr"/>
            <a:r>
              <a:rPr lang="en-US" sz="3800" dirty="0">
                <a:solidFill>
                  <a:srgbClr val="5248FD"/>
                </a:solidFill>
              </a:rPr>
              <a:t>EPIC Channels Used for Cloud Retrievals</a:t>
            </a:r>
          </a:p>
        </p:txBody>
      </p:sp>
      <p:pic>
        <p:nvPicPr>
          <p:cNvPr id="4" name="Picture 3">
            <a:extLst>
              <a:ext uri="{FF2B5EF4-FFF2-40B4-BE49-F238E27FC236}">
                <a16:creationId xmlns:a16="http://schemas.microsoft.com/office/drawing/2014/main" id="{E6FB7882-20BE-9147-80C3-06E3E3DD3EB6}"/>
              </a:ext>
            </a:extLst>
          </p:cNvPr>
          <p:cNvPicPr/>
          <p:nvPr/>
        </p:nvPicPr>
        <p:blipFill>
          <a:blip r:embed="rId2">
            <a:extLst>
              <a:ext uri="{28A0092B-C50C-407E-A947-70E740481C1C}">
                <a14:useLocalDpi xmlns:a14="http://schemas.microsoft.com/office/drawing/2010/main" val="0"/>
              </a:ext>
            </a:extLst>
          </a:blip>
          <a:stretch>
            <a:fillRect/>
          </a:stretch>
        </p:blipFill>
        <p:spPr>
          <a:xfrm>
            <a:off x="438479" y="1625030"/>
            <a:ext cx="4165051" cy="3289741"/>
          </a:xfrm>
          <a:prstGeom prst="rect">
            <a:avLst/>
          </a:prstGeom>
        </p:spPr>
      </p:pic>
      <p:graphicFrame>
        <p:nvGraphicFramePr>
          <p:cNvPr id="7" name="Table 6">
            <a:extLst>
              <a:ext uri="{FF2B5EF4-FFF2-40B4-BE49-F238E27FC236}">
                <a16:creationId xmlns:a16="http://schemas.microsoft.com/office/drawing/2014/main" id="{6829C54F-386D-6D47-907E-536103073046}"/>
              </a:ext>
            </a:extLst>
          </p:cNvPr>
          <p:cNvGraphicFramePr>
            <a:graphicFrameLocks noGrp="1"/>
          </p:cNvGraphicFramePr>
          <p:nvPr/>
        </p:nvGraphicFramePr>
        <p:xfrm>
          <a:off x="4908332" y="1501011"/>
          <a:ext cx="7020906" cy="3413760"/>
        </p:xfrm>
        <a:graphic>
          <a:graphicData uri="http://schemas.openxmlformats.org/drawingml/2006/table">
            <a:tbl>
              <a:tblPr firstRow="1" firstCol="1" bandRow="1">
                <a:tableStyleId>{5C22544A-7EE6-4342-B048-85BDC9FD1C3A}</a:tableStyleId>
              </a:tblPr>
              <a:tblGrid>
                <a:gridCol w="1214643">
                  <a:extLst>
                    <a:ext uri="{9D8B030D-6E8A-4147-A177-3AD203B41FA5}">
                      <a16:colId xmlns:a16="http://schemas.microsoft.com/office/drawing/2014/main" val="1038361630"/>
                    </a:ext>
                  </a:extLst>
                </a:gridCol>
                <a:gridCol w="1076612">
                  <a:extLst>
                    <a:ext uri="{9D8B030D-6E8A-4147-A177-3AD203B41FA5}">
                      <a16:colId xmlns:a16="http://schemas.microsoft.com/office/drawing/2014/main" val="1930090108"/>
                    </a:ext>
                  </a:extLst>
                </a:gridCol>
                <a:gridCol w="2310004">
                  <a:extLst>
                    <a:ext uri="{9D8B030D-6E8A-4147-A177-3AD203B41FA5}">
                      <a16:colId xmlns:a16="http://schemas.microsoft.com/office/drawing/2014/main" val="1906590085"/>
                    </a:ext>
                  </a:extLst>
                </a:gridCol>
                <a:gridCol w="2419647">
                  <a:extLst>
                    <a:ext uri="{9D8B030D-6E8A-4147-A177-3AD203B41FA5}">
                      <a16:colId xmlns:a16="http://schemas.microsoft.com/office/drawing/2014/main" val="3935285265"/>
                    </a:ext>
                  </a:extLst>
                </a:gridCol>
              </a:tblGrid>
              <a:tr h="0">
                <a:tc>
                  <a:txBody>
                    <a:bodyPr/>
                    <a:lstStyle/>
                    <a:p>
                      <a:pPr marL="0" marR="0" algn="ctr">
                        <a:spcBef>
                          <a:spcPts val="600"/>
                        </a:spcBef>
                        <a:spcAft>
                          <a:spcPts val="600"/>
                        </a:spcAft>
                      </a:pPr>
                      <a:r>
                        <a:rPr lang="en-US" sz="1600">
                          <a:effectLst/>
                        </a:rPr>
                        <a:t>Product</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ctr">
                        <a:spcBef>
                          <a:spcPts val="600"/>
                        </a:spcBef>
                        <a:spcAft>
                          <a:spcPts val="600"/>
                        </a:spcAft>
                      </a:pPr>
                      <a:r>
                        <a:rPr lang="en-US" sz="1600">
                          <a:effectLst/>
                        </a:rPr>
                        <a:t>Resolution</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ctr">
                        <a:spcBef>
                          <a:spcPts val="600"/>
                        </a:spcBef>
                        <a:spcAft>
                          <a:spcPts val="600"/>
                        </a:spcAft>
                      </a:pPr>
                      <a:r>
                        <a:rPr lang="en-US" sz="1600">
                          <a:effectLst/>
                        </a:rPr>
                        <a:t>Description</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ctr">
                        <a:spcBef>
                          <a:spcPts val="600"/>
                        </a:spcBef>
                        <a:spcAft>
                          <a:spcPts val="600"/>
                        </a:spcAft>
                      </a:pPr>
                      <a:r>
                        <a:rPr lang="en-US" sz="1600">
                          <a:effectLst/>
                        </a:rPr>
                        <a:t>EPIC Data Used</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36055943"/>
                  </a:ext>
                </a:extLst>
              </a:tr>
              <a:tr h="0">
                <a:tc>
                  <a:txBody>
                    <a:bodyPr/>
                    <a:lstStyle/>
                    <a:p>
                      <a:pPr marL="0" marR="0" algn="ctr">
                        <a:spcBef>
                          <a:spcPts val="600"/>
                        </a:spcBef>
                        <a:spcAft>
                          <a:spcPts val="600"/>
                        </a:spcAft>
                      </a:pPr>
                      <a:r>
                        <a:rPr lang="en-US" sz="1600">
                          <a:effectLst/>
                        </a:rPr>
                        <a:t>Cloud Mask</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a:effectLst/>
                        </a:rPr>
                        <a:t>Original pixel size</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dirty="0">
                          <a:effectLst/>
                        </a:rPr>
                        <a:t>Each EPIC pixel is classified as clear/cloudy with high/low confidence.</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388 nm, 680 nm, and the 780 nm </a:t>
                      </a:r>
                      <a:r>
                        <a:rPr lang="en-US" sz="1600" dirty="0" err="1">
                          <a:effectLst/>
                        </a:rPr>
                        <a:t>reflectances</a:t>
                      </a:r>
                      <a:r>
                        <a:rPr lang="en-US" sz="1600" dirty="0">
                          <a:effectLst/>
                        </a:rPr>
                        <a:t>, the 764/780 nm and the 688/680 nm ratios.</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90327799"/>
                  </a:ext>
                </a:extLst>
              </a:tr>
              <a:tr h="0">
                <a:tc>
                  <a:txBody>
                    <a:bodyPr/>
                    <a:lstStyle/>
                    <a:p>
                      <a:pPr marL="0" marR="0" algn="ctr">
                        <a:spcBef>
                          <a:spcPts val="600"/>
                        </a:spcBef>
                        <a:spcAft>
                          <a:spcPts val="600"/>
                        </a:spcAft>
                      </a:pPr>
                      <a:r>
                        <a:rPr lang="en-US" sz="1600">
                          <a:effectLst/>
                        </a:rPr>
                        <a:t>CEP/CEH</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a:effectLst/>
                        </a:rPr>
                        <a:t>Original pixel size</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a:effectLst/>
                        </a:rPr>
                        <a:t>Cloud effective pressure (CEP) is retrieved for both O2 A- and B-bands</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dirty="0">
                          <a:effectLst/>
                        </a:rPr>
                        <a:t>O</a:t>
                      </a:r>
                      <a:r>
                        <a:rPr lang="en-US" sz="1600" baseline="-25000" dirty="0">
                          <a:effectLst/>
                        </a:rPr>
                        <a:t>2</a:t>
                      </a:r>
                      <a:r>
                        <a:rPr lang="en-US" sz="1600" dirty="0">
                          <a:effectLst/>
                        </a:rPr>
                        <a:t> A-band (780 nm and 764 nm), and B-band (680 nm and 688 nm), EPIC cloud mask</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138228743"/>
                  </a:ext>
                </a:extLst>
              </a:tr>
              <a:tr h="0">
                <a:tc>
                  <a:txBody>
                    <a:bodyPr/>
                    <a:lstStyle/>
                    <a:p>
                      <a:pPr marL="0" marR="0" algn="ctr">
                        <a:spcBef>
                          <a:spcPts val="600"/>
                        </a:spcBef>
                        <a:spcAft>
                          <a:spcPts val="600"/>
                        </a:spcAft>
                      </a:pPr>
                      <a:r>
                        <a:rPr lang="en-US" sz="1600" dirty="0">
                          <a:effectLst/>
                        </a:rPr>
                        <a:t>COT</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dirty="0">
                          <a:effectLst/>
                        </a:rPr>
                        <a:t>Original pixel size</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dirty="0">
                          <a:effectLst/>
                        </a:rPr>
                        <a:t>Cloud optical thickness is retrieved using a single-channel approach (680 nm over land and 780 nm over ocean)</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dirty="0">
                          <a:effectLst/>
                        </a:rPr>
                        <a:t>680 nm, 780nm, EPIC cloud mask, EPIC CEP</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187841549"/>
                  </a:ext>
                </a:extLst>
              </a:tr>
            </a:tbl>
          </a:graphicData>
        </a:graphic>
      </p:graphicFrame>
      <p:sp>
        <p:nvSpPr>
          <p:cNvPr id="8" name="TextBox 7">
            <a:extLst>
              <a:ext uri="{FF2B5EF4-FFF2-40B4-BE49-F238E27FC236}">
                <a16:creationId xmlns:a16="http://schemas.microsoft.com/office/drawing/2014/main" id="{9B40A747-5954-7940-A858-B91B7FE0CA06}"/>
              </a:ext>
            </a:extLst>
          </p:cNvPr>
          <p:cNvSpPr txBox="1"/>
          <p:nvPr/>
        </p:nvSpPr>
        <p:spPr>
          <a:xfrm>
            <a:off x="5423335" y="5223641"/>
            <a:ext cx="6505903" cy="369332"/>
          </a:xfrm>
          <a:prstGeom prst="rect">
            <a:avLst/>
          </a:prstGeom>
          <a:noFill/>
        </p:spPr>
        <p:txBody>
          <a:bodyPr wrap="square" rtlCol="0">
            <a:spAutoFit/>
          </a:bodyPr>
          <a:lstStyle/>
          <a:p>
            <a:pPr algn="ctr"/>
            <a:r>
              <a:rPr lang="en-US" sz="1800" dirty="0">
                <a:solidFill>
                  <a:srgbClr val="FF0000"/>
                </a:solidFill>
              </a:rPr>
              <a:t>EPIC cloud products and required EPIC observations </a:t>
            </a:r>
          </a:p>
        </p:txBody>
      </p:sp>
      <p:sp>
        <p:nvSpPr>
          <p:cNvPr id="9" name="TextBox 8">
            <a:extLst>
              <a:ext uri="{FF2B5EF4-FFF2-40B4-BE49-F238E27FC236}">
                <a16:creationId xmlns:a16="http://schemas.microsoft.com/office/drawing/2014/main" id="{CB76259E-0ECC-A647-9821-4C89A553D341}"/>
              </a:ext>
            </a:extLst>
          </p:cNvPr>
          <p:cNvSpPr txBox="1"/>
          <p:nvPr/>
        </p:nvSpPr>
        <p:spPr>
          <a:xfrm>
            <a:off x="438479" y="5139559"/>
            <a:ext cx="4385769" cy="923330"/>
          </a:xfrm>
          <a:prstGeom prst="rect">
            <a:avLst/>
          </a:prstGeom>
          <a:noFill/>
        </p:spPr>
        <p:txBody>
          <a:bodyPr wrap="square" rtlCol="0">
            <a:spAutoFit/>
          </a:bodyPr>
          <a:lstStyle/>
          <a:p>
            <a:r>
              <a:rPr lang="en-US" sz="1800" dirty="0">
                <a:solidFill>
                  <a:srgbClr val="FF0000"/>
                </a:solidFill>
              </a:rPr>
              <a:t>Observation time for each EPIC channel starting from the 443 nm channel. Red dots are the channels used for cloud retrievals. </a:t>
            </a:r>
          </a:p>
        </p:txBody>
      </p:sp>
    </p:spTree>
    <p:extLst>
      <p:ext uri="{BB962C8B-B14F-4D97-AF65-F5344CB8AC3E}">
        <p14:creationId xmlns:p14="http://schemas.microsoft.com/office/powerpoint/2010/main" val="617623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00FF"/>
                </a:solidFill>
              </a:rPr>
              <a:t>EPIC Standard L2 Cloud Product System</a:t>
            </a:r>
          </a:p>
        </p:txBody>
      </p:sp>
      <p:sp>
        <p:nvSpPr>
          <p:cNvPr id="4" name="Rectangle 3"/>
          <p:cNvSpPr/>
          <p:nvPr/>
        </p:nvSpPr>
        <p:spPr>
          <a:xfrm>
            <a:off x="2554885" y="3462530"/>
            <a:ext cx="1889568" cy="631283"/>
          </a:xfrm>
          <a:prstGeom prst="rect">
            <a:avLst/>
          </a:prstGeom>
          <a:solidFill>
            <a:srgbClr val="FF8000"/>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Cloud Mask</a:t>
            </a:r>
            <a:endParaRPr lang="en-US" sz="1600" dirty="0">
              <a:solidFill>
                <a:srgbClr val="0000FF"/>
              </a:solidFill>
            </a:endParaRPr>
          </a:p>
        </p:txBody>
      </p:sp>
      <p:sp>
        <p:nvSpPr>
          <p:cNvPr id="6" name="Rectangle 5"/>
          <p:cNvSpPr/>
          <p:nvPr/>
        </p:nvSpPr>
        <p:spPr>
          <a:xfrm>
            <a:off x="7802854" y="3462530"/>
            <a:ext cx="2027621" cy="631283"/>
          </a:xfrm>
          <a:prstGeom prst="rect">
            <a:avLst/>
          </a:prstGeom>
          <a:solidFill>
            <a:srgbClr val="FF8000"/>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Cloud Optical Thickness</a:t>
            </a:r>
            <a:endParaRPr lang="en-US" sz="1600" dirty="0">
              <a:solidFill>
                <a:srgbClr val="0000FF"/>
              </a:solidFill>
            </a:endParaRPr>
          </a:p>
        </p:txBody>
      </p:sp>
      <p:sp>
        <p:nvSpPr>
          <p:cNvPr id="7" name="Rectangle 6"/>
          <p:cNvSpPr/>
          <p:nvPr/>
        </p:nvSpPr>
        <p:spPr>
          <a:xfrm>
            <a:off x="5281132" y="3462530"/>
            <a:ext cx="1882216" cy="631283"/>
          </a:xfrm>
          <a:prstGeom prst="rect">
            <a:avLst/>
          </a:prstGeom>
          <a:solidFill>
            <a:srgbClr val="FF8000"/>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Effective Height/Pressure</a:t>
            </a:r>
            <a:endParaRPr lang="en-US" sz="1600" dirty="0">
              <a:solidFill>
                <a:srgbClr val="0000FF"/>
              </a:solidFill>
            </a:endParaRPr>
          </a:p>
        </p:txBody>
      </p:sp>
      <p:sp>
        <p:nvSpPr>
          <p:cNvPr id="9" name="Rectangle 8"/>
          <p:cNvSpPr/>
          <p:nvPr/>
        </p:nvSpPr>
        <p:spPr>
          <a:xfrm>
            <a:off x="3468943" y="1792209"/>
            <a:ext cx="2132490" cy="779181"/>
          </a:xfrm>
          <a:prstGeom prst="rect">
            <a:avLst/>
          </a:prstGeom>
          <a:solidFill>
            <a:srgbClr val="CCFFCC"/>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EPIC L1B Products</a:t>
            </a:r>
            <a:endParaRPr lang="en-US" sz="1600" dirty="0">
              <a:solidFill>
                <a:srgbClr val="0000FF"/>
              </a:solidFill>
            </a:endParaRPr>
          </a:p>
        </p:txBody>
      </p:sp>
      <p:cxnSp>
        <p:nvCxnSpPr>
          <p:cNvPr id="13" name="Straight Arrow Connector 12"/>
          <p:cNvCxnSpPr/>
          <p:nvPr/>
        </p:nvCxnSpPr>
        <p:spPr>
          <a:xfrm rot="5400000">
            <a:off x="4139317" y="2875731"/>
            <a:ext cx="608685" cy="1588"/>
          </a:xfrm>
          <a:prstGeom prst="straightConnector1">
            <a:avLst/>
          </a:prstGeom>
          <a:ln>
            <a:solidFill>
              <a:srgbClr val="008000"/>
            </a:solidFill>
            <a:tailEnd type="arrow" w="sm" len="lg"/>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1981200" y="3180074"/>
            <a:ext cx="8387416" cy="1588"/>
          </a:xfrm>
          <a:prstGeom prst="line">
            <a:avLst/>
          </a:prstGeom>
          <a:ln w="38100" cmpd="dbl">
            <a:solidFill>
              <a:srgbClr val="800000"/>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6556765" y="1792209"/>
            <a:ext cx="2132490" cy="779181"/>
          </a:xfrm>
          <a:prstGeom prst="rect">
            <a:avLst/>
          </a:prstGeom>
          <a:solidFill>
            <a:schemeClr val="accent1">
              <a:lumMod val="60000"/>
              <a:lumOff val="40000"/>
            </a:schemeClr>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Ancillary Data</a:t>
            </a:r>
            <a:endParaRPr lang="en-US" sz="1600" dirty="0">
              <a:solidFill>
                <a:srgbClr val="0000FF"/>
              </a:solidFill>
            </a:endParaRPr>
          </a:p>
        </p:txBody>
      </p:sp>
      <p:cxnSp>
        <p:nvCxnSpPr>
          <p:cNvPr id="25" name="Straight Arrow Connector 24"/>
          <p:cNvCxnSpPr/>
          <p:nvPr/>
        </p:nvCxnSpPr>
        <p:spPr>
          <a:xfrm rot="5400000">
            <a:off x="7497717" y="2894585"/>
            <a:ext cx="608685" cy="1588"/>
          </a:xfrm>
          <a:prstGeom prst="straightConnector1">
            <a:avLst/>
          </a:prstGeom>
          <a:ln>
            <a:solidFill>
              <a:srgbClr val="008000"/>
            </a:solidFill>
            <a:tailEnd type="arrow" w="sm" len="lg"/>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1991140" y="4348983"/>
            <a:ext cx="8387416" cy="1588"/>
          </a:xfrm>
          <a:prstGeom prst="line">
            <a:avLst/>
          </a:prstGeom>
          <a:ln w="38100" cmpd="dbl">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rot="5400000">
            <a:off x="5705889" y="4654120"/>
            <a:ext cx="608685" cy="1588"/>
          </a:xfrm>
          <a:prstGeom prst="straightConnector1">
            <a:avLst/>
          </a:prstGeom>
          <a:ln>
            <a:solidFill>
              <a:srgbClr val="008000"/>
            </a:solidFill>
            <a:tailEnd type="arrow" w="sm" len="lg"/>
          </a:ln>
        </p:spPr>
        <p:style>
          <a:lnRef idx="2">
            <a:schemeClr val="accent1"/>
          </a:lnRef>
          <a:fillRef idx="0">
            <a:schemeClr val="accent1"/>
          </a:fillRef>
          <a:effectRef idx="1">
            <a:schemeClr val="accent1"/>
          </a:effectRef>
          <a:fontRef idx="minor">
            <a:schemeClr val="tx1"/>
          </a:fontRef>
        </p:style>
      </p:cxnSp>
      <p:sp>
        <p:nvSpPr>
          <p:cNvPr id="34" name="Direct Access Storage 33"/>
          <p:cNvSpPr/>
          <p:nvPr/>
        </p:nvSpPr>
        <p:spPr>
          <a:xfrm>
            <a:off x="4692849" y="4959258"/>
            <a:ext cx="2655871" cy="807448"/>
          </a:xfrm>
          <a:prstGeom prst="flowChartMagneticDrum">
            <a:avLst/>
          </a:prstGeom>
          <a:solidFill>
            <a:srgbClr val="FFFF00"/>
          </a:solid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rgbClr val="FF0000"/>
                </a:solidFill>
                <a:latin typeface="+mj-lt"/>
              </a:rPr>
              <a:t>EPIC L2 Cloud Products</a:t>
            </a:r>
          </a:p>
        </p:txBody>
      </p:sp>
    </p:spTree>
    <p:extLst>
      <p:ext uri="{BB962C8B-B14F-4D97-AF65-F5344CB8AC3E}">
        <p14:creationId xmlns:p14="http://schemas.microsoft.com/office/powerpoint/2010/main" val="2352082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5907" y="274638"/>
            <a:ext cx="8934893" cy="819670"/>
          </a:xfrm>
        </p:spPr>
        <p:txBody>
          <a:bodyPr>
            <a:normAutofit/>
          </a:bodyPr>
          <a:lstStyle/>
          <a:p>
            <a:r>
              <a:rPr lang="en-US" sz="3200" dirty="0">
                <a:solidFill>
                  <a:srgbClr val="5248FD"/>
                </a:solidFill>
              </a:rPr>
              <a:t>EPIC L2 Major Cloud Product List</a:t>
            </a:r>
          </a:p>
        </p:txBody>
      </p:sp>
      <p:sp>
        <p:nvSpPr>
          <p:cNvPr id="4" name="TextBox 3"/>
          <p:cNvSpPr txBox="1"/>
          <p:nvPr/>
        </p:nvSpPr>
        <p:spPr>
          <a:xfrm>
            <a:off x="2024968" y="1331701"/>
            <a:ext cx="7133314" cy="4308872"/>
          </a:xfrm>
          <a:prstGeom prst="rect">
            <a:avLst/>
          </a:prstGeom>
          <a:noFill/>
        </p:spPr>
        <p:txBody>
          <a:bodyPr wrap="square" rtlCol="0">
            <a:spAutoFit/>
          </a:bodyPr>
          <a:lstStyle/>
          <a:p>
            <a:pPr marL="514350" indent="-514350">
              <a:spcBef>
                <a:spcPts val="600"/>
              </a:spcBef>
              <a:buFont typeface="+mj-lt"/>
              <a:buAutoNum type="arabicParenR"/>
            </a:pPr>
            <a:r>
              <a:rPr lang="en-US" sz="2600" dirty="0"/>
              <a:t>EPIC Cloud Mask</a:t>
            </a:r>
          </a:p>
          <a:p>
            <a:pPr marL="514350" indent="-514350">
              <a:spcBef>
                <a:spcPts val="600"/>
              </a:spcBef>
              <a:buFont typeface="+mj-lt"/>
              <a:buAutoNum type="arabicParenR"/>
            </a:pPr>
            <a:r>
              <a:rPr lang="en-US" sz="2600" dirty="0"/>
              <a:t>Oxygen A-band Cloud Effective Pressure</a:t>
            </a:r>
          </a:p>
          <a:p>
            <a:pPr marL="514350" indent="-514350">
              <a:spcBef>
                <a:spcPts val="600"/>
              </a:spcBef>
              <a:buFont typeface="+mj-lt"/>
              <a:buAutoNum type="arabicParenR"/>
            </a:pPr>
            <a:r>
              <a:rPr lang="en-US" sz="2600" dirty="0"/>
              <a:t>Oxygen A-band Cloud Effective Height</a:t>
            </a:r>
          </a:p>
          <a:p>
            <a:pPr marL="514350" indent="-514350">
              <a:spcBef>
                <a:spcPts val="600"/>
              </a:spcBef>
              <a:buFont typeface="+mj-lt"/>
              <a:buAutoNum type="arabicParenR"/>
            </a:pPr>
            <a:r>
              <a:rPr lang="en-US" sz="2600" dirty="0"/>
              <a:t>Oxygen B-band Cloud Effective Pressure</a:t>
            </a:r>
          </a:p>
          <a:p>
            <a:pPr marL="514350" indent="-514350">
              <a:spcBef>
                <a:spcPts val="600"/>
              </a:spcBef>
              <a:buFont typeface="+mj-lt"/>
              <a:buAutoNum type="arabicParenR"/>
            </a:pPr>
            <a:r>
              <a:rPr lang="en-US" sz="2600" dirty="0"/>
              <a:t>Oxygen B-band Cloud Effective Height</a:t>
            </a:r>
          </a:p>
          <a:p>
            <a:pPr marL="514350" indent="-514350">
              <a:spcBef>
                <a:spcPts val="600"/>
              </a:spcBef>
              <a:buFont typeface="+mj-lt"/>
              <a:buAutoNum type="arabicParenR"/>
            </a:pPr>
            <a:r>
              <a:rPr lang="en-US" sz="2600" dirty="0"/>
              <a:t>Cloud Optical Thickness – assuming liquid phase</a:t>
            </a:r>
          </a:p>
          <a:p>
            <a:pPr marL="514350" indent="-514350">
              <a:spcBef>
                <a:spcPts val="600"/>
              </a:spcBef>
              <a:buFont typeface="+mj-lt"/>
              <a:buAutoNum type="arabicParenR"/>
            </a:pPr>
            <a:r>
              <a:rPr lang="en-US" sz="2600" dirty="0"/>
              <a:t>Cloud Optical Thickness – assuming ice phase</a:t>
            </a:r>
          </a:p>
          <a:p>
            <a:pPr marL="514350" indent="-514350">
              <a:spcBef>
                <a:spcPts val="600"/>
              </a:spcBef>
              <a:buFont typeface="+mj-lt"/>
              <a:buAutoNum type="arabicParenR"/>
            </a:pPr>
            <a:r>
              <a:rPr lang="en-US" sz="2600" dirty="0"/>
              <a:t>Cloud Effective Temperature</a:t>
            </a:r>
          </a:p>
          <a:p>
            <a:pPr marL="514350" indent="-514350">
              <a:spcBef>
                <a:spcPts val="600"/>
              </a:spcBef>
              <a:buFont typeface="+mj-lt"/>
              <a:buAutoNum type="arabicParenR"/>
            </a:pPr>
            <a:r>
              <a:rPr lang="en-US" sz="2600" dirty="0"/>
              <a:t>Most likely cloud thermodynamic phase</a:t>
            </a:r>
          </a:p>
        </p:txBody>
      </p:sp>
    </p:spTree>
    <p:extLst>
      <p:ext uri="{BB962C8B-B14F-4D97-AF65-F5344CB8AC3E}">
        <p14:creationId xmlns:p14="http://schemas.microsoft.com/office/powerpoint/2010/main" val="619310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25829-8E69-414D-AFDC-2B63C957E986}"/>
              </a:ext>
            </a:extLst>
          </p:cNvPr>
          <p:cNvSpPr>
            <a:spLocks noGrp="1"/>
          </p:cNvSpPr>
          <p:nvPr>
            <p:ph type="title"/>
          </p:nvPr>
        </p:nvSpPr>
        <p:spPr>
          <a:xfrm>
            <a:off x="0" y="2103437"/>
            <a:ext cx="3825771" cy="1325563"/>
          </a:xfrm>
        </p:spPr>
        <p:txBody>
          <a:bodyPr>
            <a:normAutofit fontScale="90000"/>
          </a:bodyPr>
          <a:lstStyle/>
          <a:p>
            <a:r>
              <a:rPr lang="en-US" dirty="0">
                <a:solidFill>
                  <a:srgbClr val="840000"/>
                </a:solidFill>
              </a:rPr>
              <a:t>Improvements in version 3 cloud products </a:t>
            </a:r>
            <a:endParaRPr lang="en-US" dirty="0"/>
          </a:p>
        </p:txBody>
      </p:sp>
      <p:pic>
        <p:nvPicPr>
          <p:cNvPr id="9" name="Picture 8">
            <a:extLst>
              <a:ext uri="{FF2B5EF4-FFF2-40B4-BE49-F238E27FC236}">
                <a16:creationId xmlns:a16="http://schemas.microsoft.com/office/drawing/2014/main" id="{9DB3D43E-0BB8-8C42-B9B7-5BEE0310678D}"/>
              </a:ext>
            </a:extLst>
          </p:cNvPr>
          <p:cNvPicPr>
            <a:picLocks noChangeAspect="1"/>
          </p:cNvPicPr>
          <p:nvPr/>
        </p:nvPicPr>
        <p:blipFill>
          <a:blip r:embed="rId2"/>
          <a:stretch>
            <a:fillRect/>
          </a:stretch>
        </p:blipFill>
        <p:spPr>
          <a:xfrm>
            <a:off x="3945698" y="110119"/>
            <a:ext cx="8142847" cy="6596338"/>
          </a:xfrm>
          <a:prstGeom prst="rect">
            <a:avLst/>
          </a:prstGeom>
        </p:spPr>
      </p:pic>
      <p:sp>
        <p:nvSpPr>
          <p:cNvPr id="4" name="Title 1">
            <a:extLst>
              <a:ext uri="{FF2B5EF4-FFF2-40B4-BE49-F238E27FC236}">
                <a16:creationId xmlns:a16="http://schemas.microsoft.com/office/drawing/2014/main" id="{5252357A-EB96-7F4B-856C-848452E5656B}"/>
              </a:ext>
            </a:extLst>
          </p:cNvPr>
          <p:cNvSpPr txBox="1">
            <a:spLocks/>
          </p:cNvSpPr>
          <p:nvPr/>
        </p:nvSpPr>
        <p:spPr>
          <a:xfrm>
            <a:off x="10885" y="3919050"/>
            <a:ext cx="3967504" cy="7055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a:solidFill>
                  <a:srgbClr val="C00000"/>
                </a:solidFill>
              </a:rPr>
              <a:t>Example: DSCOVR_EPIC_L2_CLOUD_03_20161222075806_03.nc4</a:t>
            </a:r>
            <a:endParaRPr lang="en-US" sz="1600" dirty="0">
              <a:solidFill>
                <a:srgbClr val="C00000"/>
              </a:solidFill>
            </a:endParaRPr>
          </a:p>
        </p:txBody>
      </p:sp>
      <p:sp>
        <p:nvSpPr>
          <p:cNvPr id="5" name="TextBox 4">
            <a:extLst>
              <a:ext uri="{FF2B5EF4-FFF2-40B4-BE49-F238E27FC236}">
                <a16:creationId xmlns:a16="http://schemas.microsoft.com/office/drawing/2014/main" id="{592C8A37-3CEE-784D-8093-B33B6C15A1A3}"/>
              </a:ext>
            </a:extLst>
          </p:cNvPr>
          <p:cNvSpPr txBox="1"/>
          <p:nvPr/>
        </p:nvSpPr>
        <p:spPr>
          <a:xfrm>
            <a:off x="0" y="4907071"/>
            <a:ext cx="1883680" cy="1323439"/>
          </a:xfrm>
          <a:prstGeom prst="rect">
            <a:avLst/>
          </a:prstGeom>
          <a:noFill/>
        </p:spPr>
        <p:txBody>
          <a:bodyPr wrap="square" rtlCol="0">
            <a:spAutoFit/>
          </a:bodyPr>
          <a:lstStyle/>
          <a:p>
            <a:r>
              <a:rPr lang="en-US" sz="1600" dirty="0">
                <a:solidFill>
                  <a:srgbClr val="8A0002"/>
                </a:solidFill>
              </a:rPr>
              <a:t>ClrHC    30.3</a:t>
            </a:r>
          </a:p>
          <a:p>
            <a:r>
              <a:rPr lang="en-US" sz="1600" dirty="0">
                <a:solidFill>
                  <a:srgbClr val="8A0002"/>
                </a:solidFill>
              </a:rPr>
              <a:t>ClrLC       5.8</a:t>
            </a:r>
          </a:p>
          <a:p>
            <a:r>
              <a:rPr lang="en-US" sz="1600" dirty="0">
                <a:solidFill>
                  <a:srgbClr val="8A0002"/>
                </a:solidFill>
              </a:rPr>
              <a:t>CldLC      2.2</a:t>
            </a:r>
          </a:p>
          <a:p>
            <a:r>
              <a:rPr lang="en-US" sz="1600" dirty="0">
                <a:solidFill>
                  <a:srgbClr val="8A0002"/>
                </a:solidFill>
              </a:rPr>
              <a:t>CldHC   61.7</a:t>
            </a:r>
          </a:p>
          <a:p>
            <a:endParaRPr lang="en-US" sz="1600" dirty="0">
              <a:solidFill>
                <a:srgbClr val="8A0002"/>
              </a:solidFill>
            </a:endParaRPr>
          </a:p>
        </p:txBody>
      </p:sp>
    </p:spTree>
    <p:extLst>
      <p:ext uri="{BB962C8B-B14F-4D97-AF65-F5344CB8AC3E}">
        <p14:creationId xmlns:p14="http://schemas.microsoft.com/office/powerpoint/2010/main" val="1856359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6D0BF-CA7A-B44A-937A-6DCA12146B7E}"/>
              </a:ext>
            </a:extLst>
          </p:cNvPr>
          <p:cNvPicPr>
            <a:picLocks noChangeAspect="1"/>
          </p:cNvPicPr>
          <p:nvPr/>
        </p:nvPicPr>
        <p:blipFill>
          <a:blip r:embed="rId2"/>
          <a:stretch>
            <a:fillRect/>
          </a:stretch>
        </p:blipFill>
        <p:spPr>
          <a:xfrm>
            <a:off x="290945" y="72736"/>
            <a:ext cx="5299364" cy="5299364"/>
          </a:xfrm>
          <a:prstGeom prst="rect">
            <a:avLst/>
          </a:prstGeom>
        </p:spPr>
      </p:pic>
      <p:pic>
        <p:nvPicPr>
          <p:cNvPr id="7" name="Picture 6">
            <a:extLst>
              <a:ext uri="{FF2B5EF4-FFF2-40B4-BE49-F238E27FC236}">
                <a16:creationId xmlns:a16="http://schemas.microsoft.com/office/drawing/2014/main" id="{FEDF07A9-2F80-5444-8D80-D9CF8101D329}"/>
              </a:ext>
            </a:extLst>
          </p:cNvPr>
          <p:cNvPicPr>
            <a:picLocks noChangeAspect="1"/>
          </p:cNvPicPr>
          <p:nvPr/>
        </p:nvPicPr>
        <p:blipFill>
          <a:blip r:embed="rId3"/>
          <a:stretch>
            <a:fillRect/>
          </a:stretch>
        </p:blipFill>
        <p:spPr>
          <a:xfrm>
            <a:off x="6096000" y="0"/>
            <a:ext cx="5497860" cy="6660573"/>
          </a:xfrm>
          <a:prstGeom prst="rect">
            <a:avLst/>
          </a:prstGeom>
        </p:spPr>
      </p:pic>
      <p:sp>
        <p:nvSpPr>
          <p:cNvPr id="8" name="Title 1">
            <a:extLst>
              <a:ext uri="{FF2B5EF4-FFF2-40B4-BE49-F238E27FC236}">
                <a16:creationId xmlns:a16="http://schemas.microsoft.com/office/drawing/2014/main" id="{FFD8A28A-35CF-414C-A616-40FE9A2C7CFA}"/>
              </a:ext>
            </a:extLst>
          </p:cNvPr>
          <p:cNvSpPr txBox="1">
            <a:spLocks/>
          </p:cNvSpPr>
          <p:nvPr/>
        </p:nvSpPr>
        <p:spPr>
          <a:xfrm>
            <a:off x="290945" y="5686816"/>
            <a:ext cx="5671495" cy="7055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rgbClr val="C00000"/>
                </a:solidFill>
              </a:rPr>
              <a:t>Example: DSCOVR_EPIC_L2_CLOUD_02_20160101133135_03.nc4</a:t>
            </a:r>
          </a:p>
        </p:txBody>
      </p:sp>
      <p:sp>
        <p:nvSpPr>
          <p:cNvPr id="9" name="TextBox 8">
            <a:extLst>
              <a:ext uri="{FF2B5EF4-FFF2-40B4-BE49-F238E27FC236}">
                <a16:creationId xmlns:a16="http://schemas.microsoft.com/office/drawing/2014/main" id="{AA562F86-3FD2-D348-824D-E71BE42A05BD}"/>
              </a:ext>
            </a:extLst>
          </p:cNvPr>
          <p:cNvSpPr txBox="1"/>
          <p:nvPr/>
        </p:nvSpPr>
        <p:spPr>
          <a:xfrm>
            <a:off x="9773929" y="72736"/>
            <a:ext cx="1953491" cy="369332"/>
          </a:xfrm>
          <a:prstGeom prst="rect">
            <a:avLst/>
          </a:prstGeom>
          <a:noFill/>
        </p:spPr>
        <p:txBody>
          <a:bodyPr wrap="square" rtlCol="0">
            <a:spAutoFit/>
          </a:bodyPr>
          <a:lstStyle/>
          <a:p>
            <a:r>
              <a:rPr lang="en-US" dirty="0">
                <a:solidFill>
                  <a:schemeClr val="bg1"/>
                </a:solidFill>
              </a:rPr>
              <a:t>Cloud Version 2</a:t>
            </a:r>
          </a:p>
        </p:txBody>
      </p:sp>
    </p:spTree>
    <p:extLst>
      <p:ext uri="{BB962C8B-B14F-4D97-AF65-F5344CB8AC3E}">
        <p14:creationId xmlns:p14="http://schemas.microsoft.com/office/powerpoint/2010/main" val="3919928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E44F08-1339-7D49-9BD8-40978DF51190}"/>
              </a:ext>
            </a:extLst>
          </p:cNvPr>
          <p:cNvPicPr>
            <a:picLocks noChangeAspect="1"/>
          </p:cNvPicPr>
          <p:nvPr/>
        </p:nvPicPr>
        <p:blipFill>
          <a:blip r:embed="rId2"/>
          <a:stretch>
            <a:fillRect/>
          </a:stretch>
        </p:blipFill>
        <p:spPr>
          <a:xfrm>
            <a:off x="6100226" y="37578"/>
            <a:ext cx="5442984" cy="6656832"/>
          </a:xfrm>
          <a:prstGeom prst="rect">
            <a:avLst/>
          </a:prstGeom>
        </p:spPr>
      </p:pic>
      <p:pic>
        <p:nvPicPr>
          <p:cNvPr id="5" name="Picture 4">
            <a:extLst>
              <a:ext uri="{FF2B5EF4-FFF2-40B4-BE49-F238E27FC236}">
                <a16:creationId xmlns:a16="http://schemas.microsoft.com/office/drawing/2014/main" id="{A9E6D0BF-CA7A-B44A-937A-6DCA12146B7E}"/>
              </a:ext>
            </a:extLst>
          </p:cNvPr>
          <p:cNvPicPr>
            <a:picLocks noChangeAspect="1"/>
          </p:cNvPicPr>
          <p:nvPr/>
        </p:nvPicPr>
        <p:blipFill>
          <a:blip r:embed="rId3"/>
          <a:stretch>
            <a:fillRect/>
          </a:stretch>
        </p:blipFill>
        <p:spPr>
          <a:xfrm>
            <a:off x="290945" y="72736"/>
            <a:ext cx="5299364" cy="5299364"/>
          </a:xfrm>
          <a:prstGeom prst="rect">
            <a:avLst/>
          </a:prstGeom>
        </p:spPr>
      </p:pic>
      <p:sp>
        <p:nvSpPr>
          <p:cNvPr id="8" name="Title 1">
            <a:extLst>
              <a:ext uri="{FF2B5EF4-FFF2-40B4-BE49-F238E27FC236}">
                <a16:creationId xmlns:a16="http://schemas.microsoft.com/office/drawing/2014/main" id="{FFD8A28A-35CF-414C-A616-40FE9A2C7CFA}"/>
              </a:ext>
            </a:extLst>
          </p:cNvPr>
          <p:cNvSpPr txBox="1">
            <a:spLocks/>
          </p:cNvSpPr>
          <p:nvPr/>
        </p:nvSpPr>
        <p:spPr>
          <a:xfrm>
            <a:off x="290945" y="5686816"/>
            <a:ext cx="5671495" cy="7055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rgbClr val="C00000"/>
                </a:solidFill>
              </a:rPr>
              <a:t>Example: DSCOVR_EPIC_L2_CLOUD_02_20160101133135_03.nc4</a:t>
            </a:r>
          </a:p>
        </p:txBody>
      </p:sp>
      <p:sp>
        <p:nvSpPr>
          <p:cNvPr id="6" name="TextBox 5">
            <a:extLst>
              <a:ext uri="{FF2B5EF4-FFF2-40B4-BE49-F238E27FC236}">
                <a16:creationId xmlns:a16="http://schemas.microsoft.com/office/drawing/2014/main" id="{11DABCA3-6C05-C546-A7CB-9F3C3C034523}"/>
              </a:ext>
            </a:extLst>
          </p:cNvPr>
          <p:cNvSpPr txBox="1"/>
          <p:nvPr/>
        </p:nvSpPr>
        <p:spPr>
          <a:xfrm>
            <a:off x="9773929" y="68465"/>
            <a:ext cx="1953491" cy="369332"/>
          </a:xfrm>
          <a:prstGeom prst="rect">
            <a:avLst/>
          </a:prstGeom>
          <a:noFill/>
        </p:spPr>
        <p:txBody>
          <a:bodyPr wrap="square" rtlCol="0">
            <a:spAutoFit/>
          </a:bodyPr>
          <a:lstStyle/>
          <a:p>
            <a:r>
              <a:rPr lang="en-US" dirty="0">
                <a:solidFill>
                  <a:schemeClr val="bg1"/>
                </a:solidFill>
              </a:rPr>
              <a:t>Cloud Version 3</a:t>
            </a:r>
          </a:p>
        </p:txBody>
      </p:sp>
    </p:spTree>
    <p:extLst>
      <p:ext uri="{BB962C8B-B14F-4D97-AF65-F5344CB8AC3E}">
        <p14:creationId xmlns:p14="http://schemas.microsoft.com/office/powerpoint/2010/main" val="2652312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375581-01E4-3844-889C-62A6223A0E7C}"/>
              </a:ext>
            </a:extLst>
          </p:cNvPr>
          <p:cNvPicPr>
            <a:picLocks noChangeAspect="1"/>
          </p:cNvPicPr>
          <p:nvPr/>
        </p:nvPicPr>
        <p:blipFill>
          <a:blip r:embed="rId2"/>
          <a:stretch>
            <a:fillRect/>
          </a:stretch>
        </p:blipFill>
        <p:spPr>
          <a:xfrm>
            <a:off x="6929676" y="0"/>
            <a:ext cx="5262324" cy="3444430"/>
          </a:xfrm>
          <a:prstGeom prst="rect">
            <a:avLst/>
          </a:prstGeom>
        </p:spPr>
      </p:pic>
      <p:pic>
        <p:nvPicPr>
          <p:cNvPr id="7" name="Picture 6">
            <a:extLst>
              <a:ext uri="{FF2B5EF4-FFF2-40B4-BE49-F238E27FC236}">
                <a16:creationId xmlns:a16="http://schemas.microsoft.com/office/drawing/2014/main" id="{498B4AFE-20D9-CF47-B65B-7649E64277C9}"/>
              </a:ext>
            </a:extLst>
          </p:cNvPr>
          <p:cNvPicPr>
            <a:picLocks noChangeAspect="1"/>
          </p:cNvPicPr>
          <p:nvPr/>
        </p:nvPicPr>
        <p:blipFill>
          <a:blip r:embed="rId3"/>
          <a:stretch>
            <a:fillRect/>
          </a:stretch>
        </p:blipFill>
        <p:spPr>
          <a:xfrm>
            <a:off x="6929676" y="3200400"/>
            <a:ext cx="5262324" cy="3444430"/>
          </a:xfrm>
          <a:prstGeom prst="rect">
            <a:avLst/>
          </a:prstGeom>
        </p:spPr>
      </p:pic>
      <p:pic>
        <p:nvPicPr>
          <p:cNvPr id="9" name="Picture 8">
            <a:extLst>
              <a:ext uri="{FF2B5EF4-FFF2-40B4-BE49-F238E27FC236}">
                <a16:creationId xmlns:a16="http://schemas.microsoft.com/office/drawing/2014/main" id="{5AAFDD00-C3B4-3A46-BC2F-6EDDC985A330}"/>
              </a:ext>
            </a:extLst>
          </p:cNvPr>
          <p:cNvPicPr>
            <a:picLocks noChangeAspect="1"/>
          </p:cNvPicPr>
          <p:nvPr/>
        </p:nvPicPr>
        <p:blipFill>
          <a:blip r:embed="rId4"/>
          <a:stretch>
            <a:fillRect/>
          </a:stretch>
        </p:blipFill>
        <p:spPr>
          <a:xfrm>
            <a:off x="1575681" y="3200400"/>
            <a:ext cx="5262323" cy="3444430"/>
          </a:xfrm>
          <a:prstGeom prst="rect">
            <a:avLst/>
          </a:prstGeom>
        </p:spPr>
      </p:pic>
      <p:sp>
        <p:nvSpPr>
          <p:cNvPr id="10" name="Rectangle 9">
            <a:extLst>
              <a:ext uri="{FF2B5EF4-FFF2-40B4-BE49-F238E27FC236}">
                <a16:creationId xmlns:a16="http://schemas.microsoft.com/office/drawing/2014/main" id="{B35733C6-39A9-2648-81C9-C8946D8EA980}"/>
              </a:ext>
            </a:extLst>
          </p:cNvPr>
          <p:cNvSpPr/>
          <p:nvPr/>
        </p:nvSpPr>
        <p:spPr>
          <a:xfrm>
            <a:off x="198947" y="2918564"/>
            <a:ext cx="2753468" cy="281836"/>
          </a:xfrm>
          <a:prstGeom prst="rect">
            <a:avLst/>
          </a:prstGeom>
          <a:solidFill>
            <a:schemeClr val="accent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V3 2019-04-25 14:38:14</a:t>
            </a:r>
          </a:p>
        </p:txBody>
      </p:sp>
      <p:pic>
        <p:nvPicPr>
          <p:cNvPr id="6" name="Picture 5" descr="A picture containing sitting, table, dark, small&#10;&#10;Description automatically generated">
            <a:extLst>
              <a:ext uri="{FF2B5EF4-FFF2-40B4-BE49-F238E27FC236}">
                <a16:creationId xmlns:a16="http://schemas.microsoft.com/office/drawing/2014/main" id="{CE488FCC-D455-A948-BC6B-34691471287E}"/>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3349998" y="174472"/>
            <a:ext cx="3285159" cy="3254528"/>
          </a:xfrm>
          <a:prstGeom prst="rect">
            <a:avLst/>
          </a:prstGeom>
        </p:spPr>
      </p:pic>
      <p:sp>
        <p:nvSpPr>
          <p:cNvPr id="2" name="TextBox 1">
            <a:extLst>
              <a:ext uri="{FF2B5EF4-FFF2-40B4-BE49-F238E27FC236}">
                <a16:creationId xmlns:a16="http://schemas.microsoft.com/office/drawing/2014/main" id="{7A34F4D6-A65A-8347-A325-3488509A28DB}"/>
              </a:ext>
            </a:extLst>
          </p:cNvPr>
          <p:cNvSpPr txBox="1"/>
          <p:nvPr/>
        </p:nvSpPr>
        <p:spPr>
          <a:xfrm>
            <a:off x="145343" y="416741"/>
            <a:ext cx="2910136" cy="1384995"/>
          </a:xfrm>
          <a:prstGeom prst="rect">
            <a:avLst/>
          </a:prstGeom>
          <a:noFill/>
        </p:spPr>
        <p:txBody>
          <a:bodyPr wrap="square" rtlCol="0">
            <a:spAutoFit/>
          </a:bodyPr>
          <a:lstStyle/>
          <a:p>
            <a:r>
              <a:rPr lang="en-US" sz="2800" dirty="0">
                <a:solidFill>
                  <a:srgbClr val="840000"/>
                </a:solidFill>
              </a:rPr>
              <a:t>Cloud Fraction Comparison with GOES-16</a:t>
            </a:r>
          </a:p>
        </p:txBody>
      </p:sp>
    </p:spTree>
    <p:extLst>
      <p:ext uri="{BB962C8B-B14F-4D97-AF65-F5344CB8AC3E}">
        <p14:creationId xmlns:p14="http://schemas.microsoft.com/office/powerpoint/2010/main" val="2019893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1768F5-FD31-3C42-AAE1-8349A0295144}"/>
              </a:ext>
            </a:extLst>
          </p:cNvPr>
          <p:cNvPicPr>
            <a:picLocks noChangeAspect="1"/>
          </p:cNvPicPr>
          <p:nvPr/>
        </p:nvPicPr>
        <p:blipFill>
          <a:blip r:embed="rId2"/>
          <a:stretch>
            <a:fillRect/>
          </a:stretch>
        </p:blipFill>
        <p:spPr>
          <a:xfrm>
            <a:off x="5801649" y="1255659"/>
            <a:ext cx="4938532" cy="4618251"/>
          </a:xfrm>
          <a:prstGeom prst="rect">
            <a:avLst/>
          </a:prstGeom>
        </p:spPr>
      </p:pic>
      <p:pic>
        <p:nvPicPr>
          <p:cNvPr id="3" name="Picture 2">
            <a:extLst>
              <a:ext uri="{FF2B5EF4-FFF2-40B4-BE49-F238E27FC236}">
                <a16:creationId xmlns:a16="http://schemas.microsoft.com/office/drawing/2014/main" id="{A29EB2D3-2CF9-734D-81C9-7A258C1503D4}"/>
              </a:ext>
            </a:extLst>
          </p:cNvPr>
          <p:cNvPicPr>
            <a:picLocks noChangeAspect="1"/>
          </p:cNvPicPr>
          <p:nvPr/>
        </p:nvPicPr>
        <p:blipFill>
          <a:blip r:embed="rId3"/>
          <a:stretch>
            <a:fillRect/>
          </a:stretch>
        </p:blipFill>
        <p:spPr>
          <a:xfrm>
            <a:off x="520860" y="1255658"/>
            <a:ext cx="4938532" cy="4618251"/>
          </a:xfrm>
          <a:prstGeom prst="rect">
            <a:avLst/>
          </a:prstGeom>
        </p:spPr>
      </p:pic>
      <p:sp>
        <p:nvSpPr>
          <p:cNvPr id="4" name="TextBox 3">
            <a:extLst>
              <a:ext uri="{FF2B5EF4-FFF2-40B4-BE49-F238E27FC236}">
                <a16:creationId xmlns:a16="http://schemas.microsoft.com/office/drawing/2014/main" id="{35077014-7B23-4347-808B-3D4A4EDBFD24}"/>
              </a:ext>
            </a:extLst>
          </p:cNvPr>
          <p:cNvSpPr txBox="1"/>
          <p:nvPr/>
        </p:nvSpPr>
        <p:spPr>
          <a:xfrm>
            <a:off x="2725372" y="324144"/>
            <a:ext cx="8014809" cy="523220"/>
          </a:xfrm>
          <a:prstGeom prst="rect">
            <a:avLst/>
          </a:prstGeom>
          <a:noFill/>
        </p:spPr>
        <p:txBody>
          <a:bodyPr wrap="square" rtlCol="0">
            <a:spAutoFit/>
          </a:bodyPr>
          <a:lstStyle/>
          <a:p>
            <a:r>
              <a:rPr lang="en-US" sz="2800" dirty="0">
                <a:solidFill>
                  <a:srgbClr val="840000"/>
                </a:solidFill>
              </a:rPr>
              <a:t>Cloud Fraction Comparison with GOES-16</a:t>
            </a:r>
          </a:p>
        </p:txBody>
      </p:sp>
      <p:sp>
        <p:nvSpPr>
          <p:cNvPr id="5" name="TextBox 4">
            <a:extLst>
              <a:ext uri="{FF2B5EF4-FFF2-40B4-BE49-F238E27FC236}">
                <a16:creationId xmlns:a16="http://schemas.microsoft.com/office/drawing/2014/main" id="{6E47BC2E-520C-194A-B0CD-8B77CB129084}"/>
              </a:ext>
            </a:extLst>
          </p:cNvPr>
          <p:cNvSpPr txBox="1"/>
          <p:nvPr/>
        </p:nvSpPr>
        <p:spPr>
          <a:xfrm>
            <a:off x="3588153" y="6164524"/>
            <a:ext cx="5416952" cy="369332"/>
          </a:xfrm>
          <a:prstGeom prst="rect">
            <a:avLst/>
          </a:prstGeom>
          <a:noFill/>
        </p:spPr>
        <p:txBody>
          <a:bodyPr wrap="square" rtlCol="0">
            <a:spAutoFit/>
          </a:bodyPr>
          <a:lstStyle/>
          <a:p>
            <a:r>
              <a:rPr lang="en-US" dirty="0"/>
              <a:t>Cloud fraction of the co-located areas; data from 2020.</a:t>
            </a:r>
          </a:p>
        </p:txBody>
      </p:sp>
    </p:spTree>
    <p:extLst>
      <p:ext uri="{BB962C8B-B14F-4D97-AF65-F5344CB8AC3E}">
        <p14:creationId xmlns:p14="http://schemas.microsoft.com/office/powerpoint/2010/main" val="34148855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3864</TotalTime>
  <Words>2397</Words>
  <Application>Microsoft Macintosh PowerPoint</Application>
  <PresentationFormat>Widescreen</PresentationFormat>
  <Paragraphs>140</Paragraphs>
  <Slides>27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Optima</vt:lpstr>
      <vt:lpstr>Times New Roman</vt:lpstr>
      <vt:lpstr>Office Theme</vt:lpstr>
      <vt:lpstr>PowerPoint Presentation</vt:lpstr>
      <vt:lpstr>List of major updates (work since last STM in Oct. 2020)</vt:lpstr>
      <vt:lpstr>EPIC Standard L2 Cloud Product System</vt:lpstr>
      <vt:lpstr>EPIC L2 Major Cloud Product List</vt:lpstr>
      <vt:lpstr>Improvements in version 3 cloud products </vt:lpstr>
      <vt:lpstr>PowerPoint Presentation</vt:lpstr>
      <vt:lpstr>PowerPoint Presentation</vt:lpstr>
      <vt:lpstr>PowerPoint Presentation</vt:lpstr>
      <vt:lpstr>PowerPoint Presentation</vt:lpstr>
      <vt:lpstr>Cloud Mask comparison with the Langley GEO/LEO composite </vt:lpstr>
      <vt:lpstr>EPIC cloud effective pressure from Oxygen A- and B-band</vt:lpstr>
      <vt:lpstr>Cloud Height Comparison with GOES-16</vt:lpstr>
      <vt:lpstr>Cloud Height Comparison with GOES-16</vt:lpstr>
      <vt:lpstr>v3 A- and B-band Cloud Effective Pressure </vt:lpstr>
      <vt:lpstr>Future Work: Impact of Scattering Angle</vt:lpstr>
      <vt:lpstr>Future Work:  Impact of Scattering Angle</vt:lpstr>
      <vt:lpstr>Future Work: Earth Curvature Inclusion in Radiative Transfer for Better Look-up Tables </vt:lpstr>
      <vt:lpstr>Extending the maximum VZA for cloud retrievals from the current 760 to 800 will decrease the no-retrieval edge pixels from 3% to 1%. </vt:lpstr>
      <vt:lpstr>Future Work: Oxygen A- and B-band Performance and Stability Monitoring</vt:lpstr>
      <vt:lpstr>Summary</vt:lpstr>
      <vt:lpstr>Publications</vt:lpstr>
      <vt:lpstr>Publications</vt:lpstr>
      <vt:lpstr>Backup</vt:lpstr>
      <vt:lpstr>EPIC COT: 2016 data</vt:lpstr>
      <vt:lpstr>EPIC cloud effective pressure from Oxygen A- and B-band</vt:lpstr>
      <vt:lpstr>EPIC Cloud Product Version Naming Convention</vt:lpstr>
      <vt:lpstr>EPIC Channels Used for Cloud Retrievals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Yang, Yuekui (GSFC-6130)</dc:creator>
  <cp:lastModifiedBy>Yang, Yuekui (GSFC-6130)</cp:lastModifiedBy>
  <cp:revision>152</cp:revision>
  <dcterms:created xsi:type="dcterms:W3CDTF">2020-07-06T21:07:53Z</dcterms:created>
  <dcterms:modified xsi:type="dcterms:W3CDTF">2021-09-29T14:05:25Z</dcterms:modified>
</cp:coreProperties>
</file>