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38" r:id="rId2"/>
    <p:sldId id="256" r:id="rId3"/>
    <p:sldId id="258" r:id="rId4"/>
    <p:sldId id="340" r:id="rId5"/>
    <p:sldId id="259" r:id="rId6"/>
    <p:sldId id="339" r:id="rId7"/>
    <p:sldId id="337" r:id="rId8"/>
    <p:sldId id="260" r:id="rId9"/>
    <p:sldId id="341" r:id="rId10"/>
    <p:sldId id="261" r:id="rId11"/>
    <p:sldId id="34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05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15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80D04-3701-ED44-8CE4-2A1D0CC06A04}" type="datetimeFigureOut">
              <a:rPr lang="en-US" smtClean="0"/>
              <a:t>9/30/21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E9A01-BB6F-8049-A825-73018F620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1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6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4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5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3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1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9E14C-22B7-D748-97CD-4A6F8F0BC339}" type="datetimeFigureOut">
              <a:rPr lang="en-US" smtClean="0"/>
              <a:t>9/30/21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7118C-BA0E-BD47-881C-D0F6625E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902030302020204" pitchFamily="66" charset="0"/>
              </a:rPr>
              <a:t>The effect of SEV on EPIC and NISTAR observations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C6D98-51B9-6647-B97D-2F62FA518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841" y="3125616"/>
            <a:ext cx="9892229" cy="196417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omic Sans MS" panose="030F0902030302020204" pitchFamily="66" charset="0"/>
              </a:rPr>
              <a:t>Alexander </a:t>
            </a:r>
            <a:r>
              <a:rPr lang="en-US" sz="3200" dirty="0" err="1">
                <a:latin typeface="Comic Sans MS" panose="030F0902030302020204" pitchFamily="66" charset="0"/>
              </a:rPr>
              <a:t>Marshak</a:t>
            </a:r>
            <a:r>
              <a:rPr lang="en-US" sz="3200" dirty="0">
                <a:latin typeface="Comic Sans MS" panose="030F0902030302020204" pitchFamily="66" charset="0"/>
              </a:rPr>
              <a:t> </a:t>
            </a:r>
            <a:r>
              <a:rPr lang="en-US" sz="2400" dirty="0">
                <a:latin typeface="Comic Sans MS" panose="030F0902030302020204" pitchFamily="66" charset="0"/>
              </a:rPr>
              <a:t>(GSFC)</a:t>
            </a:r>
          </a:p>
          <a:p>
            <a:pPr marL="0" indent="0" algn="ctr">
              <a:buNone/>
            </a:pPr>
            <a:r>
              <a:rPr lang="en-US" sz="3200" dirty="0">
                <a:latin typeface="Comic Sans MS" panose="030F0902030302020204" pitchFamily="66" charset="0"/>
              </a:rPr>
              <a:t> Alfonso Delgado-</a:t>
            </a:r>
            <a:r>
              <a:rPr lang="en-US" sz="3200" dirty="0" err="1">
                <a:latin typeface="Comic Sans MS" panose="030F0902030302020204" pitchFamily="66" charset="0"/>
              </a:rPr>
              <a:t>Bonal</a:t>
            </a:r>
            <a:r>
              <a:rPr lang="en-US" sz="3200" dirty="0">
                <a:latin typeface="Comic Sans MS" panose="030F0902030302020204" pitchFamily="66" charset="0"/>
              </a:rPr>
              <a:t> </a:t>
            </a:r>
            <a:r>
              <a:rPr lang="en-US" sz="2400" dirty="0">
                <a:latin typeface="Comic Sans MS" panose="030F0902030302020204" pitchFamily="66" charset="0"/>
              </a:rPr>
              <a:t>(GESTAR, GSFC)</a:t>
            </a:r>
          </a:p>
          <a:p>
            <a:pPr marL="0" indent="0" algn="ctr">
              <a:buNone/>
            </a:pPr>
            <a:r>
              <a:rPr lang="en-US" sz="3200" dirty="0">
                <a:latin typeface="Comic Sans MS" panose="030F0902030302020204" pitchFamily="66" charset="0"/>
              </a:rPr>
              <a:t> Yuri </a:t>
            </a:r>
            <a:r>
              <a:rPr lang="en-US" sz="3200" dirty="0" err="1">
                <a:latin typeface="Comic Sans MS" panose="030F0902030302020204" pitchFamily="66" charset="0"/>
              </a:rPr>
              <a:t>Knyazikhin</a:t>
            </a:r>
            <a:r>
              <a:rPr lang="en-US" sz="3200" dirty="0">
                <a:latin typeface="Comic Sans MS" panose="030F0902030302020204" pitchFamily="66" charset="0"/>
              </a:rPr>
              <a:t> </a:t>
            </a:r>
            <a:r>
              <a:rPr lang="en-US" sz="2400" dirty="0">
                <a:latin typeface="Comic Sans MS" panose="030F0902030302020204" pitchFamily="66" charset="0"/>
              </a:rPr>
              <a:t>(Boston University)</a:t>
            </a:r>
          </a:p>
          <a:p>
            <a:endParaRPr lang="en-US" dirty="0"/>
          </a:p>
        </p:txBody>
      </p:sp>
      <p:pic>
        <p:nvPicPr>
          <p:cNvPr id="5" name="Picture 4" descr="DSCOVR-logo-sm.jpg">
            <a:extLst>
              <a:ext uri="{FF2B5EF4-FFF2-40B4-BE49-F238E27FC236}">
                <a16:creationId xmlns:a16="http://schemas.microsoft.com/office/drawing/2014/main" id="{D5605A13-D4BC-0641-B3D9-36FCB7A9D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495" y="806240"/>
            <a:ext cx="1971149" cy="1245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4646B-B48E-E540-B5D6-0B1DE1FD30E5}"/>
              </a:ext>
            </a:extLst>
          </p:cNvPr>
          <p:cNvSpPr txBox="1"/>
          <p:nvPr/>
        </p:nvSpPr>
        <p:spPr>
          <a:xfrm>
            <a:off x="4626429" y="6359862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DSCOVR STM, Sep 28-30,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04665-6990-AB40-AFD8-34FCC14C6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4" y="726085"/>
            <a:ext cx="155777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5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5452901" y="79244"/>
            <a:ext cx="2276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902030302020204" pitchFamily="66" charset="0"/>
              </a:rPr>
              <a:t>NISTAR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E324B-408E-9D4F-8757-7971385B7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4" t="1873" r="4710" b="4281"/>
          <a:stretch/>
        </p:blipFill>
        <p:spPr>
          <a:xfrm>
            <a:off x="1796641" y="775642"/>
            <a:ext cx="8871857" cy="4525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4EEAA-BE73-2A48-A049-7A2F8FF6035B}"/>
              </a:ext>
            </a:extLst>
          </p:cNvPr>
          <p:cNvSpPr txBox="1"/>
          <p:nvPr/>
        </p:nvSpPr>
        <p:spPr>
          <a:xfrm>
            <a:off x="3921034" y="3522731"/>
            <a:ext cx="84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Band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9543C-1218-4645-AFA4-B441E9EE6EAB}"/>
              </a:ext>
            </a:extLst>
          </p:cNvPr>
          <p:cNvSpPr txBox="1"/>
          <p:nvPr/>
        </p:nvSpPr>
        <p:spPr>
          <a:xfrm>
            <a:off x="2668654" y="405976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Band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67AD4-6F44-0548-8A7B-09573E10E756}"/>
              </a:ext>
            </a:extLst>
          </p:cNvPr>
          <p:cNvSpPr txBox="1"/>
          <p:nvPr/>
        </p:nvSpPr>
        <p:spPr>
          <a:xfrm>
            <a:off x="8727067" y="2669237"/>
            <a:ext cx="84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Band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6FAB9-C8F5-E543-A314-99C522165C92}"/>
              </a:ext>
            </a:extLst>
          </p:cNvPr>
          <p:cNvSpPr txBox="1"/>
          <p:nvPr/>
        </p:nvSpPr>
        <p:spPr>
          <a:xfrm>
            <a:off x="257092" y="5518647"/>
            <a:ext cx="5838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omic Sans MS" panose="030F0902030302020204" pitchFamily="66" charset="0"/>
              </a:rPr>
              <a:t>A strong positive correlation between the Scat. Angle and NISTAR data</a:t>
            </a:r>
            <a:r>
              <a:rPr lang="en-US" sz="1600" dirty="0">
                <a:latin typeface="Comic Sans MS" panose="030F0902030302020204" pitchFamily="66" charset="0"/>
              </a:rPr>
              <a:t>.  This is especially true for time interval between </a:t>
            </a:r>
            <a:r>
              <a:rPr lang="en-US" sz="1200" dirty="0">
                <a:latin typeface="Comic Sans MS" panose="030F0902030302020204" pitchFamily="66" charset="0"/>
              </a:rPr>
              <a:t>Nov. 15 and Dec. 20, 2020 </a:t>
            </a:r>
            <a:r>
              <a:rPr lang="en-US" sz="1600" dirty="0">
                <a:latin typeface="Comic Sans MS" panose="030F0902030302020204" pitchFamily="66" charset="0"/>
              </a:rPr>
              <a:t>with maximum around </a:t>
            </a:r>
            <a:r>
              <a:rPr lang="en-US" sz="1200" dirty="0">
                <a:latin typeface="Comic Sans MS" panose="030F0902030302020204" pitchFamily="66" charset="0"/>
              </a:rPr>
              <a:t>Dec. 10 </a:t>
            </a:r>
            <a:r>
              <a:rPr lang="en-US" sz="1600" dirty="0">
                <a:latin typeface="Comic Sans MS" panose="030F0902030302020204" pitchFamily="66" charset="0"/>
              </a:rPr>
              <a:t>when Scat Angle reaches its maximum of 178.1</a:t>
            </a:r>
            <a:r>
              <a:rPr lang="en-US" sz="1600" baseline="30000" dirty="0">
                <a:latin typeface="Comic Sans MS" panose="030F0902030302020204" pitchFamily="66" charset="0"/>
              </a:rPr>
              <a:t>o</a:t>
            </a:r>
            <a:r>
              <a:rPr lang="en-US" sz="1600" dirty="0">
                <a:latin typeface="Comic Sans MS" panose="030F0902030302020204" pitchFamily="66" charset="0"/>
              </a:rPr>
              <a:t>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D3678-190A-BD42-BCD0-8B4FDEAB82D6}"/>
              </a:ext>
            </a:extLst>
          </p:cNvPr>
          <p:cNvSpPr txBox="1"/>
          <p:nvPr/>
        </p:nvSpPr>
        <p:spPr>
          <a:xfrm>
            <a:off x="6096000" y="5515456"/>
            <a:ext cx="597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omic Sans MS" panose="030F0902030302020204" pitchFamily="66" charset="0"/>
              </a:rPr>
              <a:t>Radiances plotted vs. Scat Angle</a:t>
            </a:r>
            <a:r>
              <a:rPr lang="en-US" sz="1600" dirty="0">
                <a:latin typeface="Comic Sans MS" panose="030F0902030302020204" pitchFamily="66" charset="0"/>
              </a:rPr>
              <a:t> confirm it with high correlation which is slightly higher for the B-band radiance.  It is also true for C-band radiance though with a bit lower correlation coefficient </a:t>
            </a:r>
            <a:r>
              <a:rPr lang="en-US" sz="1200" dirty="0">
                <a:latin typeface="Comic Sans MS" panose="030F0902030302020204" pitchFamily="66" charset="0"/>
              </a:rPr>
              <a:t>(0.90 for band C vs. 0.98 for band B)</a:t>
            </a:r>
            <a:r>
              <a:rPr lang="en-US" sz="1600" dirty="0"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2D198-E5E7-B046-B66E-F728C6D3BA78}"/>
              </a:ext>
            </a:extLst>
          </p:cNvPr>
          <p:cNvSpPr txBox="1"/>
          <p:nvPr/>
        </p:nvSpPr>
        <p:spPr>
          <a:xfrm>
            <a:off x="9102397" y="4244435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Band B</a:t>
            </a:r>
          </a:p>
        </p:txBody>
      </p:sp>
    </p:spTree>
    <p:extLst>
      <p:ext uri="{BB962C8B-B14F-4D97-AF65-F5344CB8AC3E}">
        <p14:creationId xmlns:p14="http://schemas.microsoft.com/office/powerpoint/2010/main" val="3316007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4799758" y="144558"/>
            <a:ext cx="2383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B9042-FCE9-4742-A14C-6EC8C340E22F}"/>
              </a:ext>
            </a:extLst>
          </p:cNvPr>
          <p:cNvSpPr txBox="1"/>
          <p:nvPr/>
        </p:nvSpPr>
        <p:spPr>
          <a:xfrm>
            <a:off x="707573" y="1240973"/>
            <a:ext cx="111796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- All EPIC observations, </a:t>
            </a:r>
            <a:r>
              <a:rPr lang="en-US" sz="2000" dirty="0">
                <a:latin typeface="Comic Sans MS" panose="030F0902030302020204" pitchFamily="66" charset="0"/>
              </a:rPr>
              <a:t>except over ocean under clear sky</a:t>
            </a:r>
            <a:r>
              <a:rPr lang="en-US" sz="2400" dirty="0">
                <a:latin typeface="Comic Sans MS" panose="030F0902030302020204" pitchFamily="66" charset="0"/>
              </a:rPr>
              <a:t>, show a strong increase of reflectance towards backscattering direction.  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r>
              <a:rPr lang="en-US" sz="2400" dirty="0">
                <a:latin typeface="Comic Sans MS" panose="030F0902030302020204" pitchFamily="66" charset="0"/>
              </a:rPr>
              <a:t>- The increase is well confirmed with cloud and vegetation models.  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r>
              <a:rPr lang="en-US" sz="2400" dirty="0">
                <a:latin typeface="Comic Sans MS" panose="030F0902030302020204" pitchFamily="66" charset="0"/>
              </a:rPr>
              <a:t>- The strongest increase is observed over land at the NIR band (780 nm). 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r>
              <a:rPr lang="en-US" sz="2400" dirty="0">
                <a:latin typeface="Comic Sans MS" panose="030F0902030302020204" pitchFamily="66" charset="0"/>
              </a:rPr>
              <a:t>- NISTAR observations also demonstrate an increase with scattering angle for all bands but the strongest one is for B-band radiance </a:t>
            </a:r>
            <a:r>
              <a:rPr lang="en-US" dirty="0">
                <a:latin typeface="Comic Sans MS" panose="030F0902030302020204" pitchFamily="66" charset="0"/>
              </a:rPr>
              <a:t>(0.2–4 </a:t>
            </a:r>
            <a:r>
              <a:rPr lang="el-GR" dirty="0"/>
              <a:t>μ</a:t>
            </a:r>
            <a:r>
              <a:rPr lang="en-US" dirty="0">
                <a:latin typeface="Comic Sans MS" panose="030F0902030302020204" pitchFamily="66" charset="0"/>
              </a:rPr>
              <a:t>m).</a:t>
            </a:r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r>
              <a:rPr lang="en-US" sz="2400" dirty="0">
                <a:latin typeface="Comic Sans MS" panose="030F0902030302020204" pitchFamily="66" charset="0"/>
              </a:rPr>
              <a:t>- Any angular distribution model with a bin size bigger than 1</a:t>
            </a:r>
            <a:r>
              <a:rPr lang="en-US" sz="2400" baseline="30000" dirty="0">
                <a:latin typeface="Comic Sans MS" panose="030F0902030302020204" pitchFamily="66" charset="0"/>
              </a:rPr>
              <a:t>o</a:t>
            </a:r>
            <a:r>
              <a:rPr lang="en-US" sz="2400" dirty="0">
                <a:latin typeface="Comic Sans MS" panose="030F0902030302020204" pitchFamily="66" charset="0"/>
              </a:rPr>
              <a:t>–3</a:t>
            </a:r>
            <a:r>
              <a:rPr lang="en-US" sz="2400" baseline="30000" dirty="0">
                <a:latin typeface="Comic Sans MS" panose="030F0902030302020204" pitchFamily="66" charset="0"/>
              </a:rPr>
              <a:t>o</a:t>
            </a:r>
            <a:r>
              <a:rPr lang="en-US" sz="2400" dirty="0">
                <a:latin typeface="Comic Sans MS" panose="030F0902030302020204" pitchFamily="66" charset="0"/>
              </a:rPr>
              <a:t> near backscattering may lead to substantial errors.</a:t>
            </a:r>
          </a:p>
        </p:txBody>
      </p:sp>
    </p:spTree>
    <p:extLst>
      <p:ext uri="{BB962C8B-B14F-4D97-AF65-F5344CB8AC3E}">
        <p14:creationId xmlns:p14="http://schemas.microsoft.com/office/powerpoint/2010/main" val="205694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3357392" y="167460"/>
            <a:ext cx="574388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902030302020204" pitchFamily="66" charset="0"/>
              </a:rPr>
              <a:t>EPIC Scattering Angle </a:t>
            </a:r>
          </a:p>
          <a:p>
            <a:pPr algn="ctr"/>
            <a:r>
              <a:rPr lang="en-US" sz="2800" b="1" dirty="0">
                <a:latin typeface="Comic Sans MS" panose="030F0902030302020204" pitchFamily="66" charset="0"/>
              </a:rPr>
              <a:t>(180</a:t>
            </a:r>
            <a:r>
              <a:rPr lang="en-US" sz="2800" b="1" baseline="30000" dirty="0">
                <a:latin typeface="Comic Sans MS" panose="030F0902030302020204" pitchFamily="66" charset="0"/>
              </a:rPr>
              <a:t>o</a:t>
            </a:r>
            <a:r>
              <a:rPr lang="en-US" sz="2800" b="1" dirty="0">
                <a:latin typeface="Comic Sans MS" panose="030F0902030302020204" pitchFamily="66" charset="0"/>
              </a:rPr>
              <a:t>-SEV)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62789-A5EB-BE4B-BD36-64AA93DD5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71" b="727"/>
          <a:stretch/>
        </p:blipFill>
        <p:spPr>
          <a:xfrm>
            <a:off x="6096000" y="1393615"/>
            <a:ext cx="4524261" cy="4156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8881-2F4D-8A49-A76B-95831B9CA8CC}"/>
              </a:ext>
            </a:extLst>
          </p:cNvPr>
          <p:cNvSpPr txBox="1"/>
          <p:nvPr/>
        </p:nvSpPr>
        <p:spPr>
          <a:xfrm>
            <a:off x="188976" y="5611062"/>
            <a:ext cx="1192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After March 2020 the range of scattering angle has substantially increased towards backscattering reaching 178</a:t>
            </a:r>
            <a:r>
              <a:rPr lang="ru-RU" sz="2000" baseline="30000" dirty="0">
                <a:latin typeface="Comic Sans MS" panose="030F0902030302020204" pitchFamily="66" charset="0"/>
              </a:rPr>
              <a:t>о</a:t>
            </a:r>
            <a:r>
              <a:rPr lang="en-US" sz="2000" dirty="0">
                <a:latin typeface="Comic Sans MS" panose="030F0902030302020204" pitchFamily="66" charset="0"/>
              </a:rPr>
              <a:t>.  This provided a unique opportunity to study angular variations of the Earth reflectivity in the vicinity of the backscattering direction.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4F35F-F18C-594C-B468-66C7A7AD6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740" y="1524877"/>
            <a:ext cx="4351743" cy="39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1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505A4-3D54-3545-B354-275F1FDB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3" y="1395850"/>
            <a:ext cx="10741446" cy="3948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6DA205-01F6-0F41-95A8-16C691CE43CC}"/>
              </a:ext>
            </a:extLst>
          </p:cNvPr>
          <p:cNvSpPr txBox="1"/>
          <p:nvPr/>
        </p:nvSpPr>
        <p:spPr>
          <a:xfrm>
            <a:off x="315685" y="5519057"/>
            <a:ext cx="11549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(A) Global TOA reflectance and its components accumulated over ocean and land. 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(B) TOA reflectance accumulated over cloudy and clear sky pixels. 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(C) TOA reflectance accumulated over cloudy and clear pixels.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79347-208B-2E4E-83B5-083BEECA4199}"/>
              </a:ext>
            </a:extLst>
          </p:cNvPr>
          <p:cNvSpPr txBox="1"/>
          <p:nvPr/>
        </p:nvSpPr>
        <p:spPr>
          <a:xfrm>
            <a:off x="2694854" y="82136"/>
            <a:ext cx="699422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TOA reflectance at 780 nm </a:t>
            </a:r>
          </a:p>
          <a:p>
            <a:pPr algn="ctr"/>
            <a:r>
              <a:rPr lang="en-US" sz="2800" b="1" dirty="0">
                <a:latin typeface="Comic Sans MS" panose="030F0902030302020204" pitchFamily="66" charset="0"/>
              </a:rPr>
              <a:t>(Sep 17 – Dec 10, 2020)</a:t>
            </a:r>
            <a:endParaRPr lang="en-US" sz="40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7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79347-208B-2E4E-83B5-083BEECA4199}"/>
              </a:ext>
            </a:extLst>
          </p:cNvPr>
          <p:cNvSpPr txBox="1"/>
          <p:nvPr/>
        </p:nvSpPr>
        <p:spPr>
          <a:xfrm>
            <a:off x="2694854" y="82136"/>
            <a:ext cx="699422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TOA reflectance at 780 nm </a:t>
            </a:r>
          </a:p>
          <a:p>
            <a:pPr algn="ctr"/>
            <a:r>
              <a:rPr lang="en-US" sz="2800" b="1" dirty="0">
                <a:latin typeface="Comic Sans MS" panose="030F0902030302020204" pitchFamily="66" charset="0"/>
              </a:rPr>
              <a:t>(Feb 26 – Dec 20, 2020)</a:t>
            </a:r>
            <a:endParaRPr lang="en-US" sz="4000" b="1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25982-AC0F-6A48-9E1A-F3ACFAB2A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43" y="1332634"/>
            <a:ext cx="11266714" cy="4216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EDE4B-6B0E-1D48-AECF-F34C38C88457}"/>
              </a:ext>
            </a:extLst>
          </p:cNvPr>
          <p:cNvSpPr txBox="1"/>
          <p:nvPr/>
        </p:nvSpPr>
        <p:spPr>
          <a:xfrm>
            <a:off x="1719942" y="5714316"/>
            <a:ext cx="1175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Global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A98EF-99EF-864F-BBBF-1B2206E893FE}"/>
              </a:ext>
            </a:extLst>
          </p:cNvPr>
          <p:cNvSpPr txBox="1"/>
          <p:nvPr/>
        </p:nvSpPr>
        <p:spPr>
          <a:xfrm>
            <a:off x="5595256" y="5767756"/>
            <a:ext cx="1001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Ocean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E261A-4602-C943-AC29-A4B7AA7C0D59}"/>
              </a:ext>
            </a:extLst>
          </p:cNvPr>
          <p:cNvSpPr txBox="1"/>
          <p:nvPr/>
        </p:nvSpPr>
        <p:spPr>
          <a:xfrm>
            <a:off x="9884228" y="5714316"/>
            <a:ext cx="1001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114717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4389760" y="282080"/>
            <a:ext cx="446147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Comic Sans MS" panose="030F0902030302020204" pitchFamily="66" charset="0"/>
              </a:rPr>
              <a:t>Spectral behavior</a:t>
            </a:r>
          </a:p>
          <a:p>
            <a:pPr algn="ctr"/>
            <a:r>
              <a:rPr lang="en-US" sz="2800" b="1" dirty="0">
                <a:latin typeface="Comic Sans MS" panose="030F0902030302020204" pitchFamily="66" charset="0"/>
              </a:rPr>
              <a:t>(Oct 25 – Dec 14, 2021)</a:t>
            </a:r>
            <a:endParaRPr lang="en-US" sz="4000" b="1" dirty="0"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6CB62-DFAB-4D4E-AE30-225A6571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955"/>
            <a:ext cx="12192000" cy="3168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1F131C-F1F3-114C-BD9E-9474ADCE4D43}"/>
              </a:ext>
            </a:extLst>
          </p:cNvPr>
          <p:cNvSpPr txBox="1"/>
          <p:nvPr/>
        </p:nvSpPr>
        <p:spPr>
          <a:xfrm>
            <a:off x="210312" y="5557632"/>
            <a:ext cx="11603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The correlation over land is much stronger than that over ocean for all spectral bands.  The highest value is for land at 780 nm. </a:t>
            </a:r>
          </a:p>
        </p:txBody>
      </p:sp>
    </p:spTree>
    <p:extLst>
      <p:ext uri="{BB962C8B-B14F-4D97-AF65-F5344CB8AC3E}">
        <p14:creationId xmlns:p14="http://schemas.microsoft.com/office/powerpoint/2010/main" val="50603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4930388" y="238538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902030302020204" pitchFamily="66" charset="0"/>
              </a:rPr>
              <a:t>Clouds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2F1E4-41D9-2B4C-87B7-10CB29EA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060473"/>
            <a:ext cx="10604015" cy="57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4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4930388" y="238538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902030302020204" pitchFamily="66" charset="0"/>
              </a:rPr>
              <a:t>Clouds (model)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67B5F-03CF-7B43-8510-B9BB1A99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03" y="1094812"/>
            <a:ext cx="11032311" cy="5186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F6B5C-7290-5440-9DB9-D2D23F109C03}"/>
              </a:ext>
            </a:extLst>
          </p:cNvPr>
          <p:cNvSpPr txBox="1"/>
          <p:nvPr/>
        </p:nvSpPr>
        <p:spPr>
          <a:xfrm>
            <a:off x="3113441" y="6285527"/>
            <a:ext cx="1022290" cy="40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E8721-7A16-7F4C-952A-69BAE46661EB}"/>
              </a:ext>
            </a:extLst>
          </p:cNvPr>
          <p:cNvSpPr txBox="1"/>
          <p:nvPr/>
        </p:nvSpPr>
        <p:spPr>
          <a:xfrm>
            <a:off x="8313258" y="6285527"/>
            <a:ext cx="1022290" cy="40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Ice</a:t>
            </a:r>
          </a:p>
        </p:txBody>
      </p:sp>
    </p:spTree>
    <p:extLst>
      <p:ext uri="{BB962C8B-B14F-4D97-AF65-F5344CB8AC3E}">
        <p14:creationId xmlns:p14="http://schemas.microsoft.com/office/powerpoint/2010/main" val="26715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5368964" y="123696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902030302020204" pitchFamily="66" charset="0"/>
              </a:rPr>
              <a:t>Vegetation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31CF3-0DC8-ED44-B9E1-C9B1173E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979"/>
            <a:ext cx="12192000" cy="3414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DF5C81-8BBA-D043-8678-F973E1714C35}"/>
              </a:ext>
            </a:extLst>
          </p:cNvPr>
          <p:cNvSpPr txBox="1"/>
          <p:nvPr/>
        </p:nvSpPr>
        <p:spPr>
          <a:xfrm>
            <a:off x="8609893" y="246806"/>
            <a:ext cx="3180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SEV = 180</a:t>
            </a:r>
            <a:r>
              <a:rPr lang="en-US" sz="2400" baseline="30000" dirty="0"/>
              <a:t>o</a:t>
            </a:r>
            <a:r>
              <a:rPr lang="en-US" sz="2400" dirty="0"/>
              <a:t> – Scat. Angle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B471B-1709-1746-B097-A0ED926BF467}"/>
              </a:ext>
            </a:extLst>
          </p:cNvPr>
          <p:cNvSpPr txBox="1"/>
          <p:nvPr/>
        </p:nvSpPr>
        <p:spPr>
          <a:xfrm>
            <a:off x="291302" y="4898815"/>
            <a:ext cx="116093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omic Sans MS" panose="030F0902030302020204" pitchFamily="66" charset="0"/>
              </a:rPr>
              <a:t>Reflective properties of Amazonian forests</a:t>
            </a:r>
            <a:r>
              <a:rPr lang="en-US" sz="2000" dirty="0">
                <a:latin typeface="Comic Sans MS" panose="030F0902030302020204" pitchFamily="66" charset="0"/>
              </a:rPr>
              <a:t>.  </a:t>
            </a:r>
          </a:p>
          <a:p>
            <a:r>
              <a:rPr lang="en-US" sz="1600" b="1" dirty="0">
                <a:latin typeface="Comic Sans MS" panose="030F0902030302020204" pitchFamily="66" charset="0"/>
              </a:rPr>
              <a:t>(left)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NIR BRF of an area in Amazonian rainforests obtained from MISR data.  </a:t>
            </a:r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1600" b="1" dirty="0">
                <a:latin typeface="Comic Sans MS" panose="030F0902030302020204" pitchFamily="66" charset="0"/>
              </a:rPr>
              <a:t>(middle)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Two-months average normalized radiance over Amazonian forests derived from MAIAC BRF vs. SZA for 10 values of SEV.  </a:t>
            </a:r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1600" b="1" dirty="0">
                <a:latin typeface="Comic Sans MS" panose="030F0902030302020204" pitchFamily="66" charset="0"/>
              </a:rPr>
              <a:t>(right) </a:t>
            </a:r>
            <a:r>
              <a:rPr lang="en-US" dirty="0">
                <a:latin typeface="Comic Sans MS" panose="030F0902030302020204" pitchFamily="66" charset="0"/>
              </a:rPr>
              <a:t>Two-months average scattering function vs. SEV.</a:t>
            </a:r>
            <a:endParaRPr lang="en-US" sz="2000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64514-A749-FC4F-A876-C735E89E26D5}"/>
              </a:ext>
            </a:extLst>
          </p:cNvPr>
          <p:cNvSpPr txBox="1"/>
          <p:nvPr/>
        </p:nvSpPr>
        <p:spPr>
          <a:xfrm>
            <a:off x="1730955" y="3063358"/>
            <a:ext cx="1022290" cy="40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MISR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B231A-5904-F146-BA8C-945B60AF95CD}"/>
              </a:ext>
            </a:extLst>
          </p:cNvPr>
          <p:cNvSpPr txBox="1"/>
          <p:nvPr/>
        </p:nvSpPr>
        <p:spPr>
          <a:xfrm>
            <a:off x="6450332" y="3027831"/>
            <a:ext cx="1022290" cy="40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EPIC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EC156-DACE-2B42-BB2E-C324A57EADE2}"/>
              </a:ext>
            </a:extLst>
          </p:cNvPr>
          <p:cNvSpPr txBox="1"/>
          <p:nvPr/>
        </p:nvSpPr>
        <p:spPr>
          <a:xfrm>
            <a:off x="9177622" y="2992304"/>
            <a:ext cx="1022290" cy="40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EPIC</a:t>
            </a:r>
          </a:p>
        </p:txBody>
      </p:sp>
    </p:spTree>
    <p:extLst>
      <p:ext uri="{BB962C8B-B14F-4D97-AF65-F5344CB8AC3E}">
        <p14:creationId xmlns:p14="http://schemas.microsoft.com/office/powerpoint/2010/main" val="111485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F60744-0372-E349-BDB1-7C957512271F}"/>
              </a:ext>
            </a:extLst>
          </p:cNvPr>
          <p:cNvSpPr txBox="1"/>
          <p:nvPr/>
        </p:nvSpPr>
        <p:spPr>
          <a:xfrm>
            <a:off x="3877621" y="209509"/>
            <a:ext cx="4701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902030302020204" pitchFamily="66" charset="0"/>
              </a:rPr>
              <a:t>Vegetation (model)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4016F-A000-3740-AEF3-98AB75757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64" y="1035447"/>
            <a:ext cx="9512300" cy="355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6DD95C-DC73-E542-8FAC-EF5553E1A537}"/>
              </a:ext>
            </a:extLst>
          </p:cNvPr>
          <p:cNvSpPr txBox="1"/>
          <p:nvPr/>
        </p:nvSpPr>
        <p:spPr>
          <a:xfrm>
            <a:off x="341158" y="5690474"/>
            <a:ext cx="1118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BRF of forest at the NIR spectral band in the principal plane as a function of 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(A) VZA and (B) phase angle. </a:t>
            </a:r>
          </a:p>
        </p:txBody>
      </p:sp>
    </p:spTree>
    <p:extLst>
      <p:ext uri="{BB962C8B-B14F-4D97-AF65-F5344CB8AC3E}">
        <p14:creationId xmlns:p14="http://schemas.microsoft.com/office/powerpoint/2010/main" val="2699470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33322</TotalTime>
  <Words>495</Words>
  <Application>Microsoft Macintosh PowerPoint</Application>
  <PresentationFormat>Widescreen</PresentationFormat>
  <Paragraphs>57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The effect of SEV on EPIC and NISTAR observations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Marshak, Alexander (GSFC-6130)</cp:lastModifiedBy>
  <cp:revision>603</cp:revision>
  <cp:lastPrinted>2020-10-04T22:21:13Z</cp:lastPrinted>
  <dcterms:created xsi:type="dcterms:W3CDTF">2016-12-05T09:47:48Z</dcterms:created>
  <dcterms:modified xsi:type="dcterms:W3CDTF">2021-09-30T13:33:00Z</dcterms:modified>
</cp:coreProperties>
</file>