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3" r:id="rId2"/>
    <p:sldId id="411" r:id="rId3"/>
    <p:sldId id="384" r:id="rId4"/>
    <p:sldId id="402" r:id="rId5"/>
    <p:sldId id="409" r:id="rId6"/>
    <p:sldId id="408" r:id="rId7"/>
    <p:sldId id="305" r:id="rId8"/>
    <p:sldId id="352" r:id="rId9"/>
    <p:sldId id="410" r:id="rId10"/>
    <p:sldId id="369" r:id="rId11"/>
    <p:sldId id="379" r:id="rId12"/>
    <p:sldId id="360" r:id="rId13"/>
    <p:sldId id="401" r:id="rId14"/>
    <p:sldId id="362" r:id="rId1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rres, Omar (GSFC-6140)" initials="TO(" lastIdx="1" clrIdx="0">
    <p:extLst>
      <p:ext uri="{19B8F6BF-5375-455C-9EA6-DF929625EA0E}">
        <p15:presenceInfo xmlns:p15="http://schemas.microsoft.com/office/powerpoint/2012/main" userId="S-1-5-21-330711430-3775241029-4075259233-3750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85" d="100"/>
          <a:sy n="185" d="100"/>
        </p:scale>
        <p:origin x="294" y="1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AD3D725-81BB-4153-B023-00EB13129DB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3187921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D3D725-81BB-4153-B023-00EB13129DB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215201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D3D725-81BB-4153-B023-00EB13129DB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2462401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D3D725-81BB-4153-B023-00EB13129DB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3307597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AD3D725-81BB-4153-B023-00EB13129DB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1181566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AD3D725-81BB-4153-B023-00EB13129DBE}"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326742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D3D725-81BB-4153-B023-00EB13129DBE}" type="datetimeFigureOut">
              <a:rPr lang="en-US" smtClean="0"/>
              <a:t>9/18/2019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297040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D3D725-81BB-4153-B023-00EB13129DBE}" type="datetimeFigureOut">
              <a:rPr lang="en-US" smtClean="0"/>
              <a:t>9/18/2019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544616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3D725-81BB-4153-B023-00EB13129DBE}" type="datetimeFigureOut">
              <a:rPr lang="en-US" smtClean="0"/>
              <a:t>9/18/2019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214231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D3D725-81BB-4153-B023-00EB13129DBE}"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243877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D3D725-81BB-4153-B023-00EB13129DBE}"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718D72-3C92-42EC-9515-0C9D41B82495}" type="slidenum">
              <a:rPr lang="en-US" smtClean="0"/>
              <a:t>‹#›</a:t>
            </a:fld>
            <a:endParaRPr lang="en-US"/>
          </a:p>
        </p:txBody>
      </p:sp>
    </p:spTree>
    <p:extLst>
      <p:ext uri="{BB962C8B-B14F-4D97-AF65-F5344CB8AC3E}">
        <p14:creationId xmlns:p14="http://schemas.microsoft.com/office/powerpoint/2010/main" val="389404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3D725-81BB-4153-B023-00EB13129DBE}" type="datetimeFigureOut">
              <a:rPr lang="en-US" smtClean="0"/>
              <a:t>9/18/2019</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18D72-3C92-42EC-9515-0C9D41B82495}" type="slidenum">
              <a:rPr lang="en-US" smtClean="0"/>
              <a:t>‹#›</a:t>
            </a:fld>
            <a:endParaRPr lang="en-US"/>
          </a:p>
        </p:txBody>
      </p:sp>
    </p:spTree>
    <p:extLst>
      <p:ext uri="{BB962C8B-B14F-4D97-AF65-F5344CB8AC3E}">
        <p14:creationId xmlns:p14="http://schemas.microsoft.com/office/powerpoint/2010/main" val="34969231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jpg"/><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3140" r="13283"/>
          <a:stretch/>
        </p:blipFill>
        <p:spPr>
          <a:xfrm>
            <a:off x="-1" y="0"/>
            <a:ext cx="9144000" cy="6858000"/>
          </a:xfrm>
          <a:prstGeom prst="rect">
            <a:avLst/>
          </a:prstGeom>
        </p:spPr>
      </p:pic>
      <p:sp>
        <p:nvSpPr>
          <p:cNvPr id="3" name="Rectangle 2"/>
          <p:cNvSpPr/>
          <p:nvPr/>
        </p:nvSpPr>
        <p:spPr>
          <a:xfrm>
            <a:off x="327375" y="907108"/>
            <a:ext cx="8619066" cy="923330"/>
          </a:xfrm>
          <a:prstGeom prst="rect">
            <a:avLst/>
          </a:prstGeom>
        </p:spPr>
        <p:txBody>
          <a:bodyPr wrap="square">
            <a:spAutoFit/>
          </a:bodyPr>
          <a:lstStyle/>
          <a:p>
            <a:pPr algn="ctr"/>
            <a:r>
              <a:rPr lang="en-US" b="1" dirty="0" smtClean="0">
                <a:solidFill>
                  <a:srgbClr val="FFFF00"/>
                </a:solidFill>
              </a:rPr>
              <a:t>Stratospheric </a:t>
            </a:r>
            <a:r>
              <a:rPr lang="en-US" b="1" dirty="0">
                <a:solidFill>
                  <a:srgbClr val="FFFF00"/>
                </a:solidFill>
              </a:rPr>
              <a:t>Injection of Massive Smoke Plume from Canadian Boreal Fires in </a:t>
            </a:r>
            <a:r>
              <a:rPr lang="en-US" b="1" dirty="0" smtClean="0">
                <a:solidFill>
                  <a:srgbClr val="FFFF00"/>
                </a:solidFill>
              </a:rPr>
              <a:t>2017:</a:t>
            </a:r>
          </a:p>
          <a:p>
            <a:pPr algn="ctr"/>
            <a:r>
              <a:rPr lang="en-US" b="1" dirty="0">
                <a:solidFill>
                  <a:srgbClr val="FFFF00"/>
                </a:solidFill>
              </a:rPr>
              <a:t>EPIC verification of self-lifting of carbonaceous aerosol layers</a:t>
            </a:r>
          </a:p>
          <a:p>
            <a:pPr algn="ctr"/>
            <a:endParaRPr lang="en-US" b="1" dirty="0">
              <a:solidFill>
                <a:srgbClr val="FFFF00"/>
              </a:solidFill>
            </a:endParaRPr>
          </a:p>
        </p:txBody>
      </p:sp>
      <p:sp>
        <p:nvSpPr>
          <p:cNvPr id="4" name="TextBox 3"/>
          <p:cNvSpPr txBox="1"/>
          <p:nvPr/>
        </p:nvSpPr>
        <p:spPr>
          <a:xfrm>
            <a:off x="3901527" y="2675467"/>
            <a:ext cx="1340945" cy="369332"/>
          </a:xfrm>
          <a:prstGeom prst="rect">
            <a:avLst/>
          </a:prstGeom>
          <a:noFill/>
        </p:spPr>
        <p:txBody>
          <a:bodyPr wrap="none" rtlCol="0">
            <a:spAutoFit/>
          </a:bodyPr>
          <a:lstStyle/>
          <a:p>
            <a:r>
              <a:rPr lang="en-US" dirty="0" smtClean="0">
                <a:solidFill>
                  <a:srgbClr val="FFFF00"/>
                </a:solidFill>
              </a:rPr>
              <a:t>Omar Torres</a:t>
            </a:r>
            <a:endParaRPr lang="en-US" dirty="0">
              <a:solidFill>
                <a:srgbClr val="FFFF00"/>
              </a:solidFill>
            </a:endParaRPr>
          </a:p>
        </p:txBody>
      </p:sp>
      <p:sp>
        <p:nvSpPr>
          <p:cNvPr id="5" name="TextBox 4"/>
          <p:cNvSpPr txBox="1"/>
          <p:nvPr/>
        </p:nvSpPr>
        <p:spPr>
          <a:xfrm>
            <a:off x="1447477" y="2952466"/>
            <a:ext cx="6378862" cy="369332"/>
          </a:xfrm>
          <a:prstGeom prst="rect">
            <a:avLst/>
          </a:prstGeom>
          <a:noFill/>
        </p:spPr>
        <p:txBody>
          <a:bodyPr wrap="none" rtlCol="0">
            <a:spAutoFit/>
          </a:bodyPr>
          <a:lstStyle/>
          <a:p>
            <a:r>
              <a:rPr lang="en-US" dirty="0" smtClean="0">
                <a:solidFill>
                  <a:srgbClr val="FFFF00"/>
                </a:solidFill>
              </a:rPr>
              <a:t>Hiren Jethva, Nickolay Krotkov, Changwoo Ahn and Pawan Bhartia </a:t>
            </a:r>
            <a:endParaRPr lang="en-US" dirty="0">
              <a:solidFill>
                <a:srgbClr val="FFFF00"/>
              </a:solidFill>
            </a:endParaRPr>
          </a:p>
        </p:txBody>
      </p:sp>
      <p:sp>
        <p:nvSpPr>
          <p:cNvPr id="6" name="TextBox 5"/>
          <p:cNvSpPr txBox="1"/>
          <p:nvPr/>
        </p:nvSpPr>
        <p:spPr>
          <a:xfrm>
            <a:off x="1924361" y="4166827"/>
            <a:ext cx="5000344" cy="646331"/>
          </a:xfrm>
          <a:prstGeom prst="rect">
            <a:avLst/>
          </a:prstGeom>
          <a:noFill/>
        </p:spPr>
        <p:txBody>
          <a:bodyPr wrap="none" rtlCol="0">
            <a:spAutoFit/>
          </a:bodyPr>
          <a:lstStyle/>
          <a:p>
            <a:pPr algn="ctr"/>
            <a:r>
              <a:rPr lang="en-US" dirty="0">
                <a:solidFill>
                  <a:srgbClr val="FFFF00"/>
                </a:solidFill>
              </a:rPr>
              <a:t>5</a:t>
            </a:r>
            <a:r>
              <a:rPr lang="en-US" baseline="30000" dirty="0" smtClean="0">
                <a:solidFill>
                  <a:srgbClr val="FFFF00"/>
                </a:solidFill>
              </a:rPr>
              <a:t>th </a:t>
            </a:r>
            <a:r>
              <a:rPr lang="en-US" dirty="0" smtClean="0">
                <a:solidFill>
                  <a:srgbClr val="FFFF00"/>
                </a:solidFill>
              </a:rPr>
              <a:t>DSCOVR </a:t>
            </a:r>
            <a:r>
              <a:rPr lang="en-US" dirty="0">
                <a:solidFill>
                  <a:srgbClr val="FFFF00"/>
                </a:solidFill>
              </a:rPr>
              <a:t>EPIC and NISTAR </a:t>
            </a:r>
            <a:r>
              <a:rPr lang="en-US" dirty="0" smtClean="0">
                <a:solidFill>
                  <a:srgbClr val="FFFF00"/>
                </a:solidFill>
              </a:rPr>
              <a:t>Science Team Meeting</a:t>
            </a:r>
          </a:p>
          <a:p>
            <a:pPr algn="ctr"/>
            <a:r>
              <a:rPr lang="en-US" dirty="0" smtClean="0">
                <a:solidFill>
                  <a:srgbClr val="FFFF00"/>
                </a:solidFill>
              </a:rPr>
              <a:t>NASA-GSFC, Sept. 17 –19, </a:t>
            </a:r>
            <a:r>
              <a:rPr lang="en-US" dirty="0">
                <a:solidFill>
                  <a:srgbClr val="FFFF00"/>
                </a:solidFill>
              </a:rPr>
              <a:t>2019</a:t>
            </a:r>
          </a:p>
        </p:txBody>
      </p:sp>
      <p:sp>
        <p:nvSpPr>
          <p:cNvPr id="8" name="TextBox 7"/>
          <p:cNvSpPr txBox="1"/>
          <p:nvPr/>
        </p:nvSpPr>
        <p:spPr>
          <a:xfrm>
            <a:off x="166228" y="6211670"/>
            <a:ext cx="8941359" cy="523220"/>
          </a:xfrm>
          <a:prstGeom prst="rect">
            <a:avLst/>
          </a:prstGeom>
          <a:noFill/>
        </p:spPr>
        <p:txBody>
          <a:bodyPr wrap="square" rtlCol="0">
            <a:spAutoFit/>
          </a:bodyPr>
          <a:lstStyle/>
          <a:p>
            <a:r>
              <a:rPr lang="en-US" sz="1400" i="1" dirty="0" smtClean="0">
                <a:solidFill>
                  <a:schemeClr val="bg1"/>
                </a:solidFill>
              </a:rPr>
              <a:t>Torres et al., Stratospheric </a:t>
            </a:r>
            <a:r>
              <a:rPr lang="en-US" sz="1400" i="1" dirty="0">
                <a:solidFill>
                  <a:schemeClr val="bg1"/>
                </a:solidFill>
              </a:rPr>
              <a:t>Injection of Massive Smoke Plume from Canadian Boreal Fires in </a:t>
            </a:r>
            <a:r>
              <a:rPr lang="en-US" sz="1400" i="1" dirty="0" smtClean="0">
                <a:solidFill>
                  <a:schemeClr val="bg1"/>
                </a:solidFill>
              </a:rPr>
              <a:t>2017  </a:t>
            </a:r>
            <a:r>
              <a:rPr lang="en-US" sz="1400" i="1" dirty="0">
                <a:solidFill>
                  <a:schemeClr val="bg1"/>
                </a:solidFill>
              </a:rPr>
              <a:t>as seen by DSCOVR-EPIC, CALIOP and OMPS-LP </a:t>
            </a:r>
            <a:r>
              <a:rPr lang="en-US" sz="1400" i="1" dirty="0" smtClean="0">
                <a:solidFill>
                  <a:schemeClr val="bg1"/>
                </a:solidFill>
              </a:rPr>
              <a:t>Observations, 2019, JGR (under review)</a:t>
            </a:r>
            <a:endParaRPr lang="en-US" sz="1400" i="1" dirty="0">
              <a:solidFill>
                <a:schemeClr val="bg1"/>
              </a:solidFill>
            </a:endParaRPr>
          </a:p>
        </p:txBody>
      </p:sp>
    </p:spTree>
    <p:extLst>
      <p:ext uri="{BB962C8B-B14F-4D97-AF65-F5344CB8AC3E}">
        <p14:creationId xmlns:p14="http://schemas.microsoft.com/office/powerpoint/2010/main" val="248073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3285818" y="1125575"/>
                <a:ext cx="2954655" cy="484300"/>
              </a:xfrm>
              <a:prstGeom prst="rect">
                <a:avLst/>
              </a:prstGeom>
            </p:spPr>
            <p:txBody>
              <a:bodyPr wrap="none">
                <a:spAutoFit/>
              </a:bodyPr>
              <a:lstStyle/>
              <a:p>
                <a14:m>
                  <m:oMath xmlns:m="http://schemas.openxmlformats.org/officeDocument/2006/math">
                    <m:r>
                      <a:rPr lang="en-US" i="1">
                        <a:latin typeface="Cambria Math" panose="02040503050406030204" pitchFamily="18" charset="0"/>
                        <a:ea typeface="Calibri" panose="020F0502020204030204" pitchFamily="34" charset="0"/>
                        <a:cs typeface="Calibri" panose="020F0502020204030204" pitchFamily="34" charset="0"/>
                      </a:rPr>
                      <m:t>𝑀</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𝛴</m:t>
                    </m:r>
                    <m:r>
                      <a:rPr lang="en-US" i="1">
                        <a:latin typeface="Cambria Math" panose="02040503050406030204" pitchFamily="18" charset="0"/>
                        <a:ea typeface="Calibri" panose="020F0502020204030204" pitchFamily="34" charset="0"/>
                        <a:cs typeface="Calibri" panose="020F0502020204030204" pitchFamily="34" charset="0"/>
                      </a:rPr>
                      <m:t> </m:t>
                    </m:r>
                    <m:f>
                      <m:fPr>
                        <m:ctrlPr>
                          <a:rPr lang="en-US" i="1">
                            <a:effectLst/>
                            <a:latin typeface="Cambria Math" panose="02040503050406030204" pitchFamily="18" charset="0"/>
                          </a:rPr>
                        </m:ctrlPr>
                      </m:fPr>
                      <m:num>
                        <m:r>
                          <a:rPr lang="en-US" i="1">
                            <a:latin typeface="Cambria Math" panose="02040503050406030204" pitchFamily="18" charset="0"/>
                            <a:ea typeface="Calibri" panose="020F0502020204030204" pitchFamily="34" charset="0"/>
                            <a:cs typeface="Calibri" panose="020F0502020204030204" pitchFamily="34" charset="0"/>
                          </a:rPr>
                          <m:t>4</m:t>
                        </m:r>
                      </m:num>
                      <m:den>
                        <m:r>
                          <a:rPr lang="en-US" i="1">
                            <a:latin typeface="Cambria Math" panose="02040503050406030204" pitchFamily="18" charset="0"/>
                            <a:ea typeface="Calibri" panose="020F0502020204030204" pitchFamily="34" charset="0"/>
                            <a:cs typeface="Calibri" panose="020F0502020204030204" pitchFamily="34" charset="0"/>
                          </a:rPr>
                          <m:t>3</m:t>
                        </m:r>
                      </m:den>
                    </m:f>
                    <m:r>
                      <a:rPr lang="en-US" i="1">
                        <a:latin typeface="Cambria Math" panose="02040503050406030204" pitchFamily="18" charset="0"/>
                        <a:ea typeface="Calibri" panose="020F0502020204030204" pitchFamily="34" charset="0"/>
                        <a:cs typeface="Calibri" panose="020F0502020204030204" pitchFamily="34" charset="0"/>
                      </a:rPr>
                      <m:t>𝜌</m:t>
                    </m:r>
                    <m:sSub>
                      <m:sSubPr>
                        <m:ctrlPr>
                          <a:rPr lang="en-US" i="1">
                            <a:effectLst/>
                            <a:latin typeface="Cambria Math" panose="02040503050406030204" pitchFamily="18" charset="0"/>
                          </a:rPr>
                        </m:ctrlPr>
                      </m:sSubPr>
                      <m:e>
                        <m:r>
                          <a:rPr lang="en-US" i="1">
                            <a:latin typeface="Cambria Math" panose="02040503050406030204" pitchFamily="18" charset="0"/>
                            <a:ea typeface="Calibri" panose="020F0502020204030204" pitchFamily="34" charset="0"/>
                            <a:cs typeface="Calibri" panose="020F0502020204030204" pitchFamily="34" charset="0"/>
                          </a:rPr>
                          <m:t>𝑟</m:t>
                        </m:r>
                      </m:e>
                      <m:sub>
                        <m:r>
                          <a:rPr lang="en-US" i="1">
                            <a:latin typeface="Cambria Math" panose="02040503050406030204" pitchFamily="18" charset="0"/>
                            <a:ea typeface="Calibri" panose="020F0502020204030204" pitchFamily="34" charset="0"/>
                            <a:cs typeface="Calibri" panose="020F0502020204030204" pitchFamily="34" charset="0"/>
                          </a:rPr>
                          <m:t>𝑒𝑓𝑓</m:t>
                        </m:r>
                      </m:sub>
                    </m:sSub>
                    <m:r>
                      <a:rPr lang="en-US" i="1">
                        <a:latin typeface="Cambria Math" panose="02040503050406030204" pitchFamily="18" charset="0"/>
                        <a:ea typeface="Calibri" panose="020F0502020204030204" pitchFamily="34" charset="0"/>
                        <a:cs typeface="Calibri" panose="020F0502020204030204" pitchFamily="34" charset="0"/>
                      </a:rPr>
                      <m:t>𝐴</m:t>
                    </m:r>
                    <m:sSub>
                      <m:sSubPr>
                        <m:ctrlPr>
                          <a:rPr lang="en-US" b="1" i="1">
                            <a:effectLst/>
                            <a:latin typeface="Cambria Math" panose="02040503050406030204" pitchFamily="18" charset="0"/>
                          </a:rPr>
                        </m:ctrlPr>
                      </m:sSubPr>
                      <m:e>
                        <m:r>
                          <a:rPr lang="en-US" b="1" i="1">
                            <a:latin typeface="Cambria Math" panose="02040503050406030204" pitchFamily="18" charset="0"/>
                            <a:ea typeface="Calibri" panose="020F0502020204030204" pitchFamily="34" charset="0"/>
                            <a:cs typeface="Calibri" panose="020F0502020204030204" pitchFamily="34" charset="0"/>
                          </a:rPr>
                          <m:t>𝝉</m:t>
                        </m:r>
                      </m:e>
                      <m:sub>
                        <m:r>
                          <a:rPr lang="en-US" b="1" i="1">
                            <a:latin typeface="Cambria Math" panose="02040503050406030204" pitchFamily="18" charset="0"/>
                            <a:ea typeface="Calibri" panose="020F0502020204030204" pitchFamily="34" charset="0"/>
                            <a:cs typeface="Calibri" panose="020F0502020204030204" pitchFamily="34" charset="0"/>
                          </a:rPr>
                          <m:t>𝒔𝒕𝒓</m:t>
                        </m:r>
                      </m:sub>
                    </m:sSub>
                    <m:r>
                      <a:rPr lang="en-US" b="1" i="1">
                        <a:latin typeface="Cambria Math" panose="02040503050406030204" pitchFamily="18" charset="0"/>
                        <a:ea typeface="Calibri" panose="020F0502020204030204" pitchFamily="34" charset="0"/>
                        <a:cs typeface="Calibri" panose="020F0502020204030204" pitchFamily="34" charset="0"/>
                      </a:rPr>
                      <m:t>𝒇</m:t>
                    </m:r>
                    <m:d>
                      <m:dPr>
                        <m:ctrlPr>
                          <a:rPr lang="en-US" i="1">
                            <a:effectLst/>
                            <a:latin typeface="Cambria Math" panose="02040503050406030204" pitchFamily="18" charset="0"/>
                          </a:rPr>
                        </m:ctrlPr>
                      </m:dPr>
                      <m:e>
                        <m:sSub>
                          <m:sSubPr>
                            <m:ctrlPr>
                              <a:rPr lang="en-US" i="1">
                                <a:effectLst/>
                                <a:latin typeface="Cambria Math" panose="02040503050406030204" pitchFamily="18" charset="0"/>
                              </a:rPr>
                            </m:ctrlPr>
                          </m:sSubPr>
                          <m:e>
                            <m:r>
                              <a:rPr lang="en-US" i="1">
                                <a:latin typeface="Cambria Math" panose="02040503050406030204" pitchFamily="18" charset="0"/>
                                <a:ea typeface="Calibri" panose="020F0502020204030204" pitchFamily="34" charset="0"/>
                                <a:cs typeface="Calibri" panose="020F0502020204030204" pitchFamily="34" charset="0"/>
                              </a:rPr>
                              <m:t>𝑟</m:t>
                            </m:r>
                          </m:e>
                          <m:sub>
                            <m:r>
                              <a:rPr lang="en-US" i="1">
                                <a:latin typeface="Cambria Math" panose="02040503050406030204" pitchFamily="18" charset="0"/>
                                <a:ea typeface="Calibri" panose="020F0502020204030204" pitchFamily="34" charset="0"/>
                                <a:cs typeface="Calibri" panose="020F0502020204030204" pitchFamily="34" charset="0"/>
                              </a:rPr>
                              <m:t>𝑒𝑓𝑓</m:t>
                            </m:r>
                          </m:sub>
                        </m:sSub>
                      </m:e>
                    </m:d>
                  </m:oMath>
                </a14:m>
                <a:r>
                  <a:rPr lang="en-US" dirty="0">
                    <a:latin typeface="Calibri" panose="020F0502020204030204" pitchFamily="34" charset="0"/>
                    <a:ea typeface="SimSun" panose="02010600030101010101" pitchFamily="2" charset="-122"/>
                  </a:rPr>
                  <a:t>	</a:t>
                </a:r>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3285818" y="1125575"/>
                <a:ext cx="2954655" cy="484300"/>
              </a:xfrm>
              <a:prstGeom prst="rect">
                <a:avLst/>
              </a:prstGeom>
              <a:blipFill>
                <a:blip r:embed="rId2"/>
                <a:stretch>
                  <a:fillRect b="-25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516610" y="1599910"/>
                <a:ext cx="8327756" cy="4125553"/>
              </a:xfrm>
              <a:prstGeom prst="rect">
                <a:avLst/>
              </a:prstGeom>
            </p:spPr>
            <p:txBody>
              <a:bodyPr wrap="square">
                <a:spAutoFit/>
              </a:bodyPr>
              <a:lstStyle/>
              <a:p>
                <a:pPr marL="285750" indent="-285750">
                  <a:lnSpc>
                    <a:spcPct val="150000"/>
                  </a:lnSpc>
                  <a:spcAft>
                    <a:spcPts val="1000"/>
                  </a:spcAft>
                  <a:buFont typeface="Symbol" panose="05050102010706020507" pitchFamily="18" charset="2"/>
                  <a:buChar char="r"/>
                </a:pPr>
                <a:r>
                  <a:rPr lang="en-US" dirty="0" smtClean="0">
                    <a:latin typeface="Calibri" panose="020F0502020204030204" pitchFamily="34" charset="0"/>
                    <a:ea typeface="Calibri" panose="020F0502020204030204" pitchFamily="34" charset="0"/>
                    <a:cs typeface="Calibri" panose="020F0502020204030204" pitchFamily="34" charset="0"/>
                  </a:rPr>
                  <a:t>is </a:t>
                </a:r>
                <a:r>
                  <a:rPr lang="en-US" dirty="0">
                    <a:latin typeface="Calibri" panose="020F0502020204030204" pitchFamily="34" charset="0"/>
                    <a:ea typeface="Calibri" panose="020F0502020204030204" pitchFamily="34" charset="0"/>
                    <a:cs typeface="Calibri" panose="020F0502020204030204" pitchFamily="34" charset="0"/>
                  </a:rPr>
                  <a:t>the carbonaceous aerosol particle mass density in </a:t>
                </a:r>
                <a:r>
                  <a:rPr lang="en-US" dirty="0" smtClean="0">
                    <a:latin typeface="Calibri" panose="020F0502020204030204" pitchFamily="34" charset="0"/>
                    <a:ea typeface="Calibri" panose="020F0502020204030204" pitchFamily="34" charset="0"/>
                    <a:cs typeface="Calibri" panose="020F0502020204030204" pitchFamily="34" charset="0"/>
                  </a:rPr>
                  <a:t>g-cm</a:t>
                </a:r>
                <a:r>
                  <a:rPr lang="en-US" baseline="30000" dirty="0" smtClean="0">
                    <a:latin typeface="Calibri" panose="020F0502020204030204" pitchFamily="34" charset="0"/>
                    <a:ea typeface="Calibri" panose="020F0502020204030204" pitchFamily="34" charset="0"/>
                    <a:cs typeface="Calibri" panose="020F0502020204030204" pitchFamily="34" charset="0"/>
                  </a:rPr>
                  <a:t>-3</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smtClean="0">
                    <a:latin typeface="Calibri" panose="020F0502020204030204" pitchFamily="34" charset="0"/>
                    <a:ea typeface="Calibri" panose="020F0502020204030204" pitchFamily="34" charset="0"/>
                    <a:cs typeface="Calibri" panose="020F0502020204030204" pitchFamily="34" charset="0"/>
                  </a:rPr>
                  <a:t>(0.79 -1.53)</a:t>
                </a:r>
              </a:p>
              <a:p>
                <a:pPr>
                  <a:lnSpc>
                    <a:spcPct val="150000"/>
                  </a:lnSpc>
                  <a:spcAft>
                    <a:spcPts val="1000"/>
                  </a:spcAft>
                </a:pPr>
                <a:r>
                  <a:rPr lang="en-US" i="1" dirty="0" err="1" smtClean="0">
                    <a:latin typeface="Calibri" panose="020F0502020204030204" pitchFamily="34" charset="0"/>
                    <a:ea typeface="Calibri" panose="020F0502020204030204" pitchFamily="34" charset="0"/>
                    <a:cs typeface="Calibri" panose="020F0502020204030204" pitchFamily="34" charset="0"/>
                  </a:rPr>
                  <a:t>r</a:t>
                </a:r>
                <a:r>
                  <a:rPr lang="en-US" i="1" baseline="-25000" dirty="0" err="1" smtClean="0">
                    <a:latin typeface="Calibri" panose="020F0502020204030204" pitchFamily="34" charset="0"/>
                    <a:ea typeface="Calibri" panose="020F0502020204030204" pitchFamily="34" charset="0"/>
                    <a:cs typeface="Calibri" panose="020F0502020204030204" pitchFamily="34" charset="0"/>
                  </a:rPr>
                  <a:t>eff</a:t>
                </a:r>
                <a:r>
                  <a:rPr lang="en-US" i="1" dirty="0" smtClean="0">
                    <a:latin typeface="Calibri" panose="020F0502020204030204" pitchFamily="34" charset="0"/>
                    <a:ea typeface="Calibri" panose="020F0502020204030204" pitchFamily="34" charset="0"/>
                    <a:cs typeface="Calibri" panose="020F0502020204030204" pitchFamily="34" charset="0"/>
                  </a:rPr>
                  <a:t> </a:t>
                </a:r>
                <a:r>
                  <a:rPr lang="en-US" dirty="0" smtClean="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is the radiatively effective </a:t>
                </a:r>
                <a:r>
                  <a:rPr lang="en-US" dirty="0" smtClean="0">
                    <a:latin typeface="Calibri" panose="020F0502020204030204" pitchFamily="34" charset="0"/>
                    <a:ea typeface="Calibri" panose="020F0502020204030204" pitchFamily="34" charset="0"/>
                    <a:cs typeface="Calibri" panose="020F0502020204030204" pitchFamily="34" charset="0"/>
                  </a:rPr>
                  <a:t>radius </a:t>
                </a:r>
              </a:p>
              <a:p>
                <a:pPr>
                  <a:lnSpc>
                    <a:spcPct val="150000"/>
                  </a:lnSpc>
                  <a:spcAft>
                    <a:spcPts val="1000"/>
                  </a:spcAft>
                </a:pPr>
                <a:r>
                  <a:rPr lang="en-US" i="1" dirty="0" smtClean="0">
                    <a:latin typeface="Calibri" panose="020F0502020204030204" pitchFamily="34" charset="0"/>
                    <a:ea typeface="Calibri" panose="020F0502020204030204" pitchFamily="34" charset="0"/>
                    <a:cs typeface="Calibri" panose="020F0502020204030204" pitchFamily="34" charset="0"/>
                  </a:rPr>
                  <a:t>A </a:t>
                </a:r>
                <a:r>
                  <a:rPr lang="en-US" dirty="0" smtClean="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is the effective  geographical area associated with retrieved </a:t>
                </a:r>
                <a:r>
                  <a:rPr lang="en-US" i="1" dirty="0" err="1" smtClean="0">
                    <a:latin typeface="Calibri" panose="020F0502020204030204" pitchFamily="34" charset="0"/>
                    <a:ea typeface="Calibri" panose="020F0502020204030204" pitchFamily="34" charset="0"/>
                    <a:cs typeface="Calibri" panose="020F0502020204030204" pitchFamily="34" charset="0"/>
                  </a:rPr>
                  <a:t>τ</a:t>
                </a:r>
                <a:r>
                  <a:rPr lang="en-US" i="1" baseline="-25000" dirty="0" err="1" smtClean="0">
                    <a:latin typeface="Calibri" panose="020F0502020204030204" pitchFamily="34" charset="0"/>
                    <a:ea typeface="Calibri" panose="020F0502020204030204" pitchFamily="34" charset="0"/>
                    <a:cs typeface="Calibri" panose="020F0502020204030204" pitchFamily="34" charset="0"/>
                  </a:rPr>
                  <a:t>str</a:t>
                </a:r>
                <a:r>
                  <a:rPr lang="en-US" dirty="0" smtClean="0">
                    <a:latin typeface="Calibri" panose="020F0502020204030204" pitchFamily="34" charset="0"/>
                    <a:ea typeface="Calibri" panose="020F0502020204030204" pitchFamily="34" charset="0"/>
                    <a:cs typeface="Calibri" panose="020F0502020204030204" pitchFamily="34" charset="0"/>
                  </a:rPr>
                  <a:t> </a:t>
                </a:r>
              </a:p>
              <a:p>
                <a:pPr>
                  <a:lnSpc>
                    <a:spcPct val="150000"/>
                  </a:lnSpc>
                  <a:spcAft>
                    <a:spcPts val="1000"/>
                  </a:spcAft>
                </a:pPr>
                <a:r>
                  <a:rPr lang="en-US" i="1" dirty="0" smtClean="0">
                    <a:latin typeface="Calibri" panose="020F0502020204030204" pitchFamily="34" charset="0"/>
                    <a:ea typeface="Calibri" panose="020F0502020204030204" pitchFamily="34" charset="0"/>
                    <a:cs typeface="Calibri" panose="020F0502020204030204" pitchFamily="34" charset="0"/>
                  </a:rPr>
                  <a:t>f(</a:t>
                </a:r>
                <a:r>
                  <a:rPr lang="en-US" i="1" dirty="0" err="1" smtClean="0">
                    <a:latin typeface="Calibri" panose="020F0502020204030204" pitchFamily="34" charset="0"/>
                    <a:ea typeface="Calibri" panose="020F0502020204030204" pitchFamily="34" charset="0"/>
                    <a:cs typeface="Calibri" panose="020F0502020204030204" pitchFamily="34" charset="0"/>
                  </a:rPr>
                  <a:t>r</a:t>
                </a:r>
                <a:r>
                  <a:rPr lang="en-US" i="1" baseline="-25000" dirty="0" err="1" smtClean="0">
                    <a:latin typeface="Calibri" panose="020F0502020204030204" pitchFamily="34" charset="0"/>
                    <a:ea typeface="Calibri" panose="020F0502020204030204" pitchFamily="34" charset="0"/>
                    <a:cs typeface="Calibri" panose="020F0502020204030204" pitchFamily="34" charset="0"/>
                  </a:rPr>
                  <a:t>eff</a:t>
                </a:r>
                <a:r>
                  <a:rPr lang="en-US" i="1"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is a dimensionless extinction-to-mass conversion factor, averaging over particle size distribution, defined as</a:t>
                </a:r>
              </a:p>
              <a:p>
                <a:pPr algn="ctr">
                  <a:lnSpc>
                    <a:spcPct val="150000"/>
                  </a:lnSpc>
                  <a:spcAft>
                    <a:spcPts val="100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Calibri" panose="020F0502020204030204" pitchFamily="34" charset="0"/>
                        </a:rPr>
                        <m:t>𝑓</m:t>
                      </m:r>
                      <m:r>
                        <a:rPr lang="en-US" i="1">
                          <a:latin typeface="Cambria Math" panose="02040503050406030204" pitchFamily="18" charset="0"/>
                          <a:ea typeface="Calibri" panose="020F0502020204030204" pitchFamily="34" charset="0"/>
                          <a:cs typeface="Calibri" panose="020F0502020204030204" pitchFamily="34" charset="0"/>
                        </a:rPr>
                        <m:t>=</m:t>
                      </m:r>
                      <m:f>
                        <m:fPr>
                          <m:type m:val="lin"/>
                          <m:ctrlPr>
                            <a:rPr lang="en-US" i="1">
                              <a:latin typeface="Cambria Math" panose="02040503050406030204" pitchFamily="18" charset="0"/>
                              <a:ea typeface="Calibri" panose="020F0502020204030204" pitchFamily="34" charset="0"/>
                              <a:cs typeface="Calibri" panose="020F0502020204030204" pitchFamily="34" charset="0"/>
                            </a:rPr>
                          </m:ctrlPr>
                        </m:fPr>
                        <m:num>
                          <m:nary>
                            <m:naryPr>
                              <m:limLoc m:val="subSup"/>
                              <m:ctrlPr>
                                <a:rPr lang="en-US" i="1">
                                  <a:latin typeface="Cambria Math" panose="02040503050406030204" pitchFamily="18" charset="0"/>
                                  <a:ea typeface="Calibri" panose="020F0502020204030204" pitchFamily="34" charset="0"/>
                                  <a:cs typeface="Calibri" panose="020F0502020204030204" pitchFamily="34" charset="0"/>
                                </a:rPr>
                              </m:ctrlPr>
                            </m:naryPr>
                            <m:sub>
                              <m:r>
                                <a:rPr lang="en-US" i="1">
                                  <a:latin typeface="Cambria Math" panose="02040503050406030204" pitchFamily="18" charset="0"/>
                                  <a:ea typeface="Calibri" panose="020F0502020204030204" pitchFamily="34" charset="0"/>
                                  <a:cs typeface="Calibri" panose="020F0502020204030204" pitchFamily="34" charset="0"/>
                                </a:rPr>
                                <m:t>0</m:t>
                              </m:r>
                            </m:sub>
                            <m:sup>
                              <m:r>
                                <a:rPr lang="en-US" i="1">
                                  <a:latin typeface="Cambria Math" panose="02040503050406030204" pitchFamily="18" charset="0"/>
                                  <a:ea typeface="Calibri" panose="020F0502020204030204" pitchFamily="34" charset="0"/>
                                  <a:cs typeface="Calibri" panose="020F0502020204030204" pitchFamily="34" charset="0"/>
                                </a:rPr>
                                <m:t>∞</m:t>
                              </m:r>
                            </m:sup>
                            <m:e>
                              <m:sSup>
                                <m:sSupPr>
                                  <m:ctrlPr>
                                    <a:rPr lang="en-US" i="1">
                                      <a:latin typeface="Cambria Math" panose="02040503050406030204" pitchFamily="18" charset="0"/>
                                      <a:ea typeface="Calibri" panose="020F0502020204030204" pitchFamily="34" charset="0"/>
                                      <a:cs typeface="Calibri" panose="020F0502020204030204" pitchFamily="34" charset="0"/>
                                    </a:rPr>
                                  </m:ctrlPr>
                                </m:sSupPr>
                                <m:e>
                                  <m:r>
                                    <a:rPr lang="en-US" i="1">
                                      <a:latin typeface="Cambria Math" panose="02040503050406030204" pitchFamily="18" charset="0"/>
                                      <a:ea typeface="Calibri" panose="020F0502020204030204" pitchFamily="34" charset="0"/>
                                      <a:cs typeface="Calibri" panose="020F0502020204030204" pitchFamily="34" charset="0"/>
                                    </a:rPr>
                                    <m:t>𝑟</m:t>
                                  </m:r>
                                </m:e>
                                <m:sup>
                                  <m:r>
                                    <a:rPr lang="en-US" i="1">
                                      <a:latin typeface="Cambria Math" panose="02040503050406030204" pitchFamily="18" charset="0"/>
                                      <a:ea typeface="Calibri" panose="020F0502020204030204" pitchFamily="34" charset="0"/>
                                      <a:cs typeface="Calibri" panose="020F0502020204030204" pitchFamily="34" charset="0"/>
                                    </a:rPr>
                                    <m:t>2</m:t>
                                  </m:r>
                                </m:sup>
                              </m:sSup>
                              <m:r>
                                <a:rPr lang="en-US" i="1">
                                  <a:latin typeface="Cambria Math" panose="02040503050406030204" pitchFamily="18" charset="0"/>
                                  <a:ea typeface="Calibri" panose="020F0502020204030204" pitchFamily="34" charset="0"/>
                                  <a:cs typeface="Calibri" panose="020F0502020204030204" pitchFamily="34" charset="0"/>
                                </a:rPr>
                                <m:t>𝑛</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𝑟</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𝑟</m:t>
                              </m:r>
                            </m:e>
                          </m:nary>
                        </m:num>
                        <m:den>
                          <m:nary>
                            <m:naryPr>
                              <m:limLoc m:val="subSup"/>
                              <m:ctrlPr>
                                <a:rPr lang="en-US" i="1">
                                  <a:latin typeface="Cambria Math" panose="02040503050406030204" pitchFamily="18" charset="0"/>
                                  <a:ea typeface="Calibri" panose="020F0502020204030204" pitchFamily="34" charset="0"/>
                                  <a:cs typeface="Calibri" panose="020F0502020204030204" pitchFamily="34" charset="0"/>
                                </a:rPr>
                              </m:ctrlPr>
                            </m:naryPr>
                            <m:sub>
                              <m:r>
                                <a:rPr lang="en-US" i="1">
                                  <a:latin typeface="Cambria Math" panose="02040503050406030204" pitchFamily="18" charset="0"/>
                                  <a:ea typeface="Calibri" panose="020F0502020204030204" pitchFamily="34" charset="0"/>
                                  <a:cs typeface="Calibri" panose="020F0502020204030204" pitchFamily="34" charset="0"/>
                                </a:rPr>
                                <m:t>0</m:t>
                              </m:r>
                            </m:sub>
                            <m:sup>
                              <m:r>
                                <a:rPr lang="en-US" i="1">
                                  <a:latin typeface="Cambria Math" panose="02040503050406030204" pitchFamily="18" charset="0"/>
                                  <a:ea typeface="Calibri" panose="020F0502020204030204" pitchFamily="34" charset="0"/>
                                  <a:cs typeface="Calibri" panose="020F0502020204030204" pitchFamily="34" charset="0"/>
                                </a:rPr>
                                <m:t>∞</m:t>
                              </m:r>
                            </m:sup>
                            <m:e>
                              <m:sSup>
                                <m:sSupPr>
                                  <m:ctrlPr>
                                    <a:rPr lang="en-US" i="1">
                                      <a:latin typeface="Cambria Math" panose="02040503050406030204" pitchFamily="18" charset="0"/>
                                      <a:ea typeface="Calibri" panose="020F0502020204030204" pitchFamily="34" charset="0"/>
                                      <a:cs typeface="Calibri" panose="020F0502020204030204" pitchFamily="34" charset="0"/>
                                    </a:rPr>
                                  </m:ctrlPr>
                                </m:sSupPr>
                                <m:e>
                                  <m:r>
                                    <a:rPr lang="en-US" i="1">
                                      <a:latin typeface="Cambria Math" panose="02040503050406030204" pitchFamily="18" charset="0"/>
                                      <a:ea typeface="Calibri" panose="020F0502020204030204" pitchFamily="34" charset="0"/>
                                      <a:cs typeface="Calibri" panose="020F0502020204030204" pitchFamily="34" charset="0"/>
                                    </a:rPr>
                                    <m:t>𝑟</m:t>
                                  </m:r>
                                </m:e>
                                <m:sup>
                                  <m:r>
                                    <a:rPr lang="en-US" i="1">
                                      <a:latin typeface="Cambria Math" panose="02040503050406030204" pitchFamily="18" charset="0"/>
                                      <a:ea typeface="Calibri" panose="020F0502020204030204" pitchFamily="34" charset="0"/>
                                      <a:cs typeface="Calibri" panose="020F0502020204030204" pitchFamily="34" charset="0"/>
                                    </a:rPr>
                                    <m:t>2</m:t>
                                  </m:r>
                                </m:sup>
                              </m:sSup>
                              <m:sSub>
                                <m:sSubPr>
                                  <m:ctrlPr>
                                    <a:rPr lang="en-US" i="1">
                                      <a:latin typeface="Cambria Math" panose="02040503050406030204" pitchFamily="18" charset="0"/>
                                      <a:ea typeface="Calibri" panose="020F0502020204030204" pitchFamily="34" charset="0"/>
                                      <a:cs typeface="Calibri" panose="020F0502020204030204" pitchFamily="34" charset="0"/>
                                    </a:rPr>
                                  </m:ctrlPr>
                                </m:sSubPr>
                                <m:e>
                                  <m:r>
                                    <a:rPr lang="en-US" i="1">
                                      <a:latin typeface="Cambria Math" panose="02040503050406030204" pitchFamily="18" charset="0"/>
                                      <a:ea typeface="Calibri" panose="020F0502020204030204" pitchFamily="34" charset="0"/>
                                      <a:cs typeface="Calibri" panose="020F0502020204030204" pitchFamily="34" charset="0"/>
                                    </a:rPr>
                                    <m:t>𝑄</m:t>
                                  </m:r>
                                </m:e>
                                <m:sub>
                                  <m:r>
                                    <a:rPr lang="en-US" i="1">
                                      <a:latin typeface="Cambria Math" panose="02040503050406030204" pitchFamily="18" charset="0"/>
                                      <a:ea typeface="Calibri" panose="020F0502020204030204" pitchFamily="34" charset="0"/>
                                      <a:cs typeface="Calibri" panose="020F0502020204030204" pitchFamily="34" charset="0"/>
                                    </a:rPr>
                                    <m:t>𝑒𝑥𝑡</m:t>
                                  </m:r>
                                </m:sub>
                              </m:sSub>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𝑟</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𝑛</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𝑟</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m:t>
                              </m:r>
                              <m:r>
                                <a:rPr lang="en-US" i="1">
                                  <a:latin typeface="Cambria Math" panose="02040503050406030204" pitchFamily="18" charset="0"/>
                                  <a:ea typeface="Calibri" panose="020F0502020204030204" pitchFamily="34" charset="0"/>
                                  <a:cs typeface="Calibri" panose="020F0502020204030204" pitchFamily="34" charset="0"/>
                                </a:rPr>
                                <m:t>𝑟</m:t>
                              </m:r>
                            </m:e>
                          </m:nary>
                        </m:den>
                      </m:f>
                    </m:oMath>
                  </m:oMathPara>
                </a14:m>
                <a:endParaRPr lang="en-US" dirty="0" smtClean="0">
                  <a:latin typeface="Calibri" panose="020F0502020204030204" pitchFamily="34" charset="0"/>
                  <a:ea typeface="Calibri" panose="020F0502020204030204" pitchFamily="34" charset="0"/>
                  <a:cs typeface="Calibri" panose="020F0502020204030204" pitchFamily="34" charset="0"/>
                </a:endParaRPr>
              </a:p>
              <a:p>
                <a:pPr algn="ctr">
                  <a:lnSpc>
                    <a:spcPct val="150000"/>
                  </a:lnSpc>
                  <a:spcAft>
                    <a:spcPts val="1000"/>
                  </a:spcAft>
                </a:pPr>
                <a:endParaRPr lang="en-US"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16610" y="1599910"/>
                <a:ext cx="8327756" cy="4125553"/>
              </a:xfrm>
              <a:prstGeom prst="rect">
                <a:avLst/>
              </a:prstGeom>
              <a:blipFill>
                <a:blip r:embed="rId3"/>
                <a:stretch>
                  <a:fillRect l="-659"/>
                </a:stretch>
              </a:blipFill>
            </p:spPr>
            <p:txBody>
              <a:bodyPr/>
              <a:lstStyle/>
              <a:p>
                <a:r>
                  <a:rPr lang="en-US">
                    <a:noFill/>
                  </a:rPr>
                  <a:t> </a:t>
                </a:r>
              </a:p>
            </p:txBody>
          </p:sp>
        </mc:Fallback>
      </mc:AlternateContent>
      <p:sp>
        <p:nvSpPr>
          <p:cNvPr id="4" name="Rectangle 3"/>
          <p:cNvSpPr/>
          <p:nvPr/>
        </p:nvSpPr>
        <p:spPr>
          <a:xfrm>
            <a:off x="663844" y="5458385"/>
            <a:ext cx="7658746" cy="646331"/>
          </a:xfrm>
          <a:prstGeom prst="rect">
            <a:avLst/>
          </a:prstGeom>
        </p:spPr>
        <p:txBody>
          <a:bodyPr wrap="square">
            <a:spAutoFit/>
          </a:bodyPr>
          <a:lstStyle/>
          <a:p>
            <a:r>
              <a:rPr lang="en-US" dirty="0" smtClean="0">
                <a:latin typeface="Calibri" panose="020F0502020204030204" pitchFamily="34" charset="0"/>
                <a:ea typeface="Calibri" panose="020F0502020204030204" pitchFamily="34" charset="0"/>
              </a:rPr>
              <a:t>n(r)</a:t>
            </a:r>
            <a:r>
              <a:rPr lang="en-US" dirty="0" err="1" smtClean="0">
                <a:latin typeface="Calibri" panose="020F0502020204030204" pitchFamily="34" charset="0"/>
                <a:ea typeface="Calibri" panose="020F0502020204030204" pitchFamily="34" charset="0"/>
              </a:rPr>
              <a:t>dr</a:t>
            </a:r>
            <a:r>
              <a:rPr lang="en-US" dirty="0" smtClean="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is the assumed number particle size </a:t>
            </a:r>
            <a:r>
              <a:rPr lang="en-US" dirty="0" smtClean="0">
                <a:latin typeface="Calibri" panose="020F0502020204030204" pitchFamily="34" charset="0"/>
                <a:ea typeface="Calibri" panose="020F0502020204030204" pitchFamily="34" charset="0"/>
              </a:rPr>
              <a:t>distribution,</a:t>
            </a:r>
          </a:p>
          <a:p>
            <a:r>
              <a:rPr lang="en-US" i="1" dirty="0" err="1" smtClean="0">
                <a:latin typeface="Calibri" panose="020F0502020204030204" pitchFamily="34" charset="0"/>
                <a:ea typeface="Calibri" panose="020F0502020204030204" pitchFamily="34" charset="0"/>
              </a:rPr>
              <a:t>Q</a:t>
            </a:r>
            <a:r>
              <a:rPr lang="en-US" i="1" baseline="-25000" dirty="0" err="1" smtClean="0">
                <a:latin typeface="Calibri" panose="020F0502020204030204" pitchFamily="34" charset="0"/>
                <a:ea typeface="Calibri" panose="020F0502020204030204" pitchFamily="34" charset="0"/>
              </a:rPr>
              <a:t>ext</a:t>
            </a:r>
            <a:r>
              <a:rPr lang="en-US" i="1" dirty="0" smtClean="0">
                <a:latin typeface="Calibri" panose="020F0502020204030204" pitchFamily="34" charset="0"/>
                <a:ea typeface="Calibri" panose="020F0502020204030204" pitchFamily="34" charset="0"/>
              </a:rPr>
              <a:t> </a:t>
            </a:r>
            <a:r>
              <a:rPr lang="en-US" i="1" dirty="0">
                <a:latin typeface="Calibri" panose="020F0502020204030204" pitchFamily="34" charset="0"/>
                <a:ea typeface="Calibri" panose="020F0502020204030204" pitchFamily="34" charset="0"/>
              </a:rPr>
              <a:t>(r)</a:t>
            </a:r>
            <a:r>
              <a:rPr lang="en-US" dirty="0">
                <a:latin typeface="Calibri" panose="020F0502020204030204" pitchFamily="34" charset="0"/>
                <a:ea typeface="Calibri" panose="020F0502020204030204" pitchFamily="34" charset="0"/>
              </a:rPr>
              <a:t> is the extinction efficiency factor calculated using Mie scattering </a:t>
            </a:r>
            <a:r>
              <a:rPr lang="en-US" dirty="0" smtClean="0">
                <a:latin typeface="Calibri" panose="020F0502020204030204" pitchFamily="34" charset="0"/>
                <a:ea typeface="Calibri" panose="020F0502020204030204" pitchFamily="34" charset="0"/>
              </a:rPr>
              <a:t>theory</a:t>
            </a:r>
            <a:endParaRPr lang="en-US" dirty="0"/>
          </a:p>
        </p:txBody>
      </p:sp>
      <p:sp>
        <p:nvSpPr>
          <p:cNvPr id="5" name="TextBox 4"/>
          <p:cNvSpPr txBox="1"/>
          <p:nvPr/>
        </p:nvSpPr>
        <p:spPr>
          <a:xfrm>
            <a:off x="2580129" y="454617"/>
            <a:ext cx="3898888" cy="369332"/>
          </a:xfrm>
          <a:prstGeom prst="rect">
            <a:avLst/>
          </a:prstGeom>
          <a:noFill/>
        </p:spPr>
        <p:txBody>
          <a:bodyPr wrap="none" rtlCol="0">
            <a:spAutoFit/>
          </a:bodyPr>
          <a:lstStyle/>
          <a:p>
            <a:r>
              <a:rPr lang="en-US" b="1" dirty="0" smtClean="0">
                <a:solidFill>
                  <a:srgbClr val="FF0000"/>
                </a:solidFill>
              </a:rPr>
              <a:t>Stratospheric Aerosol Mass Calculation</a:t>
            </a:r>
            <a:endParaRPr lang="en-US" b="1" dirty="0">
              <a:solidFill>
                <a:srgbClr val="FF0000"/>
              </a:solidFill>
            </a:endParaRPr>
          </a:p>
        </p:txBody>
      </p:sp>
      <p:sp>
        <p:nvSpPr>
          <p:cNvPr id="6" name="TextBox 5"/>
          <p:cNvSpPr txBox="1"/>
          <p:nvPr/>
        </p:nvSpPr>
        <p:spPr>
          <a:xfrm>
            <a:off x="1094530" y="6501424"/>
            <a:ext cx="6797374" cy="307777"/>
          </a:xfrm>
          <a:prstGeom prst="rect">
            <a:avLst/>
          </a:prstGeom>
          <a:noFill/>
        </p:spPr>
        <p:txBody>
          <a:bodyPr wrap="none" rtlCol="0">
            <a:spAutoFit/>
          </a:bodyPr>
          <a:lstStyle/>
          <a:p>
            <a:r>
              <a:rPr lang="en-US" sz="1400" i="1" dirty="0" smtClean="0"/>
              <a:t>Standard EPICAERUV particle size distribution for carbonaceous aerosols (AERONET-based)</a:t>
            </a:r>
            <a:endParaRPr lang="en-US" sz="1400" i="1" dirty="0"/>
          </a:p>
        </p:txBody>
      </p:sp>
    </p:spTree>
    <p:extLst>
      <p:ext uri="{BB962C8B-B14F-4D97-AF65-F5344CB8AC3E}">
        <p14:creationId xmlns:p14="http://schemas.microsoft.com/office/powerpoint/2010/main" val="3477813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74984095"/>
              </p:ext>
            </p:extLst>
          </p:nvPr>
        </p:nvGraphicFramePr>
        <p:xfrm>
          <a:off x="292306" y="1416571"/>
          <a:ext cx="8318683" cy="2851974"/>
        </p:xfrm>
        <a:graphic>
          <a:graphicData uri="http://schemas.openxmlformats.org/drawingml/2006/table">
            <a:tbl>
              <a:tblPr firstRow="1" firstCol="1" bandRow="1">
                <a:tableStyleId>{5C22544A-7EE6-4342-B048-85BDC9FD1C3A}</a:tableStyleId>
              </a:tblPr>
              <a:tblGrid>
                <a:gridCol w="533819">
                  <a:extLst>
                    <a:ext uri="{9D8B030D-6E8A-4147-A177-3AD203B41FA5}">
                      <a16:colId xmlns:a16="http://schemas.microsoft.com/office/drawing/2014/main" val="2883014416"/>
                    </a:ext>
                  </a:extLst>
                </a:gridCol>
                <a:gridCol w="537378">
                  <a:extLst>
                    <a:ext uri="{9D8B030D-6E8A-4147-A177-3AD203B41FA5}">
                      <a16:colId xmlns:a16="http://schemas.microsoft.com/office/drawing/2014/main" val="4140688835"/>
                    </a:ext>
                  </a:extLst>
                </a:gridCol>
                <a:gridCol w="553393">
                  <a:extLst>
                    <a:ext uri="{9D8B030D-6E8A-4147-A177-3AD203B41FA5}">
                      <a16:colId xmlns:a16="http://schemas.microsoft.com/office/drawing/2014/main" val="3431843056"/>
                    </a:ext>
                  </a:extLst>
                </a:gridCol>
                <a:gridCol w="519584">
                  <a:extLst>
                    <a:ext uri="{9D8B030D-6E8A-4147-A177-3AD203B41FA5}">
                      <a16:colId xmlns:a16="http://schemas.microsoft.com/office/drawing/2014/main" val="1999603048"/>
                    </a:ext>
                  </a:extLst>
                </a:gridCol>
                <a:gridCol w="537378">
                  <a:extLst>
                    <a:ext uri="{9D8B030D-6E8A-4147-A177-3AD203B41FA5}">
                      <a16:colId xmlns:a16="http://schemas.microsoft.com/office/drawing/2014/main" val="2835227236"/>
                    </a:ext>
                  </a:extLst>
                </a:gridCol>
                <a:gridCol w="552503">
                  <a:extLst>
                    <a:ext uri="{9D8B030D-6E8A-4147-A177-3AD203B41FA5}">
                      <a16:colId xmlns:a16="http://schemas.microsoft.com/office/drawing/2014/main" val="1040521767"/>
                    </a:ext>
                  </a:extLst>
                </a:gridCol>
                <a:gridCol w="532930">
                  <a:extLst>
                    <a:ext uri="{9D8B030D-6E8A-4147-A177-3AD203B41FA5}">
                      <a16:colId xmlns:a16="http://schemas.microsoft.com/office/drawing/2014/main" val="798638790"/>
                    </a:ext>
                  </a:extLst>
                </a:gridCol>
                <a:gridCol w="537378">
                  <a:extLst>
                    <a:ext uri="{9D8B030D-6E8A-4147-A177-3AD203B41FA5}">
                      <a16:colId xmlns:a16="http://schemas.microsoft.com/office/drawing/2014/main" val="1389799172"/>
                    </a:ext>
                  </a:extLst>
                </a:gridCol>
                <a:gridCol w="624568">
                  <a:extLst>
                    <a:ext uri="{9D8B030D-6E8A-4147-A177-3AD203B41FA5}">
                      <a16:colId xmlns:a16="http://schemas.microsoft.com/office/drawing/2014/main" val="2648603932"/>
                    </a:ext>
                  </a:extLst>
                </a:gridCol>
                <a:gridCol w="532930">
                  <a:extLst>
                    <a:ext uri="{9D8B030D-6E8A-4147-A177-3AD203B41FA5}">
                      <a16:colId xmlns:a16="http://schemas.microsoft.com/office/drawing/2014/main" val="3199386691"/>
                    </a:ext>
                  </a:extLst>
                </a:gridCol>
                <a:gridCol w="537378">
                  <a:extLst>
                    <a:ext uri="{9D8B030D-6E8A-4147-A177-3AD203B41FA5}">
                      <a16:colId xmlns:a16="http://schemas.microsoft.com/office/drawing/2014/main" val="2326674155"/>
                    </a:ext>
                  </a:extLst>
                </a:gridCol>
                <a:gridCol w="624568">
                  <a:extLst>
                    <a:ext uri="{9D8B030D-6E8A-4147-A177-3AD203B41FA5}">
                      <a16:colId xmlns:a16="http://schemas.microsoft.com/office/drawing/2014/main" val="384958694"/>
                    </a:ext>
                  </a:extLst>
                </a:gridCol>
                <a:gridCol w="532930">
                  <a:extLst>
                    <a:ext uri="{9D8B030D-6E8A-4147-A177-3AD203B41FA5}">
                      <a16:colId xmlns:a16="http://schemas.microsoft.com/office/drawing/2014/main" val="1130374018"/>
                    </a:ext>
                  </a:extLst>
                </a:gridCol>
                <a:gridCol w="537378">
                  <a:extLst>
                    <a:ext uri="{9D8B030D-6E8A-4147-A177-3AD203B41FA5}">
                      <a16:colId xmlns:a16="http://schemas.microsoft.com/office/drawing/2014/main" val="1649327967"/>
                    </a:ext>
                  </a:extLst>
                </a:gridCol>
                <a:gridCol w="624568">
                  <a:extLst>
                    <a:ext uri="{9D8B030D-6E8A-4147-A177-3AD203B41FA5}">
                      <a16:colId xmlns:a16="http://schemas.microsoft.com/office/drawing/2014/main" val="479501039"/>
                    </a:ext>
                  </a:extLst>
                </a:gridCol>
              </a:tblGrid>
              <a:tr h="321123">
                <a:tc gridSpan="3">
                  <a:txBody>
                    <a:bodyPr/>
                    <a:lstStyle/>
                    <a:p>
                      <a:pPr algn="ctr"/>
                      <a:r>
                        <a:rPr lang="en-US" sz="1200" dirty="0">
                          <a:effectLst/>
                        </a:rPr>
                        <a:t>August 13, 2017</a:t>
                      </a:r>
                      <a:endParaRPr lang="en-US" sz="1200" dirty="0">
                        <a:effectLst/>
                        <a:latin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algn="ctr"/>
                      <a:r>
                        <a:rPr lang="en-US" sz="1200" dirty="0">
                          <a:effectLst/>
                        </a:rPr>
                        <a:t>August 14, 2017</a:t>
                      </a:r>
                      <a:endParaRPr lang="en-US" sz="1200" dirty="0">
                        <a:effectLst/>
                        <a:latin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algn="ctr"/>
                      <a:r>
                        <a:rPr lang="en-US" sz="1200" dirty="0">
                          <a:effectLst/>
                        </a:rPr>
                        <a:t>August 15, 2017</a:t>
                      </a:r>
                      <a:endParaRPr lang="en-US" sz="1200" dirty="0">
                        <a:effectLst/>
                        <a:latin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algn="ctr"/>
                      <a:r>
                        <a:rPr lang="en-US" sz="1200" dirty="0">
                          <a:effectLst/>
                        </a:rPr>
                        <a:t>August 16, 2017</a:t>
                      </a:r>
                      <a:endParaRPr lang="en-US" sz="1200" dirty="0">
                        <a:effectLst/>
                        <a:latin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algn="ctr"/>
                      <a:r>
                        <a:rPr lang="en-US" sz="1200" dirty="0">
                          <a:effectLst/>
                        </a:rPr>
                        <a:t>August 17, 2017</a:t>
                      </a:r>
                      <a:endParaRPr lang="en-US" sz="1200" dirty="0">
                        <a:effectLst/>
                        <a:latin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72236996"/>
                  </a:ext>
                </a:extLst>
              </a:tr>
              <a:tr h="604113">
                <a:tc>
                  <a:txBody>
                    <a:bodyPr/>
                    <a:lstStyle/>
                    <a:p>
                      <a:pPr algn="ctr"/>
                      <a:r>
                        <a:rPr lang="en-US" sz="1100" dirty="0">
                          <a:effectLst/>
                        </a:rPr>
                        <a:t>UTC</a:t>
                      </a:r>
                    </a:p>
                    <a:p>
                      <a:pPr algn="ctr"/>
                      <a:r>
                        <a:rPr lang="en-US" sz="1100" dirty="0">
                          <a:effectLst/>
                        </a:rPr>
                        <a:t>h:m</a:t>
                      </a:r>
                      <a:endParaRPr lang="en-US" sz="1100" dirty="0">
                        <a:effectLst/>
                        <a:latin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100" dirty="0">
                          <a:effectLst/>
                        </a:rPr>
                        <a:t>A(km</a:t>
                      </a:r>
                      <a:r>
                        <a:rPr lang="en-US" sz="1100" baseline="30000" dirty="0">
                          <a:effectLst/>
                        </a:rPr>
                        <a:t>2</a:t>
                      </a:r>
                      <a:r>
                        <a:rPr lang="en-US" sz="1100" dirty="0">
                          <a:effectLst/>
                        </a:rPr>
                        <a:t>)</a:t>
                      </a:r>
                    </a:p>
                    <a:p>
                      <a:pPr algn="ctr"/>
                      <a:r>
                        <a:rPr lang="en-US" sz="1100" dirty="0">
                          <a:effectLst/>
                        </a:rPr>
                        <a:t>10</a:t>
                      </a:r>
                      <a:r>
                        <a:rPr lang="en-US" sz="1100" baseline="30000" dirty="0">
                          <a:effectLst/>
                        </a:rPr>
                        <a:t>3</a:t>
                      </a:r>
                      <a:endParaRPr lang="en-US" sz="1100" dirty="0">
                        <a:effectLst/>
                        <a:latin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100" dirty="0">
                          <a:effectLst/>
                        </a:rPr>
                        <a:t>M</a:t>
                      </a:r>
                    </a:p>
                    <a:p>
                      <a:pPr algn="ctr"/>
                      <a:r>
                        <a:rPr lang="en-US" sz="1100" dirty="0">
                          <a:effectLst/>
                        </a:rPr>
                        <a:t>(Kt)</a:t>
                      </a:r>
                      <a:endParaRPr lang="en-US" sz="1100" dirty="0">
                        <a:effectLst/>
                        <a:latin typeface="Times New Roman" panose="02020603050405020304" pitchFamily="18" charset="0"/>
                      </a:endParaRPr>
                    </a:p>
                  </a:txBody>
                  <a:tcPr marL="68580" marR="68580" marT="0" marB="0"/>
                </a:tc>
                <a:tc>
                  <a:txBody>
                    <a:bodyPr/>
                    <a:lstStyle/>
                    <a:p>
                      <a:pPr algn="ctr"/>
                      <a:r>
                        <a:rPr lang="en-US" sz="1100" b="1" dirty="0">
                          <a:solidFill>
                            <a:schemeClr val="bg1"/>
                          </a:solidFill>
                          <a:effectLst/>
                        </a:rPr>
                        <a:t>UTC</a:t>
                      </a:r>
                    </a:p>
                    <a:p>
                      <a:pPr algn="ctr"/>
                      <a:r>
                        <a:rPr lang="en-US" sz="1100" b="1" dirty="0">
                          <a:solidFill>
                            <a:schemeClr val="bg1"/>
                          </a:solidFill>
                          <a:effectLst/>
                        </a:rPr>
                        <a:t>h:m</a:t>
                      </a:r>
                      <a:endParaRPr lang="en-US" sz="11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marL="0" marR="0" algn="ctr">
                        <a:lnSpc>
                          <a:spcPct val="115000"/>
                        </a:lnSpc>
                        <a:spcBef>
                          <a:spcPts val="0"/>
                        </a:spcBef>
                        <a:spcAft>
                          <a:spcPts val="0"/>
                        </a:spcAft>
                      </a:pPr>
                      <a:r>
                        <a:rPr lang="en-US" sz="1100" dirty="0">
                          <a:effectLst/>
                        </a:rPr>
                        <a:t>A(km</a:t>
                      </a:r>
                      <a:r>
                        <a:rPr lang="en-US" sz="1100" baseline="30000" dirty="0">
                          <a:effectLst/>
                        </a:rPr>
                        <a:t>2</a:t>
                      </a:r>
                      <a:r>
                        <a:rPr lang="en-US" sz="1100" dirty="0">
                          <a:effectLst/>
                        </a:rPr>
                        <a:t>)</a:t>
                      </a:r>
                    </a:p>
                    <a:p>
                      <a:pPr algn="ctr"/>
                      <a:r>
                        <a:rPr lang="en-US" sz="1100" dirty="0">
                          <a:effectLst/>
                        </a:rPr>
                        <a:t>10</a:t>
                      </a:r>
                      <a:r>
                        <a:rPr lang="en-US" sz="1100" baseline="30000" dirty="0">
                          <a:effectLst/>
                        </a:rPr>
                        <a:t>3</a:t>
                      </a:r>
                      <a:endParaRPr lang="en-US" sz="1100" dirty="0">
                        <a:effectLst/>
                        <a:latin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100" dirty="0">
                          <a:effectLst/>
                        </a:rPr>
                        <a:t>M</a:t>
                      </a:r>
                    </a:p>
                    <a:p>
                      <a:pPr algn="ctr"/>
                      <a:r>
                        <a:rPr lang="en-US" sz="1100" dirty="0">
                          <a:effectLst/>
                        </a:rPr>
                        <a:t>(Kt)</a:t>
                      </a:r>
                      <a:endParaRPr lang="en-US" sz="1100" dirty="0">
                        <a:effectLst/>
                        <a:latin typeface="Times New Roman" panose="02020603050405020304" pitchFamily="18" charset="0"/>
                      </a:endParaRPr>
                    </a:p>
                  </a:txBody>
                  <a:tcPr marL="68580" marR="68580" marT="0" marB="0"/>
                </a:tc>
                <a:tc>
                  <a:txBody>
                    <a:bodyPr/>
                    <a:lstStyle/>
                    <a:p>
                      <a:pPr algn="ctr"/>
                      <a:r>
                        <a:rPr lang="en-US" sz="1100" b="1" dirty="0">
                          <a:solidFill>
                            <a:schemeClr val="bg1"/>
                          </a:solidFill>
                          <a:effectLst/>
                        </a:rPr>
                        <a:t>UTC</a:t>
                      </a:r>
                    </a:p>
                    <a:p>
                      <a:pPr algn="ctr"/>
                      <a:r>
                        <a:rPr lang="en-US" sz="1100" b="1" dirty="0">
                          <a:solidFill>
                            <a:schemeClr val="bg1"/>
                          </a:solidFill>
                          <a:effectLst/>
                        </a:rPr>
                        <a:t>h:m</a:t>
                      </a:r>
                      <a:endParaRPr lang="en-US" sz="11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marL="0" marR="0" algn="ctr">
                        <a:lnSpc>
                          <a:spcPct val="115000"/>
                        </a:lnSpc>
                        <a:spcBef>
                          <a:spcPts val="0"/>
                        </a:spcBef>
                        <a:spcAft>
                          <a:spcPts val="0"/>
                        </a:spcAft>
                      </a:pPr>
                      <a:r>
                        <a:rPr lang="en-US" sz="1100" dirty="0">
                          <a:effectLst/>
                        </a:rPr>
                        <a:t>A(km</a:t>
                      </a:r>
                      <a:r>
                        <a:rPr lang="en-US" sz="1100" baseline="30000" dirty="0">
                          <a:effectLst/>
                        </a:rPr>
                        <a:t>2</a:t>
                      </a:r>
                      <a:r>
                        <a:rPr lang="en-US" sz="1100" dirty="0">
                          <a:effectLst/>
                        </a:rPr>
                        <a:t>)</a:t>
                      </a:r>
                    </a:p>
                    <a:p>
                      <a:pPr algn="ctr"/>
                      <a:r>
                        <a:rPr lang="en-US" sz="1100" dirty="0">
                          <a:effectLst/>
                        </a:rPr>
                        <a:t>10</a:t>
                      </a:r>
                      <a:r>
                        <a:rPr lang="en-US" sz="1100" baseline="30000" dirty="0">
                          <a:effectLst/>
                        </a:rPr>
                        <a:t>3</a:t>
                      </a:r>
                      <a:endParaRPr lang="en-US" sz="1100" dirty="0">
                        <a:effectLst/>
                        <a:latin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100" dirty="0">
                          <a:effectLst/>
                        </a:rPr>
                        <a:t>M</a:t>
                      </a:r>
                    </a:p>
                    <a:p>
                      <a:pPr algn="ctr"/>
                      <a:r>
                        <a:rPr lang="en-US" sz="1100" dirty="0">
                          <a:effectLst/>
                        </a:rPr>
                        <a:t>(Kt)</a:t>
                      </a:r>
                      <a:endParaRPr lang="en-US" sz="1100" dirty="0">
                        <a:effectLst/>
                        <a:latin typeface="Times New Roman" panose="02020603050405020304" pitchFamily="18" charset="0"/>
                      </a:endParaRPr>
                    </a:p>
                  </a:txBody>
                  <a:tcPr marL="68580" marR="68580" marT="0" marB="0"/>
                </a:tc>
                <a:tc>
                  <a:txBody>
                    <a:bodyPr/>
                    <a:lstStyle/>
                    <a:p>
                      <a:pPr algn="ctr"/>
                      <a:r>
                        <a:rPr lang="en-US" sz="1100" b="1" dirty="0">
                          <a:solidFill>
                            <a:schemeClr val="bg1"/>
                          </a:solidFill>
                          <a:effectLst/>
                        </a:rPr>
                        <a:t>UTC</a:t>
                      </a:r>
                    </a:p>
                    <a:p>
                      <a:pPr algn="ctr"/>
                      <a:r>
                        <a:rPr lang="en-US" sz="1100" b="1" dirty="0">
                          <a:solidFill>
                            <a:schemeClr val="bg1"/>
                          </a:solidFill>
                          <a:effectLst/>
                        </a:rPr>
                        <a:t>h:m</a:t>
                      </a:r>
                      <a:endParaRPr lang="en-US" sz="11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marL="0" marR="0" algn="ctr">
                        <a:lnSpc>
                          <a:spcPct val="115000"/>
                        </a:lnSpc>
                        <a:spcBef>
                          <a:spcPts val="0"/>
                        </a:spcBef>
                        <a:spcAft>
                          <a:spcPts val="0"/>
                        </a:spcAft>
                      </a:pPr>
                      <a:r>
                        <a:rPr lang="en-US" sz="1100" dirty="0">
                          <a:effectLst/>
                        </a:rPr>
                        <a:t>A(km</a:t>
                      </a:r>
                      <a:r>
                        <a:rPr lang="en-US" sz="1100" baseline="30000" dirty="0">
                          <a:effectLst/>
                        </a:rPr>
                        <a:t>2</a:t>
                      </a:r>
                      <a:r>
                        <a:rPr lang="en-US" sz="1100" dirty="0">
                          <a:effectLst/>
                        </a:rPr>
                        <a:t>)</a:t>
                      </a:r>
                    </a:p>
                    <a:p>
                      <a:pPr algn="ctr"/>
                      <a:r>
                        <a:rPr lang="en-US" sz="1100" dirty="0">
                          <a:effectLst/>
                        </a:rPr>
                        <a:t>10</a:t>
                      </a:r>
                      <a:r>
                        <a:rPr lang="en-US" sz="1100" baseline="30000" dirty="0">
                          <a:effectLst/>
                        </a:rPr>
                        <a:t>3</a:t>
                      </a:r>
                      <a:endParaRPr lang="en-US" sz="1100" dirty="0">
                        <a:effectLst/>
                        <a:latin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100" dirty="0">
                          <a:effectLst/>
                        </a:rPr>
                        <a:t>M</a:t>
                      </a:r>
                    </a:p>
                    <a:p>
                      <a:pPr algn="ctr"/>
                      <a:r>
                        <a:rPr lang="en-US" sz="1100" dirty="0">
                          <a:effectLst/>
                        </a:rPr>
                        <a:t>(Kt)</a:t>
                      </a:r>
                      <a:endParaRPr lang="en-US" sz="1100" dirty="0">
                        <a:effectLst/>
                        <a:latin typeface="Times New Roman" panose="02020603050405020304" pitchFamily="18" charset="0"/>
                      </a:endParaRPr>
                    </a:p>
                  </a:txBody>
                  <a:tcPr marL="68580" marR="68580" marT="0" marB="0"/>
                </a:tc>
                <a:tc>
                  <a:txBody>
                    <a:bodyPr/>
                    <a:lstStyle/>
                    <a:p>
                      <a:pPr algn="ctr"/>
                      <a:r>
                        <a:rPr lang="en-US" sz="1100" b="1" dirty="0">
                          <a:solidFill>
                            <a:schemeClr val="bg1"/>
                          </a:solidFill>
                          <a:effectLst/>
                        </a:rPr>
                        <a:t>UTC</a:t>
                      </a:r>
                    </a:p>
                    <a:p>
                      <a:pPr algn="ctr"/>
                      <a:r>
                        <a:rPr lang="en-US" sz="1100" b="1" dirty="0">
                          <a:solidFill>
                            <a:schemeClr val="bg1"/>
                          </a:solidFill>
                          <a:effectLst/>
                        </a:rPr>
                        <a:t>h:m</a:t>
                      </a:r>
                      <a:endParaRPr lang="en-US" sz="11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marL="0" marR="0" algn="ctr">
                        <a:lnSpc>
                          <a:spcPct val="115000"/>
                        </a:lnSpc>
                        <a:spcBef>
                          <a:spcPts val="0"/>
                        </a:spcBef>
                        <a:spcAft>
                          <a:spcPts val="0"/>
                        </a:spcAft>
                      </a:pPr>
                      <a:r>
                        <a:rPr lang="en-US" sz="1100">
                          <a:effectLst/>
                        </a:rPr>
                        <a:t>A(km</a:t>
                      </a:r>
                      <a:r>
                        <a:rPr lang="en-US" sz="1100" baseline="30000">
                          <a:effectLst/>
                        </a:rPr>
                        <a:t>2</a:t>
                      </a:r>
                      <a:r>
                        <a:rPr lang="en-US" sz="1100">
                          <a:effectLst/>
                        </a:rPr>
                        <a:t>)</a:t>
                      </a:r>
                    </a:p>
                    <a:p>
                      <a:pPr algn="ctr"/>
                      <a:r>
                        <a:rPr lang="en-US" sz="1100">
                          <a:effectLst/>
                        </a:rPr>
                        <a:t>10</a:t>
                      </a:r>
                      <a:r>
                        <a:rPr lang="en-US" sz="1100" baseline="30000">
                          <a:effectLst/>
                        </a:rPr>
                        <a:t>3</a:t>
                      </a:r>
                      <a:endParaRPr lang="en-US" sz="1100">
                        <a:effectLst/>
                        <a:latin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100" dirty="0">
                          <a:effectLst/>
                        </a:rPr>
                        <a:t>M</a:t>
                      </a:r>
                    </a:p>
                    <a:p>
                      <a:pPr algn="ctr"/>
                      <a:r>
                        <a:rPr lang="en-US" sz="1100" dirty="0">
                          <a:effectLst/>
                        </a:rPr>
                        <a:t>(Kt)</a:t>
                      </a:r>
                      <a:endParaRPr lang="en-US" sz="11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4099528627"/>
                  </a:ext>
                </a:extLst>
              </a:tr>
              <a:tr h="321123">
                <a:tc>
                  <a:txBody>
                    <a:bodyPr/>
                    <a:lstStyle/>
                    <a:p>
                      <a:pPr algn="ctr"/>
                      <a:r>
                        <a:rPr lang="en-US" sz="1100" dirty="0">
                          <a:effectLst/>
                        </a:rPr>
                        <a:t>15:53</a:t>
                      </a:r>
                      <a:endParaRPr lang="en-US" sz="1100" dirty="0">
                        <a:effectLst/>
                        <a:latin typeface="Times New Roman" panose="02020603050405020304" pitchFamily="18" charset="0"/>
                      </a:endParaRPr>
                    </a:p>
                  </a:txBody>
                  <a:tcPr marL="68580" marR="68580" marT="0" marB="0"/>
                </a:tc>
                <a:tc>
                  <a:txBody>
                    <a:bodyPr/>
                    <a:lstStyle/>
                    <a:p>
                      <a:pPr algn="ctr"/>
                      <a:r>
                        <a:rPr lang="en-US" sz="1200" dirty="0">
                          <a:effectLst/>
                        </a:rPr>
                        <a:t>32</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1±0.4</a:t>
                      </a:r>
                      <a:endParaRPr lang="en-US" sz="1200" dirty="0">
                        <a:effectLst/>
                        <a:latin typeface="Times New Roman" panose="02020603050405020304" pitchFamily="18" charset="0"/>
                      </a:endParaRPr>
                    </a:p>
                  </a:txBody>
                  <a:tcPr marL="68580" marR="68580" marT="0" marB="0"/>
                </a:tc>
                <a:tc>
                  <a:txBody>
                    <a:bodyPr/>
                    <a:lstStyle/>
                    <a:p>
                      <a:pPr algn="ctr"/>
                      <a:r>
                        <a:rPr lang="en-US" sz="1100" b="1" dirty="0">
                          <a:solidFill>
                            <a:schemeClr val="bg1"/>
                          </a:solidFill>
                          <a:effectLst/>
                        </a:rPr>
                        <a:t>14:29</a:t>
                      </a:r>
                      <a:endParaRPr lang="en-US" sz="11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305</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82±26</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15:24</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487</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196±62</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15:43</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728</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268±86</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16:02</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614</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254±82</a:t>
                      </a:r>
                      <a:endParaRPr lang="en-US" sz="12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924559558"/>
                  </a:ext>
                </a:extLst>
              </a:tr>
              <a:tr h="321123">
                <a:tc>
                  <a:txBody>
                    <a:bodyPr/>
                    <a:lstStyle/>
                    <a:p>
                      <a:pPr algn="ctr"/>
                      <a:r>
                        <a:rPr lang="en-US" sz="1100" dirty="0">
                          <a:effectLst/>
                        </a:rPr>
                        <a:t>16:58</a:t>
                      </a:r>
                      <a:endParaRPr lang="en-US" sz="1100" dirty="0">
                        <a:effectLst/>
                        <a:latin typeface="Times New Roman" panose="02020603050405020304" pitchFamily="18" charset="0"/>
                      </a:endParaRPr>
                    </a:p>
                  </a:txBody>
                  <a:tcPr marL="68580" marR="68580" marT="0" marB="0"/>
                </a:tc>
                <a:tc>
                  <a:txBody>
                    <a:bodyPr/>
                    <a:lstStyle/>
                    <a:p>
                      <a:pPr algn="ctr"/>
                      <a:r>
                        <a:rPr lang="en-US" sz="1200">
                          <a:effectLst/>
                        </a:rPr>
                        <a:t>39</a:t>
                      </a:r>
                      <a:endParaRPr lang="en-US" sz="1200">
                        <a:effectLst/>
                        <a:latin typeface="Times New Roman" panose="02020603050405020304" pitchFamily="18" charset="0"/>
                      </a:endParaRPr>
                    </a:p>
                  </a:txBody>
                  <a:tcPr marL="68580" marR="68580" marT="0" marB="0"/>
                </a:tc>
                <a:tc>
                  <a:txBody>
                    <a:bodyPr/>
                    <a:lstStyle/>
                    <a:p>
                      <a:pPr algn="ctr"/>
                      <a:r>
                        <a:rPr lang="en-US" sz="1200">
                          <a:effectLst/>
                        </a:rPr>
                        <a:t>6±2</a:t>
                      </a:r>
                      <a:endParaRPr lang="en-US" sz="1200">
                        <a:effectLst/>
                        <a:latin typeface="Times New Roman" panose="02020603050405020304" pitchFamily="18" charset="0"/>
                      </a:endParaRPr>
                    </a:p>
                  </a:txBody>
                  <a:tcPr marL="68580" marR="68580" marT="0" marB="0"/>
                </a:tc>
                <a:tc>
                  <a:txBody>
                    <a:bodyPr/>
                    <a:lstStyle/>
                    <a:p>
                      <a:pPr algn="ctr"/>
                      <a:r>
                        <a:rPr lang="en-US" sz="1200" dirty="0">
                          <a:solidFill>
                            <a:schemeClr val="bg1"/>
                          </a:solidFill>
                          <a:effectLst/>
                        </a:rPr>
                        <a:t>-</a:t>
                      </a:r>
                      <a:endParaRPr lang="en-US" sz="1200"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a:effectLst/>
                        </a:rPr>
                        <a:t>-</a:t>
                      </a:r>
                      <a:endParaRPr lang="en-US" sz="120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16:30</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565</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225±72</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16:49</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705</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260±82</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17:07</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606</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224±72</a:t>
                      </a:r>
                      <a:endParaRPr lang="en-US" sz="12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119197511"/>
                  </a:ext>
                </a:extLst>
              </a:tr>
              <a:tr h="321123">
                <a:tc>
                  <a:txBody>
                    <a:bodyPr/>
                    <a:lstStyle/>
                    <a:p>
                      <a:pPr algn="ctr"/>
                      <a:r>
                        <a:rPr lang="en-US" sz="1100" dirty="0">
                          <a:effectLst/>
                        </a:rPr>
                        <a:t>18:03</a:t>
                      </a:r>
                      <a:endParaRPr lang="en-US" sz="1100" dirty="0">
                        <a:effectLst/>
                        <a:latin typeface="Times New Roman" panose="02020603050405020304" pitchFamily="18" charset="0"/>
                      </a:endParaRPr>
                    </a:p>
                  </a:txBody>
                  <a:tcPr marL="68580" marR="68580" marT="0" marB="0"/>
                </a:tc>
                <a:tc>
                  <a:txBody>
                    <a:bodyPr/>
                    <a:lstStyle/>
                    <a:p>
                      <a:pPr algn="ctr"/>
                      <a:r>
                        <a:rPr lang="en-US" sz="1200">
                          <a:effectLst/>
                        </a:rPr>
                        <a:t>40</a:t>
                      </a:r>
                      <a:endParaRPr lang="en-US" sz="1200">
                        <a:effectLst/>
                        <a:latin typeface="Times New Roman" panose="02020603050405020304" pitchFamily="18" charset="0"/>
                      </a:endParaRPr>
                    </a:p>
                  </a:txBody>
                  <a:tcPr marL="68580" marR="68580" marT="0" marB="0"/>
                </a:tc>
                <a:tc>
                  <a:txBody>
                    <a:bodyPr/>
                    <a:lstStyle/>
                    <a:p>
                      <a:pPr algn="ctr"/>
                      <a:r>
                        <a:rPr lang="en-US" sz="1200" dirty="0">
                          <a:effectLst/>
                        </a:rPr>
                        <a:t>10±3</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17:35</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549</a:t>
                      </a:r>
                      <a:endParaRPr lang="en-US" sz="1200" dirty="0">
                        <a:effectLst/>
                        <a:latin typeface="Times New Roman" panose="02020603050405020304" pitchFamily="18" charset="0"/>
                      </a:endParaRPr>
                    </a:p>
                  </a:txBody>
                  <a:tcPr marL="68580" marR="68580" marT="0" marB="0"/>
                </a:tc>
                <a:tc>
                  <a:txBody>
                    <a:bodyPr/>
                    <a:lstStyle/>
                    <a:p>
                      <a:pPr algn="ctr"/>
                      <a:r>
                        <a:rPr lang="en-US" sz="1200">
                          <a:effectLst/>
                        </a:rPr>
                        <a:t>234±74</a:t>
                      </a:r>
                      <a:endParaRPr lang="en-US" sz="120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17:54</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745</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260±82</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18:13</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692</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181±52</a:t>
                      </a:r>
                      <a:endParaRPr lang="en-US" sz="12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26874031"/>
                  </a:ext>
                </a:extLst>
              </a:tr>
              <a:tr h="321123">
                <a:tc>
                  <a:txBody>
                    <a:bodyPr/>
                    <a:lstStyle/>
                    <a:p>
                      <a:pPr algn="ctr"/>
                      <a:r>
                        <a:rPr lang="en-US" sz="1100" dirty="0">
                          <a:effectLst/>
                        </a:rPr>
                        <a:t>19:09</a:t>
                      </a:r>
                      <a:endParaRPr lang="en-US" sz="1100" dirty="0">
                        <a:effectLst/>
                        <a:latin typeface="Times New Roman" panose="02020603050405020304" pitchFamily="18" charset="0"/>
                      </a:endParaRPr>
                    </a:p>
                  </a:txBody>
                  <a:tcPr marL="68580" marR="68580" marT="0" marB="0"/>
                </a:tc>
                <a:tc>
                  <a:txBody>
                    <a:bodyPr/>
                    <a:lstStyle/>
                    <a:p>
                      <a:pPr algn="ctr"/>
                      <a:r>
                        <a:rPr lang="en-US" sz="1200">
                          <a:effectLst/>
                        </a:rPr>
                        <a:t>54</a:t>
                      </a:r>
                      <a:endParaRPr lang="en-US" sz="1200">
                        <a:effectLst/>
                        <a:latin typeface="Times New Roman" panose="02020603050405020304" pitchFamily="18" charset="0"/>
                      </a:endParaRPr>
                    </a:p>
                  </a:txBody>
                  <a:tcPr marL="68580" marR="68580" marT="0" marB="0"/>
                </a:tc>
                <a:tc>
                  <a:txBody>
                    <a:bodyPr/>
                    <a:lstStyle/>
                    <a:p>
                      <a:pPr algn="ctr"/>
                      <a:r>
                        <a:rPr lang="en-US" sz="1200">
                          <a:effectLst/>
                        </a:rPr>
                        <a:t>16±5</a:t>
                      </a:r>
                      <a:endParaRPr lang="en-US" sz="120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solidFill>
                      <a:schemeClr val="accent1"/>
                    </a:solidFill>
                  </a:tcPr>
                </a:tc>
                <a:tc>
                  <a:txBody>
                    <a:bodyPr/>
                    <a:lstStyle/>
                    <a:p>
                      <a:pPr algn="ctr"/>
                      <a:r>
                        <a:rPr lang="en-US" sz="1200">
                          <a:effectLst/>
                        </a:rPr>
                        <a:t>-</a:t>
                      </a:r>
                      <a:endParaRPr lang="en-US" sz="120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18:41</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589</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243±74</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19:00</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821</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251±80</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372483938"/>
                  </a:ext>
                </a:extLst>
              </a:tr>
              <a:tr h="321123">
                <a:tc>
                  <a:txBody>
                    <a:bodyPr/>
                    <a:lstStyle/>
                    <a:p>
                      <a:pPr algn="ctr"/>
                      <a:r>
                        <a:rPr lang="en-US" sz="1100" dirty="0">
                          <a:effectLst/>
                        </a:rPr>
                        <a:t>20:14</a:t>
                      </a:r>
                      <a:endParaRPr lang="en-US" sz="1100" dirty="0">
                        <a:effectLst/>
                        <a:latin typeface="Times New Roman" panose="02020603050405020304" pitchFamily="18" charset="0"/>
                      </a:endParaRPr>
                    </a:p>
                  </a:txBody>
                  <a:tcPr marL="68580" marR="68580" marT="0" marB="0"/>
                </a:tc>
                <a:tc>
                  <a:txBody>
                    <a:bodyPr/>
                    <a:lstStyle/>
                    <a:p>
                      <a:pPr algn="ctr"/>
                      <a:r>
                        <a:rPr lang="en-US" sz="1200">
                          <a:effectLst/>
                        </a:rPr>
                        <a:t>109</a:t>
                      </a:r>
                      <a:endParaRPr lang="en-US" sz="1200">
                        <a:effectLst/>
                        <a:latin typeface="Times New Roman" panose="02020603050405020304" pitchFamily="18" charset="0"/>
                      </a:endParaRPr>
                    </a:p>
                  </a:txBody>
                  <a:tcPr marL="68580" marR="68580" marT="0" marB="0"/>
                </a:tc>
                <a:tc>
                  <a:txBody>
                    <a:bodyPr/>
                    <a:lstStyle/>
                    <a:p>
                      <a:pPr algn="ctr"/>
                      <a:r>
                        <a:rPr lang="en-US" sz="1200">
                          <a:effectLst/>
                        </a:rPr>
                        <a:t>34±11</a:t>
                      </a:r>
                      <a:endParaRPr lang="en-US" sz="120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solidFill>
                      <a:schemeClr val="accent1"/>
                    </a:solidFill>
                  </a:tcPr>
                </a:tc>
                <a:tc>
                  <a:txBody>
                    <a:bodyPr/>
                    <a:lstStyle/>
                    <a:p>
                      <a:pPr algn="ctr"/>
                      <a:r>
                        <a:rPr lang="en-US" sz="1200">
                          <a:effectLst/>
                        </a:rPr>
                        <a:t>-</a:t>
                      </a:r>
                      <a:endParaRPr lang="en-US" sz="1200">
                        <a:effectLst/>
                        <a:latin typeface="Times New Roman" panose="02020603050405020304" pitchFamily="18" charset="0"/>
                      </a:endParaRPr>
                    </a:p>
                  </a:txBody>
                  <a:tcPr marL="68580" marR="68580" marT="0" marB="0"/>
                </a:tc>
                <a:tc>
                  <a:txBody>
                    <a:bodyPr/>
                    <a:lstStyle/>
                    <a:p>
                      <a:pPr algn="ctr"/>
                      <a:r>
                        <a:rPr lang="en-US" sz="1200">
                          <a:effectLst/>
                        </a:rPr>
                        <a:t>-</a:t>
                      </a:r>
                      <a:endParaRPr lang="en-US" sz="120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19:46</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a:effectLst/>
                        </a:rPr>
                        <a:t>645</a:t>
                      </a:r>
                      <a:endParaRPr lang="en-US" sz="1200">
                        <a:effectLst/>
                        <a:latin typeface="Times New Roman" panose="02020603050405020304" pitchFamily="18" charset="0"/>
                      </a:endParaRPr>
                    </a:p>
                  </a:txBody>
                  <a:tcPr marL="68580" marR="68580" marT="0" marB="0"/>
                </a:tc>
                <a:tc>
                  <a:txBody>
                    <a:bodyPr/>
                    <a:lstStyle/>
                    <a:p>
                      <a:pPr algn="ctr"/>
                      <a:r>
                        <a:rPr lang="en-US" sz="1200">
                          <a:effectLst/>
                        </a:rPr>
                        <a:t>261±78</a:t>
                      </a:r>
                      <a:endParaRPr lang="en-US" sz="120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20:05</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a:effectLst/>
                        </a:rPr>
                        <a:t>806</a:t>
                      </a:r>
                      <a:endParaRPr lang="en-US" sz="1200">
                        <a:effectLst/>
                        <a:latin typeface="Times New Roman" panose="02020603050405020304" pitchFamily="18" charset="0"/>
                      </a:endParaRPr>
                    </a:p>
                  </a:txBody>
                  <a:tcPr marL="68580" marR="68580" marT="0" marB="0"/>
                </a:tc>
                <a:tc>
                  <a:txBody>
                    <a:bodyPr/>
                    <a:lstStyle/>
                    <a:p>
                      <a:pPr algn="ctr"/>
                      <a:r>
                        <a:rPr lang="en-US" sz="1200" dirty="0">
                          <a:effectLst/>
                        </a:rPr>
                        <a:t>244±78</a:t>
                      </a:r>
                      <a:endParaRPr lang="en-US" sz="1200" dirty="0">
                        <a:effectLst/>
                        <a:latin typeface="Times New Roman" panose="02020603050405020304" pitchFamily="18" charset="0"/>
                      </a:endParaRPr>
                    </a:p>
                  </a:txBody>
                  <a:tcPr marL="68580" marR="68580" marT="0" marB="0"/>
                </a:tc>
                <a:tc>
                  <a:txBody>
                    <a:bodyPr/>
                    <a:lstStyle/>
                    <a:p>
                      <a:pPr algn="ctr"/>
                      <a:r>
                        <a:rPr lang="en-US" sz="1200" b="1" dirty="0">
                          <a:solidFill>
                            <a:schemeClr val="bg1"/>
                          </a:solidFill>
                          <a:effectLst/>
                        </a:rPr>
                        <a:t>-</a:t>
                      </a:r>
                      <a:endParaRPr lang="en-US" sz="1200" b="1" dirty="0">
                        <a:solidFill>
                          <a:schemeClr val="bg1"/>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tc>
                  <a:txBody>
                    <a:bodyPr/>
                    <a:lstStyle/>
                    <a:p>
                      <a:pPr algn="ctr"/>
                      <a:r>
                        <a:rPr lang="en-US" sz="1200" dirty="0">
                          <a:effectLst/>
                        </a:rPr>
                        <a:t>-</a:t>
                      </a:r>
                      <a:endParaRPr lang="en-US" sz="12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2088647646"/>
                  </a:ext>
                </a:extLst>
              </a:tr>
              <a:tr h="321123">
                <a:tc>
                  <a:txBody>
                    <a:bodyPr/>
                    <a:lstStyle/>
                    <a:p>
                      <a:pPr algn="ctr"/>
                      <a:r>
                        <a:rPr lang="en-US" sz="1200" dirty="0">
                          <a:effectLst/>
                        </a:rPr>
                        <a:t>Avg.</a:t>
                      </a:r>
                      <a:endParaRPr lang="en-US" sz="1200" dirty="0">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54</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13±4</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 </a:t>
                      </a:r>
                      <a:endParaRPr lang="en-US" sz="1200" dirty="0">
                        <a:solidFill>
                          <a:srgbClr val="FF0000"/>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solidFill>
                            <a:srgbClr val="FF0000"/>
                          </a:solidFill>
                          <a:effectLst/>
                        </a:rPr>
                        <a:t>305</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82±26</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 </a:t>
                      </a:r>
                      <a:endParaRPr lang="en-US" sz="1200" dirty="0">
                        <a:solidFill>
                          <a:srgbClr val="FF0000"/>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solidFill>
                            <a:srgbClr val="FF0000"/>
                          </a:solidFill>
                          <a:effectLst/>
                        </a:rPr>
                        <a:t>567</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232±72</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 </a:t>
                      </a:r>
                      <a:endParaRPr lang="en-US" sz="1200" dirty="0">
                        <a:solidFill>
                          <a:srgbClr val="FF0000"/>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solidFill>
                            <a:srgbClr val="FF0000"/>
                          </a:solidFill>
                          <a:effectLst/>
                        </a:rPr>
                        <a:t>761</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255±80</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b="1" dirty="0">
                          <a:solidFill>
                            <a:srgbClr val="FF0000"/>
                          </a:solidFill>
                          <a:effectLst/>
                        </a:rPr>
                        <a:t> </a:t>
                      </a:r>
                      <a:endParaRPr lang="en-US" sz="1200" b="1" dirty="0">
                        <a:solidFill>
                          <a:srgbClr val="FF0000"/>
                        </a:solidFill>
                        <a:effectLst/>
                        <a:latin typeface="Times New Roman" panose="02020603050405020304" pitchFamily="18" charset="0"/>
                      </a:endParaRPr>
                    </a:p>
                  </a:txBody>
                  <a:tcPr marL="68580" marR="68580" marT="0" marB="0">
                    <a:solidFill>
                      <a:schemeClr val="accent1"/>
                    </a:solidFill>
                  </a:tcPr>
                </a:tc>
                <a:tc>
                  <a:txBody>
                    <a:bodyPr/>
                    <a:lstStyle/>
                    <a:p>
                      <a:pPr algn="ctr"/>
                      <a:r>
                        <a:rPr lang="en-US" sz="1200" dirty="0">
                          <a:solidFill>
                            <a:srgbClr val="FF0000"/>
                          </a:solidFill>
                          <a:effectLst/>
                        </a:rPr>
                        <a:t>637</a:t>
                      </a:r>
                      <a:endParaRPr lang="en-US" sz="1200" dirty="0">
                        <a:solidFill>
                          <a:srgbClr val="FF0000"/>
                        </a:solidFill>
                        <a:effectLst/>
                        <a:latin typeface="Times New Roman" panose="02020603050405020304" pitchFamily="18" charset="0"/>
                      </a:endParaRPr>
                    </a:p>
                  </a:txBody>
                  <a:tcPr marL="68580" marR="68580" marT="0" marB="0"/>
                </a:tc>
                <a:tc>
                  <a:txBody>
                    <a:bodyPr/>
                    <a:lstStyle/>
                    <a:p>
                      <a:pPr algn="ctr"/>
                      <a:r>
                        <a:rPr lang="en-US" sz="1200" dirty="0">
                          <a:solidFill>
                            <a:srgbClr val="FF0000"/>
                          </a:solidFill>
                          <a:effectLst/>
                        </a:rPr>
                        <a:t>219±69</a:t>
                      </a:r>
                      <a:endParaRPr lang="en-US" sz="1200" dirty="0">
                        <a:solidFill>
                          <a:srgbClr val="FF0000"/>
                        </a:solidFill>
                        <a:effectLst/>
                        <a:latin typeface="Times New Roman" panose="02020603050405020304" pitchFamily="18" charset="0"/>
                      </a:endParaRPr>
                    </a:p>
                  </a:txBody>
                  <a:tcPr marL="68580" marR="68580" marT="0" marB="0"/>
                </a:tc>
                <a:extLst>
                  <a:ext uri="{0D108BD9-81ED-4DB2-BD59-A6C34878D82A}">
                    <a16:rowId xmlns:a16="http://schemas.microsoft.com/office/drawing/2014/main" val="3154143914"/>
                  </a:ext>
                </a:extLst>
              </a:tr>
            </a:tbl>
          </a:graphicData>
        </a:graphic>
      </p:graphicFrame>
      <p:sp>
        <p:nvSpPr>
          <p:cNvPr id="5" name="Rectangle 2"/>
          <p:cNvSpPr>
            <a:spLocks noChangeArrowheads="1"/>
          </p:cNvSpPr>
          <p:nvPr/>
        </p:nvSpPr>
        <p:spPr bwMode="auto">
          <a:xfrm>
            <a:off x="1603375" y="34591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TextBox 20"/>
          <p:cNvSpPr txBox="1"/>
          <p:nvPr/>
        </p:nvSpPr>
        <p:spPr>
          <a:xfrm>
            <a:off x="3734699" y="328441"/>
            <a:ext cx="1561325" cy="646331"/>
          </a:xfrm>
          <a:prstGeom prst="rect">
            <a:avLst/>
          </a:prstGeom>
          <a:noFill/>
        </p:spPr>
        <p:txBody>
          <a:bodyPr wrap="none" rtlCol="0">
            <a:spAutoFit/>
          </a:bodyPr>
          <a:lstStyle/>
          <a:p>
            <a:r>
              <a:rPr lang="en-US" sz="3600" b="1" dirty="0" smtClean="0">
                <a:solidFill>
                  <a:srgbClr val="FF0000"/>
                </a:solidFill>
              </a:rPr>
              <a:t>Results</a:t>
            </a:r>
            <a:endParaRPr lang="en-US" sz="3600" b="1" dirty="0">
              <a:solidFill>
                <a:srgbClr val="FF0000"/>
              </a:solidFill>
            </a:endParaRPr>
          </a:p>
        </p:txBody>
      </p:sp>
      <p:sp>
        <p:nvSpPr>
          <p:cNvPr id="2" name="TextBox 1"/>
          <p:cNvSpPr txBox="1"/>
          <p:nvPr/>
        </p:nvSpPr>
        <p:spPr>
          <a:xfrm>
            <a:off x="989350" y="5036693"/>
            <a:ext cx="7174143" cy="369332"/>
          </a:xfrm>
          <a:prstGeom prst="rect">
            <a:avLst/>
          </a:prstGeom>
          <a:noFill/>
        </p:spPr>
        <p:txBody>
          <a:bodyPr wrap="none" rtlCol="0">
            <a:spAutoFit/>
          </a:bodyPr>
          <a:lstStyle/>
          <a:p>
            <a:r>
              <a:rPr lang="en-US" dirty="0" smtClean="0"/>
              <a:t>Near-hourly (daytime) Injected Aerosol Mass from August 13 to August 17 </a:t>
            </a:r>
            <a:endParaRPr lang="en-US" dirty="0"/>
          </a:p>
        </p:txBody>
      </p:sp>
    </p:spTree>
    <p:extLst>
      <p:ext uri="{BB962C8B-B14F-4D97-AF65-F5344CB8AC3E}">
        <p14:creationId xmlns:p14="http://schemas.microsoft.com/office/powerpoint/2010/main" val="2160156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7999" b="15857"/>
          <a:stretch/>
        </p:blipFill>
        <p:spPr>
          <a:xfrm>
            <a:off x="325465" y="613835"/>
            <a:ext cx="8412480" cy="4754880"/>
          </a:xfrm>
          <a:prstGeom prst="rect">
            <a:avLst/>
          </a:prstGeom>
        </p:spPr>
      </p:pic>
      <p:sp>
        <p:nvSpPr>
          <p:cNvPr id="4" name="TextBox 3"/>
          <p:cNvSpPr txBox="1"/>
          <p:nvPr/>
        </p:nvSpPr>
        <p:spPr>
          <a:xfrm>
            <a:off x="1170374" y="206640"/>
            <a:ext cx="7589642" cy="369332"/>
          </a:xfrm>
          <a:prstGeom prst="rect">
            <a:avLst/>
          </a:prstGeom>
          <a:noFill/>
        </p:spPr>
        <p:txBody>
          <a:bodyPr wrap="none" rtlCol="0">
            <a:spAutoFit/>
          </a:bodyPr>
          <a:lstStyle/>
          <a:p>
            <a:r>
              <a:rPr lang="en-US" b="1" dirty="0" smtClean="0">
                <a:solidFill>
                  <a:srgbClr val="FF0000"/>
                </a:solidFill>
              </a:rPr>
              <a:t>Time line of EPIC-derived Carbonaceous Aerosol Injection in the Stratosphere </a:t>
            </a:r>
            <a:endParaRPr lang="en-US" b="1" dirty="0">
              <a:solidFill>
                <a:srgbClr val="FF0000"/>
              </a:solidFill>
            </a:endParaRPr>
          </a:p>
        </p:txBody>
      </p:sp>
      <p:sp>
        <p:nvSpPr>
          <p:cNvPr id="6" name="TextBox 5"/>
          <p:cNvSpPr txBox="1"/>
          <p:nvPr/>
        </p:nvSpPr>
        <p:spPr>
          <a:xfrm>
            <a:off x="449450" y="5420375"/>
            <a:ext cx="8529235" cy="861774"/>
          </a:xfrm>
          <a:prstGeom prst="rect">
            <a:avLst/>
          </a:prstGeom>
          <a:noFill/>
        </p:spPr>
        <p:txBody>
          <a:bodyPr wrap="square" rtlCol="0">
            <a:spAutoFit/>
          </a:bodyPr>
          <a:lstStyle/>
          <a:p>
            <a:r>
              <a:rPr lang="en-US" dirty="0" smtClean="0"/>
              <a:t>-</a:t>
            </a:r>
            <a:r>
              <a:rPr lang="en-US" sz="1600" dirty="0" smtClean="0"/>
              <a:t>Large day-night differences in aerosol mass injection rates are apparent.</a:t>
            </a:r>
          </a:p>
          <a:p>
            <a:r>
              <a:rPr lang="en-US" sz="1600" dirty="0" smtClean="0"/>
              <a:t>-Observed day-night differences are consistent with diabatic heating as the physical mechanism</a:t>
            </a:r>
          </a:p>
          <a:p>
            <a:r>
              <a:rPr lang="en-US" sz="1600" dirty="0" smtClean="0"/>
              <a:t>responsible for the lifting of the aerosol layer from the upper troposphere to the stratosphere. </a:t>
            </a:r>
            <a:endParaRPr lang="en-US" sz="1600" dirty="0"/>
          </a:p>
        </p:txBody>
      </p:sp>
    </p:spTree>
    <p:extLst>
      <p:ext uri="{BB962C8B-B14F-4D97-AF65-F5344CB8AC3E}">
        <p14:creationId xmlns:p14="http://schemas.microsoft.com/office/powerpoint/2010/main" val="17715332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8672" y="1110882"/>
            <a:ext cx="6128639" cy="4085759"/>
          </a:xfrm>
          <a:prstGeom prst="rect">
            <a:avLst/>
          </a:prstGeom>
        </p:spPr>
      </p:pic>
      <p:sp>
        <p:nvSpPr>
          <p:cNvPr id="10" name="Rectangle 9"/>
          <p:cNvSpPr/>
          <p:nvPr/>
        </p:nvSpPr>
        <p:spPr>
          <a:xfrm>
            <a:off x="152400" y="5317554"/>
            <a:ext cx="8655804" cy="461665"/>
          </a:xfrm>
          <a:prstGeom prst="rect">
            <a:avLst/>
          </a:prstGeom>
        </p:spPr>
        <p:txBody>
          <a:bodyPr wrap="square">
            <a:spAutoFit/>
          </a:bodyPr>
          <a:lstStyle/>
          <a:p>
            <a:r>
              <a:rPr lang="en-US" sz="1200" dirty="0">
                <a:latin typeface="Calibri" panose="020F0502020204030204" pitchFamily="34" charset="0"/>
                <a:ea typeface="SimSun" panose="02010600030101010101" pitchFamily="2" charset="-122"/>
                <a:cs typeface="Calibri" panose="020F0502020204030204" pitchFamily="34" charset="0"/>
              </a:rPr>
              <a:t>de </a:t>
            </a:r>
            <a:r>
              <a:rPr lang="en-US" sz="1200" dirty="0" err="1" smtClean="0">
                <a:latin typeface="Calibri" panose="020F0502020204030204" pitchFamily="34" charset="0"/>
                <a:ea typeface="SimSun" panose="02010600030101010101" pitchFamily="2" charset="-122"/>
                <a:cs typeface="Calibri" panose="020F0502020204030204" pitchFamily="34" charset="0"/>
              </a:rPr>
              <a:t>Laat</a:t>
            </a:r>
            <a:r>
              <a:rPr lang="en-US" sz="1200" dirty="0" smtClean="0">
                <a:latin typeface="Calibri" panose="020F0502020204030204" pitchFamily="34" charset="0"/>
                <a:ea typeface="SimSun" panose="02010600030101010101" pitchFamily="2" charset="-122"/>
                <a:cs typeface="Calibri" panose="020F0502020204030204" pitchFamily="34" charset="0"/>
              </a:rPr>
              <a:t> et al., (</a:t>
            </a:r>
            <a:r>
              <a:rPr lang="en-US" sz="1200" dirty="0">
                <a:latin typeface="Calibri" panose="020F0502020204030204" pitchFamily="34" charset="0"/>
                <a:ea typeface="SimSun" panose="02010600030101010101" pitchFamily="2" charset="-122"/>
                <a:cs typeface="Calibri" panose="020F0502020204030204" pitchFamily="34" charset="0"/>
              </a:rPr>
              <a:t>2012), A solar escalator: Observational evidence of the self-lifting of smoke and aerosols by absorption of solar radiation in the February 2009 Australian Black Saturday plume, J. </a:t>
            </a:r>
            <a:r>
              <a:rPr lang="en-US" sz="1200" dirty="0" err="1">
                <a:latin typeface="Calibri" panose="020F0502020204030204" pitchFamily="34" charset="0"/>
                <a:ea typeface="SimSun" panose="02010600030101010101" pitchFamily="2" charset="-122"/>
                <a:cs typeface="Calibri" panose="020F0502020204030204" pitchFamily="34" charset="0"/>
              </a:rPr>
              <a:t>Geophys</a:t>
            </a:r>
            <a:r>
              <a:rPr lang="en-US" sz="1200" dirty="0">
                <a:latin typeface="Calibri" panose="020F0502020204030204" pitchFamily="34" charset="0"/>
                <a:ea typeface="SimSun" panose="02010600030101010101" pitchFamily="2" charset="-122"/>
                <a:cs typeface="Calibri" panose="020F0502020204030204" pitchFamily="34" charset="0"/>
              </a:rPr>
              <a:t>. Res., 117, D04204, doi:10.1029/2011JD017016.</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p:cNvSpPr txBox="1"/>
          <p:nvPr/>
        </p:nvSpPr>
        <p:spPr>
          <a:xfrm>
            <a:off x="3117424" y="434294"/>
            <a:ext cx="2871940" cy="369332"/>
          </a:xfrm>
          <a:prstGeom prst="rect">
            <a:avLst/>
          </a:prstGeom>
          <a:noFill/>
        </p:spPr>
        <p:txBody>
          <a:bodyPr wrap="none" rtlCol="0">
            <a:spAutoFit/>
          </a:bodyPr>
          <a:lstStyle/>
          <a:p>
            <a:r>
              <a:rPr lang="en-US" b="1" dirty="0" smtClean="0">
                <a:solidFill>
                  <a:srgbClr val="FF0000"/>
                </a:solidFill>
              </a:rPr>
              <a:t>Self-lifting Modelling results</a:t>
            </a:r>
            <a:endParaRPr lang="en-US" b="1" dirty="0">
              <a:solidFill>
                <a:srgbClr val="FF0000"/>
              </a:solidFill>
            </a:endParaRPr>
          </a:p>
        </p:txBody>
      </p:sp>
    </p:spTree>
    <p:extLst>
      <p:ext uri="{BB962C8B-B14F-4D97-AF65-F5344CB8AC3E}">
        <p14:creationId xmlns:p14="http://schemas.microsoft.com/office/powerpoint/2010/main" val="1770323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2634" y="835378"/>
            <a:ext cx="1949573" cy="523220"/>
          </a:xfrm>
          <a:prstGeom prst="rect">
            <a:avLst/>
          </a:prstGeom>
          <a:noFill/>
        </p:spPr>
        <p:txBody>
          <a:bodyPr wrap="none" rtlCol="0">
            <a:spAutoFit/>
          </a:bodyPr>
          <a:lstStyle/>
          <a:p>
            <a:r>
              <a:rPr lang="en-US" sz="2800" b="1" dirty="0" smtClean="0">
                <a:solidFill>
                  <a:srgbClr val="FF0000"/>
                </a:solidFill>
              </a:rPr>
              <a:t>Conclusions</a:t>
            </a:r>
            <a:endParaRPr lang="en-US" sz="2800" b="1" dirty="0">
              <a:solidFill>
                <a:srgbClr val="FF0000"/>
              </a:solidFill>
            </a:endParaRPr>
          </a:p>
        </p:txBody>
      </p:sp>
      <p:sp>
        <p:nvSpPr>
          <p:cNvPr id="3" name="TextBox 2"/>
          <p:cNvSpPr txBox="1"/>
          <p:nvPr/>
        </p:nvSpPr>
        <p:spPr>
          <a:xfrm>
            <a:off x="110982" y="2095401"/>
            <a:ext cx="8990218" cy="3323987"/>
          </a:xfrm>
          <a:prstGeom prst="rect">
            <a:avLst/>
          </a:prstGeom>
          <a:noFill/>
        </p:spPr>
        <p:txBody>
          <a:bodyPr wrap="square" rtlCol="0">
            <a:spAutoFit/>
          </a:bodyPr>
          <a:lstStyle/>
          <a:p>
            <a:r>
              <a:rPr lang="en-US" sz="1400" dirty="0" smtClean="0"/>
              <a:t>Unprecedented amounts of carbonaceous aerosols were lifted to the upper troposphere in August 2017, resulting from intensive convective activity pyro-cumulonimbus events triggered by fires in Canada’s British Columbia province.    </a:t>
            </a:r>
          </a:p>
          <a:p>
            <a:endParaRPr lang="en-US" sz="1400" dirty="0"/>
          </a:p>
          <a:p>
            <a:r>
              <a:rPr lang="en-US" sz="1400" dirty="0" smtClean="0"/>
              <a:t>CALIOP profiles of attenuated backscatter provided information of the height of the injected aerosol plume.</a:t>
            </a:r>
          </a:p>
          <a:p>
            <a:endParaRPr lang="en-US" sz="1400" dirty="0" smtClean="0"/>
          </a:p>
          <a:p>
            <a:r>
              <a:rPr lang="en-US" sz="1400" dirty="0" smtClean="0"/>
              <a:t>Total column aerosol amount (AOD) and absorption properties over about 10 days after the injection were retrieved by the EPIC sensor on the DSCOVR satellite. AOD values as high as 16 and SSA’s as low as 0.92 were retrieved. </a:t>
            </a:r>
          </a:p>
          <a:p>
            <a:endParaRPr lang="en-US" sz="1400" dirty="0"/>
          </a:p>
          <a:p>
            <a:r>
              <a:rPr lang="en-US" sz="1400" dirty="0" smtClean="0"/>
              <a:t>Estimated stratospheric carbonaceous aerosol mass in the stratosphere from EPIC observations indicates that about 268 kt </a:t>
            </a:r>
            <a:r>
              <a:rPr lang="en-US" sz="1400" dirty="0"/>
              <a:t>w</a:t>
            </a:r>
            <a:r>
              <a:rPr lang="en-US" sz="1400" dirty="0" smtClean="0"/>
              <a:t>ere injected over three days (August 13-15). </a:t>
            </a:r>
          </a:p>
          <a:p>
            <a:endParaRPr lang="en-US" sz="1400" dirty="0"/>
          </a:p>
          <a:p>
            <a:r>
              <a:rPr lang="en-US" sz="1400" dirty="0" smtClean="0"/>
              <a:t>Marked day-night differences in injection rates suggest diabatic heating (self-lifting) is the driving mechanism </a:t>
            </a:r>
          </a:p>
          <a:p>
            <a:r>
              <a:rPr lang="en-US" sz="1400" dirty="0"/>
              <a:t>r</a:t>
            </a:r>
            <a:r>
              <a:rPr lang="en-US" sz="1400" dirty="0" smtClean="0"/>
              <a:t>esponsible for the mobilization of the aerosol mass from the upper-troposphere to the stratosphere. Results</a:t>
            </a:r>
          </a:p>
          <a:p>
            <a:r>
              <a:rPr lang="en-US" sz="1400" dirty="0" smtClean="0"/>
              <a:t>are consistent with de </a:t>
            </a:r>
            <a:r>
              <a:rPr lang="en-US" sz="1400" dirty="0" err="1" smtClean="0"/>
              <a:t>Laat</a:t>
            </a:r>
            <a:r>
              <a:rPr lang="en-US" sz="1400" dirty="0" smtClean="0"/>
              <a:t> et al (2012) modelling analysis. </a:t>
            </a:r>
            <a:endParaRPr lang="en-US" sz="1400" dirty="0"/>
          </a:p>
          <a:p>
            <a:endParaRPr lang="en-US" sz="1400" dirty="0"/>
          </a:p>
        </p:txBody>
      </p:sp>
    </p:spTree>
    <p:extLst>
      <p:ext uri="{BB962C8B-B14F-4D97-AF65-F5344CB8AC3E}">
        <p14:creationId xmlns:p14="http://schemas.microsoft.com/office/powerpoint/2010/main" val="4159872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3472" y="570560"/>
            <a:ext cx="5700876" cy="6139995"/>
          </a:xfrm>
          <a:prstGeom prst="rect">
            <a:avLst/>
          </a:prstGeom>
        </p:spPr>
      </p:pic>
      <p:sp>
        <p:nvSpPr>
          <p:cNvPr id="3" name="TextBox 2"/>
          <p:cNvSpPr txBox="1"/>
          <p:nvPr/>
        </p:nvSpPr>
        <p:spPr>
          <a:xfrm>
            <a:off x="2949844" y="118820"/>
            <a:ext cx="3004862" cy="646331"/>
          </a:xfrm>
          <a:prstGeom prst="rect">
            <a:avLst/>
          </a:prstGeom>
          <a:noFill/>
        </p:spPr>
        <p:txBody>
          <a:bodyPr wrap="none" rtlCol="0">
            <a:spAutoFit/>
          </a:bodyPr>
          <a:lstStyle/>
          <a:p>
            <a:r>
              <a:rPr lang="en-US" b="1" dirty="0" err="1" smtClean="0">
                <a:solidFill>
                  <a:srgbClr val="FF0000"/>
                </a:solidFill>
              </a:rPr>
              <a:t>PyroCb</a:t>
            </a:r>
            <a:r>
              <a:rPr lang="en-US" b="1" dirty="0" smtClean="0">
                <a:solidFill>
                  <a:srgbClr val="FF0000"/>
                </a:solidFill>
              </a:rPr>
              <a:t> event of August, 2017</a:t>
            </a:r>
          </a:p>
          <a:p>
            <a:pPr algn="ctr"/>
            <a:r>
              <a:rPr lang="en-US" b="1" dirty="0" smtClean="0">
                <a:solidFill>
                  <a:srgbClr val="FF0000"/>
                </a:solidFill>
              </a:rPr>
              <a:t>EPIC Version 3 L1b data</a:t>
            </a:r>
            <a:endParaRPr lang="en-US" b="1" dirty="0">
              <a:solidFill>
                <a:srgbClr val="FF0000"/>
              </a:solidFill>
            </a:endParaRPr>
          </a:p>
        </p:txBody>
      </p:sp>
    </p:spTree>
    <p:extLst>
      <p:ext uri="{BB962C8B-B14F-4D97-AF65-F5344CB8AC3E}">
        <p14:creationId xmlns:p14="http://schemas.microsoft.com/office/powerpoint/2010/main" val="2826285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2382" y="1197352"/>
            <a:ext cx="4362450" cy="2741389"/>
          </a:xfrm>
          <a:prstGeom prst="rect">
            <a:avLst/>
          </a:prstGeom>
        </p:spPr>
      </p:pic>
      <p:sp>
        <p:nvSpPr>
          <p:cNvPr id="4" name="TextBox 3"/>
          <p:cNvSpPr txBox="1"/>
          <p:nvPr/>
        </p:nvSpPr>
        <p:spPr>
          <a:xfrm>
            <a:off x="4109878" y="161925"/>
            <a:ext cx="1247457" cy="523220"/>
          </a:xfrm>
          <a:prstGeom prst="rect">
            <a:avLst/>
          </a:prstGeom>
          <a:noFill/>
        </p:spPr>
        <p:txBody>
          <a:bodyPr wrap="none" rtlCol="0">
            <a:spAutoFit/>
          </a:bodyPr>
          <a:lstStyle/>
          <a:p>
            <a:r>
              <a:rPr lang="en-US" sz="2800" dirty="0" smtClean="0">
                <a:solidFill>
                  <a:srgbClr val="FF0000"/>
                </a:solidFill>
              </a:rPr>
              <a:t>CALIOP</a:t>
            </a:r>
            <a:endParaRPr lang="en-US" sz="2800" dirty="0">
              <a:solidFill>
                <a:srgbClr val="FF0000"/>
              </a:solidFill>
            </a:endParaRPr>
          </a:p>
        </p:txBody>
      </p:sp>
      <p:sp>
        <p:nvSpPr>
          <p:cNvPr id="5" name="TextBox 4"/>
          <p:cNvSpPr txBox="1"/>
          <p:nvPr/>
        </p:nvSpPr>
        <p:spPr>
          <a:xfrm>
            <a:off x="2466975" y="732770"/>
            <a:ext cx="4764381" cy="369332"/>
          </a:xfrm>
          <a:prstGeom prst="rect">
            <a:avLst/>
          </a:prstGeom>
          <a:noFill/>
        </p:spPr>
        <p:txBody>
          <a:bodyPr wrap="none" rtlCol="0">
            <a:spAutoFit/>
          </a:bodyPr>
          <a:lstStyle/>
          <a:p>
            <a:r>
              <a:rPr lang="en-US" dirty="0" smtClean="0"/>
              <a:t>Cloud Aerosol LIdar with Orthogonal </a:t>
            </a:r>
            <a:r>
              <a:rPr lang="en-US" dirty="0"/>
              <a:t>P</a:t>
            </a:r>
            <a:r>
              <a:rPr lang="en-US" dirty="0" smtClean="0"/>
              <a:t>olarization</a:t>
            </a:r>
            <a:endParaRPr lang="en-US" dirty="0"/>
          </a:p>
        </p:txBody>
      </p:sp>
      <p:sp>
        <p:nvSpPr>
          <p:cNvPr id="7" name="TextBox 6"/>
          <p:cNvSpPr txBox="1"/>
          <p:nvPr/>
        </p:nvSpPr>
        <p:spPr>
          <a:xfrm>
            <a:off x="1291471" y="4133850"/>
            <a:ext cx="7252453" cy="2585323"/>
          </a:xfrm>
          <a:prstGeom prst="rect">
            <a:avLst/>
          </a:prstGeom>
          <a:noFill/>
        </p:spPr>
        <p:txBody>
          <a:bodyPr wrap="square" rtlCol="0">
            <a:spAutoFit/>
          </a:bodyPr>
          <a:lstStyle/>
          <a:p>
            <a:r>
              <a:rPr lang="en-US" dirty="0" smtClean="0"/>
              <a:t>Flies on CALIPSO satellite, launched in 2006</a:t>
            </a:r>
          </a:p>
          <a:p>
            <a:endParaRPr lang="en-US" dirty="0"/>
          </a:p>
          <a:p>
            <a:r>
              <a:rPr lang="en-US" dirty="0" smtClean="0"/>
              <a:t>Measurements</a:t>
            </a:r>
          </a:p>
          <a:p>
            <a:r>
              <a:rPr lang="en-US" dirty="0" smtClean="0"/>
              <a:t>-1064 nm intensity</a:t>
            </a:r>
          </a:p>
          <a:p>
            <a:r>
              <a:rPr lang="en-US" dirty="0" smtClean="0"/>
              <a:t>-532 nm orthogonally polarized components</a:t>
            </a:r>
          </a:p>
          <a:p>
            <a:endParaRPr lang="en-US" dirty="0"/>
          </a:p>
          <a:p>
            <a:r>
              <a:rPr lang="en-US" dirty="0" smtClean="0"/>
              <a:t>Products:</a:t>
            </a:r>
          </a:p>
          <a:p>
            <a:r>
              <a:rPr lang="en-US" dirty="0" smtClean="0"/>
              <a:t>Day/nighttime profiles of attenuated </a:t>
            </a:r>
            <a:r>
              <a:rPr lang="en-US" dirty="0" smtClean="0"/>
              <a:t>backscatter </a:t>
            </a:r>
            <a:r>
              <a:rPr lang="en-US" dirty="0" smtClean="0"/>
              <a:t>(532/1064 nm)</a:t>
            </a:r>
          </a:p>
          <a:p>
            <a:r>
              <a:rPr lang="en-US" dirty="0" smtClean="0"/>
              <a:t>Vertical Feature Mask  </a:t>
            </a:r>
            <a:endParaRPr lang="en-US" dirty="0"/>
          </a:p>
        </p:txBody>
      </p:sp>
    </p:spTree>
    <p:extLst>
      <p:ext uri="{BB962C8B-B14F-4D97-AF65-F5344CB8AC3E}">
        <p14:creationId xmlns:p14="http://schemas.microsoft.com/office/powerpoint/2010/main" val="225303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 b="36272"/>
          <a:stretch/>
        </p:blipFill>
        <p:spPr>
          <a:xfrm>
            <a:off x="473960" y="1528055"/>
            <a:ext cx="8352692" cy="3931920"/>
          </a:xfrm>
          <a:prstGeom prst="rect">
            <a:avLst/>
          </a:prstGeom>
        </p:spPr>
      </p:pic>
      <p:sp>
        <p:nvSpPr>
          <p:cNvPr id="4" name="TextBox 3"/>
          <p:cNvSpPr txBox="1"/>
          <p:nvPr/>
        </p:nvSpPr>
        <p:spPr>
          <a:xfrm>
            <a:off x="2786853" y="581645"/>
            <a:ext cx="3440237" cy="523220"/>
          </a:xfrm>
          <a:prstGeom prst="rect">
            <a:avLst/>
          </a:prstGeom>
          <a:noFill/>
        </p:spPr>
        <p:txBody>
          <a:bodyPr wrap="none" rtlCol="0">
            <a:spAutoFit/>
          </a:bodyPr>
          <a:lstStyle/>
          <a:p>
            <a:r>
              <a:rPr lang="en-US" sz="2800" b="1" dirty="0" smtClean="0">
                <a:solidFill>
                  <a:srgbClr val="FF0000"/>
                </a:solidFill>
              </a:rPr>
              <a:t>EPIC and CALIOP view</a:t>
            </a:r>
            <a:endParaRPr lang="en-US" sz="2800" b="1" dirty="0">
              <a:solidFill>
                <a:srgbClr val="FF0000"/>
              </a:solidFill>
            </a:endParaRPr>
          </a:p>
        </p:txBody>
      </p:sp>
    </p:spTree>
    <p:extLst>
      <p:ext uri="{BB962C8B-B14F-4D97-AF65-F5344CB8AC3E}">
        <p14:creationId xmlns:p14="http://schemas.microsoft.com/office/powerpoint/2010/main" val="1035577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0513" y="762158"/>
            <a:ext cx="4402394" cy="3428894"/>
          </a:xfrm>
          <a:prstGeom prst="rect">
            <a:avLst/>
          </a:prstGeom>
        </p:spPr>
      </p:pic>
      <p:sp>
        <p:nvSpPr>
          <p:cNvPr id="3" name="TextBox 2"/>
          <p:cNvSpPr txBox="1"/>
          <p:nvPr/>
        </p:nvSpPr>
        <p:spPr>
          <a:xfrm>
            <a:off x="2388818" y="134761"/>
            <a:ext cx="4423390" cy="523220"/>
          </a:xfrm>
          <a:prstGeom prst="rect">
            <a:avLst/>
          </a:prstGeom>
          <a:noFill/>
        </p:spPr>
        <p:txBody>
          <a:bodyPr wrap="none" rtlCol="0">
            <a:spAutoFit/>
          </a:bodyPr>
          <a:lstStyle/>
          <a:p>
            <a:r>
              <a:rPr lang="en-US" sz="2800" b="1" dirty="0" smtClean="0">
                <a:solidFill>
                  <a:srgbClr val="FF0000"/>
                </a:solidFill>
              </a:rPr>
              <a:t>Interpreting  the UVAI Signal</a:t>
            </a:r>
            <a:endParaRPr lang="en-US" sz="2800" b="1" dirty="0">
              <a:solidFill>
                <a:srgbClr val="FF0000"/>
              </a:solidFill>
            </a:endParaRPr>
          </a:p>
        </p:txBody>
      </p:sp>
      <p:sp>
        <p:nvSpPr>
          <p:cNvPr id="4" name="TextBox 3"/>
          <p:cNvSpPr txBox="1"/>
          <p:nvPr/>
        </p:nvSpPr>
        <p:spPr>
          <a:xfrm>
            <a:off x="5058846" y="4206924"/>
            <a:ext cx="3728265" cy="646331"/>
          </a:xfrm>
          <a:prstGeom prst="rect">
            <a:avLst/>
          </a:prstGeom>
          <a:noFill/>
        </p:spPr>
        <p:txBody>
          <a:bodyPr wrap="none" rtlCol="0">
            <a:spAutoFit/>
          </a:bodyPr>
          <a:lstStyle/>
          <a:p>
            <a:r>
              <a:rPr lang="en-US" sz="1200" b="1" dirty="0" smtClean="0"/>
              <a:t>The large observed UVAI signal cannot be explained by</a:t>
            </a:r>
          </a:p>
          <a:p>
            <a:r>
              <a:rPr lang="en-US" sz="1200" b="1" dirty="0" smtClean="0"/>
              <a:t> black carbon alone (blue line). The presence of Organic</a:t>
            </a:r>
          </a:p>
          <a:p>
            <a:r>
              <a:rPr lang="en-US" sz="1200" b="1" dirty="0" smtClean="0"/>
              <a:t> Carbon is likely responsible for the enhanced UVAI’s </a:t>
            </a:r>
            <a:endParaRPr lang="en-US" sz="1200" b="1" dirty="0"/>
          </a:p>
        </p:txBody>
      </p:sp>
      <p:sp>
        <p:nvSpPr>
          <p:cNvPr id="5" name="TextBox 4"/>
          <p:cNvSpPr txBox="1"/>
          <p:nvPr/>
        </p:nvSpPr>
        <p:spPr>
          <a:xfrm>
            <a:off x="5186561" y="900465"/>
            <a:ext cx="1356462" cy="369332"/>
          </a:xfrm>
          <a:prstGeom prst="rect">
            <a:avLst/>
          </a:prstGeom>
          <a:noFill/>
        </p:spPr>
        <p:txBody>
          <a:bodyPr wrap="none" rtlCol="0">
            <a:spAutoFit/>
          </a:bodyPr>
          <a:lstStyle/>
          <a:p>
            <a:r>
              <a:rPr lang="en-US" dirty="0" smtClean="0"/>
              <a:t>ALH = 15 km</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807" y="555574"/>
            <a:ext cx="4590015" cy="3842061"/>
          </a:xfrm>
          <a:prstGeom prst="rect">
            <a:avLst/>
          </a:prstGeom>
        </p:spPr>
      </p:pic>
      <p:sp>
        <p:nvSpPr>
          <p:cNvPr id="7" name="TextBox 6"/>
          <p:cNvSpPr txBox="1"/>
          <p:nvPr/>
        </p:nvSpPr>
        <p:spPr>
          <a:xfrm>
            <a:off x="248527" y="5025270"/>
            <a:ext cx="8769124" cy="830997"/>
          </a:xfrm>
          <a:prstGeom prst="rect">
            <a:avLst/>
          </a:prstGeom>
          <a:noFill/>
        </p:spPr>
        <p:txBody>
          <a:bodyPr wrap="square" rtlCol="0">
            <a:spAutoFit/>
          </a:bodyPr>
          <a:lstStyle/>
          <a:p>
            <a:r>
              <a:rPr lang="en-US" sz="1600" dirty="0" smtClean="0"/>
              <a:t>-     For </a:t>
            </a:r>
            <a:r>
              <a:rPr lang="en-US" sz="1600" dirty="0" smtClean="0"/>
              <a:t>a given ALH and AAE, UVAI are AOD are closely correlated for AOD as large as about 4</a:t>
            </a:r>
          </a:p>
          <a:p>
            <a:r>
              <a:rPr lang="en-US" sz="1600" dirty="0" smtClean="0"/>
              <a:t>   </a:t>
            </a:r>
          </a:p>
          <a:p>
            <a:pPr marL="285750" indent="-285750">
              <a:buFontTx/>
              <a:buChar char="-"/>
            </a:pPr>
            <a:r>
              <a:rPr lang="en-US" sz="1600" dirty="0" smtClean="0"/>
              <a:t>At larger AOD values, UVAI saturates and its magnitude is correlated with ALH and AAE</a:t>
            </a:r>
          </a:p>
        </p:txBody>
      </p:sp>
      <p:sp>
        <p:nvSpPr>
          <p:cNvPr id="8" name="TextBox 7"/>
          <p:cNvSpPr txBox="1"/>
          <p:nvPr/>
        </p:nvSpPr>
        <p:spPr>
          <a:xfrm>
            <a:off x="988142" y="955379"/>
            <a:ext cx="1075936" cy="369332"/>
          </a:xfrm>
          <a:prstGeom prst="rect">
            <a:avLst/>
          </a:prstGeom>
          <a:noFill/>
        </p:spPr>
        <p:txBody>
          <a:bodyPr wrap="none" rtlCol="0">
            <a:spAutoFit/>
          </a:bodyPr>
          <a:lstStyle/>
          <a:p>
            <a:r>
              <a:rPr lang="en-US" dirty="0" smtClean="0"/>
              <a:t>AAE = 4.8</a:t>
            </a:r>
            <a:endParaRPr lang="en-US" dirty="0"/>
          </a:p>
        </p:txBody>
      </p:sp>
    </p:spTree>
    <p:extLst>
      <p:ext uri="{BB962C8B-B14F-4D97-AF65-F5344CB8AC3E}">
        <p14:creationId xmlns:p14="http://schemas.microsoft.com/office/powerpoint/2010/main" val="195141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33741" y="299234"/>
            <a:ext cx="2992162" cy="430887"/>
          </a:xfrm>
          <a:prstGeom prst="rect">
            <a:avLst/>
          </a:prstGeom>
        </p:spPr>
        <p:txBody>
          <a:bodyPr vert="horz" wrap="square" lIns="0" tIns="0" rIns="0" bIns="0" rtlCol="0">
            <a:spAutoFit/>
          </a:bodyPr>
          <a:lstStyle/>
          <a:p>
            <a:pPr marL="12700">
              <a:lnSpc>
                <a:spcPct val="100000"/>
              </a:lnSpc>
            </a:pPr>
            <a:r>
              <a:rPr lang="en-US" sz="2800" b="1" spc="-5" dirty="0" smtClean="0">
                <a:solidFill>
                  <a:srgbClr val="FF0000"/>
                </a:solidFill>
              </a:rPr>
              <a:t>… From Qualitative</a:t>
            </a:r>
            <a:endParaRPr sz="2800" b="1" dirty="0">
              <a:solidFill>
                <a:srgbClr val="FF0000"/>
              </a:solidFill>
            </a:endParaRPr>
          </a:p>
        </p:txBody>
      </p:sp>
      <p:graphicFrame>
        <p:nvGraphicFramePr>
          <p:cNvPr id="17" name="Object 16"/>
          <p:cNvGraphicFramePr>
            <a:graphicFrameLocks noChangeAspect="1"/>
          </p:cNvGraphicFramePr>
          <p:nvPr>
            <p:extLst/>
          </p:nvPr>
        </p:nvGraphicFramePr>
        <p:xfrm>
          <a:off x="2583174" y="1097358"/>
          <a:ext cx="3449824" cy="833165"/>
        </p:xfrm>
        <a:graphic>
          <a:graphicData uri="http://schemas.openxmlformats.org/presentationml/2006/ole">
            <mc:AlternateContent xmlns:mc="http://schemas.openxmlformats.org/markup-compatibility/2006">
              <mc:Choice xmlns:v="urn:schemas-microsoft-com:vml" Requires="v">
                <p:oleObj spid="_x0000_s8203" name="Equation" r:id="rId3" imgW="2133360" imgH="507960" progId="Equation.3">
                  <p:embed/>
                </p:oleObj>
              </mc:Choice>
              <mc:Fallback>
                <p:oleObj name="Equation" r:id="rId3" imgW="2133360" imgH="507960" progId="Equation.3">
                  <p:embed/>
                  <p:pic>
                    <p:nvPicPr>
                      <p:cNvPr id="17" name="Object 16"/>
                      <p:cNvPicPr>
                        <a:picLocks noChangeAspect="1" noChangeArrowheads="1"/>
                      </p:cNvPicPr>
                      <p:nvPr/>
                    </p:nvPicPr>
                    <p:blipFill>
                      <a:blip r:embed="rId4"/>
                      <a:srcRect/>
                      <a:stretch>
                        <a:fillRect/>
                      </a:stretch>
                    </p:blipFill>
                    <p:spPr bwMode="auto">
                      <a:xfrm>
                        <a:off x="2583174" y="1097358"/>
                        <a:ext cx="3449824" cy="833165"/>
                      </a:xfrm>
                      <a:prstGeom prst="rect">
                        <a:avLst/>
                      </a:prstGeom>
                      <a:noFill/>
                      <a:ln>
                        <a:noFill/>
                      </a:ln>
                    </p:spPr>
                  </p:pic>
                </p:oleObj>
              </mc:Fallback>
            </mc:AlternateContent>
          </a:graphicData>
        </a:graphic>
      </p:graphicFrame>
      <p:sp>
        <p:nvSpPr>
          <p:cNvPr id="18" name="TextBox 17"/>
          <p:cNvSpPr txBox="1"/>
          <p:nvPr/>
        </p:nvSpPr>
        <p:spPr>
          <a:xfrm>
            <a:off x="2449259" y="1373834"/>
            <a:ext cx="556545" cy="276999"/>
          </a:xfrm>
          <a:prstGeom prst="rect">
            <a:avLst/>
          </a:prstGeom>
          <a:solidFill>
            <a:schemeClr val="bg1"/>
          </a:solidFill>
        </p:spPr>
        <p:txBody>
          <a:bodyPr wrap="square" rtlCol="0">
            <a:spAutoFit/>
          </a:bodyPr>
          <a:lstStyle/>
          <a:p>
            <a:r>
              <a:rPr lang="en-US" sz="1200" i="1" dirty="0" smtClean="0">
                <a:latin typeface="Times New Roman" panose="02020603050405020304" pitchFamily="18" charset="0"/>
                <a:cs typeface="Times New Roman" panose="02020603050405020304" pitchFamily="18" charset="0"/>
              </a:rPr>
              <a:t>UVAI</a:t>
            </a:r>
            <a:endParaRPr lang="en-US" sz="1200" i="1" dirty="0">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9259" y="2710532"/>
            <a:ext cx="4013519" cy="3094831"/>
          </a:xfrm>
          <a:prstGeom prst="rect">
            <a:avLst/>
          </a:prstGeom>
        </p:spPr>
      </p:pic>
      <p:sp>
        <p:nvSpPr>
          <p:cNvPr id="4" name="TextBox 3"/>
          <p:cNvSpPr txBox="1"/>
          <p:nvPr/>
        </p:nvSpPr>
        <p:spPr>
          <a:xfrm>
            <a:off x="910211" y="2113161"/>
            <a:ext cx="7425174" cy="523220"/>
          </a:xfrm>
          <a:prstGeom prst="rect">
            <a:avLst/>
          </a:prstGeom>
          <a:noFill/>
        </p:spPr>
        <p:txBody>
          <a:bodyPr wrap="none" rtlCol="0">
            <a:spAutoFit/>
          </a:bodyPr>
          <a:lstStyle/>
          <a:p>
            <a:r>
              <a:rPr lang="en-US" sz="2800" dirty="0" smtClean="0">
                <a:solidFill>
                  <a:srgbClr val="FF0000"/>
                </a:solidFill>
              </a:rPr>
              <a:t>…to Physically Meaningful Quantitative Products</a:t>
            </a:r>
            <a:endParaRPr lang="en-US" sz="2800" dirty="0">
              <a:solidFill>
                <a:srgbClr val="FF0000"/>
              </a:solidFill>
            </a:endParaRPr>
          </a:p>
        </p:txBody>
      </p:sp>
      <p:sp>
        <p:nvSpPr>
          <p:cNvPr id="5" name="TextBox 4"/>
          <p:cNvSpPr txBox="1"/>
          <p:nvPr/>
        </p:nvSpPr>
        <p:spPr>
          <a:xfrm>
            <a:off x="717586" y="5751234"/>
            <a:ext cx="7846700" cy="369332"/>
          </a:xfrm>
          <a:prstGeom prst="rect">
            <a:avLst/>
          </a:prstGeom>
          <a:noFill/>
        </p:spPr>
        <p:txBody>
          <a:bodyPr wrap="none" rtlCol="0">
            <a:spAutoFit/>
          </a:bodyPr>
          <a:lstStyle/>
          <a:p>
            <a:r>
              <a:rPr lang="en-US" i="1" dirty="0" smtClean="0">
                <a:solidFill>
                  <a:srgbClr val="FF0000"/>
                </a:solidFill>
              </a:rPr>
              <a:t>If Aerosol Layer Height is known, accurate values of AOD and SSA can be retrieved</a:t>
            </a:r>
            <a:endParaRPr lang="en-US" i="1" dirty="0">
              <a:solidFill>
                <a:srgbClr val="FF0000"/>
              </a:solidFill>
            </a:endParaRPr>
          </a:p>
        </p:txBody>
      </p:sp>
      <p:sp>
        <p:nvSpPr>
          <p:cNvPr id="3" name="TextBox 2"/>
          <p:cNvSpPr txBox="1"/>
          <p:nvPr/>
        </p:nvSpPr>
        <p:spPr>
          <a:xfrm>
            <a:off x="1324641" y="6260050"/>
            <a:ext cx="5966890" cy="369332"/>
          </a:xfrm>
          <a:prstGeom prst="rect">
            <a:avLst/>
          </a:prstGeom>
          <a:noFill/>
        </p:spPr>
        <p:txBody>
          <a:bodyPr wrap="none" rtlCol="0">
            <a:spAutoFit/>
          </a:bodyPr>
          <a:lstStyle/>
          <a:p>
            <a:r>
              <a:rPr lang="en-US" dirty="0" smtClean="0"/>
              <a:t>CALIOP ALH’s are used in conjunction with assumed AAE 4.8   </a:t>
            </a:r>
            <a:endParaRPr lang="en-US" dirty="0"/>
          </a:p>
        </p:txBody>
      </p:sp>
    </p:spTree>
    <p:extLst>
      <p:ext uri="{BB962C8B-B14F-4D97-AF65-F5344CB8AC3E}">
        <p14:creationId xmlns:p14="http://schemas.microsoft.com/office/powerpoint/2010/main" val="4219427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67508" y="124558"/>
            <a:ext cx="6368282" cy="523220"/>
          </a:xfrm>
          <a:prstGeom prst="rect">
            <a:avLst/>
          </a:prstGeom>
          <a:noFill/>
        </p:spPr>
        <p:txBody>
          <a:bodyPr wrap="none" rtlCol="0">
            <a:spAutoFit/>
          </a:bodyPr>
          <a:lstStyle/>
          <a:p>
            <a:r>
              <a:rPr lang="en-US" sz="2800" b="1" dirty="0" smtClean="0">
                <a:solidFill>
                  <a:srgbClr val="FF0000"/>
                </a:solidFill>
              </a:rPr>
              <a:t>ALH constrained EPIC </a:t>
            </a:r>
            <a:r>
              <a:rPr lang="en-US" sz="2800" b="1" dirty="0">
                <a:solidFill>
                  <a:srgbClr val="FF0000"/>
                </a:solidFill>
              </a:rPr>
              <a:t>AOD/SSA </a:t>
            </a:r>
            <a:r>
              <a:rPr lang="en-US" sz="2800" b="1" dirty="0" smtClean="0">
                <a:solidFill>
                  <a:srgbClr val="FF0000"/>
                </a:solidFill>
              </a:rPr>
              <a:t>Retrievals</a:t>
            </a:r>
            <a:endParaRPr lang="en-US" sz="2800" b="1" dirty="0">
              <a:solidFill>
                <a:srgbClr val="FF0000"/>
              </a:solidFill>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808136" y="647778"/>
            <a:ext cx="5486400" cy="5760720"/>
          </a:xfrm>
          <a:prstGeom prst="rect">
            <a:avLst/>
          </a:prstGeom>
        </p:spPr>
      </p:pic>
    </p:spTree>
    <p:extLst>
      <p:ext uri="{BB962C8B-B14F-4D97-AF65-F5344CB8AC3E}">
        <p14:creationId xmlns:p14="http://schemas.microsoft.com/office/powerpoint/2010/main" val="861560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422328" y="1397635"/>
            <a:ext cx="5943600" cy="4062730"/>
          </a:xfrm>
          <a:prstGeom prst="rect">
            <a:avLst/>
          </a:prstGeom>
        </p:spPr>
      </p:pic>
      <p:sp>
        <p:nvSpPr>
          <p:cNvPr id="3" name="TextBox 2"/>
          <p:cNvSpPr txBox="1"/>
          <p:nvPr/>
        </p:nvSpPr>
        <p:spPr>
          <a:xfrm>
            <a:off x="1051645" y="5622605"/>
            <a:ext cx="7040710" cy="646331"/>
          </a:xfrm>
          <a:prstGeom prst="rect">
            <a:avLst/>
          </a:prstGeom>
          <a:noFill/>
        </p:spPr>
        <p:txBody>
          <a:bodyPr wrap="none" rtlCol="0">
            <a:spAutoFit/>
          </a:bodyPr>
          <a:lstStyle/>
          <a:p>
            <a:r>
              <a:rPr lang="en-US" dirty="0" smtClean="0"/>
              <a:t>Comparisons at the </a:t>
            </a:r>
            <a:r>
              <a:rPr lang="en-US" dirty="0" err="1" smtClean="0"/>
              <a:t>Kelowna_UAS</a:t>
            </a:r>
            <a:r>
              <a:rPr lang="en-US" dirty="0" smtClean="0"/>
              <a:t> site use standard EPICAERUV retrievals</a:t>
            </a:r>
          </a:p>
          <a:p>
            <a:r>
              <a:rPr lang="en-US" dirty="0" smtClean="0"/>
              <a:t>Other sites use ALH (&gt; 10 km) constrained research algorithm </a:t>
            </a:r>
            <a:endParaRPr lang="en-US" dirty="0"/>
          </a:p>
        </p:txBody>
      </p:sp>
      <p:sp>
        <p:nvSpPr>
          <p:cNvPr id="4" name="TextBox 3"/>
          <p:cNvSpPr txBox="1"/>
          <p:nvPr/>
        </p:nvSpPr>
        <p:spPr>
          <a:xfrm>
            <a:off x="2557223" y="2061274"/>
            <a:ext cx="883575" cy="261610"/>
          </a:xfrm>
          <a:prstGeom prst="rect">
            <a:avLst/>
          </a:prstGeom>
          <a:noFill/>
        </p:spPr>
        <p:txBody>
          <a:bodyPr wrap="none" rtlCol="0">
            <a:spAutoFit/>
          </a:bodyPr>
          <a:lstStyle/>
          <a:p>
            <a:r>
              <a:rPr lang="en-US" sz="1100" dirty="0" smtClean="0"/>
              <a:t>(50N,119W)</a:t>
            </a:r>
            <a:endParaRPr lang="en-US" sz="1100" dirty="0"/>
          </a:p>
        </p:txBody>
      </p:sp>
      <p:sp>
        <p:nvSpPr>
          <p:cNvPr id="5" name="TextBox 4"/>
          <p:cNvSpPr txBox="1"/>
          <p:nvPr/>
        </p:nvSpPr>
        <p:spPr>
          <a:xfrm>
            <a:off x="2942094" y="1883041"/>
            <a:ext cx="883575" cy="261610"/>
          </a:xfrm>
          <a:prstGeom prst="rect">
            <a:avLst/>
          </a:prstGeom>
          <a:noFill/>
        </p:spPr>
        <p:txBody>
          <a:bodyPr wrap="none" rtlCol="0">
            <a:spAutoFit/>
          </a:bodyPr>
          <a:lstStyle/>
          <a:p>
            <a:r>
              <a:rPr lang="en-US" sz="1100" dirty="0" smtClean="0"/>
              <a:t>(62N,114W)</a:t>
            </a:r>
            <a:endParaRPr lang="en-US" sz="1100" dirty="0"/>
          </a:p>
        </p:txBody>
      </p:sp>
      <p:sp>
        <p:nvSpPr>
          <p:cNvPr id="6" name="TextBox 5"/>
          <p:cNvSpPr txBox="1"/>
          <p:nvPr/>
        </p:nvSpPr>
        <p:spPr>
          <a:xfrm>
            <a:off x="2198178" y="1707393"/>
            <a:ext cx="843501" cy="261610"/>
          </a:xfrm>
          <a:prstGeom prst="rect">
            <a:avLst/>
          </a:prstGeom>
          <a:noFill/>
        </p:spPr>
        <p:txBody>
          <a:bodyPr wrap="none" rtlCol="0">
            <a:spAutoFit/>
          </a:bodyPr>
          <a:lstStyle/>
          <a:p>
            <a:r>
              <a:rPr lang="en-US" sz="1100" dirty="0" smtClean="0"/>
              <a:t> (59N,94W)</a:t>
            </a:r>
            <a:endParaRPr lang="en-US" sz="1100" dirty="0"/>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3712" t="8735" r="62956" b="57393"/>
          <a:stretch/>
        </p:blipFill>
        <p:spPr>
          <a:xfrm>
            <a:off x="6821321" y="2299433"/>
            <a:ext cx="1828800" cy="1920240"/>
          </a:xfrm>
          <a:prstGeom prst="rect">
            <a:avLst/>
          </a:prstGeom>
        </p:spPr>
      </p:pic>
      <p:sp>
        <p:nvSpPr>
          <p:cNvPr id="8" name="5-Point Star 7"/>
          <p:cNvSpPr/>
          <p:nvPr/>
        </p:nvSpPr>
        <p:spPr>
          <a:xfrm>
            <a:off x="6963907" y="3605941"/>
            <a:ext cx="149817" cy="108489"/>
          </a:xfrm>
          <a:prstGeom prst="star5">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7741405" y="3463870"/>
            <a:ext cx="149817" cy="108489"/>
          </a:xfrm>
          <a:prstGeom prst="star5">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7286785" y="3236569"/>
            <a:ext cx="149817" cy="108489"/>
          </a:xfrm>
          <a:prstGeom prst="star5">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884340" y="642591"/>
            <a:ext cx="3530647" cy="400110"/>
          </a:xfrm>
          <a:prstGeom prst="rect">
            <a:avLst/>
          </a:prstGeom>
          <a:noFill/>
        </p:spPr>
        <p:txBody>
          <a:bodyPr wrap="none" rtlCol="0">
            <a:spAutoFit/>
          </a:bodyPr>
          <a:lstStyle/>
          <a:p>
            <a:r>
              <a:rPr lang="en-US" sz="2000" dirty="0" smtClean="0">
                <a:solidFill>
                  <a:srgbClr val="FF0000"/>
                </a:solidFill>
              </a:rPr>
              <a:t>EPIC-AERONET AOD comparison</a:t>
            </a:r>
            <a:endParaRPr lang="en-US" sz="2000" dirty="0">
              <a:solidFill>
                <a:srgbClr val="FF0000"/>
              </a:solidFill>
            </a:endParaRPr>
          </a:p>
        </p:txBody>
      </p:sp>
    </p:spTree>
    <p:extLst>
      <p:ext uri="{BB962C8B-B14F-4D97-AF65-F5344CB8AC3E}">
        <p14:creationId xmlns:p14="http://schemas.microsoft.com/office/powerpoint/2010/main" val="2397229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2" y="566982"/>
            <a:ext cx="8379501" cy="4981498"/>
          </a:xfrm>
          <a:prstGeom prst="rect">
            <a:avLst/>
          </a:prstGeom>
        </p:spPr>
      </p:pic>
      <p:sp>
        <p:nvSpPr>
          <p:cNvPr id="3" name="TextBox 2"/>
          <p:cNvSpPr txBox="1"/>
          <p:nvPr/>
        </p:nvSpPr>
        <p:spPr>
          <a:xfrm>
            <a:off x="2030097" y="149070"/>
            <a:ext cx="5203604" cy="369332"/>
          </a:xfrm>
          <a:prstGeom prst="rect">
            <a:avLst/>
          </a:prstGeom>
          <a:noFill/>
        </p:spPr>
        <p:txBody>
          <a:bodyPr wrap="none" rtlCol="0">
            <a:spAutoFit/>
          </a:bodyPr>
          <a:lstStyle/>
          <a:p>
            <a:r>
              <a:rPr lang="en-US" b="1" dirty="0" smtClean="0">
                <a:solidFill>
                  <a:srgbClr val="FF0000"/>
                </a:solidFill>
              </a:rPr>
              <a:t>Separating Stratospheric from Tropospheric Aerosols</a:t>
            </a:r>
            <a:endParaRPr lang="en-US" b="1" dirty="0">
              <a:solidFill>
                <a:srgbClr val="FF0000"/>
              </a:solidFill>
            </a:endParaRPr>
          </a:p>
        </p:txBody>
      </p:sp>
      <p:sp>
        <p:nvSpPr>
          <p:cNvPr id="4" name="TextBox 3"/>
          <p:cNvSpPr txBox="1"/>
          <p:nvPr/>
        </p:nvSpPr>
        <p:spPr>
          <a:xfrm>
            <a:off x="898562" y="5548480"/>
            <a:ext cx="8081700" cy="646331"/>
          </a:xfrm>
          <a:prstGeom prst="rect">
            <a:avLst/>
          </a:prstGeom>
          <a:noFill/>
        </p:spPr>
        <p:txBody>
          <a:bodyPr wrap="none" rtlCol="0">
            <a:spAutoFit/>
          </a:bodyPr>
          <a:lstStyle/>
          <a:p>
            <a:pPr marL="285750" indent="-285750">
              <a:buFontTx/>
              <a:buChar char="-"/>
            </a:pPr>
            <a:r>
              <a:rPr lang="en-US" dirty="0" smtClean="0"/>
              <a:t>Calculated AOD-UVAI relationship at the tropopause height can be use to identify</a:t>
            </a:r>
          </a:p>
          <a:p>
            <a:r>
              <a:rPr lang="en-US" dirty="0"/>
              <a:t> </a:t>
            </a:r>
            <a:r>
              <a:rPr lang="en-US" dirty="0" smtClean="0"/>
              <a:t>     stratospheric aerosols. </a:t>
            </a:r>
            <a:endParaRPr lang="en-US" dirty="0"/>
          </a:p>
        </p:txBody>
      </p:sp>
      <p:sp>
        <p:nvSpPr>
          <p:cNvPr id="5" name="TextBox 4"/>
          <p:cNvSpPr txBox="1"/>
          <p:nvPr/>
        </p:nvSpPr>
        <p:spPr>
          <a:xfrm>
            <a:off x="2030097" y="1204309"/>
            <a:ext cx="2230291" cy="369332"/>
          </a:xfrm>
          <a:prstGeom prst="rect">
            <a:avLst/>
          </a:prstGeom>
          <a:noFill/>
        </p:spPr>
        <p:txBody>
          <a:bodyPr wrap="none" rtlCol="0">
            <a:spAutoFit/>
          </a:bodyPr>
          <a:lstStyle/>
          <a:p>
            <a:r>
              <a:rPr lang="en-US" dirty="0" smtClean="0"/>
              <a:t>RSD = 71%, AAE = 4.8 </a:t>
            </a:r>
            <a:endParaRPr lang="en-US" dirty="0"/>
          </a:p>
        </p:txBody>
      </p:sp>
    </p:spTree>
    <p:extLst>
      <p:ext uri="{BB962C8B-B14F-4D97-AF65-F5344CB8AC3E}">
        <p14:creationId xmlns:p14="http://schemas.microsoft.com/office/powerpoint/2010/main" val="17055616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101011</TotalTime>
  <Words>839</Words>
  <Application>Microsoft Office PowerPoint</Application>
  <PresentationFormat>On-screen Show (4:3)</PresentationFormat>
  <Paragraphs>201</Paragraphs>
  <Slides>14</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3" baseType="lpstr">
      <vt:lpstr>SimSun</vt:lpstr>
      <vt:lpstr>Arial</vt:lpstr>
      <vt:lpstr>Calibri</vt:lpstr>
      <vt:lpstr>Calibri Light</vt:lpstr>
      <vt:lpstr>Cambria Math</vt:lpstr>
      <vt:lpstr>Symbol</vt:lpstr>
      <vt:lpstr>Times New Roman</vt:lpstr>
      <vt:lpstr>Office Theme</vt:lpstr>
      <vt:lpstr>Equation</vt:lpstr>
      <vt:lpstr>PowerPoint Presentation</vt:lpstr>
      <vt:lpstr>PowerPoint Presentation</vt:lpstr>
      <vt:lpstr>PowerPoint Presentation</vt:lpstr>
      <vt:lpstr>PowerPoint Presentation</vt:lpstr>
      <vt:lpstr>PowerPoint Presentation</vt:lpstr>
      <vt:lpstr>… From Qualitative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Torres, Omar (GSFC-6140)</dc:creator>
  <cp:lastModifiedBy>Torres, Omar (GSFC-6140)</cp:lastModifiedBy>
  <cp:revision>272</cp:revision>
  <cp:lastPrinted>2018-10-04T19:15:24Z</cp:lastPrinted>
  <dcterms:created xsi:type="dcterms:W3CDTF">2018-09-24T18:59:09Z</dcterms:created>
  <dcterms:modified xsi:type="dcterms:W3CDTF">2019-09-18T15:22:10Z</dcterms:modified>
</cp:coreProperties>
</file>