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38" r:id="rId3"/>
    <p:sldId id="257" r:id="rId4"/>
    <p:sldId id="258" r:id="rId5"/>
    <p:sldId id="339" r:id="rId6"/>
    <p:sldId id="341" r:id="rId7"/>
    <p:sldId id="34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03584-4BE4-7B41-9BB5-C39B64365B98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325FC-00FF-294D-906D-62E2CDBE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9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Keywords, personnel, Spatial and Temporal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325FC-00FF-294D-906D-62E2CDBE4F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6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325FC-00FF-294D-906D-62E2CDBE4F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0E19-C876-844C-8D19-994FE8D47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CBCC1-3B2A-5D4D-BCB4-8EAC41932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B14F3-8FD4-CF4A-8085-2AFED720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F46-5F76-5049-A44F-E2C08F23F38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EFAF2-802C-A348-8369-A0DAAF8C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F062-DD6D-1C41-931E-D5CF9E4B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121C-660C-ED4E-B117-9AD04006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AF56-4821-524F-A688-0A8495A4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6B00F-DE14-8340-8429-48A717103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B4EF3-ADDE-2F4B-8B70-616A9928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F46-5F76-5049-A44F-E2C08F23F38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C5A92-6B86-B847-8895-E1E66E02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E0144-382F-7749-B49A-E35F7F2E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121C-660C-ED4E-B117-9AD04006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A3451-E418-1D4E-94AD-D2755450B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DEB80-C87C-284E-B4AE-0F2669B17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DA362-D343-BE47-9401-B2581F4D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F46-5F76-5049-A44F-E2C08F23F38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911E7-71FD-8A41-932B-FF576496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3E48B-CB32-0244-AB51-A2780013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121C-660C-ED4E-B117-9AD04006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213E-1BE1-564C-8B08-F4672FAD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4C3E1-888D-164E-A239-322B7A142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953DD-2396-4740-8E33-33B53F36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F46-5F76-5049-A44F-E2C08F23F38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EE94C-0A21-D249-BA7C-72222C46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80DC6-980B-124A-A9F2-9A301665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121C-660C-ED4E-B117-9AD04006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F533-EF38-3540-A31B-A2120772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10ABD-762A-4248-A0CF-E7267495B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C627B-4E60-024A-B448-5E591332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F46-5F76-5049-A44F-E2C08F23F38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5AA02-785F-DD44-964F-73708A5A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0F9D5-FA25-594C-A39A-64A72852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121C-660C-ED4E-B117-9AD04006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735AD-E386-2142-9DEC-B2481042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30F6-3919-DF41-934B-D362E8B37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1775A-988A-0D44-9B98-3F28C1A78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8E636-947B-6240-9528-90F67499D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F46-5F76-5049-A44F-E2C08F23F38A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3CBA0-C199-9A41-BB03-6B59FD36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B610B-7F90-AB40-9817-2D5CCA9D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121C-660C-ED4E-B117-9AD04006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9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8547-964E-5046-9C42-68CE3023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29016-B9E5-5D41-90D4-EA6129B30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3EC95-FB2E-184F-B66B-32AE38802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8A8EA-54B6-494F-BC07-E920F5605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CB9F2A-6A65-4C4E-9446-0E84F633D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5D9D5-4A5E-794C-A0C7-CE3E8437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F46-5F76-5049-A44F-E2C08F23F38A}" type="datetimeFigureOut">
              <a:rPr lang="en-US" smtClean="0"/>
              <a:t>9/8/19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5D356-D523-5E47-A5BC-45651038D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BB664-922F-6A4D-9BC0-4A869ADE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121C-660C-ED4E-B117-9AD04006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1517-CCA1-A740-A05B-4C500031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0CE24-1DFC-2A4E-A16D-312CE505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F46-5F76-5049-A44F-E2C08F23F38A}" type="datetimeFigureOut">
              <a:rPr lang="en-US" smtClean="0"/>
              <a:t>9/8/19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98DD0-0C54-584B-AEB2-2AC28200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AB726-E09E-0A42-A6DE-49D15A59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121C-660C-ED4E-B117-9AD04006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5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7BA43-ACD5-B444-B0B9-83C6256C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F46-5F76-5049-A44F-E2C08F23F38A}" type="datetimeFigureOut">
              <a:rPr lang="en-US" smtClean="0"/>
              <a:t>9/8/19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BD05C-F484-9F48-9BD7-22D63FB5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A3472-0883-FC4F-A1D8-4BE43C28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121C-660C-ED4E-B117-9AD04006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C8F9E-2C45-B14A-92D9-05A728B5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AC207-CAFB-6444-B37D-D2DC957CA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56BE0-D0E0-2945-AEA1-4D066162D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73422-CE06-C04C-A078-24E8066D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F46-5F76-5049-A44F-E2C08F23F38A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2E316-0881-A249-A2D9-590EE45B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CF32A-4CC7-B349-8761-8E74AD86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121C-660C-ED4E-B117-9AD04006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3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C543-1D48-B84A-80E3-69E23A2A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00182-5F59-EB4B-8DA1-2BE6ED7D5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7C576-8EF1-144D-AB5C-B7E069F52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D3707-09D0-9441-AFBC-219B79ED7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3F46-5F76-5049-A44F-E2C08F23F38A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C77EC-98D5-6D48-B54D-A49B76B7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54272-F074-4A4B-BB7E-EB60F15B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121C-660C-ED4E-B117-9AD04006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2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2FDF44-78DB-574D-9F08-92EC81C8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3E1DE-FDB4-9948-AA43-6EDDE3610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AA8C7-FB51-3B40-BD7F-E64E565E7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A3F46-5F76-5049-A44F-E2C08F23F38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07F3-4095-BC43-BCE6-92F479AD9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652D9-0791-D04C-B3D8-22EA251FE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A121C-660C-ED4E-B117-9AD04006F3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70E425-FDF1-A945-92EA-F7978E300D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0414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79D79-719C-764E-B1FA-14E88ECC155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1400" y="59532"/>
            <a:ext cx="1285000" cy="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0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s.nasa.gov/usradmin/usaduarf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&#8211;support@nccs.nas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oftware.intel.com/en-us/distribution-for-python" TargetMode="External"/><Relationship Id="rId4" Type="http://schemas.openxmlformats.org/officeDocument/2006/relationships/hyperlink" Target="https://software.intel.com/en-us/parallel-studio-x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F7FB-4E46-8041-90B0-EDE0676AB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3146" y="407849"/>
            <a:ext cx="5277853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EPIC Level 2 Processing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765C1-E75D-A643-A0CD-943C58F95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1351" y="2271941"/>
            <a:ext cx="5121442" cy="2173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DSCOVR Science Team Meeting</a:t>
            </a:r>
          </a:p>
          <a:p>
            <a:r>
              <a:rPr lang="en-US" dirty="0"/>
              <a:t>Goddard Space Flight Center</a:t>
            </a:r>
          </a:p>
          <a:p>
            <a:r>
              <a:rPr lang="en-US" dirty="0"/>
              <a:t>Marshall Sutton/586</a:t>
            </a:r>
          </a:p>
          <a:p>
            <a:r>
              <a:rPr lang="en-US" dirty="0" err="1"/>
              <a:t>Marshall.H.Sutton@nasa.gov</a:t>
            </a:r>
            <a:endParaRPr lang="en-US" dirty="0"/>
          </a:p>
          <a:p>
            <a:r>
              <a:rPr lang="en-US" dirty="0"/>
              <a:t>September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CB30D-DF02-634F-B978-CFBFE3608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5" t="24797" r="42616" b="56559"/>
          <a:stretch/>
        </p:blipFill>
        <p:spPr>
          <a:xfrm>
            <a:off x="1552073" y="1076351"/>
            <a:ext cx="5161547" cy="5505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840347-0E64-7F4C-A9E6-4735C086CE37}"/>
              </a:ext>
            </a:extLst>
          </p:cNvPr>
          <p:cNvSpPr txBox="1"/>
          <p:nvPr/>
        </p:nvSpPr>
        <p:spPr>
          <a:xfrm>
            <a:off x="1552073" y="6594252"/>
            <a:ext cx="5739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EPIC Enhanced image Epic_RGB_2019062215123</a:t>
            </a:r>
          </a:p>
        </p:txBody>
      </p:sp>
    </p:spTree>
    <p:extLst>
      <p:ext uri="{BB962C8B-B14F-4D97-AF65-F5344CB8AC3E}">
        <p14:creationId xmlns:p14="http://schemas.microsoft.com/office/powerpoint/2010/main" val="115053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25315" y="1656582"/>
            <a:ext cx="2241826" cy="11248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t"/>
          <a:lstStyle/>
          <a:p>
            <a:r>
              <a:rPr lang="en-US" sz="1235" dirty="0">
                <a:solidFill>
                  <a:schemeClr val="tx1"/>
                </a:solidFill>
              </a:rPr>
              <a:t>DSOC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457265" y="3249706"/>
            <a:ext cx="4672853" cy="1748118"/>
          </a:xfrm>
          <a:prstGeom prst="rect">
            <a:avLst/>
          </a:prstGeom>
          <a:solidFill>
            <a:schemeClr val="accent1"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0682" tIns="40341" rIns="80682" bIns="40341" numCol="1" rtlCol="0" anchor="t" anchorCtr="0" compatLnSpc="1">
            <a:prstTxWarp prst="textNoShape">
              <a:avLst/>
            </a:prstTxWarp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35" dirty="0">
                <a:ea typeface="ＭＳ Ｐゴシック" charset="0"/>
              </a:rPr>
              <a:t>NCCS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233" y="812076"/>
            <a:ext cx="8061231" cy="661992"/>
          </a:xfrm>
        </p:spPr>
        <p:txBody>
          <a:bodyPr>
            <a:normAutofit fontScale="90000"/>
          </a:bodyPr>
          <a:lstStyle/>
          <a:p>
            <a:r>
              <a:rPr lang="en-US" dirty="0"/>
              <a:t>DSCOVR EPIC Science</a:t>
            </a:r>
            <a:br>
              <a:rPr lang="en-US" dirty="0"/>
            </a:br>
            <a:r>
              <a:rPr lang="en-US" sz="1765" dirty="0"/>
              <a:t>Functional Block Diagram and Major Data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26727F-BEA3-3346-B82F-27EDCEE60A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Alternate Process 5"/>
          <p:cNvSpPr/>
          <p:nvPr/>
        </p:nvSpPr>
        <p:spPr bwMode="auto">
          <a:xfrm>
            <a:off x="2704654" y="1944154"/>
            <a:ext cx="1490382" cy="739588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0682" tIns="40341" rIns="80682" bIns="40341" numCol="1" rtlCol="0" anchor="t" anchorCtr="0" compatLnSpc="1">
            <a:prstTxWarp prst="textNoShape">
              <a:avLst/>
            </a:prstTxWarp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65" dirty="0">
                <a:latin typeface="55 Helvetica Roman" charset="0"/>
                <a:ea typeface="ＭＳ Ｐゴシック" charset="0"/>
              </a:rPr>
              <a:t>SPOCC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636559" y="3496235"/>
            <a:ext cx="1580029" cy="94129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0682" tIns="40341" rIns="80682" bIns="40341" numCol="1" rtlCol="0" anchor="t" anchorCtr="0" compatLnSpc="1">
            <a:prstTxWarp prst="textNoShape">
              <a:avLst/>
            </a:prstTxWarp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65" dirty="0">
                <a:latin typeface="55 Helvetica Roman" charset="0"/>
                <a:ea typeface="ＭＳ Ｐゴシック" charset="0"/>
              </a:rPr>
              <a:t>Level 2 Processing</a:t>
            </a:r>
          </a:p>
        </p:txBody>
      </p:sp>
      <p:sp>
        <p:nvSpPr>
          <p:cNvPr id="9" name="Alternate Process 8"/>
          <p:cNvSpPr/>
          <p:nvPr/>
        </p:nvSpPr>
        <p:spPr bwMode="auto">
          <a:xfrm>
            <a:off x="8157882" y="3406588"/>
            <a:ext cx="1826559" cy="918882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0682" tIns="40341" rIns="80682" bIns="40341" numCol="1" rtlCol="0" anchor="t" anchorCtr="0" compatLnSpc="1">
            <a:prstTxWarp prst="textNoShape">
              <a:avLst/>
            </a:prstTxWarp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12" dirty="0"/>
              <a:t>ROSES Science Teams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94" dirty="0">
              <a:latin typeface="55 Helvetica Roman" charset="0"/>
              <a:ea typeface="ＭＳ Ｐゴシック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227794" y="4123765"/>
            <a:ext cx="9076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7213703" y="3425126"/>
            <a:ext cx="862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Level 2 Products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58734" y="2791695"/>
            <a:ext cx="149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EPIC L1 Files (FTP)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58016" y="2618213"/>
            <a:ext cx="143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Level 2 </a:t>
            </a:r>
          </a:p>
          <a:p>
            <a:r>
              <a:rPr lang="en-US" sz="1200" dirty="0"/>
              <a:t>Products (FTP)</a:t>
            </a:r>
          </a:p>
        </p:txBody>
      </p:sp>
      <p:cxnSp>
        <p:nvCxnSpPr>
          <p:cNvPr id="67" name="Elbow Connector 66"/>
          <p:cNvCxnSpPr>
            <a:endCxn id="8" idx="2"/>
          </p:cNvCxnSpPr>
          <p:nvPr/>
        </p:nvCxnSpPr>
        <p:spPr bwMode="auto">
          <a:xfrm flipV="1">
            <a:off x="3372185" y="4437530"/>
            <a:ext cx="3054389" cy="37394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TextBox 67"/>
          <p:cNvSpPr txBox="1"/>
          <p:nvPr/>
        </p:nvSpPr>
        <p:spPr>
          <a:xfrm>
            <a:off x="3888440" y="4820279"/>
            <a:ext cx="191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EPIC L1 Files (secure </a:t>
            </a:r>
            <a:r>
              <a:rPr lang="en-US" sz="1400" dirty="0" err="1"/>
              <a:t>Rsync</a:t>
            </a:r>
            <a:r>
              <a:rPr lang="en-US" sz="1400" dirty="0"/>
              <a:t>) (backup) </a:t>
            </a:r>
          </a:p>
        </p:txBody>
      </p:sp>
      <p:sp>
        <p:nvSpPr>
          <p:cNvPr id="69" name="Rounded Rectangle 68"/>
          <p:cNvSpPr/>
          <p:nvPr/>
        </p:nvSpPr>
        <p:spPr bwMode="auto">
          <a:xfrm>
            <a:off x="5871882" y="5334000"/>
            <a:ext cx="1804147" cy="58270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0682" tIns="40341" rIns="80682" bIns="40341" numCol="1" rtlCol="0" anchor="t" anchorCtr="0" compatLnSpc="1">
            <a:prstTxWarp prst="textNoShape">
              <a:avLst/>
            </a:prstTxWarp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35" dirty="0"/>
              <a:t>EPIC website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7003676" y="4459941"/>
            <a:ext cx="11206" cy="8964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7644536" y="5264406"/>
            <a:ext cx="261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Atmospherically Corrected Enhanced RGB images (FTP)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352616" y="3317939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EPIC L1 Files</a:t>
            </a:r>
          </a:p>
          <a:p>
            <a:r>
              <a:rPr lang="en-US" sz="1400" dirty="0" err="1"/>
              <a:t>Rsync</a:t>
            </a:r>
            <a:r>
              <a:rPr lang="en-US" sz="1400" dirty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2672" y="1799225"/>
            <a:ext cx="1560897" cy="7478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r>
              <a:rPr lang="en-US" sz="1412" dirty="0">
                <a:solidFill>
                  <a:schemeClr val="tx1"/>
                </a:solidFill>
              </a:rPr>
              <a:t>ASDC</a:t>
            </a:r>
          </a:p>
          <a:p>
            <a:pPr algn="ctr"/>
            <a:r>
              <a:rPr lang="en-US" sz="1412" dirty="0" err="1">
                <a:solidFill>
                  <a:schemeClr val="tx1"/>
                </a:solidFill>
              </a:rPr>
              <a:t>Earthdata</a:t>
            </a:r>
            <a:r>
              <a:rPr lang="en-US" sz="1412" dirty="0">
                <a:solidFill>
                  <a:schemeClr val="tx1"/>
                </a:solidFill>
              </a:rPr>
              <a:t> Search</a:t>
            </a:r>
          </a:p>
        </p:txBody>
      </p:sp>
      <p:cxnSp>
        <p:nvCxnSpPr>
          <p:cNvPr id="28" name="Straight Arrow Connector 27"/>
          <p:cNvCxnSpPr>
            <a:cxnSpLocks/>
            <a:endCxn id="26" idx="1"/>
          </p:cNvCxnSpPr>
          <p:nvPr/>
        </p:nvCxnSpPr>
        <p:spPr bwMode="auto">
          <a:xfrm>
            <a:off x="4492262" y="2036737"/>
            <a:ext cx="990410" cy="1364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cxnSpLocks/>
            <a:stCxn id="26" idx="2"/>
            <a:endCxn id="8" idx="0"/>
          </p:cNvCxnSpPr>
          <p:nvPr/>
        </p:nvCxnSpPr>
        <p:spPr bwMode="auto">
          <a:xfrm>
            <a:off x="6263121" y="2547069"/>
            <a:ext cx="163453" cy="9491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H="1" flipV="1">
            <a:off x="6417321" y="2320054"/>
            <a:ext cx="13182" cy="11336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endCxn id="24" idx="2"/>
          </p:cNvCxnSpPr>
          <p:nvPr/>
        </p:nvCxnSpPr>
        <p:spPr bwMode="auto">
          <a:xfrm flipH="1" flipV="1">
            <a:off x="3346229" y="2781428"/>
            <a:ext cx="12774" cy="20300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9509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2895-7CA7-5F40-864C-163199E8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2" y="1032626"/>
            <a:ext cx="10515600" cy="1325563"/>
          </a:xfrm>
        </p:spPr>
        <p:txBody>
          <a:bodyPr/>
          <a:lstStyle/>
          <a:p>
            <a:r>
              <a:rPr lang="en-US" dirty="0"/>
              <a:t>Level 2 Processing of EPIC_1b_v03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7530C37-C7AB-8949-92BA-50130E0785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626249"/>
              </p:ext>
            </p:extLst>
          </p:nvPr>
        </p:nvGraphicFramePr>
        <p:xfrm>
          <a:off x="778042" y="2358189"/>
          <a:ext cx="8550108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806">
                  <a:extLst>
                    <a:ext uri="{9D8B030D-6E8A-4147-A177-3AD203B41FA5}">
                      <a16:colId xmlns:a16="http://schemas.microsoft.com/office/drawing/2014/main" val="28488196"/>
                    </a:ext>
                  </a:extLst>
                </a:gridCol>
                <a:gridCol w="1093375">
                  <a:extLst>
                    <a:ext uri="{9D8B030D-6E8A-4147-A177-3AD203B41FA5}">
                      <a16:colId xmlns:a16="http://schemas.microsoft.com/office/drawing/2014/main" val="560059016"/>
                    </a:ext>
                  </a:extLst>
                </a:gridCol>
                <a:gridCol w="1093375">
                  <a:extLst>
                    <a:ext uri="{9D8B030D-6E8A-4147-A177-3AD203B41FA5}">
                      <a16:colId xmlns:a16="http://schemas.microsoft.com/office/drawing/2014/main" val="2146158561"/>
                    </a:ext>
                  </a:extLst>
                </a:gridCol>
                <a:gridCol w="1357293">
                  <a:extLst>
                    <a:ext uri="{9D8B030D-6E8A-4147-A177-3AD203B41FA5}">
                      <a16:colId xmlns:a16="http://schemas.microsoft.com/office/drawing/2014/main" val="43615729"/>
                    </a:ext>
                  </a:extLst>
                </a:gridCol>
                <a:gridCol w="1273509">
                  <a:extLst>
                    <a:ext uri="{9D8B030D-6E8A-4147-A177-3AD203B41FA5}">
                      <a16:colId xmlns:a16="http://schemas.microsoft.com/office/drawing/2014/main" val="2482037385"/>
                    </a:ext>
                  </a:extLst>
                </a:gridCol>
                <a:gridCol w="1093375">
                  <a:extLst>
                    <a:ext uri="{9D8B030D-6E8A-4147-A177-3AD203B41FA5}">
                      <a16:colId xmlns:a16="http://schemas.microsoft.com/office/drawing/2014/main" val="3700381524"/>
                    </a:ext>
                  </a:extLst>
                </a:gridCol>
                <a:gridCol w="1093375">
                  <a:extLst>
                    <a:ext uri="{9D8B030D-6E8A-4147-A177-3AD203B41FA5}">
                      <a16:colId xmlns:a16="http://schemas.microsoft.com/office/drawing/2014/main" val="1667187985"/>
                    </a:ext>
                  </a:extLst>
                </a:gridCol>
              </a:tblGrid>
              <a:tr h="742840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Start Date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End Date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Granules Available on ASDC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Processed Granules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% Complete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Size (TB)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854671"/>
                  </a:ext>
                </a:extLst>
              </a:tr>
              <a:tr h="27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UV AEROSOL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6/27/15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6/27/19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19,921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20,522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              3.2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6247082"/>
                  </a:ext>
                </a:extLst>
              </a:tr>
              <a:tr h="27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TO3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6/17/15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6/27/19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20,244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20,277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              2.9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4446096"/>
                  </a:ext>
                </a:extLst>
              </a:tr>
              <a:tr h="27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SO2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12/3/15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6/27/19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            0.19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9851643"/>
                  </a:ext>
                </a:extLst>
              </a:tr>
              <a:tr h="27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O3SO2AI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6/12/15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6/27/19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20,454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20,454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              1.2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830837"/>
                  </a:ext>
                </a:extLst>
              </a:tr>
              <a:tr h="27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CLOUD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8/18/15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6/27/19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16,743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16,675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              4.6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4658405"/>
                  </a:ext>
                </a:extLst>
              </a:tr>
              <a:tr h="27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Atm. Correction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6/13/15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6/27/19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18,904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18,904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            1.10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3010888"/>
                  </a:ext>
                </a:extLst>
              </a:tr>
              <a:tr h="270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Vegetation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6/13/15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6/27/19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18,904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18,904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  0.40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9401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60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446C8-1CE6-C246-8781-C587CEA0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6" y="629819"/>
            <a:ext cx="10515600" cy="1325563"/>
          </a:xfrm>
        </p:spPr>
        <p:txBody>
          <a:bodyPr/>
          <a:lstStyle/>
          <a:p>
            <a:r>
              <a:rPr lang="en-US" dirty="0"/>
              <a:t>Level 2 Processing of EPIC_1b_v03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A21556-27BF-D74E-A795-9C08A231D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300705"/>
              </p:ext>
            </p:extLst>
          </p:nvPr>
        </p:nvGraphicFramePr>
        <p:xfrm>
          <a:off x="962526" y="1840833"/>
          <a:ext cx="7940842" cy="3549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3983">
                  <a:extLst>
                    <a:ext uri="{9D8B030D-6E8A-4147-A177-3AD203B41FA5}">
                      <a16:colId xmlns:a16="http://schemas.microsoft.com/office/drawing/2014/main" val="2099106333"/>
                    </a:ext>
                  </a:extLst>
                </a:gridCol>
                <a:gridCol w="1393773">
                  <a:extLst>
                    <a:ext uri="{9D8B030D-6E8A-4147-A177-3AD203B41FA5}">
                      <a16:colId xmlns:a16="http://schemas.microsoft.com/office/drawing/2014/main" val="1261454273"/>
                    </a:ext>
                  </a:extLst>
                </a:gridCol>
                <a:gridCol w="1302078">
                  <a:extLst>
                    <a:ext uri="{9D8B030D-6E8A-4147-A177-3AD203B41FA5}">
                      <a16:colId xmlns:a16="http://schemas.microsoft.com/office/drawing/2014/main" val="178127485"/>
                    </a:ext>
                  </a:extLst>
                </a:gridCol>
                <a:gridCol w="1595504">
                  <a:extLst>
                    <a:ext uri="{9D8B030D-6E8A-4147-A177-3AD203B41FA5}">
                      <a16:colId xmlns:a16="http://schemas.microsoft.com/office/drawing/2014/main" val="1826083413"/>
                    </a:ext>
                  </a:extLst>
                </a:gridCol>
                <a:gridCol w="1595504">
                  <a:extLst>
                    <a:ext uri="{9D8B030D-6E8A-4147-A177-3AD203B41FA5}">
                      <a16:colId xmlns:a16="http://schemas.microsoft.com/office/drawing/2014/main" val="1868501860"/>
                    </a:ext>
                  </a:extLst>
                </a:gridCol>
              </a:tblGrid>
              <a:tr h="740956"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Start Date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End Date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Granules available on NCCS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769932"/>
                  </a:ext>
                </a:extLst>
              </a:tr>
              <a:tr h="4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UV AEROSOL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1/1/17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8/31/18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1599762"/>
                  </a:ext>
                </a:extLst>
              </a:tr>
              <a:tr h="4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TO3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1/1/17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12/31/17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9803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1868412"/>
                  </a:ext>
                </a:extLst>
              </a:tr>
              <a:tr h="4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SO2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1/1/17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12/31/17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6754868"/>
                  </a:ext>
                </a:extLst>
              </a:tr>
              <a:tr h="4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O3SO2AI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1/1/17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12/31/17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672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2938041"/>
                  </a:ext>
                </a:extLst>
              </a:tr>
              <a:tr h="4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CLOUD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1/1/17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1/31/18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4460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2428448"/>
                  </a:ext>
                </a:extLst>
              </a:tr>
              <a:tr h="4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Atm. Correction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1/1/17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12/31/18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5698401"/>
                  </a:ext>
                </a:extLst>
              </a:tr>
              <a:tr h="4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Vegetation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1/1/17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12/31/18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744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50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446C8-1CE6-C246-8781-C587CEA0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84" y="653883"/>
            <a:ext cx="10515600" cy="1325563"/>
          </a:xfrm>
        </p:spPr>
        <p:txBody>
          <a:bodyPr/>
          <a:lstStyle/>
          <a:p>
            <a:r>
              <a:rPr lang="en-US" dirty="0"/>
              <a:t>Level 2 Processing of EPIC_1b_v03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DFDE8A-A0EE-9F46-B45A-60B17C48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222113" cy="4351338"/>
          </a:xfrm>
        </p:spPr>
        <p:txBody>
          <a:bodyPr/>
          <a:lstStyle/>
          <a:p>
            <a:r>
              <a:rPr lang="en-US" dirty="0"/>
              <a:t>Must create new product record in CAMP for each record </a:t>
            </a:r>
            <a:r>
              <a:rPr lang="en-US" dirty="0" err="1"/>
              <a:t>camp.larc.nasa.gov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70718F-F1BD-1E4F-82C9-E31C58FE5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313" y="1557589"/>
            <a:ext cx="8050340" cy="47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6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446C8-1CE6-C246-8781-C587CEA0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84" y="653883"/>
            <a:ext cx="10515600" cy="1325563"/>
          </a:xfrm>
        </p:spPr>
        <p:txBody>
          <a:bodyPr/>
          <a:lstStyle/>
          <a:p>
            <a:r>
              <a:rPr lang="en-US" dirty="0"/>
              <a:t>EPIC 1b Version 03 Processing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DFDE8A-A0EE-9F46-B45A-60B17C48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222113" cy="4351338"/>
          </a:xfrm>
        </p:spPr>
        <p:txBody>
          <a:bodyPr/>
          <a:lstStyle/>
          <a:p>
            <a:r>
              <a:rPr lang="en-US" dirty="0"/>
              <a:t>Must create new product record in CAMP for each record </a:t>
            </a:r>
            <a:r>
              <a:rPr lang="en-US" dirty="0" err="1"/>
              <a:t>camp.larc.nasa.gov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5D9344-B1FC-BB4E-B28D-2EA8A653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97" y="1825625"/>
            <a:ext cx="5865740" cy="47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EEA6A-02EE-384A-9BF2-7254B0516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new NCCS accounts: </a:t>
            </a:r>
            <a:r>
              <a:rPr lang="en-US" dirty="0">
                <a:hlinkClick r:id="rId2"/>
              </a:rPr>
              <a:t>https://www.nccs.nasa.gov/usradmin/usaduarf.html</a:t>
            </a:r>
            <a:endParaRPr lang="en-US" dirty="0"/>
          </a:p>
          <a:p>
            <a:r>
              <a:rPr lang="en-US" dirty="0"/>
              <a:t>Please validate level 2 products with epic_1b version 03 inputs. Can be found on NCCS: /discover/</a:t>
            </a:r>
            <a:r>
              <a:rPr lang="en-US" dirty="0" err="1"/>
              <a:t>nobackup</a:t>
            </a:r>
            <a:r>
              <a:rPr lang="en-US" dirty="0"/>
              <a:t>/projects/DSCOVR/</a:t>
            </a:r>
          </a:p>
          <a:p>
            <a:r>
              <a:rPr lang="en-US" dirty="0"/>
              <a:t>Let me know when product is ready to publish!</a:t>
            </a:r>
          </a:p>
          <a:p>
            <a:r>
              <a:rPr lang="en-US" dirty="0"/>
              <a:t>Processing pipelines for version 03 will be up and running by the time EPIC is fixed.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B0E3CB-FF31-F849-B83E-1B68D4C982A2}"/>
              </a:ext>
            </a:extLst>
          </p:cNvPr>
          <p:cNvSpPr txBox="1">
            <a:spLocks/>
          </p:cNvSpPr>
          <p:nvPr/>
        </p:nvSpPr>
        <p:spPr>
          <a:xfrm>
            <a:off x="946484" y="6538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EPIC 1b Version 03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5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F57E-E0B4-EB44-B7C5-D6791866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811" y="38244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NCCS – NASA Center for Climate Simulations</a:t>
            </a:r>
            <a:br>
              <a:rPr lang="en-US" sz="3600" dirty="0"/>
            </a:br>
            <a:r>
              <a:rPr lang="en-US" sz="3600" dirty="0" err="1"/>
              <a:t>nccs.nasa.gov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294FC-2EF6-EA4A-948A-FC88DEB54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78968" cy="4351338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Scalable Unit 12</a:t>
            </a:r>
          </a:p>
          <a:p>
            <a:pPr fontAlgn="base"/>
            <a:r>
              <a:rPr lang="en-US" sz="2400" dirty="0"/>
              <a:t>17,136 Intel Xeon 2.6 GHz Haswell processor cores</a:t>
            </a:r>
          </a:p>
          <a:p>
            <a:pPr fontAlgn="base"/>
            <a:r>
              <a:rPr lang="en-US" sz="2400" dirty="0"/>
              <a:t>2 14-core processors per node</a:t>
            </a:r>
          </a:p>
          <a:p>
            <a:pPr fontAlgn="base"/>
            <a:r>
              <a:rPr lang="en-US" sz="2400" dirty="0"/>
              <a:t>128 GB of memory per node</a:t>
            </a:r>
          </a:p>
          <a:p>
            <a:pPr fontAlgn="base"/>
            <a:r>
              <a:rPr lang="en-US" sz="2400" dirty="0"/>
              <a:t>Given a set limit</a:t>
            </a:r>
          </a:p>
          <a:p>
            <a:pPr fontAlgn="base"/>
            <a:r>
              <a:rPr lang="en-US" sz="2400" dirty="0"/>
              <a:t>Processing optimized for allocation</a:t>
            </a:r>
          </a:p>
          <a:p>
            <a:pPr marL="0" indent="0" fontAlgn="base">
              <a:buNone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1000B9-E8AD-0749-A32F-1BBCA00189DC}"/>
              </a:ext>
            </a:extLst>
          </p:cNvPr>
          <p:cNvSpPr txBox="1">
            <a:spLocks/>
          </p:cNvSpPr>
          <p:nvPr/>
        </p:nvSpPr>
        <p:spPr>
          <a:xfrm>
            <a:off x="6220326" y="1708005"/>
            <a:ext cx="5189621" cy="4468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Optimizing Code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NCCS Help Desk </a:t>
            </a:r>
            <a:r>
              <a:rPr lang="en-US" sz="2800" dirty="0">
                <a:hlinkClick r:id="rId3"/>
              </a:rPr>
              <a:t>–support@nccs.nasa.gov</a:t>
            </a: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MPI and OpenMP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Intel Parallel Studio</a:t>
            </a: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hlinkClick r:id="rId5"/>
              </a:rPr>
              <a:t>Intel Python</a:t>
            </a: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8025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33792</TotalTime>
  <Words>396</Words>
  <Application>Microsoft Macintosh PowerPoint</Application>
  <PresentationFormat>Widescreen</PresentationFormat>
  <Paragraphs>137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55 Helvetica Roman</vt:lpstr>
      <vt:lpstr>Arial</vt:lpstr>
      <vt:lpstr>Calibri</vt:lpstr>
      <vt:lpstr>Calibri Light</vt:lpstr>
      <vt:lpstr>Office Theme</vt:lpstr>
      <vt:lpstr> EPIC Level 2 Processing </vt:lpstr>
      <vt:lpstr>DSCOVR EPIC Science Functional Block Diagram and Major Data Flow</vt:lpstr>
      <vt:lpstr>Level 2 Processing of EPIC_1b_v03</vt:lpstr>
      <vt:lpstr>Level 2 Processing of EPIC_1b_v03</vt:lpstr>
      <vt:lpstr>Level 2 Processing of EPIC_1b_v03</vt:lpstr>
      <vt:lpstr>EPIC 1b Version 03 Processing</vt:lpstr>
      <vt:lpstr>PowerPoint Presentation</vt:lpstr>
      <vt:lpstr>NCCS – NASA Center for Climate Simulations nccs.nasa.gov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EPIC Level 2 Processing </dc:title>
  <dc:creator>Sutton, Marshall H. (GSFC-5860)</dc:creator>
  <cp:lastModifiedBy>Sutton, Marshall H. (GSFC-5860)</cp:lastModifiedBy>
  <cp:revision>31</cp:revision>
  <cp:lastPrinted>2019-09-10T18:39:06Z</cp:lastPrinted>
  <dcterms:created xsi:type="dcterms:W3CDTF">2019-08-13T18:51:58Z</dcterms:created>
  <dcterms:modified xsi:type="dcterms:W3CDTF">2019-09-16T18:38:52Z</dcterms:modified>
</cp:coreProperties>
</file>