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063"/>
    <p:restoredTop sz="93786"/>
  </p:normalViewPr>
  <p:slideViewPr>
    <p:cSldViewPr snapToGrid="0" snapToObjects="1">
      <p:cViewPr varScale="1">
        <p:scale>
          <a:sx n="83" d="100"/>
          <a:sy n="83" d="100"/>
        </p:scale>
        <p:origin x="1808" y="3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B8CA3-08D6-9C4A-BB02-D8340AE029CC}" type="datetimeFigureOut">
              <a:rPr lang="en-US" smtClean="0"/>
              <a:t>9/19/19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C1107-D7C5-5640-8CF8-71E5C814F5C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4875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B8CA3-08D6-9C4A-BB02-D8340AE029CC}" type="datetimeFigureOut">
              <a:rPr lang="en-US" smtClean="0"/>
              <a:t>9/19/19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C1107-D7C5-5640-8CF8-71E5C814F5C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5410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B8CA3-08D6-9C4A-BB02-D8340AE029CC}" type="datetimeFigureOut">
              <a:rPr lang="en-US" smtClean="0"/>
              <a:t>9/19/19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C1107-D7C5-5640-8CF8-71E5C814F5C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95191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B8CA3-08D6-9C4A-BB02-D8340AE029CC}" type="datetimeFigureOut">
              <a:rPr lang="en-US" smtClean="0"/>
              <a:t>9/19/19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C1107-D7C5-5640-8CF8-71E5C814F5C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716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B8CA3-08D6-9C4A-BB02-D8340AE029CC}" type="datetimeFigureOut">
              <a:rPr lang="en-US" smtClean="0"/>
              <a:t>9/19/19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C1107-D7C5-5640-8CF8-71E5C814F5C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7067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B8CA3-08D6-9C4A-BB02-D8340AE029CC}" type="datetimeFigureOut">
              <a:rPr lang="en-US" smtClean="0"/>
              <a:t>9/19/19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C1107-D7C5-5640-8CF8-71E5C814F5C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53264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B8CA3-08D6-9C4A-BB02-D8340AE029CC}" type="datetimeFigureOut">
              <a:rPr lang="en-US" smtClean="0"/>
              <a:t>9/19/19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C1107-D7C5-5640-8CF8-71E5C814F5C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32527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B8CA3-08D6-9C4A-BB02-D8340AE029CC}" type="datetimeFigureOut">
              <a:rPr lang="en-US" smtClean="0"/>
              <a:t>9/19/19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C1107-D7C5-5640-8CF8-71E5C814F5C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57700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B8CA3-08D6-9C4A-BB02-D8340AE029CC}" type="datetimeFigureOut">
              <a:rPr lang="en-US" smtClean="0"/>
              <a:t>9/19/19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C1107-D7C5-5640-8CF8-71E5C814F5C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7013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B8CA3-08D6-9C4A-BB02-D8340AE029CC}" type="datetimeFigureOut">
              <a:rPr lang="en-US" smtClean="0"/>
              <a:t>9/19/19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C1107-D7C5-5640-8CF8-71E5C814F5C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512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B8CA3-08D6-9C4A-BB02-D8340AE029CC}" type="datetimeFigureOut">
              <a:rPr lang="en-US" smtClean="0"/>
              <a:t>9/19/19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C1107-D7C5-5640-8CF8-71E5C814F5C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7519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FB8CA3-08D6-9C4A-BB02-D8340AE029CC}" type="datetimeFigureOut">
              <a:rPr lang="en-US" smtClean="0"/>
              <a:t>9/19/19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9C1107-D7C5-5640-8CF8-71E5C814F5C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5067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time_continue=8&amp;v=bNhxlwwGayY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64441" y="179248"/>
            <a:ext cx="8283222" cy="5601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- 	Agenda </a:t>
            </a:r>
            <a:r>
              <a:rPr lang="en-US" dirty="0"/>
              <a:t>(the first science-based meeting; science talks will start from Wed afternoo</a:t>
            </a:r>
            <a:r>
              <a:rPr lang="en-US" sz="1600" dirty="0"/>
              <a:t>n</a:t>
            </a:r>
            <a:r>
              <a:rPr lang="en-US" dirty="0"/>
              <a:t>)</a:t>
            </a:r>
          </a:p>
          <a:p>
            <a:pPr marL="342900" indent="-342900">
              <a:buFontTx/>
              <a:buChar char="-"/>
            </a:pPr>
            <a:endParaRPr lang="en-US" sz="2400" dirty="0"/>
          </a:p>
          <a:p>
            <a:pPr marL="342900" indent="-342900">
              <a:buFontTx/>
              <a:buChar char="-"/>
            </a:pPr>
            <a:r>
              <a:rPr lang="en-US" sz="2400" dirty="0"/>
              <a:t>Posters </a:t>
            </a:r>
            <a:r>
              <a:rPr lang="en-US" dirty="0"/>
              <a:t>(on the wall)</a:t>
            </a:r>
          </a:p>
          <a:p>
            <a:pPr marL="342900" indent="-342900">
              <a:buFontTx/>
              <a:buChar char="-"/>
            </a:pPr>
            <a:endParaRPr lang="en-US" sz="2400" dirty="0"/>
          </a:p>
          <a:p>
            <a:pPr marL="342900" indent="-342900">
              <a:buFontTx/>
              <a:buChar char="-"/>
            </a:pPr>
            <a:r>
              <a:rPr lang="en-US" sz="2400" dirty="0"/>
              <a:t>EPIC art.  </a:t>
            </a:r>
            <a:r>
              <a:rPr lang="en-US" sz="2000" dirty="0"/>
              <a:t>John Bonner’s gift to the STM  </a:t>
            </a:r>
            <a:endParaRPr lang="en-US" dirty="0"/>
          </a:p>
          <a:p>
            <a:r>
              <a:rPr lang="en-US" sz="1600" dirty="0"/>
              <a:t>https://</a:t>
            </a:r>
            <a:r>
              <a:rPr lang="en-US" sz="1600" dirty="0" err="1"/>
              <a:t>www.youtube.com</a:t>
            </a:r>
            <a:r>
              <a:rPr lang="en-US" sz="1600" dirty="0"/>
              <a:t>/</a:t>
            </a:r>
            <a:r>
              <a:rPr lang="en-US" sz="1600" dirty="0" err="1"/>
              <a:t>watch?time_continue</a:t>
            </a:r>
            <a:r>
              <a:rPr lang="en-US" sz="1600" dirty="0"/>
              <a:t>=8&amp;v=</a:t>
            </a:r>
            <a:r>
              <a:rPr lang="en-US" sz="1600" dirty="0" err="1"/>
              <a:t>bNhxlwwGayY</a:t>
            </a:r>
            <a:endParaRPr lang="en-US" sz="1600" dirty="0">
              <a:hlinkClick r:id="rId2" tooltip="https://www.youtube.com/watch?time_continue=8&amp;v=bNhxlwwGayY"/>
            </a:endParaRPr>
          </a:p>
          <a:p>
            <a:endParaRPr lang="en-US" dirty="0">
              <a:hlinkClick r:id="rId2" tooltip="https://www.youtube.com/watch?time_continue=8&amp;v=bNhxlwwGayY"/>
            </a:endParaRPr>
          </a:p>
          <a:p>
            <a:pPr marL="342900" indent="-342900">
              <a:buFontTx/>
              <a:buChar char="-"/>
            </a:pPr>
            <a:r>
              <a:rPr lang="en-US" sz="2400" dirty="0"/>
              <a:t>Seminar by Robert Pincus on Thu at 3:30 at H114 Bld. 33</a:t>
            </a:r>
          </a:p>
          <a:p>
            <a:r>
              <a:rPr lang="en-US" sz="2000" i="1" dirty="0"/>
              <a:t>	</a:t>
            </a:r>
            <a:r>
              <a:rPr lang="en-US" i="1" dirty="0"/>
              <a:t>What the past and the present can (and can’t) tell us about the future?</a:t>
            </a:r>
            <a:endParaRPr lang="en-US" sz="2000" i="1" dirty="0"/>
          </a:p>
          <a:p>
            <a:endParaRPr lang="en-US" sz="2000" i="1" dirty="0"/>
          </a:p>
          <a:p>
            <a:r>
              <a:rPr lang="en-US" sz="2400" dirty="0"/>
              <a:t>- Visitor Center</a:t>
            </a:r>
          </a:p>
          <a:p>
            <a:pPr marL="800100" lvl="1" indent="-342900">
              <a:buFont typeface="Arial"/>
              <a:buChar char="•"/>
            </a:pPr>
            <a:r>
              <a:rPr lang="en-US" sz="1600" dirty="0"/>
              <a:t>Coffee and food only in this room or outside: do not bring drinks to the exhibits!</a:t>
            </a:r>
          </a:p>
          <a:p>
            <a:pPr marL="800100" lvl="1" indent="-342900">
              <a:buFont typeface="Arial"/>
              <a:buChar char="•"/>
            </a:pPr>
            <a:r>
              <a:rPr lang="en-US" sz="1600" dirty="0"/>
              <a:t>Government funds cannot be used to supply coffee/tea/food for meetings</a:t>
            </a:r>
          </a:p>
          <a:p>
            <a:pPr marL="800100" lvl="1" indent="-342900">
              <a:buFont typeface="Arial"/>
              <a:buChar char="•"/>
            </a:pPr>
            <a:r>
              <a:rPr lang="en-US" sz="1600" dirty="0"/>
              <a:t>Donation jar</a:t>
            </a:r>
          </a:p>
          <a:p>
            <a:pPr marL="800100" lvl="1" indent="-342900">
              <a:buFont typeface="Arial"/>
              <a:buChar char="•"/>
            </a:pPr>
            <a:r>
              <a:rPr lang="en-US" sz="1600" dirty="0"/>
              <a:t>WC</a:t>
            </a:r>
          </a:p>
          <a:p>
            <a:pPr marL="800100" lvl="1" indent="-342900">
              <a:buFont typeface="Arial"/>
              <a:buChar char="•"/>
            </a:pPr>
            <a:r>
              <a:rPr lang="en-US" sz="1600" dirty="0"/>
              <a:t>Lunch (Goddard Taxi can be used 4-8294). The list of nearby restaurants is here.</a:t>
            </a:r>
          </a:p>
          <a:p>
            <a:pPr marL="800100" lvl="1" indent="-342900">
              <a:buFont typeface="Arial"/>
              <a:buChar char="•"/>
            </a:pPr>
            <a:r>
              <a:rPr lang="en-US" sz="1600" dirty="0"/>
              <a:t>The VC encourages carpooling, due to parking space limitations</a:t>
            </a:r>
          </a:p>
        </p:txBody>
      </p:sp>
    </p:spTree>
    <p:extLst>
      <p:ext uri="{BB962C8B-B14F-4D97-AF65-F5344CB8AC3E}">
        <p14:creationId xmlns:p14="http://schemas.microsoft.com/office/powerpoint/2010/main" val="29344973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37446" y="151179"/>
            <a:ext cx="8706554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Char char="-"/>
            </a:pPr>
            <a:r>
              <a:rPr lang="en-US" altLang="ja-JP" sz="2000">
                <a:latin typeface="Times New Roman" panose="02020603050405020304" pitchFamily="18" charset="0"/>
                <a:cs typeface="Times New Roman" panose="02020603050405020304" pitchFamily="18" charset="0"/>
              </a:rPr>
              <a:t>Successfully passed the </a:t>
            </a:r>
            <a:r>
              <a:rPr lang="mr-IN" altLang="ja-JP" sz="2000">
                <a:latin typeface="Times New Roman" panose="02020603050405020304" pitchFamily="18" charset="0"/>
              </a:rPr>
              <a:t>‘</a:t>
            </a:r>
            <a:r>
              <a:rPr lang="en-US" altLang="ja-JP" sz="2000">
                <a:latin typeface="Times New Roman" panose="02020603050405020304" pitchFamily="18" charset="0"/>
                <a:cs typeface="Times New Roman" panose="02020603050405020304" pitchFamily="18" charset="0"/>
              </a:rPr>
              <a:t>End of Prime Mission</a:t>
            </a:r>
            <a:r>
              <a:rPr lang="mr-IN" altLang="ja-JP" sz="2000">
                <a:latin typeface="Times New Roman" panose="02020603050405020304" pitchFamily="18" charset="0"/>
              </a:rPr>
              <a:t>’ </a:t>
            </a:r>
            <a:r>
              <a:rPr lang="en-US" altLang="ja-JP" sz="2000">
                <a:latin typeface="Times New Roman" panose="02020603050405020304" pitchFamily="18" charset="0"/>
                <a:cs typeface="Times New Roman" panose="02020603050405020304" pitchFamily="18" charset="0"/>
              </a:rPr>
              <a:t>review; next review will be in Dec 2019.  Directed </a:t>
            </a:r>
            <a:r>
              <a:rPr lang="en-US" altLang="ja-JP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to provide funding for continued operations and data analysis for EPIC and NISTAR through FY2020;</a:t>
            </a:r>
          </a:p>
          <a:p>
            <a:r>
              <a:rPr lang="en-US" altLang="ja-JP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altLang="ja-JP" sz="2000">
                <a:latin typeface="Times New Roman" panose="02020603050405020304" pitchFamily="18" charset="0"/>
                <a:cs typeface="Times New Roman" panose="02020603050405020304" pitchFamily="18" charset="0"/>
              </a:rPr>
              <a:t>- EPIC Level 2 products have been released:</a:t>
            </a:r>
          </a:p>
          <a:p>
            <a:pPr lvl="1"/>
            <a:r>
              <a:rPr lang="nb-NO" altLang="ja-JP" sz="1600">
                <a:latin typeface="Times New Roman" panose="02020603050405020304" pitchFamily="18" charset="0"/>
                <a:cs typeface="Times New Roman" panose="02020603050405020304" pitchFamily="18" charset="0"/>
              </a:rPr>
              <a:t>O3; Nov 20, 2017</a:t>
            </a:r>
          </a:p>
          <a:p>
            <a:r>
              <a:rPr lang="it-IT" altLang="ja-JP" sz="160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it-IT" altLang="ja-JP" sz="1600" err="1">
                <a:latin typeface="Times New Roman" panose="02020603050405020304" pitchFamily="18" charset="0"/>
                <a:cs typeface="Times New Roman" panose="02020603050405020304" pitchFamily="18" charset="0"/>
              </a:rPr>
              <a:t>Volcanic</a:t>
            </a:r>
            <a:r>
              <a:rPr lang="it-IT" altLang="ja-JP" sz="1600">
                <a:latin typeface="Times New Roman" panose="02020603050405020304" pitchFamily="18" charset="0"/>
                <a:cs typeface="Times New Roman" panose="02020603050405020304" pitchFamily="18" charset="0"/>
              </a:rPr>
              <a:t> SO2; </a:t>
            </a:r>
            <a:r>
              <a:rPr lang="it-IT" altLang="ja-JP" sz="1600" err="1">
                <a:latin typeface="Times New Roman" panose="02020603050405020304" pitchFamily="18" charset="0"/>
                <a:cs typeface="Times New Roman" panose="02020603050405020304" pitchFamily="18" charset="0"/>
              </a:rPr>
              <a:t>Nov</a:t>
            </a:r>
            <a:r>
              <a:rPr lang="it-IT" altLang="ja-JP" sz="1600">
                <a:latin typeface="Times New Roman" panose="02020603050405020304" pitchFamily="18" charset="0"/>
                <a:cs typeface="Times New Roman" panose="02020603050405020304" pitchFamily="18" charset="0"/>
              </a:rPr>
              <a:t> 20, 2017</a:t>
            </a:r>
          </a:p>
          <a:p>
            <a:r>
              <a:rPr lang="it-IT" altLang="ja-JP" sz="1600">
                <a:latin typeface="Times New Roman" panose="02020603050405020304" pitchFamily="18" charset="0"/>
                <a:cs typeface="Times New Roman" panose="02020603050405020304" pitchFamily="18" charset="0"/>
              </a:rPr>
              <a:t>	UV aerosol; </a:t>
            </a:r>
            <a:r>
              <a:rPr lang="it-IT" altLang="ja-JP" sz="1600" err="1">
                <a:latin typeface="Times New Roman" panose="02020603050405020304" pitchFamily="18" charset="0"/>
                <a:cs typeface="Times New Roman" panose="02020603050405020304" pitchFamily="18" charset="0"/>
              </a:rPr>
              <a:t>Nov</a:t>
            </a:r>
            <a:r>
              <a:rPr lang="it-IT" altLang="ja-JP" sz="1600">
                <a:latin typeface="Times New Roman" panose="02020603050405020304" pitchFamily="18" charset="0"/>
                <a:cs typeface="Times New Roman" panose="02020603050405020304" pitchFamily="18" charset="0"/>
              </a:rPr>
              <a:t> 20, 2017</a:t>
            </a:r>
          </a:p>
          <a:p>
            <a:r>
              <a:rPr lang="fi-FI" altLang="ja-JP" sz="160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fi-FI" altLang="ja-JP" sz="1600" err="1">
                <a:latin typeface="Times New Roman" panose="02020603050405020304" pitchFamily="18" charset="0"/>
                <a:cs typeface="Times New Roman" panose="02020603050405020304" pitchFamily="18" charset="0"/>
              </a:rPr>
              <a:t>Cloud</a:t>
            </a:r>
            <a:r>
              <a:rPr lang="fi-FI" altLang="ja-JP" sz="1600">
                <a:latin typeface="Times New Roman" panose="02020603050405020304" pitchFamily="18" charset="0"/>
                <a:cs typeface="Times New Roman" panose="02020603050405020304" pitchFamily="18" charset="0"/>
              </a:rPr>
              <a:t>; Jan 19, 2018</a:t>
            </a:r>
          </a:p>
          <a:p>
            <a:r>
              <a:rPr lang="fi-FI" altLang="ja-JP" sz="1600">
                <a:latin typeface="Times New Roman" panose="02020603050405020304" pitchFamily="18" charset="0"/>
                <a:cs typeface="Times New Roman" panose="02020603050405020304" pitchFamily="18" charset="0"/>
              </a:rPr>
              <a:t>	Atm. </a:t>
            </a:r>
            <a:r>
              <a:rPr lang="fi-FI" altLang="ja-JP" sz="1600" err="1">
                <a:latin typeface="Times New Roman" panose="02020603050405020304" pitchFamily="18" charset="0"/>
                <a:cs typeface="Times New Roman" panose="02020603050405020304" pitchFamily="18" charset="0"/>
              </a:rPr>
              <a:t>Correction</a:t>
            </a:r>
            <a:r>
              <a:rPr lang="fi-FI" altLang="ja-JP" sz="160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fi-FI" altLang="ja-JP" sz="1600" err="1">
                <a:latin typeface="Times New Roman" panose="02020603050405020304" pitchFamily="18" charset="0"/>
                <a:cs typeface="Times New Roman" panose="02020603050405020304" pitchFamily="18" charset="0"/>
              </a:rPr>
              <a:t>Feb</a:t>
            </a:r>
            <a:r>
              <a:rPr lang="fi-FI" altLang="ja-JP" sz="1600">
                <a:latin typeface="Times New Roman" panose="02020603050405020304" pitchFamily="18" charset="0"/>
                <a:cs typeface="Times New Roman" panose="02020603050405020304" pitchFamily="18" charset="0"/>
              </a:rPr>
              <a:t>. 26. 2018</a:t>
            </a:r>
          </a:p>
          <a:p>
            <a:r>
              <a:rPr lang="fi-FI" altLang="ja-JP" sz="160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fi-FI" altLang="ja-JP" sz="1600" err="1">
                <a:latin typeface="Times New Roman" panose="02020603050405020304" pitchFamily="18" charset="0"/>
                <a:cs typeface="Times New Roman" panose="02020603050405020304" pitchFamily="18" charset="0"/>
              </a:rPr>
              <a:t>Vegetation</a:t>
            </a:r>
            <a:r>
              <a:rPr lang="fi-FI" altLang="ja-JP" sz="160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fi-FI" altLang="ja-JP" sz="1600" err="1">
                <a:latin typeface="Times New Roman" panose="02020603050405020304" pitchFamily="18" charset="0"/>
                <a:cs typeface="Times New Roman" panose="02020603050405020304" pitchFamily="18" charset="0"/>
              </a:rPr>
              <a:t>June</a:t>
            </a:r>
            <a:r>
              <a:rPr lang="fi-FI" altLang="ja-JP" sz="1600">
                <a:latin typeface="Times New Roman" panose="02020603050405020304" pitchFamily="18" charset="0"/>
                <a:cs typeface="Times New Roman" panose="02020603050405020304" pitchFamily="18" charset="0"/>
              </a:rPr>
              <a:t> 4, 2018</a:t>
            </a:r>
          </a:p>
          <a:p>
            <a:endParaRPr lang="fi-FI" altLang="ja-JP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r>
              <a:rPr lang="fi-FI" altLang="ja-JP" sz="2000">
                <a:latin typeface="Times New Roman" panose="02020603050405020304" pitchFamily="18" charset="0"/>
                <a:cs typeface="Times New Roman" panose="02020603050405020304" pitchFamily="18" charset="0"/>
              </a:rPr>
              <a:t>EPIC Level 1 V3 (</a:t>
            </a:r>
            <a:r>
              <a:rPr lang="fi-FI" altLang="ja-JP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Sep-Oct</a:t>
            </a:r>
            <a:r>
              <a:rPr lang="fi-FI" altLang="ja-JP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s-IS" altLang="ja-JP" sz="2000">
                <a:latin typeface="Times New Roman" panose="02020603050405020304" pitchFamily="18" charset="0"/>
                <a:cs typeface="Times New Roman" panose="02020603050405020304" pitchFamily="18" charset="0"/>
              </a:rPr>
              <a:t>2019);</a:t>
            </a:r>
          </a:p>
          <a:p>
            <a:pPr marL="342900" indent="-342900">
              <a:buFontTx/>
              <a:buChar char="-"/>
            </a:pPr>
            <a:endParaRPr lang="is-IS" altLang="ja-JP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r>
              <a:rPr lang="is-IS" altLang="ja-JP" sz="2000">
                <a:latin typeface="Times New Roman" panose="02020603050405020304" pitchFamily="18" charset="0"/>
                <a:cs typeface="Times New Roman" panose="02020603050405020304" pitchFamily="18" charset="0"/>
              </a:rPr>
              <a:t>ROSES18: 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DSCOVR Science Team (13 proposals) was selected.</a:t>
            </a:r>
            <a:endParaRPr lang="is-IS" altLang="ja-JP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endParaRPr lang="is-IS" altLang="ja-JP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r>
              <a:rPr lang="en-US" altLang="ja-JP" sz="2000">
                <a:latin typeface="Times New Roman" panose="02020603050405020304" pitchFamily="18" charset="0"/>
                <a:cs typeface="Times New Roman" panose="02020603050405020304" pitchFamily="18" charset="0"/>
              </a:rPr>
              <a:t>EPIC webpage (https://</a:t>
            </a:r>
            <a:r>
              <a:rPr lang="en-US" altLang="ja-JP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epic.gsfc.nasa.gov</a:t>
            </a:r>
            <a:r>
              <a:rPr lang="en-US" altLang="ja-JP" sz="2000">
                <a:latin typeface="Times New Roman" panose="02020603050405020304" pitchFamily="18" charset="0"/>
                <a:cs typeface="Times New Roman" panose="02020603050405020304" pitchFamily="18" charset="0"/>
              </a:rPr>
              <a:t>) has been substantially improved (#9 among NASA websites)</a:t>
            </a:r>
          </a:p>
          <a:p>
            <a:pPr marL="342900" indent="-342900">
              <a:buFontTx/>
              <a:buChar char="-"/>
            </a:pPr>
            <a:endParaRPr lang="en-US" altLang="ja-JP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r>
              <a:rPr lang="en-US" altLang="ja-JP" sz="2000">
                <a:latin typeface="Times New Roman" panose="02020603050405020304" pitchFamily="18" charset="0"/>
                <a:cs typeface="Times New Roman" panose="02020603050405020304" pitchFamily="18" charset="0"/>
              </a:rPr>
              <a:t>Total # of papers 36: 13 from 2018; 11 from 2019.</a:t>
            </a:r>
          </a:p>
          <a:p>
            <a:pPr marL="342900" indent="-342900">
              <a:buFontTx/>
              <a:buChar char="-"/>
            </a:pPr>
            <a:endParaRPr lang="en-US" altLang="ja-JP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AGU19 oral and poster sessions</a:t>
            </a:r>
          </a:p>
        </p:txBody>
      </p:sp>
    </p:spTree>
    <p:extLst>
      <p:ext uri="{BB962C8B-B14F-4D97-AF65-F5344CB8AC3E}">
        <p14:creationId xmlns:p14="http://schemas.microsoft.com/office/powerpoint/2010/main" val="17825442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37446" y="151179"/>
            <a:ext cx="8706554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Char char="-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EPIC website. </a:t>
            </a:r>
          </a:p>
          <a:p>
            <a:pPr marL="800100" lvl="1" indent="-342900">
              <a:buFontTx/>
              <a:buChar char="-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we need EPIC websites for each product? </a:t>
            </a:r>
          </a:p>
          <a:p>
            <a:pPr marL="800100" lvl="1" indent="-342900">
              <a:buFontTx/>
              <a:buChar char="-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keep the EPIC publication list current</a:t>
            </a:r>
          </a:p>
          <a:p>
            <a:pPr marL="342900" indent="-342900">
              <a:buFontTx/>
              <a:buChar char="-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Compare products that are based on V2 and V3</a:t>
            </a:r>
          </a:p>
          <a:p>
            <a:pPr marL="342900" indent="-342900">
              <a:buFontTx/>
              <a:buChar char="-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New L2 products (ocean PAR, aerosol height)</a:t>
            </a:r>
          </a:p>
          <a:p>
            <a:pPr marL="342900" indent="-342900">
              <a:buFontTx/>
              <a:buChar char="-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Daily fluctuations of different product (cloud and aerosol properties, surface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brdf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O3)</a:t>
            </a:r>
          </a:p>
          <a:p>
            <a:pPr marL="342900" indent="-342900">
              <a:buFontTx/>
              <a:buChar char="-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Compare similar EPIC products</a:t>
            </a: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we need EPIC Level 3 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products?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0E2B6A9-7FA6-9A48-BFE2-588FCDBD2891}"/>
              </a:ext>
            </a:extLst>
          </p:cNvPr>
          <p:cNvGraphicFramePr>
            <a:graphicFrameLocks noGrp="1"/>
          </p:cNvGraphicFramePr>
          <p:nvPr/>
        </p:nvGraphicFramePr>
        <p:xfrm>
          <a:off x="457200" y="3767931"/>
          <a:ext cx="8229600" cy="190500"/>
        </p:xfrm>
        <a:graphic>
          <a:graphicData uri="http://schemas.openxmlformats.org/drawingml/2006/table">
            <a:tbl>
              <a:tblPr/>
              <a:tblGrid>
                <a:gridCol w="8229600">
                  <a:extLst>
                    <a:ext uri="{9D8B030D-6E8A-4147-A177-3AD203B41FA5}">
                      <a16:colId xmlns:a16="http://schemas.microsoft.com/office/drawing/2014/main" val="664304460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marL="0" marR="0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94984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99668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119</Words>
  <Application>Microsoft Macintosh PowerPoint</Application>
  <PresentationFormat>On-screen Show (4:3)</PresentationFormat>
  <Paragraphs>51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ＭＳ Ｐゴシック</vt:lpstr>
      <vt:lpstr>Arial</vt:lpstr>
      <vt:lpstr>Calibri</vt:lpstr>
      <vt:lpstr>Mangal</vt:lpstr>
      <vt:lpstr>Times New Roman</vt:lpstr>
      <vt:lpstr>Office Theme</vt:lpstr>
      <vt:lpstr>PowerPoint Presentation</vt:lpstr>
      <vt:lpstr>PowerPoint Presentation</vt:lpstr>
      <vt:lpstr>PowerPoint Presentation</vt:lpstr>
    </vt:vector>
  </TitlesOfParts>
  <Company>NASA/GSFC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Alexander Marshak</dc:creator>
  <cp:lastModifiedBy>Marshak, Alexander (GSFC-6130)</cp:lastModifiedBy>
  <cp:revision>30</cp:revision>
  <dcterms:created xsi:type="dcterms:W3CDTF">2019-09-12T22:59:57Z</dcterms:created>
  <dcterms:modified xsi:type="dcterms:W3CDTF">2019-09-19T12:30:10Z</dcterms:modified>
</cp:coreProperties>
</file>