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209" r:id="rId1"/>
  </p:sldMasterIdLst>
  <p:notesMasterIdLst>
    <p:notesMasterId r:id="rId45"/>
  </p:notesMasterIdLst>
  <p:handoutMasterIdLst>
    <p:handoutMasterId r:id="rId46"/>
  </p:handoutMasterIdLst>
  <p:sldIdLst>
    <p:sldId id="1466" r:id="rId2"/>
    <p:sldId id="1277" r:id="rId3"/>
    <p:sldId id="1340" r:id="rId4"/>
    <p:sldId id="1496" r:id="rId5"/>
    <p:sldId id="1467" r:id="rId6"/>
    <p:sldId id="1437" r:id="rId7"/>
    <p:sldId id="1497" r:id="rId8"/>
    <p:sldId id="1506" r:id="rId9"/>
    <p:sldId id="1505" r:id="rId10"/>
    <p:sldId id="1500" r:id="rId11"/>
    <p:sldId id="1499" r:id="rId12"/>
    <p:sldId id="1498" r:id="rId13"/>
    <p:sldId id="1502" r:id="rId14"/>
    <p:sldId id="1501" r:id="rId15"/>
    <p:sldId id="1504" r:id="rId16"/>
    <p:sldId id="1503" r:id="rId17"/>
    <p:sldId id="1522" r:id="rId18"/>
    <p:sldId id="1523" r:id="rId19"/>
    <p:sldId id="1525" r:id="rId20"/>
    <p:sldId id="1507" r:id="rId21"/>
    <p:sldId id="1508" r:id="rId22"/>
    <p:sldId id="1509" r:id="rId23"/>
    <p:sldId id="1510" r:id="rId24"/>
    <p:sldId id="1512" r:id="rId25"/>
    <p:sldId id="1513" r:id="rId26"/>
    <p:sldId id="1514" r:id="rId27"/>
    <p:sldId id="1515" r:id="rId28"/>
    <p:sldId id="1516" r:id="rId29"/>
    <p:sldId id="1517" r:id="rId30"/>
    <p:sldId id="1518" r:id="rId31"/>
    <p:sldId id="1519" r:id="rId32"/>
    <p:sldId id="1520" r:id="rId33"/>
    <p:sldId id="1521" r:id="rId34"/>
    <p:sldId id="1526" r:id="rId35"/>
    <p:sldId id="1475" r:id="rId36"/>
    <p:sldId id="1243" r:id="rId37"/>
    <p:sldId id="1524" r:id="rId38"/>
    <p:sldId id="1476" r:id="rId39"/>
    <p:sldId id="256" r:id="rId40"/>
    <p:sldId id="274" r:id="rId41"/>
    <p:sldId id="258" r:id="rId42"/>
    <p:sldId id="257" r:id="rId43"/>
    <p:sldId id="288" r:id="rId44"/>
  </p:sldIdLst>
  <p:sldSz cx="12192000" cy="6858000"/>
  <p:notesSz cx="6858000" cy="9144000"/>
  <p:defaultTextStyle>
    <a:defPPr>
      <a:defRPr lang="en-US"/>
    </a:defPPr>
    <a:lvl1pPr algn="l" rtl="0" fontAlgn="base">
      <a:spcBef>
        <a:spcPct val="0"/>
      </a:spcBef>
      <a:spcAft>
        <a:spcPct val="0"/>
      </a:spcAft>
      <a:defRPr sz="2400" kern="1200">
        <a:solidFill>
          <a:schemeClr val="tx1"/>
        </a:solidFill>
        <a:latin typeface="Arial" pitchFamily="1" charset="0"/>
        <a:ea typeface="ＭＳ Ｐゴシック" pitchFamily="1" charset="-128"/>
        <a:cs typeface="ＭＳ Ｐゴシック" pitchFamily="1" charset="-128"/>
      </a:defRPr>
    </a:lvl1pPr>
    <a:lvl2pPr marL="457189" algn="l" rtl="0" fontAlgn="base">
      <a:spcBef>
        <a:spcPct val="0"/>
      </a:spcBef>
      <a:spcAft>
        <a:spcPct val="0"/>
      </a:spcAft>
      <a:defRPr sz="2400" kern="1200">
        <a:solidFill>
          <a:schemeClr val="tx1"/>
        </a:solidFill>
        <a:latin typeface="Arial" pitchFamily="1" charset="0"/>
        <a:ea typeface="ＭＳ Ｐゴシック" pitchFamily="1" charset="-128"/>
        <a:cs typeface="ＭＳ Ｐゴシック" pitchFamily="1" charset="-128"/>
      </a:defRPr>
    </a:lvl2pPr>
    <a:lvl3pPr marL="914377" algn="l" rtl="0" fontAlgn="base">
      <a:spcBef>
        <a:spcPct val="0"/>
      </a:spcBef>
      <a:spcAft>
        <a:spcPct val="0"/>
      </a:spcAft>
      <a:defRPr sz="2400" kern="1200">
        <a:solidFill>
          <a:schemeClr val="tx1"/>
        </a:solidFill>
        <a:latin typeface="Arial" pitchFamily="1" charset="0"/>
        <a:ea typeface="ＭＳ Ｐゴシック" pitchFamily="1" charset="-128"/>
        <a:cs typeface="ＭＳ Ｐゴシック" pitchFamily="1" charset="-128"/>
      </a:defRPr>
    </a:lvl3pPr>
    <a:lvl4pPr marL="1371566" algn="l" rtl="0" fontAlgn="base">
      <a:spcBef>
        <a:spcPct val="0"/>
      </a:spcBef>
      <a:spcAft>
        <a:spcPct val="0"/>
      </a:spcAft>
      <a:defRPr sz="2400" kern="1200">
        <a:solidFill>
          <a:schemeClr val="tx1"/>
        </a:solidFill>
        <a:latin typeface="Arial" pitchFamily="1" charset="0"/>
        <a:ea typeface="ＭＳ Ｐゴシック" pitchFamily="1" charset="-128"/>
        <a:cs typeface="ＭＳ Ｐゴシック" pitchFamily="1" charset="-128"/>
      </a:defRPr>
    </a:lvl4pPr>
    <a:lvl5pPr marL="1828754" algn="l" rtl="0" fontAlgn="base">
      <a:spcBef>
        <a:spcPct val="0"/>
      </a:spcBef>
      <a:spcAft>
        <a:spcPct val="0"/>
      </a:spcAft>
      <a:defRPr sz="2400" kern="1200">
        <a:solidFill>
          <a:schemeClr val="tx1"/>
        </a:solidFill>
        <a:latin typeface="Arial" pitchFamily="1" charset="0"/>
        <a:ea typeface="ＭＳ Ｐゴシック" pitchFamily="1" charset="-128"/>
        <a:cs typeface="ＭＳ Ｐゴシック" pitchFamily="1" charset="-128"/>
      </a:defRPr>
    </a:lvl5pPr>
    <a:lvl6pPr marL="2285943" algn="l" defTabSz="457189" rtl="0" eaLnBrk="1" latinLnBrk="0" hangingPunct="1">
      <a:defRPr sz="2400" kern="1200">
        <a:solidFill>
          <a:schemeClr val="tx1"/>
        </a:solidFill>
        <a:latin typeface="Arial" pitchFamily="1" charset="0"/>
        <a:ea typeface="ＭＳ Ｐゴシック" pitchFamily="1" charset="-128"/>
        <a:cs typeface="ＭＳ Ｐゴシック" pitchFamily="1" charset="-128"/>
      </a:defRPr>
    </a:lvl6pPr>
    <a:lvl7pPr marL="2743131" algn="l" defTabSz="457189" rtl="0" eaLnBrk="1" latinLnBrk="0" hangingPunct="1">
      <a:defRPr sz="2400" kern="1200">
        <a:solidFill>
          <a:schemeClr val="tx1"/>
        </a:solidFill>
        <a:latin typeface="Arial" pitchFamily="1" charset="0"/>
        <a:ea typeface="ＭＳ Ｐゴシック" pitchFamily="1" charset="-128"/>
        <a:cs typeface="ＭＳ Ｐゴシック" pitchFamily="1" charset="-128"/>
      </a:defRPr>
    </a:lvl7pPr>
    <a:lvl8pPr marL="3200320" algn="l" defTabSz="457189" rtl="0" eaLnBrk="1" latinLnBrk="0" hangingPunct="1">
      <a:defRPr sz="2400" kern="1200">
        <a:solidFill>
          <a:schemeClr val="tx1"/>
        </a:solidFill>
        <a:latin typeface="Arial" pitchFamily="1" charset="0"/>
        <a:ea typeface="ＭＳ Ｐゴシック" pitchFamily="1" charset="-128"/>
        <a:cs typeface="ＭＳ Ｐゴシック" pitchFamily="1" charset="-128"/>
      </a:defRPr>
    </a:lvl8pPr>
    <a:lvl9pPr marL="3657509" algn="l" defTabSz="457189" rtl="0" eaLnBrk="1" latinLnBrk="0" hangingPunct="1">
      <a:defRPr sz="2400" kern="1200">
        <a:solidFill>
          <a:schemeClr val="tx1"/>
        </a:solidFill>
        <a:latin typeface="Arial" pitchFamily="1" charset="0"/>
        <a:ea typeface="ＭＳ Ｐゴシック" pitchFamily="1" charset="-128"/>
        <a:cs typeface="ＭＳ Ｐゴシック" pitchFamily="1" charset="-128"/>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A5A2"/>
    <a:srgbClr val="FF6156"/>
    <a:srgbClr val="FF4A3F"/>
    <a:srgbClr val="FF2836"/>
    <a:srgbClr val="FF0000"/>
    <a:srgbClr val="FF1F32"/>
    <a:srgbClr val="B41FFF"/>
    <a:srgbClr val="BB3AFF"/>
    <a:srgbClr val="00BF02"/>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57"/>
    <p:restoredTop sz="93265" autoAdjust="0"/>
  </p:normalViewPr>
  <p:slideViewPr>
    <p:cSldViewPr snapToGrid="0">
      <p:cViewPr varScale="1">
        <p:scale>
          <a:sx n="115" d="100"/>
          <a:sy n="115" d="100"/>
        </p:scale>
        <p:origin x="1264" y="18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sz="1200">
                <a:latin typeface="Arial" pitchFamily="-108" charset="0"/>
                <a:ea typeface="ＭＳ Ｐゴシック" pitchFamily="-108" charset="-128"/>
                <a:cs typeface="ＭＳ Ｐゴシック" pitchFamily="-108"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0" hangingPunct="0">
              <a:defRPr sz="1200">
                <a:latin typeface="Arial" pitchFamily="-108" charset="0"/>
                <a:ea typeface="ＭＳ Ｐゴシック" pitchFamily="-108" charset="-128"/>
                <a:cs typeface="ＭＳ Ｐゴシック" pitchFamily="-108" charset="-128"/>
              </a:defRPr>
            </a:lvl1pPr>
          </a:lstStyle>
          <a:p>
            <a:pPr>
              <a:defRPr/>
            </a:pPr>
            <a:fld id="{B33D35DB-BA23-CA47-9E9B-23420F5D4769}" type="datetime1">
              <a:rPr lang="en-US"/>
              <a:pPr>
                <a:defRPr/>
              </a:pPr>
              <a:t>9/18/19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0" hangingPunct="0">
              <a:defRPr sz="1200">
                <a:latin typeface="Arial" pitchFamily="-108" charset="0"/>
                <a:ea typeface="ＭＳ Ｐゴシック" pitchFamily="-108" charset="-128"/>
                <a:cs typeface="ＭＳ Ｐゴシック" pitchFamily="-108"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a:latin typeface="Arial" pitchFamily="-108" charset="0"/>
                <a:ea typeface="ＭＳ Ｐゴシック" pitchFamily="-108" charset="-128"/>
                <a:cs typeface="ＭＳ Ｐゴシック" pitchFamily="-108" charset="-128"/>
              </a:defRPr>
            </a:lvl1pPr>
          </a:lstStyle>
          <a:p>
            <a:pPr>
              <a:defRPr/>
            </a:pPr>
            <a:fld id="{25333C8F-FEB5-E04B-8FF0-B3A3068F3A4B}" type="slidenum">
              <a:rPr lang="en-US"/>
              <a:pPr>
                <a:defRPr/>
              </a:pPr>
              <a:t>‹#›</a:t>
            </a:fld>
            <a:endParaRPr lang="en-US"/>
          </a:p>
        </p:txBody>
      </p:sp>
    </p:spTree>
    <p:extLst>
      <p:ext uri="{BB962C8B-B14F-4D97-AF65-F5344CB8AC3E}">
        <p14:creationId xmlns:p14="http://schemas.microsoft.com/office/powerpoint/2010/main" val="20267627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200">
                <a:latin typeface="Arial" pitchFamily="-108" charset="0"/>
                <a:ea typeface="ＭＳ Ｐゴシック" pitchFamily="-108" charset="-128"/>
                <a:cs typeface="ＭＳ Ｐゴシック" pitchFamily="-108" charset="-128"/>
              </a:defRPr>
            </a:lvl1pPr>
          </a:lstStyle>
          <a:p>
            <a:pPr>
              <a:defRPr/>
            </a:pPr>
            <a:endParaRPr lang="en-US"/>
          </a:p>
        </p:txBody>
      </p:sp>
      <p:sp>
        <p:nvSpPr>
          <p:cNvPr id="51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a:latin typeface="Arial" pitchFamily="-108" charset="0"/>
                <a:ea typeface="ＭＳ Ｐゴシック" pitchFamily="-108" charset="-128"/>
                <a:cs typeface="ＭＳ Ｐゴシック" pitchFamily="-108" charset="-128"/>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sz="1200">
                <a:latin typeface="Arial" pitchFamily="-108" charset="0"/>
                <a:ea typeface="ＭＳ Ｐゴシック" pitchFamily="-108" charset="-128"/>
                <a:cs typeface="ＭＳ Ｐゴシック" pitchFamily="-108" charset="-128"/>
              </a:defRPr>
            </a:lvl1pPr>
          </a:lstStyle>
          <a:p>
            <a:pPr>
              <a:defRPr/>
            </a:pPr>
            <a:endParaRPr lang="en-US"/>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sz="1200">
                <a:latin typeface="Arial" pitchFamily="-108" charset="0"/>
                <a:ea typeface="ＭＳ Ｐゴシック" pitchFamily="-108" charset="-128"/>
                <a:cs typeface="ＭＳ Ｐゴシック" pitchFamily="-108" charset="-128"/>
              </a:defRPr>
            </a:lvl1pPr>
          </a:lstStyle>
          <a:p>
            <a:pPr>
              <a:defRPr/>
            </a:pPr>
            <a:fld id="{4C30BEF4-E523-0F4C-8481-48AFA7194DA7}" type="slidenum">
              <a:rPr lang="en-US"/>
              <a:pPr>
                <a:defRPr/>
              </a:pPr>
              <a:t>‹#›</a:t>
            </a:fld>
            <a:endParaRPr lang="en-US"/>
          </a:p>
        </p:txBody>
      </p:sp>
    </p:spTree>
    <p:extLst>
      <p:ext uri="{BB962C8B-B14F-4D97-AF65-F5344CB8AC3E}">
        <p14:creationId xmlns:p14="http://schemas.microsoft.com/office/powerpoint/2010/main" val="10566568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12" charset="0"/>
        <a:ea typeface="ＭＳ Ｐゴシック" charset="-128"/>
        <a:cs typeface="ＭＳ Ｐゴシック" charset="-128"/>
      </a:defRPr>
    </a:lvl1pPr>
    <a:lvl2pPr marL="457189"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2pPr>
    <a:lvl3pPr marL="914377"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3pPr>
    <a:lvl4pPr marL="1371566"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4pPr>
    <a:lvl5pPr marL="1828754"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5pPr>
    <a:lvl6pPr marL="2285943" algn="l" defTabSz="457189" rtl="0" eaLnBrk="1" latinLnBrk="0" hangingPunct="1">
      <a:defRPr sz="1200" kern="1200">
        <a:solidFill>
          <a:schemeClr val="tx1"/>
        </a:solidFill>
        <a:latin typeface="+mn-lt"/>
        <a:ea typeface="+mn-ea"/>
        <a:cs typeface="+mn-cs"/>
      </a:defRPr>
    </a:lvl6pPr>
    <a:lvl7pPr marL="2743131" algn="l" defTabSz="457189" rtl="0" eaLnBrk="1" latinLnBrk="0" hangingPunct="1">
      <a:defRPr sz="1200" kern="1200">
        <a:solidFill>
          <a:schemeClr val="tx1"/>
        </a:solidFill>
        <a:latin typeface="+mn-lt"/>
        <a:ea typeface="+mn-ea"/>
        <a:cs typeface="+mn-cs"/>
      </a:defRPr>
    </a:lvl7pPr>
    <a:lvl8pPr marL="3200320" algn="l" defTabSz="457189" rtl="0" eaLnBrk="1" latinLnBrk="0" hangingPunct="1">
      <a:defRPr sz="1200" kern="1200">
        <a:solidFill>
          <a:schemeClr val="tx1"/>
        </a:solidFill>
        <a:latin typeface="+mn-lt"/>
        <a:ea typeface="+mn-ea"/>
        <a:cs typeface="+mn-cs"/>
      </a:defRPr>
    </a:lvl8pPr>
    <a:lvl9pPr marL="3657509" algn="l" defTabSz="45718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D4AFD201-3074-A448-85FE-D7BD2AD7BDE3}" type="slidenum">
              <a:rPr lang="en-US">
                <a:solidFill>
                  <a:prstClr val="black"/>
                </a:solidFill>
              </a:rPr>
              <a:pPr/>
              <a:t>2</a:t>
            </a:fld>
            <a:endParaRPr lang="en-US">
              <a:solidFill>
                <a:prstClr val="black"/>
              </a:solidFill>
            </a:endParaRPr>
          </a:p>
        </p:txBody>
      </p:sp>
      <p:sp>
        <p:nvSpPr>
          <p:cNvPr id="72707" name="Rectangle 2"/>
          <p:cNvSpPr>
            <a:spLocks noGrp="1" noRot="1" noChangeAspect="1" noChangeArrowheads="1" noTextEdit="1"/>
          </p:cNvSpPr>
          <p:nvPr>
            <p:ph type="sldImg"/>
          </p:nvPr>
        </p:nvSpPr>
        <p:spPr>
          <a:xfrm>
            <a:off x="244475" y="693738"/>
            <a:ext cx="6162675" cy="3467100"/>
          </a:xfrm>
          <a:solidFill>
            <a:srgbClr val="FFFFFF"/>
          </a:solidFill>
          <a:ln/>
        </p:spPr>
      </p:sp>
      <p:sp>
        <p:nvSpPr>
          <p:cNvPr id="72708" name="Rectangle 3"/>
          <p:cNvSpPr>
            <a:spLocks noGrp="1" noChangeArrowheads="1"/>
          </p:cNvSpPr>
          <p:nvPr>
            <p:ph type="body" idx="1"/>
          </p:nvPr>
        </p:nvSpPr>
        <p:spPr>
          <a:xfrm>
            <a:off x="665163" y="4391025"/>
            <a:ext cx="5319712" cy="4160838"/>
          </a:xfrm>
          <a:solidFill>
            <a:srgbClr val="FFFFFF"/>
          </a:solidFill>
          <a:ln>
            <a:solidFill>
              <a:srgbClr val="000000"/>
            </a:solidFill>
          </a:ln>
        </p:spPr>
        <p:txBody>
          <a:bodyPr/>
          <a:lstStyle/>
          <a:p>
            <a:pPr eaLnBrk="1" hangingPunct="1"/>
            <a:endParaRPr lang="en-GB" dirty="0">
              <a:ea typeface="ＭＳ Ｐゴシック" charset="-128"/>
              <a:cs typeface="ＭＳ Ｐゴシック" charset="-128"/>
            </a:endParaRPr>
          </a:p>
        </p:txBody>
      </p:sp>
    </p:spTree>
    <p:extLst>
      <p:ext uri="{BB962C8B-B14F-4D97-AF65-F5344CB8AC3E}">
        <p14:creationId xmlns:p14="http://schemas.microsoft.com/office/powerpoint/2010/main" val="1632670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14125BF1-D9B2-9744-B43A-23F729721721}" type="slidenum">
              <a:rPr lang="en-US">
                <a:latin typeface="Arial" pitchFamily="1" charset="0"/>
                <a:ea typeface="ＭＳ Ｐゴシック" pitchFamily="1" charset="-128"/>
                <a:cs typeface="ＭＳ Ｐゴシック" pitchFamily="1" charset="-128"/>
              </a:rPr>
              <a:pPr/>
              <a:t>3</a:t>
            </a:fld>
            <a:endParaRPr lang="en-US">
              <a:latin typeface="Arial" pitchFamily="1" charset="0"/>
              <a:ea typeface="ＭＳ Ｐゴシック" pitchFamily="1" charset="-128"/>
              <a:cs typeface="ＭＳ Ｐゴシック" pitchFamily="1" charset="-128"/>
            </a:endParaRPr>
          </a:p>
        </p:txBody>
      </p:sp>
      <p:sp>
        <p:nvSpPr>
          <p:cNvPr id="43011" name="Rectangle 2"/>
          <p:cNvSpPr>
            <a:spLocks noGrp="1" noRot="1" noChangeAspect="1" noChangeArrowheads="1"/>
          </p:cNvSpPr>
          <p:nvPr>
            <p:ph type="sldImg"/>
          </p:nvPr>
        </p:nvSpPr>
        <p:spPr>
          <a:xfrm>
            <a:off x="381000" y="685800"/>
            <a:ext cx="6096000" cy="3429000"/>
          </a:xfrm>
          <a:solidFill>
            <a:srgbClr val="FFFFFF"/>
          </a:solidFill>
          <a:ln/>
        </p:spPr>
      </p:sp>
      <p:sp>
        <p:nvSpPr>
          <p:cNvPr id="43012" name="Rectangle 3"/>
          <p:cNvSpPr>
            <a:spLocks noGrp="1" noChangeArrowheads="1"/>
          </p:cNvSpPr>
          <p:nvPr>
            <p:ph type="body" idx="1"/>
          </p:nvPr>
        </p:nvSpPr>
        <p:spPr>
          <a:xfrm>
            <a:off x="685800" y="4343400"/>
            <a:ext cx="5486400" cy="4114800"/>
          </a:xfrm>
          <a:noFill/>
          <a:ln/>
        </p:spPr>
        <p:txBody>
          <a:bodyPr/>
          <a:lstStyle/>
          <a:p>
            <a:pPr marL="39688" eaLnBrk="1" hangingPunct="1">
              <a:spcBef>
                <a:spcPts val="413"/>
              </a:spcBef>
            </a:pPr>
            <a:endParaRPr lang="en-US" dirty="0">
              <a:solidFill>
                <a:srgbClr val="000000"/>
              </a:solidFill>
              <a:latin typeface="Arial" pitchFamily="1" charset="0"/>
              <a:ea typeface="Arial" pitchFamily="1" charset="0"/>
              <a:cs typeface="Arial" pitchFamily="1" charset="0"/>
              <a:sym typeface="Arial" pitchFamily="1" charset="0"/>
            </a:endParaRPr>
          </a:p>
        </p:txBody>
      </p:sp>
    </p:spTree>
    <p:extLst>
      <p:ext uri="{BB962C8B-B14F-4D97-AF65-F5344CB8AC3E}">
        <p14:creationId xmlns:p14="http://schemas.microsoft.com/office/powerpoint/2010/main" val="1217756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dirty="0">
                <a:solidFill>
                  <a:schemeClr val="tx1"/>
                </a:solidFill>
                <a:effectLst/>
                <a:latin typeface="Arial" pitchFamily="-112" charset="0"/>
                <a:ea typeface="ＭＳ Ｐゴシック" charset="-128"/>
                <a:cs typeface="ＭＳ Ｐゴシック" charset="-128"/>
              </a:rPr>
              <a:t>Description of the DSCOVR/EPIC SO2 Algorithm PI: Nick </a:t>
            </a:r>
            <a:r>
              <a:rPr lang="en-US" sz="1200" kern="1200" dirty="0" err="1">
                <a:solidFill>
                  <a:schemeClr val="tx1"/>
                </a:solidFill>
                <a:effectLst/>
                <a:latin typeface="Arial" pitchFamily="-112" charset="0"/>
                <a:ea typeface="ＭＳ Ｐゴシック" charset="-128"/>
                <a:cs typeface="ＭＳ Ｐゴシック" charset="-128"/>
              </a:rPr>
              <a:t>Kroktov</a:t>
            </a:r>
            <a:endParaRPr lang="en-US" sz="1200" kern="1200" dirty="0">
              <a:solidFill>
                <a:schemeClr val="tx1"/>
              </a:solidFill>
              <a:effectLst/>
              <a:latin typeface="Arial" pitchFamily="-112" charset="0"/>
              <a:ea typeface="ＭＳ Ｐゴシック" charset="-128"/>
              <a:cs typeface="ＭＳ Ｐゴシック" charset="-128"/>
            </a:endParaRPr>
          </a:p>
          <a:p>
            <a:r>
              <a:rPr lang="en-US" sz="1200" kern="1200" dirty="0">
                <a:solidFill>
                  <a:schemeClr val="tx1"/>
                </a:solidFill>
                <a:effectLst/>
                <a:latin typeface="Arial" pitchFamily="-112" charset="0"/>
                <a:ea typeface="ＭＳ Ｐゴシック" charset="-128"/>
                <a:cs typeface="ＭＳ Ｐゴシック" charset="-128"/>
              </a:rPr>
              <a:t>The DSCOVR/EPIC volcanic SO</a:t>
            </a:r>
            <a:r>
              <a:rPr lang="en-US" sz="1200" kern="1200" baseline="-25000" dirty="0">
                <a:solidFill>
                  <a:schemeClr val="tx1"/>
                </a:solidFill>
                <a:effectLst/>
                <a:latin typeface="Arial" pitchFamily="-112" charset="0"/>
                <a:ea typeface="ＭＳ Ｐゴシック" charset="-128"/>
                <a:cs typeface="ＭＳ Ｐゴシック" charset="-128"/>
              </a:rPr>
              <a:t>2</a:t>
            </a:r>
            <a:r>
              <a:rPr lang="en-US" sz="1200" kern="1200" dirty="0">
                <a:solidFill>
                  <a:schemeClr val="tx1"/>
                </a:solidFill>
                <a:effectLst/>
                <a:latin typeface="Arial" pitchFamily="-112" charset="0"/>
                <a:ea typeface="ＭＳ Ｐゴシック" charset="-128"/>
                <a:cs typeface="ＭＳ Ｐゴシック" charset="-128"/>
              </a:rPr>
              <a:t> algorithm is a modified version of the heritage NASA Total Ozone Mapping Spectrometer (TOMS) 4-band algorithm, adapted to the EPIC wavelengths. The algorithm uses all four EPIC UV channels (centered at 317nm, 325nm, 340 nm, 388nm) to retrieve 4 parameters of the state vector (</a:t>
            </a:r>
            <a:r>
              <a:rPr lang="en-US" sz="1200" b="1" kern="1200" dirty="0">
                <a:solidFill>
                  <a:schemeClr val="tx1"/>
                </a:solidFill>
                <a:effectLst/>
                <a:latin typeface="Arial" pitchFamily="-112" charset="0"/>
                <a:ea typeface="ＭＳ Ｐゴシック" charset="-128"/>
                <a:cs typeface="ＭＳ Ｐゴシック" charset="-128"/>
              </a:rPr>
              <a:t>x</a:t>
            </a:r>
            <a:r>
              <a:rPr lang="en-US" sz="1200" kern="1200" dirty="0">
                <a:solidFill>
                  <a:schemeClr val="tx1"/>
                </a:solidFill>
                <a:effectLst/>
                <a:latin typeface="Arial" pitchFamily="-112" charset="0"/>
                <a:ea typeface="ＭＳ Ｐゴシック" charset="-128"/>
                <a:cs typeface="ＭＳ Ｐゴシック" charset="-128"/>
              </a:rPr>
              <a:t>): vertical column amounts of SO</a:t>
            </a:r>
            <a:r>
              <a:rPr lang="en-US" sz="1200" kern="1200" baseline="-25000" dirty="0">
                <a:solidFill>
                  <a:schemeClr val="tx1"/>
                </a:solidFill>
                <a:effectLst/>
                <a:latin typeface="Arial" pitchFamily="-112" charset="0"/>
                <a:ea typeface="ＭＳ Ｐゴシック" charset="-128"/>
                <a:cs typeface="ＭＳ Ｐゴシック" charset="-128"/>
              </a:rPr>
              <a:t>2</a:t>
            </a:r>
            <a:r>
              <a:rPr lang="en-US" sz="1200" kern="1200" dirty="0">
                <a:solidFill>
                  <a:schemeClr val="tx1"/>
                </a:solidFill>
                <a:effectLst/>
                <a:latin typeface="Arial" pitchFamily="-112" charset="0"/>
                <a:ea typeface="ＭＳ Ｐゴシック" charset="-128"/>
                <a:cs typeface="ＭＳ Ｐゴシック" charset="-128"/>
              </a:rPr>
              <a:t> (assuming 13km height) and total O</a:t>
            </a:r>
            <a:r>
              <a:rPr lang="en-US" sz="1200" kern="1200" baseline="-25000" dirty="0">
                <a:solidFill>
                  <a:schemeClr val="tx1"/>
                </a:solidFill>
                <a:effectLst/>
                <a:latin typeface="Arial" pitchFamily="-112" charset="0"/>
                <a:ea typeface="ＭＳ Ｐゴシック" charset="-128"/>
                <a:cs typeface="ＭＳ Ｐゴシック" charset="-128"/>
              </a:rPr>
              <a:t>3</a:t>
            </a:r>
            <a:r>
              <a:rPr lang="en-US" sz="1200" kern="1200" dirty="0">
                <a:solidFill>
                  <a:schemeClr val="tx1"/>
                </a:solidFill>
                <a:effectLst/>
                <a:latin typeface="Arial" pitchFamily="-112" charset="0"/>
                <a:ea typeface="ＭＳ Ｐゴシック" charset="-128"/>
                <a:cs typeface="ＭＳ Ｐゴシック" charset="-128"/>
              </a:rPr>
              <a:t>, the </a:t>
            </a:r>
            <a:r>
              <a:rPr lang="en-US" sz="1200" kern="1200" dirty="0" err="1">
                <a:solidFill>
                  <a:schemeClr val="tx1"/>
                </a:solidFill>
                <a:effectLst/>
                <a:latin typeface="Arial" pitchFamily="-112" charset="0"/>
                <a:ea typeface="ＭＳ Ｐゴシック" charset="-128"/>
                <a:cs typeface="ＭＳ Ｐゴシック" charset="-128"/>
              </a:rPr>
              <a:t>Lambertian</a:t>
            </a:r>
            <a:r>
              <a:rPr lang="en-US" sz="1200" kern="1200" dirty="0">
                <a:solidFill>
                  <a:schemeClr val="tx1"/>
                </a:solidFill>
                <a:effectLst/>
                <a:latin typeface="Arial" pitchFamily="-112" charset="0"/>
                <a:ea typeface="ＭＳ Ｐゴシック" charset="-128"/>
                <a:cs typeface="ＭＳ Ｐゴシック" charset="-128"/>
              </a:rPr>
              <a:t> equivalent reflectivity at 388 nm (R), and its spectral dependence, </a:t>
            </a:r>
            <a:r>
              <a:rPr lang="en-US" sz="1200" kern="1200" dirty="0" err="1">
                <a:solidFill>
                  <a:schemeClr val="tx1"/>
                </a:solidFill>
                <a:effectLst/>
                <a:latin typeface="Arial" pitchFamily="-112" charset="0"/>
                <a:ea typeface="ＭＳ Ｐゴシック" charset="-128"/>
                <a:cs typeface="ＭＳ Ｐゴシック" charset="-128"/>
              </a:rPr>
              <a:t>dR</a:t>
            </a:r>
            <a:r>
              <a:rPr lang="en-US" sz="1200" kern="1200" dirty="0">
                <a:solidFill>
                  <a:schemeClr val="tx1"/>
                </a:solidFill>
                <a:effectLst/>
                <a:latin typeface="Arial" pitchFamily="-112" charset="0"/>
                <a:ea typeface="ＭＳ Ｐゴシック" charset="-128"/>
                <a:cs typeface="ＭＳ Ｐゴシック" charset="-128"/>
              </a:rPr>
              <a:t>/d</a:t>
            </a:r>
            <a:r>
              <a:rPr lang="en-US" sz="1200" kern="1200" dirty="0">
                <a:solidFill>
                  <a:schemeClr val="tx1"/>
                </a:solidFill>
                <a:effectLst/>
                <a:latin typeface="Arial" pitchFamily="-112" charset="0"/>
                <a:ea typeface="ＭＳ Ｐゴシック" charset="-128"/>
                <a:cs typeface="ＭＳ Ｐゴシック" charset="-128"/>
                <a:sym typeface="Symbol"/>
              </a:rPr>
              <a:t></a:t>
            </a:r>
            <a:r>
              <a:rPr lang="en-US" sz="1200" kern="1200" dirty="0">
                <a:solidFill>
                  <a:schemeClr val="tx1"/>
                </a:solidFill>
                <a:effectLst/>
                <a:latin typeface="Arial" pitchFamily="-112" charset="0"/>
                <a:ea typeface="ＭＳ Ｐゴシック" charset="-128"/>
                <a:cs typeface="ＭＳ Ｐゴシック" charset="-128"/>
              </a:rPr>
              <a:t>. The algorithm relies on spectral differences in SO</a:t>
            </a:r>
            <a:r>
              <a:rPr lang="en-US" sz="1200" kern="1200" baseline="-25000" dirty="0">
                <a:solidFill>
                  <a:schemeClr val="tx1"/>
                </a:solidFill>
                <a:effectLst/>
                <a:latin typeface="Arial" pitchFamily="-112" charset="0"/>
                <a:ea typeface="ＭＳ Ｐゴシック" charset="-128"/>
                <a:cs typeface="ＭＳ Ｐゴシック" charset="-128"/>
              </a:rPr>
              <a:t>2</a:t>
            </a:r>
            <a:r>
              <a:rPr lang="en-US" sz="1200" kern="1200" dirty="0">
                <a:solidFill>
                  <a:schemeClr val="tx1"/>
                </a:solidFill>
                <a:effectLst/>
                <a:latin typeface="Arial" pitchFamily="-112" charset="0"/>
                <a:ea typeface="ＭＳ Ｐゴシック" charset="-128"/>
                <a:cs typeface="ＭＳ Ｐゴシック" charset="-128"/>
              </a:rPr>
              <a:t> and O</a:t>
            </a:r>
            <a:r>
              <a:rPr lang="en-US" sz="1200" kern="1200" baseline="-25000" dirty="0">
                <a:solidFill>
                  <a:schemeClr val="tx1"/>
                </a:solidFill>
                <a:effectLst/>
                <a:latin typeface="Arial" pitchFamily="-112" charset="0"/>
                <a:ea typeface="ＭＳ Ｐゴシック" charset="-128"/>
                <a:cs typeface="ＭＳ Ｐゴシック" charset="-128"/>
              </a:rPr>
              <a:t>3</a:t>
            </a:r>
            <a:r>
              <a:rPr lang="en-US" sz="1200" kern="1200" dirty="0">
                <a:solidFill>
                  <a:schemeClr val="tx1"/>
                </a:solidFill>
                <a:effectLst/>
                <a:latin typeface="Arial" pitchFamily="-112" charset="0"/>
                <a:ea typeface="ＭＳ Ｐゴシック" charset="-128"/>
                <a:cs typeface="ＭＳ Ｐゴシック" charset="-128"/>
              </a:rPr>
              <a:t> absorption cross sections to separate the two trace gases.  SO</a:t>
            </a:r>
            <a:r>
              <a:rPr lang="en-US" sz="1200" kern="1200" baseline="-25000" dirty="0">
                <a:solidFill>
                  <a:schemeClr val="tx1"/>
                </a:solidFill>
                <a:effectLst/>
                <a:latin typeface="Arial" pitchFamily="-112" charset="0"/>
                <a:ea typeface="ＭＳ Ｐゴシック" charset="-128"/>
                <a:cs typeface="ＭＳ Ｐゴシック" charset="-128"/>
              </a:rPr>
              <a:t>2</a:t>
            </a:r>
            <a:r>
              <a:rPr lang="en-US" sz="1200" kern="1200" dirty="0">
                <a:solidFill>
                  <a:schemeClr val="tx1"/>
                </a:solidFill>
                <a:effectLst/>
                <a:latin typeface="Arial" pitchFamily="-112" charset="0"/>
                <a:ea typeface="ＭＳ Ｐゴシック" charset="-128"/>
                <a:cs typeface="ＭＳ Ｐゴシック" charset="-128"/>
              </a:rPr>
              <a:t> is more absorbing than O</a:t>
            </a:r>
            <a:r>
              <a:rPr lang="en-US" sz="1200" kern="1200" baseline="-25000" dirty="0">
                <a:solidFill>
                  <a:schemeClr val="tx1"/>
                </a:solidFill>
                <a:effectLst/>
                <a:latin typeface="Arial" pitchFamily="-112" charset="0"/>
                <a:ea typeface="ＭＳ Ｐゴシック" charset="-128"/>
                <a:cs typeface="ＭＳ Ｐゴシック" charset="-128"/>
              </a:rPr>
              <a:t>3</a:t>
            </a:r>
            <a:r>
              <a:rPr lang="en-US" sz="1200" kern="1200" dirty="0">
                <a:solidFill>
                  <a:schemeClr val="tx1"/>
                </a:solidFill>
                <a:effectLst/>
                <a:latin typeface="Arial" pitchFamily="-112" charset="0"/>
                <a:ea typeface="ＭＳ Ｐゴシック" charset="-128"/>
                <a:cs typeface="ＭＳ Ｐゴシック" charset="-128"/>
              </a:rPr>
              <a:t> at the shortest UV channel (317 nm), whereas O</a:t>
            </a:r>
            <a:r>
              <a:rPr lang="en-US" sz="1200" kern="1200" baseline="-25000" dirty="0">
                <a:solidFill>
                  <a:schemeClr val="tx1"/>
                </a:solidFill>
                <a:effectLst/>
                <a:latin typeface="Arial" pitchFamily="-112" charset="0"/>
                <a:ea typeface="ＭＳ Ｐゴシック" charset="-128"/>
                <a:cs typeface="ＭＳ Ｐゴシック" charset="-128"/>
              </a:rPr>
              <a:t>3</a:t>
            </a:r>
            <a:r>
              <a:rPr lang="en-US" sz="1200" kern="1200" dirty="0">
                <a:solidFill>
                  <a:schemeClr val="tx1"/>
                </a:solidFill>
                <a:effectLst/>
                <a:latin typeface="Arial" pitchFamily="-112" charset="0"/>
                <a:ea typeface="ＭＳ Ｐゴシック" charset="-128"/>
                <a:cs typeface="ＭＳ Ｐゴシック" charset="-128"/>
              </a:rPr>
              <a:t> is more absorbing at the longer channel (325nm).  </a:t>
            </a:r>
          </a:p>
          <a:p>
            <a:r>
              <a:rPr lang="en-US" sz="1200" kern="1200" dirty="0">
                <a:solidFill>
                  <a:schemeClr val="tx1"/>
                </a:solidFill>
                <a:effectLst/>
                <a:latin typeface="Arial" pitchFamily="-112" charset="0"/>
                <a:ea typeface="ＭＳ Ｐゴシック" charset="-128"/>
                <a:cs typeface="ＭＳ Ｐゴシック" charset="-128"/>
              </a:rPr>
              <a:t>The retrieval is performed iteratively for each EPIC pixel with SZA &lt; 75</a:t>
            </a:r>
            <a:r>
              <a:rPr lang="en-US" sz="1200" kern="1200" baseline="30000" dirty="0">
                <a:solidFill>
                  <a:schemeClr val="tx1"/>
                </a:solidFill>
                <a:effectLst/>
                <a:latin typeface="Arial" pitchFamily="-112" charset="0"/>
                <a:ea typeface="ＭＳ Ｐゴシック" charset="-128"/>
                <a:cs typeface="ＭＳ Ｐゴシック" charset="-128"/>
              </a:rPr>
              <a:t>o</a:t>
            </a:r>
            <a:r>
              <a:rPr lang="en-US" sz="1200" kern="1200" dirty="0">
                <a:solidFill>
                  <a:schemeClr val="tx1"/>
                </a:solidFill>
                <a:effectLst/>
                <a:latin typeface="Arial" pitchFamily="-112" charset="0"/>
                <a:ea typeface="ＭＳ Ｐゴシック" charset="-128"/>
                <a:cs typeface="ＭＳ Ｐゴシック" charset="-128"/>
              </a:rPr>
              <a:t>. It starts with the climatological profile of O</a:t>
            </a:r>
            <a:r>
              <a:rPr lang="en-US" sz="1200" kern="1200" baseline="-25000" dirty="0">
                <a:solidFill>
                  <a:schemeClr val="tx1"/>
                </a:solidFill>
                <a:effectLst/>
                <a:latin typeface="Arial" pitchFamily="-112" charset="0"/>
                <a:ea typeface="ＭＳ Ｐゴシック" charset="-128"/>
                <a:cs typeface="ＭＳ Ｐゴシック" charset="-128"/>
              </a:rPr>
              <a:t>3</a:t>
            </a:r>
            <a:r>
              <a:rPr lang="en-US" sz="1200" kern="1200" dirty="0">
                <a:solidFill>
                  <a:schemeClr val="tx1"/>
                </a:solidFill>
                <a:effectLst/>
                <a:latin typeface="Arial" pitchFamily="-112" charset="0"/>
                <a:ea typeface="ＭＳ Ｐゴシック" charset="-128"/>
                <a:cs typeface="ＭＳ Ｐゴシック" charset="-128"/>
              </a:rPr>
              <a:t> and zero SO</a:t>
            </a:r>
            <a:r>
              <a:rPr lang="en-US" sz="1200" kern="1200" baseline="-25000" dirty="0">
                <a:solidFill>
                  <a:schemeClr val="tx1"/>
                </a:solidFill>
                <a:effectLst/>
                <a:latin typeface="Arial" pitchFamily="-112" charset="0"/>
                <a:ea typeface="ＭＳ Ｐゴシック" charset="-128"/>
                <a:cs typeface="ＭＳ Ｐゴシック" charset="-128"/>
              </a:rPr>
              <a:t>2</a:t>
            </a:r>
            <a:r>
              <a:rPr lang="en-US" sz="1200" kern="1200" dirty="0">
                <a:solidFill>
                  <a:schemeClr val="tx1"/>
                </a:solidFill>
                <a:effectLst/>
                <a:latin typeface="Arial" pitchFamily="-112" charset="0"/>
                <a:ea typeface="ＭＳ Ｐゴシック" charset="-128"/>
                <a:cs typeface="ＭＳ Ｐゴシック" charset="-128"/>
              </a:rPr>
              <a:t> and first computes </a:t>
            </a:r>
            <a:r>
              <a:rPr lang="en-US" sz="1200" kern="1200" dirty="0" err="1">
                <a:solidFill>
                  <a:schemeClr val="tx1"/>
                </a:solidFill>
                <a:effectLst/>
                <a:latin typeface="Arial" pitchFamily="-112" charset="0"/>
                <a:ea typeface="ＭＳ Ｐゴシック" charset="-128"/>
                <a:cs typeface="ＭＳ Ｐゴシック" charset="-128"/>
              </a:rPr>
              <a:t>Lambertian</a:t>
            </a:r>
            <a:r>
              <a:rPr lang="en-US" sz="1200" kern="1200" dirty="0">
                <a:solidFill>
                  <a:schemeClr val="tx1"/>
                </a:solidFill>
                <a:effectLst/>
                <a:latin typeface="Arial" pitchFamily="-112" charset="0"/>
                <a:ea typeface="ＭＳ Ｐゴシック" charset="-128"/>
                <a:cs typeface="ＭＳ Ｐゴシック" charset="-128"/>
              </a:rPr>
              <a:t> equivalent scene Reflectivity (LER) at 388 nm (R). This parameter remains fixed during the iterations. The algorithm then retrieves adjustments to the state vector:  </a:t>
            </a:r>
            <a:r>
              <a:rPr lang="en-US" sz="1200" i="1" kern="1200" dirty="0" err="1">
                <a:solidFill>
                  <a:schemeClr val="tx1"/>
                </a:solidFill>
                <a:effectLst/>
                <a:latin typeface="Arial" pitchFamily="-112" charset="0"/>
                <a:ea typeface="ＭＳ Ｐゴシック" charset="-128"/>
                <a:cs typeface="ＭＳ Ｐゴシック" charset="-128"/>
              </a:rPr>
              <a:t>Δx</a:t>
            </a:r>
            <a:r>
              <a:rPr lang="en-US" sz="1200" b="1" kern="1200" dirty="0">
                <a:solidFill>
                  <a:schemeClr val="tx1"/>
                </a:solidFill>
                <a:effectLst/>
                <a:latin typeface="Arial" pitchFamily="-112" charset="0"/>
                <a:ea typeface="ＭＳ Ｐゴシック" charset="-128"/>
                <a:cs typeface="ＭＳ Ｐゴシック" charset="-128"/>
              </a:rPr>
              <a:t> </a:t>
            </a:r>
            <a:r>
              <a:rPr lang="en-US" sz="1200" kern="1200" dirty="0">
                <a:solidFill>
                  <a:schemeClr val="tx1"/>
                </a:solidFill>
                <a:effectLst/>
                <a:latin typeface="Arial" pitchFamily="-112" charset="0"/>
                <a:ea typeface="ＭＳ Ｐゴシック" charset="-128"/>
                <a:cs typeface="ＭＳ Ｐゴシック" charset="-128"/>
              </a:rPr>
              <a:t>=[ΔSO</a:t>
            </a:r>
            <a:r>
              <a:rPr lang="en-US" sz="1200" kern="1200" baseline="-25000" dirty="0">
                <a:solidFill>
                  <a:schemeClr val="tx1"/>
                </a:solidFill>
                <a:effectLst/>
                <a:latin typeface="Arial" pitchFamily="-112" charset="0"/>
                <a:ea typeface="ＭＳ Ｐゴシック" charset="-128"/>
                <a:cs typeface="ＭＳ Ｐゴシック" charset="-128"/>
              </a:rPr>
              <a:t>2, </a:t>
            </a:r>
            <a:r>
              <a:rPr lang="en-US" sz="1200" kern="1200" dirty="0">
                <a:solidFill>
                  <a:schemeClr val="tx1"/>
                </a:solidFill>
                <a:effectLst/>
                <a:latin typeface="Arial" pitchFamily="-112" charset="0"/>
                <a:ea typeface="ＭＳ Ｐゴシック" charset="-128"/>
                <a:cs typeface="ＭＳ Ｐゴシック" charset="-128"/>
              </a:rPr>
              <a:t>ΔO</a:t>
            </a:r>
            <a:r>
              <a:rPr lang="en-US" sz="1200" kern="1200" baseline="-25000" dirty="0">
                <a:solidFill>
                  <a:schemeClr val="tx1"/>
                </a:solidFill>
                <a:effectLst/>
                <a:latin typeface="Arial" pitchFamily="-112" charset="0"/>
                <a:ea typeface="ＭＳ Ｐゴシック" charset="-128"/>
                <a:cs typeface="ＭＳ Ｐゴシック" charset="-128"/>
              </a:rPr>
              <a:t>3</a:t>
            </a:r>
            <a:r>
              <a:rPr lang="en-US" sz="1200" kern="1200" dirty="0">
                <a:solidFill>
                  <a:schemeClr val="tx1"/>
                </a:solidFill>
                <a:effectLst/>
                <a:latin typeface="Arial" pitchFamily="-112" charset="0"/>
                <a:ea typeface="ＭＳ Ｐゴシック" charset="-128"/>
                <a:cs typeface="ＭＳ Ｐゴシック" charset="-128"/>
              </a:rPr>
              <a:t>, </a:t>
            </a:r>
            <a:r>
              <a:rPr lang="en-US" sz="1200" kern="1200" dirty="0" err="1">
                <a:solidFill>
                  <a:schemeClr val="tx1"/>
                </a:solidFill>
                <a:effectLst/>
                <a:latin typeface="Arial" pitchFamily="-112" charset="0"/>
                <a:ea typeface="ＭＳ Ｐゴシック" charset="-128"/>
                <a:cs typeface="ＭＳ Ｐゴシック" charset="-128"/>
              </a:rPr>
              <a:t>Δ</a:t>
            </a:r>
            <a:r>
              <a:rPr lang="en-US" sz="1200" kern="1200" dirty="0">
                <a:solidFill>
                  <a:schemeClr val="tx1"/>
                </a:solidFill>
                <a:effectLst/>
                <a:latin typeface="Arial" pitchFamily="-112" charset="0"/>
                <a:ea typeface="ＭＳ Ｐゴシック" charset="-128"/>
                <a:cs typeface="ＭＳ Ｐゴシック" charset="-128"/>
              </a:rPr>
              <a:t>(</a:t>
            </a:r>
            <a:r>
              <a:rPr lang="en-US" sz="1200" kern="1200" dirty="0" err="1">
                <a:solidFill>
                  <a:schemeClr val="tx1"/>
                </a:solidFill>
                <a:effectLst/>
                <a:latin typeface="Arial" pitchFamily="-112" charset="0"/>
                <a:ea typeface="ＭＳ Ｐゴシック" charset="-128"/>
                <a:cs typeface="ＭＳ Ｐゴシック" charset="-128"/>
              </a:rPr>
              <a:t>dR</a:t>
            </a:r>
            <a:r>
              <a:rPr lang="en-US" sz="1200" kern="1200" dirty="0">
                <a:solidFill>
                  <a:schemeClr val="tx1"/>
                </a:solidFill>
                <a:effectLst/>
                <a:latin typeface="Arial" pitchFamily="-112" charset="0"/>
                <a:ea typeface="ＭＳ Ｐゴシック" charset="-128"/>
                <a:cs typeface="ＭＳ Ｐゴシック" charset="-128"/>
              </a:rPr>
              <a:t>/d</a:t>
            </a:r>
            <a:r>
              <a:rPr lang="en-US" sz="1200" kern="1200" dirty="0">
                <a:solidFill>
                  <a:schemeClr val="tx1"/>
                </a:solidFill>
                <a:effectLst/>
                <a:latin typeface="Arial" pitchFamily="-112" charset="0"/>
                <a:ea typeface="ＭＳ Ｐゴシック" charset="-128"/>
                <a:cs typeface="ＭＳ Ｐゴシック" charset="-128"/>
                <a:sym typeface="Symbol"/>
              </a:rPr>
              <a:t></a:t>
            </a:r>
            <a:r>
              <a:rPr lang="en-US" sz="1200" kern="1200" dirty="0">
                <a:solidFill>
                  <a:schemeClr val="tx1"/>
                </a:solidFill>
                <a:effectLst/>
                <a:latin typeface="Arial" pitchFamily="-112" charset="0"/>
                <a:ea typeface="ＭＳ Ｐゴシック" charset="-128"/>
                <a:cs typeface="ＭＳ Ｐゴシック" charset="-128"/>
              </a:rPr>
              <a:t>)] by matching measured and calculated sun-normalized </a:t>
            </a:r>
            <a:r>
              <a:rPr lang="en-US" sz="1200" kern="1200" dirty="0" err="1">
                <a:solidFill>
                  <a:schemeClr val="tx1"/>
                </a:solidFill>
                <a:effectLst/>
                <a:latin typeface="Arial" pitchFamily="-112" charset="0"/>
                <a:ea typeface="ＭＳ Ｐゴシック" charset="-128"/>
                <a:cs typeface="ＭＳ Ｐゴシック" charset="-128"/>
              </a:rPr>
              <a:t>backscatterd</a:t>
            </a:r>
            <a:r>
              <a:rPr lang="en-US" sz="1200" kern="1200" dirty="0">
                <a:solidFill>
                  <a:schemeClr val="tx1"/>
                </a:solidFill>
                <a:effectLst/>
                <a:latin typeface="Arial" pitchFamily="-112" charset="0"/>
                <a:ea typeface="ＭＳ Ｐゴシック" charset="-128"/>
                <a:cs typeface="ＭＳ Ｐゴシック" charset="-128"/>
              </a:rPr>
              <a:t> UV (BUV) radiances at shorter spectral channels (317,325 and 340nm). The sensitivities (Jacobians) associated with linear perturbations in SO</a:t>
            </a:r>
            <a:r>
              <a:rPr lang="en-US" sz="1200" kern="1200" baseline="-25000" dirty="0">
                <a:solidFill>
                  <a:schemeClr val="tx1"/>
                </a:solidFill>
                <a:effectLst/>
                <a:latin typeface="Arial" pitchFamily="-112" charset="0"/>
                <a:ea typeface="ＭＳ Ｐゴシック" charset="-128"/>
                <a:cs typeface="ＭＳ Ｐゴシック" charset="-128"/>
              </a:rPr>
              <a:t>2</a:t>
            </a:r>
            <a:r>
              <a:rPr lang="en-US" sz="1200" kern="1200" dirty="0">
                <a:solidFill>
                  <a:schemeClr val="tx1"/>
                </a:solidFill>
                <a:effectLst/>
                <a:latin typeface="Arial" pitchFamily="-112" charset="0"/>
                <a:ea typeface="ＭＳ Ｐゴシック" charset="-128"/>
                <a:cs typeface="ＭＳ Ｐゴシック" charset="-128"/>
              </a:rPr>
              <a:t>, O</a:t>
            </a:r>
            <a:r>
              <a:rPr lang="en-US" sz="1200" kern="1200" baseline="-25000" dirty="0">
                <a:solidFill>
                  <a:schemeClr val="tx1"/>
                </a:solidFill>
                <a:effectLst/>
                <a:latin typeface="Arial" pitchFamily="-112" charset="0"/>
                <a:ea typeface="ＭＳ Ｐゴシック" charset="-128"/>
                <a:cs typeface="ＭＳ Ｐゴシック" charset="-128"/>
              </a:rPr>
              <a:t>3</a:t>
            </a:r>
            <a:r>
              <a:rPr lang="en-US" sz="1200" kern="1200" dirty="0">
                <a:solidFill>
                  <a:schemeClr val="tx1"/>
                </a:solidFill>
                <a:effectLst/>
                <a:latin typeface="Arial" pitchFamily="-112" charset="0"/>
                <a:ea typeface="ＭＳ Ｐゴシック" charset="-128"/>
                <a:cs typeface="ＭＳ Ｐゴシック" charset="-128"/>
              </a:rPr>
              <a:t> and R are pre-computed for each UV spectral band and stored in look-up tables, which are numerically interpolated for EPIC viewing geometry and state vector values at each iteration. This algorithm appears to have adequate sensitivity to detect moderate to large volcanic eruptions from L1 Lagrange point. </a:t>
            </a:r>
          </a:p>
          <a:p>
            <a:endParaRPr lang="en-US" sz="1200" kern="1200" dirty="0">
              <a:solidFill>
                <a:schemeClr val="tx1"/>
              </a:solidFill>
              <a:effectLst/>
              <a:latin typeface="Arial" pitchFamily="-112" charset="0"/>
              <a:ea typeface="ＭＳ Ｐゴシック" charset="-128"/>
              <a:cs typeface="ＭＳ Ｐゴシック" charset="-128"/>
            </a:endParaRPr>
          </a:p>
          <a:p>
            <a:r>
              <a:rPr lang="en-US" sz="1200" kern="1200" dirty="0">
                <a:solidFill>
                  <a:schemeClr val="tx1"/>
                </a:solidFill>
                <a:effectLst/>
                <a:latin typeface="Arial" pitchFamily="-112" charset="0"/>
                <a:ea typeface="ＭＳ Ｐゴシック" charset="-128"/>
                <a:cs typeface="ＭＳ Ｐゴシック" charset="-128"/>
              </a:rPr>
              <a:t>Max iterations</a:t>
            </a:r>
            <a:r>
              <a:rPr lang="en-US" sz="1200" kern="1200" baseline="0" dirty="0">
                <a:solidFill>
                  <a:schemeClr val="tx1"/>
                </a:solidFill>
                <a:effectLst/>
                <a:latin typeface="Arial" pitchFamily="-112" charset="0"/>
                <a:ea typeface="ＭＳ Ｐゴシック" charset="-128"/>
                <a:cs typeface="ＭＳ Ｐゴシック" charset="-128"/>
              </a:rPr>
              <a:t> = 3 </a:t>
            </a:r>
          </a:p>
          <a:p>
            <a:endParaRPr lang="en-US" sz="1200" kern="1200" baseline="0" dirty="0">
              <a:solidFill>
                <a:schemeClr val="tx1"/>
              </a:solidFill>
              <a:effectLst/>
              <a:latin typeface="Arial" pitchFamily="-112" charset="0"/>
              <a:ea typeface="ＭＳ Ｐゴシック" charset="-128"/>
              <a:cs typeface="ＭＳ Ｐゴシック" charset="-128"/>
            </a:endParaRPr>
          </a:p>
          <a:p>
            <a:r>
              <a:rPr lang="en-US" sz="1200" kern="1200" baseline="0" dirty="0">
                <a:solidFill>
                  <a:schemeClr val="tx1"/>
                </a:solidFill>
                <a:effectLst/>
                <a:latin typeface="Arial" pitchFamily="-112" charset="0"/>
                <a:ea typeface="ＭＳ Ｐゴシック" charset="-128"/>
                <a:cs typeface="ＭＳ Ｐゴシック" charset="-128"/>
              </a:rPr>
              <a:t>Quit </a:t>
            </a:r>
            <a:r>
              <a:rPr lang="en-US" sz="1200" kern="1200" baseline="0" dirty="0" err="1">
                <a:solidFill>
                  <a:schemeClr val="tx1"/>
                </a:solidFill>
                <a:effectLst/>
                <a:latin typeface="Arial" pitchFamily="-112" charset="0"/>
                <a:ea typeface="ＭＳ Ｐゴシック" charset="-128"/>
                <a:cs typeface="ＭＳ Ｐゴシック" charset="-128"/>
              </a:rPr>
              <a:t>itrations</a:t>
            </a:r>
            <a:r>
              <a:rPr lang="en-US" sz="1200" kern="1200" baseline="0" dirty="0">
                <a:solidFill>
                  <a:schemeClr val="tx1"/>
                </a:solidFill>
                <a:effectLst/>
                <a:latin typeface="Arial" pitchFamily="-112" charset="0"/>
                <a:ea typeface="ＭＳ Ｐゴシック" charset="-128"/>
                <a:cs typeface="ＭＳ Ｐゴシック" charset="-128"/>
              </a:rPr>
              <a:t> when Min res325 = 0.001 ( N value)</a:t>
            </a:r>
            <a:endParaRPr lang="en-US" sz="1200" kern="1200" dirty="0">
              <a:solidFill>
                <a:schemeClr val="tx1"/>
              </a:solidFill>
              <a:effectLst/>
              <a:latin typeface="Arial" pitchFamily="-112" charset="0"/>
              <a:ea typeface="ＭＳ Ｐゴシック" charset="-128"/>
              <a:cs typeface="ＭＳ Ｐゴシック" charset="-128"/>
            </a:endParaRPr>
          </a:p>
          <a:p>
            <a:endParaRPr lang="en-US" dirty="0"/>
          </a:p>
        </p:txBody>
      </p:sp>
      <p:sp>
        <p:nvSpPr>
          <p:cNvPr id="4" name="Slide Number Placeholder 3"/>
          <p:cNvSpPr>
            <a:spLocks noGrp="1"/>
          </p:cNvSpPr>
          <p:nvPr>
            <p:ph type="sldNum" sz="quarter" idx="10"/>
          </p:nvPr>
        </p:nvSpPr>
        <p:spPr/>
        <p:txBody>
          <a:bodyPr/>
          <a:lstStyle/>
          <a:p>
            <a:pPr>
              <a:defRPr/>
            </a:pPr>
            <a:fld id="{4C30BEF4-E523-0F4C-8481-48AFA7194DA7}" type="slidenum">
              <a:rPr lang="en-US" smtClean="0"/>
              <a:pPr>
                <a:defRPr/>
              </a:pPr>
              <a:t>5</a:t>
            </a:fld>
            <a:endParaRPr lang="en-US"/>
          </a:p>
        </p:txBody>
      </p:sp>
    </p:spTree>
    <p:extLst>
      <p:ext uri="{BB962C8B-B14F-4D97-AF65-F5344CB8AC3E}">
        <p14:creationId xmlns:p14="http://schemas.microsoft.com/office/powerpoint/2010/main" val="258277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Advantage of EPIC – single image with no orbit overlap</a:t>
            </a:r>
          </a:p>
        </p:txBody>
      </p:sp>
      <p:sp>
        <p:nvSpPr>
          <p:cNvPr id="4" name="Slide Number Placeholder 3"/>
          <p:cNvSpPr>
            <a:spLocks noGrp="1"/>
          </p:cNvSpPr>
          <p:nvPr>
            <p:ph type="sldNum" sz="quarter" idx="5"/>
          </p:nvPr>
        </p:nvSpPr>
        <p:spPr/>
        <p:txBody>
          <a:bodyPr/>
          <a:lstStyle/>
          <a:p>
            <a:pPr>
              <a:defRPr/>
            </a:pPr>
            <a:fld id="{4C30BEF4-E523-0F4C-8481-48AFA7194DA7}" type="slidenum">
              <a:rPr lang="en-US" smtClean="0"/>
              <a:pPr>
                <a:defRPr/>
              </a:pPr>
              <a:t>17</a:t>
            </a:fld>
            <a:endParaRPr lang="en-US"/>
          </a:p>
        </p:txBody>
      </p:sp>
    </p:spTree>
    <p:extLst>
      <p:ext uri="{BB962C8B-B14F-4D97-AF65-F5344CB8AC3E}">
        <p14:creationId xmlns:p14="http://schemas.microsoft.com/office/powerpoint/2010/main" val="3947191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Advantage of EPIC – single image with no orbit overlap</a:t>
            </a:r>
          </a:p>
        </p:txBody>
      </p:sp>
      <p:sp>
        <p:nvSpPr>
          <p:cNvPr id="4" name="Slide Number Placeholder 3"/>
          <p:cNvSpPr>
            <a:spLocks noGrp="1"/>
          </p:cNvSpPr>
          <p:nvPr>
            <p:ph type="sldNum" sz="quarter" idx="5"/>
          </p:nvPr>
        </p:nvSpPr>
        <p:spPr/>
        <p:txBody>
          <a:bodyPr/>
          <a:lstStyle/>
          <a:p>
            <a:pPr>
              <a:defRPr/>
            </a:pPr>
            <a:fld id="{4C30BEF4-E523-0F4C-8481-48AFA7194DA7}" type="slidenum">
              <a:rPr lang="en-US" smtClean="0"/>
              <a:pPr>
                <a:defRPr/>
              </a:pPr>
              <a:t>18</a:t>
            </a:fld>
            <a:endParaRPr lang="en-US"/>
          </a:p>
        </p:txBody>
      </p:sp>
    </p:spTree>
    <p:extLst>
      <p:ext uri="{BB962C8B-B14F-4D97-AF65-F5344CB8AC3E}">
        <p14:creationId xmlns:p14="http://schemas.microsoft.com/office/powerpoint/2010/main" val="10423728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C30BEF4-E523-0F4C-8481-48AFA7194DA7}" type="slidenum">
              <a:rPr lang="en-US" smtClean="0"/>
              <a:pPr>
                <a:defRPr/>
              </a:pPr>
              <a:t>19</a:t>
            </a:fld>
            <a:endParaRPr lang="en-US"/>
          </a:p>
        </p:txBody>
      </p:sp>
    </p:spTree>
    <p:extLst>
      <p:ext uri="{BB962C8B-B14F-4D97-AF65-F5344CB8AC3E}">
        <p14:creationId xmlns:p14="http://schemas.microsoft.com/office/powerpoint/2010/main" val="3815939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Advantage of EPIC – single image with no orbit overlap</a:t>
            </a:r>
          </a:p>
        </p:txBody>
      </p:sp>
      <p:sp>
        <p:nvSpPr>
          <p:cNvPr id="4" name="Slide Number Placeholder 3"/>
          <p:cNvSpPr>
            <a:spLocks noGrp="1"/>
          </p:cNvSpPr>
          <p:nvPr>
            <p:ph type="sldNum" sz="quarter" idx="5"/>
          </p:nvPr>
        </p:nvSpPr>
        <p:spPr/>
        <p:txBody>
          <a:bodyPr/>
          <a:lstStyle/>
          <a:p>
            <a:pPr>
              <a:defRPr/>
            </a:pPr>
            <a:fld id="{4C30BEF4-E523-0F4C-8481-48AFA7194DA7}" type="slidenum">
              <a:rPr lang="en-US" smtClean="0"/>
              <a:pPr>
                <a:defRPr/>
              </a:pPr>
              <a:t>21</a:t>
            </a:fld>
            <a:endParaRPr lang="en-US"/>
          </a:p>
        </p:txBody>
      </p:sp>
    </p:spTree>
    <p:extLst>
      <p:ext uri="{BB962C8B-B14F-4D97-AF65-F5344CB8AC3E}">
        <p14:creationId xmlns:p14="http://schemas.microsoft.com/office/powerpoint/2010/main" val="1819336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Description of the DSCOVR/EPIC SO2 Algorithm PI: Nick </a:t>
            </a:r>
            <a:r>
              <a:rPr lang="en-US" sz="1200" kern="1200" dirty="0" err="1">
                <a:solidFill>
                  <a:schemeClr val="tx1"/>
                </a:solidFill>
                <a:effectLst/>
                <a:latin typeface="+mn-lt"/>
                <a:ea typeface="+mn-ea"/>
                <a:cs typeface="+mn-cs"/>
              </a:rPr>
              <a:t>Kroktov</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DSCOVR/EPIC volcanic SO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algorithm is a modified version of the heritage NASA Total Ozone Mapping Spectrometer (TOMS) 4-band algorithm, adapted to the EPIC wavelengths. The algorithm uses all four EPIC UV channels (centered at 317nm, 325nm, 340 nm, 388nm) to retrieve 4 parameters of the state vector (</a:t>
            </a:r>
            <a:r>
              <a:rPr lang="en-US" sz="1200" b="1" kern="1200" dirty="0">
                <a:solidFill>
                  <a:schemeClr val="tx1"/>
                </a:solidFill>
                <a:effectLst/>
                <a:latin typeface="+mn-lt"/>
                <a:ea typeface="+mn-ea"/>
                <a:cs typeface="+mn-cs"/>
              </a:rPr>
              <a:t>x</a:t>
            </a:r>
            <a:r>
              <a:rPr lang="en-US" sz="1200" kern="1200" dirty="0">
                <a:solidFill>
                  <a:schemeClr val="tx1"/>
                </a:solidFill>
                <a:effectLst/>
                <a:latin typeface="+mn-lt"/>
                <a:ea typeface="+mn-ea"/>
                <a:cs typeface="+mn-cs"/>
              </a:rPr>
              <a:t>): vertical column amounts of SO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(assuming 13km height) and total O</a:t>
            </a:r>
            <a:r>
              <a:rPr lang="en-US" sz="1200" kern="1200" baseline="-25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the Lambertian equivalent reflectivity at 388 nm (R), and its spectral dependence, </a:t>
            </a:r>
            <a:r>
              <a:rPr lang="en-US" sz="1200" kern="1200" dirty="0" err="1">
                <a:solidFill>
                  <a:schemeClr val="tx1"/>
                </a:solidFill>
                <a:effectLst/>
                <a:latin typeface="+mn-lt"/>
                <a:ea typeface="+mn-ea"/>
                <a:cs typeface="+mn-cs"/>
              </a:rPr>
              <a:t>dR</a:t>
            </a:r>
            <a:r>
              <a:rPr lang="en-US" sz="1200"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sym typeface="Symbol"/>
              </a:rPr>
              <a:t></a:t>
            </a:r>
            <a:r>
              <a:rPr lang="en-US" sz="1200" kern="1200" dirty="0">
                <a:solidFill>
                  <a:schemeClr val="tx1"/>
                </a:solidFill>
                <a:effectLst/>
                <a:latin typeface="+mn-lt"/>
                <a:ea typeface="+mn-ea"/>
                <a:cs typeface="+mn-cs"/>
              </a:rPr>
              <a:t>. The algorithm relies on spectral differences in SO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and O</a:t>
            </a:r>
            <a:r>
              <a:rPr lang="en-US" sz="1200" kern="1200" baseline="-25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absorption cross sections to separate the two trace gases.  SO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is more absorbing than O</a:t>
            </a:r>
            <a:r>
              <a:rPr lang="en-US" sz="1200" kern="1200" baseline="-25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at the shortest UV channel (317 nm), whereas O</a:t>
            </a:r>
            <a:r>
              <a:rPr lang="en-US" sz="1200" kern="1200" baseline="-25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is more absorbing at the longer channel (325nm).  </a:t>
            </a:r>
          </a:p>
          <a:p>
            <a:r>
              <a:rPr lang="en-US" sz="1200" kern="1200" dirty="0">
                <a:solidFill>
                  <a:schemeClr val="tx1"/>
                </a:solidFill>
                <a:effectLst/>
                <a:latin typeface="+mn-lt"/>
                <a:ea typeface="+mn-ea"/>
                <a:cs typeface="+mn-cs"/>
              </a:rPr>
              <a:t>The retrieval is performed iteratively for each EPIC pixel with SZA &lt; 75</a:t>
            </a:r>
            <a:r>
              <a:rPr lang="en-US" sz="1200" kern="1200" baseline="30000" dirty="0">
                <a:solidFill>
                  <a:schemeClr val="tx1"/>
                </a:solidFill>
                <a:effectLst/>
                <a:latin typeface="+mn-lt"/>
                <a:ea typeface="+mn-ea"/>
                <a:cs typeface="+mn-cs"/>
              </a:rPr>
              <a:t>o</a:t>
            </a:r>
            <a:r>
              <a:rPr lang="en-US" sz="1200" kern="1200" dirty="0">
                <a:solidFill>
                  <a:schemeClr val="tx1"/>
                </a:solidFill>
                <a:effectLst/>
                <a:latin typeface="+mn-lt"/>
                <a:ea typeface="+mn-ea"/>
                <a:cs typeface="+mn-cs"/>
              </a:rPr>
              <a:t>. It starts with the climatological profile of O</a:t>
            </a:r>
            <a:r>
              <a:rPr lang="en-US" sz="1200" kern="1200" baseline="-25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and zero SO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and first computes Lambertian equivalent scene Reflectivity (LER) at 388 nm (R). This parameter remains fixed during the iterations. The algorithm then retrieves adjustments to the state vector:  </a:t>
            </a:r>
            <a:r>
              <a:rPr lang="en-US" sz="1200" i="1" kern="1200" dirty="0" err="1">
                <a:solidFill>
                  <a:schemeClr val="tx1"/>
                </a:solidFill>
                <a:effectLst/>
                <a:latin typeface="+mn-lt"/>
                <a:ea typeface="+mn-ea"/>
                <a:cs typeface="+mn-cs"/>
              </a:rPr>
              <a:t>Δx</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=[ΔSO</a:t>
            </a:r>
            <a:r>
              <a:rPr lang="en-US" sz="1200" kern="1200" baseline="-25000" dirty="0">
                <a:solidFill>
                  <a:schemeClr val="tx1"/>
                </a:solidFill>
                <a:effectLst/>
                <a:latin typeface="+mn-lt"/>
                <a:ea typeface="+mn-ea"/>
                <a:cs typeface="+mn-cs"/>
              </a:rPr>
              <a:t>2, </a:t>
            </a:r>
            <a:r>
              <a:rPr lang="en-US" sz="1200" kern="1200" dirty="0">
                <a:solidFill>
                  <a:schemeClr val="tx1"/>
                </a:solidFill>
                <a:effectLst/>
                <a:latin typeface="+mn-lt"/>
                <a:ea typeface="+mn-ea"/>
                <a:cs typeface="+mn-cs"/>
              </a:rPr>
              <a:t>ΔO</a:t>
            </a:r>
            <a:r>
              <a:rPr lang="en-US" sz="1200" kern="1200" baseline="-25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Δ</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dR</a:t>
            </a:r>
            <a:r>
              <a:rPr lang="en-US" sz="1200"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sym typeface="Symbol"/>
              </a:rPr>
              <a:t></a:t>
            </a:r>
            <a:r>
              <a:rPr lang="en-US" sz="1200" kern="1200" dirty="0">
                <a:solidFill>
                  <a:schemeClr val="tx1"/>
                </a:solidFill>
                <a:effectLst/>
                <a:latin typeface="+mn-lt"/>
                <a:ea typeface="+mn-ea"/>
                <a:cs typeface="+mn-cs"/>
              </a:rPr>
              <a:t>)] by matching measured and calculated sun-normalized </a:t>
            </a:r>
            <a:r>
              <a:rPr lang="en-US" sz="1200" kern="1200" dirty="0" err="1">
                <a:solidFill>
                  <a:schemeClr val="tx1"/>
                </a:solidFill>
                <a:effectLst/>
                <a:latin typeface="+mn-lt"/>
                <a:ea typeface="+mn-ea"/>
                <a:cs typeface="+mn-cs"/>
              </a:rPr>
              <a:t>backscatterd</a:t>
            </a:r>
            <a:r>
              <a:rPr lang="en-US" sz="1200" kern="1200" dirty="0">
                <a:solidFill>
                  <a:schemeClr val="tx1"/>
                </a:solidFill>
                <a:effectLst/>
                <a:latin typeface="+mn-lt"/>
                <a:ea typeface="+mn-ea"/>
                <a:cs typeface="+mn-cs"/>
              </a:rPr>
              <a:t> UV (BUV) radiances at shorter spectral channels (317,325 and 340nm). The sensitivities (</a:t>
            </a:r>
            <a:r>
              <a:rPr lang="en-US" sz="1200" kern="1200" dirty="0" err="1">
                <a:solidFill>
                  <a:schemeClr val="tx1"/>
                </a:solidFill>
                <a:effectLst/>
                <a:latin typeface="+mn-lt"/>
                <a:ea typeface="+mn-ea"/>
                <a:cs typeface="+mn-cs"/>
              </a:rPr>
              <a:t>Jacobians</a:t>
            </a:r>
            <a:r>
              <a:rPr lang="en-US" sz="1200" kern="1200" dirty="0">
                <a:solidFill>
                  <a:schemeClr val="tx1"/>
                </a:solidFill>
                <a:effectLst/>
                <a:latin typeface="+mn-lt"/>
                <a:ea typeface="+mn-ea"/>
                <a:cs typeface="+mn-cs"/>
              </a:rPr>
              <a:t>) associated with linear perturbations in SO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O</a:t>
            </a:r>
            <a:r>
              <a:rPr lang="en-US" sz="1200" kern="1200" baseline="-25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and R are pre-computed for each UV spectral band and stored in look-up tables, which are numerically interpolated for EPIC viewing geometry and state vector values at each iteration. This algorithm appears to have adequate sensitivity to detect moderate to large volcanic eruptions from L1 Lagrange point.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Max iterations</a:t>
            </a:r>
            <a:r>
              <a:rPr lang="en-US" sz="1200" kern="1200" baseline="0" dirty="0">
                <a:solidFill>
                  <a:schemeClr val="tx1"/>
                </a:solidFill>
                <a:effectLst/>
                <a:latin typeface="+mn-lt"/>
                <a:ea typeface="+mn-ea"/>
                <a:cs typeface="+mn-cs"/>
              </a:rPr>
              <a:t> = 3 </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Quit </a:t>
            </a:r>
            <a:r>
              <a:rPr lang="en-US" sz="1200" kern="1200" baseline="0" dirty="0" err="1">
                <a:solidFill>
                  <a:schemeClr val="tx1"/>
                </a:solidFill>
                <a:effectLst/>
                <a:latin typeface="+mn-lt"/>
                <a:ea typeface="+mn-ea"/>
                <a:cs typeface="+mn-cs"/>
              </a:rPr>
              <a:t>itrations</a:t>
            </a:r>
            <a:r>
              <a:rPr lang="en-US" sz="1200" kern="1200" baseline="0" dirty="0">
                <a:solidFill>
                  <a:schemeClr val="tx1"/>
                </a:solidFill>
                <a:effectLst/>
                <a:latin typeface="+mn-lt"/>
                <a:ea typeface="+mn-ea"/>
                <a:cs typeface="+mn-cs"/>
              </a:rPr>
              <a:t> when Min res325 = 0.001 ( N value)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4FC116F-22DE-6345-8468-0FB6B3FFBA89}" type="slidenum">
              <a:rPr lang="en-US" smtClean="0"/>
              <a:t>43</a:t>
            </a:fld>
            <a:endParaRPr lang="en-US"/>
          </a:p>
        </p:txBody>
      </p:sp>
    </p:spTree>
    <p:extLst>
      <p:ext uri="{BB962C8B-B14F-4D97-AF65-F5344CB8AC3E}">
        <p14:creationId xmlns:p14="http://schemas.microsoft.com/office/powerpoint/2010/main" val="3457241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vert="horz"/>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14400" y="609600"/>
            <a:ext cx="10363200" cy="1143000"/>
          </a:xfrm>
        </p:spPr>
        <p:txBody>
          <a:bodyPr/>
          <a:lstStyle/>
          <a:p>
            <a:r>
              <a:rPr lang="en-US"/>
              <a:t>Click to edit Master title style</a:t>
            </a:r>
          </a:p>
        </p:txBody>
      </p:sp>
      <p:sp>
        <p:nvSpPr>
          <p:cNvPr id="3" name="Content Placeholder 2"/>
          <p:cNvSpPr>
            <a:spLocks noGrp="1"/>
          </p:cNvSpPr>
          <p:nvPr>
            <p:ph sz="quarter" idx="1"/>
          </p:nvPr>
        </p:nvSpPr>
        <p:spPr>
          <a:xfrm>
            <a:off x="914400" y="1981200"/>
            <a:ext cx="508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981200"/>
            <a:ext cx="508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4114800"/>
            <a:ext cx="5080000" cy="19812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14400" y="609600"/>
            <a:ext cx="10363200" cy="1143000"/>
          </a:xfrm>
        </p:spPr>
        <p:txBody>
          <a:bodyPr/>
          <a:lstStyle/>
          <a:p>
            <a:r>
              <a:rPr lang="en-US"/>
              <a:t>Click to edit Master title style</a:t>
            </a:r>
          </a:p>
        </p:txBody>
      </p:sp>
      <p:sp>
        <p:nvSpPr>
          <p:cNvPr id="3" name="Content Placeholder 2"/>
          <p:cNvSpPr>
            <a:spLocks noGrp="1"/>
          </p:cNvSpPr>
          <p:nvPr>
            <p:ph sz="quarter" idx="1"/>
          </p:nvPr>
        </p:nvSpPr>
        <p:spPr>
          <a:xfrm>
            <a:off x="914400" y="1981200"/>
            <a:ext cx="508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981200"/>
            <a:ext cx="508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4114800"/>
            <a:ext cx="5080000" cy="19812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14400" y="609600"/>
            <a:ext cx="10363200" cy="1143000"/>
          </a:xfrm>
        </p:spPr>
        <p:txBody>
          <a:bodyPr/>
          <a:lstStyle/>
          <a:p>
            <a:r>
              <a:rPr lang="en-US"/>
              <a:t>Click to edit Master title style</a:t>
            </a:r>
          </a:p>
        </p:txBody>
      </p:sp>
      <p:sp>
        <p:nvSpPr>
          <p:cNvPr id="3" name="Content Placeholder 2"/>
          <p:cNvSpPr>
            <a:spLocks noGrp="1"/>
          </p:cNvSpPr>
          <p:nvPr>
            <p:ph sz="quarter" idx="1"/>
          </p:nvPr>
        </p:nvSpPr>
        <p:spPr>
          <a:xfrm>
            <a:off x="914400" y="1981200"/>
            <a:ext cx="508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981200"/>
            <a:ext cx="508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4114800"/>
            <a:ext cx="5080000" cy="19812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1600204"/>
            <a:ext cx="10972800" cy="4525963"/>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4"/>
            <a:ext cx="53848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4"/>
            <a:ext cx="53848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a:prstGeom prst="rect">
            <a:avLst/>
          </a:prstGeom>
        </p:spPr>
        <p:txBody>
          <a:bodyPr vert="horz"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3"/>
          </a:xfrm>
          <a:prstGeom prst="rect">
            <a:avLst/>
          </a:prstGeom>
        </p:spPr>
        <p:txBody>
          <a:bodyPr vert="horz"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4"/>
            <a:ext cx="6815667"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4"/>
            <a:ext cx="4011084" cy="4691063"/>
          </a:xfrm>
          <a:prstGeom prst="rect">
            <a:avLst/>
          </a:prstGeom>
        </p:spPr>
        <p:txBody>
          <a:bodyPr vert="horz"/>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06400" y="76200"/>
            <a:ext cx="10363200" cy="914400"/>
          </a:xfrm>
        </p:spPr>
        <p:txBody>
          <a:bodyPr/>
          <a:lstStyle/>
          <a:p>
            <a:r>
              <a:rPr lang="en-US"/>
              <a:t>Click to edit Master title style</a:t>
            </a:r>
          </a:p>
        </p:txBody>
      </p:sp>
      <p:sp>
        <p:nvSpPr>
          <p:cNvPr id="3" name="Table Placeholder 2"/>
          <p:cNvSpPr>
            <a:spLocks noGrp="1"/>
          </p:cNvSpPr>
          <p:nvPr>
            <p:ph type="tbl" idx="1"/>
          </p:nvPr>
        </p:nvSpPr>
        <p:spPr>
          <a:xfrm>
            <a:off x="609600" y="1600204"/>
            <a:ext cx="10972800" cy="4525963"/>
          </a:xfrm>
          <a:prstGeom prst="rect">
            <a:avLst/>
          </a:prstGeom>
        </p:spPr>
        <p:txBody>
          <a:bodyPr vert="horz"/>
          <a:lstStyle/>
          <a:p>
            <a:pPr lvl="0"/>
            <a:endParaRPr lang="en-US" noProof="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14400" y="609600"/>
            <a:ext cx="10363200" cy="1143000"/>
          </a:xfrm>
        </p:spPr>
        <p:txBody>
          <a:bodyPr/>
          <a:lstStyle/>
          <a:p>
            <a:r>
              <a:rPr lang="en-US"/>
              <a:t>Click to edit Master title style</a:t>
            </a:r>
          </a:p>
        </p:txBody>
      </p:sp>
      <p:sp>
        <p:nvSpPr>
          <p:cNvPr id="3" name="Content Placeholder 2"/>
          <p:cNvSpPr>
            <a:spLocks noGrp="1"/>
          </p:cNvSpPr>
          <p:nvPr>
            <p:ph sz="quarter" idx="1"/>
          </p:nvPr>
        </p:nvSpPr>
        <p:spPr>
          <a:xfrm>
            <a:off x="914400" y="1981200"/>
            <a:ext cx="508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981200"/>
            <a:ext cx="508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4114800"/>
            <a:ext cx="5080000" cy="19812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DSC04366.jpg"/>
          <p:cNvPicPr>
            <a:picLocks noChangeAspect="1"/>
          </p:cNvPicPr>
          <p:nvPr userDrawn="1"/>
        </p:nvPicPr>
        <p:blipFill>
          <a:blip r:embed="rId14"/>
          <a:srcRect t="5144" b="57991"/>
          <a:stretch>
            <a:fillRect/>
          </a:stretch>
        </p:blipFill>
        <p:spPr>
          <a:xfrm flipH="1">
            <a:off x="1" y="1"/>
            <a:ext cx="12215683" cy="763727"/>
          </a:xfrm>
          <a:prstGeom prst="rect">
            <a:avLst/>
          </a:prstGeom>
        </p:spPr>
      </p:pic>
      <p:sp>
        <p:nvSpPr>
          <p:cNvPr id="49167" name="Rectangle 15"/>
          <p:cNvSpPr>
            <a:spLocks noGrp="1" noChangeArrowheads="1"/>
          </p:cNvSpPr>
          <p:nvPr>
            <p:ph type="title"/>
          </p:nvPr>
        </p:nvSpPr>
        <p:spPr bwMode="auto">
          <a:xfrm>
            <a:off x="23683" y="5"/>
            <a:ext cx="12192000" cy="708025"/>
          </a:xfrm>
          <a:prstGeom prst="rect">
            <a:avLst/>
          </a:prstGeom>
          <a:noFill/>
          <a:ln w="9525">
            <a:noFill/>
            <a:miter lim="800000"/>
            <a:headEnd/>
            <a:tailEnd/>
          </a:ln>
          <a:effectLst>
            <a:outerShdw blurRad="63500" dist="25400" algn="ctr" rotWithShape="0">
              <a:schemeClr val="bg2">
                <a:alpha val="74998"/>
              </a:schemeClr>
            </a:outerShdw>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4210" r:id="rId1"/>
    <p:sldLayoutId id="2147484211" r:id="rId2"/>
    <p:sldLayoutId id="2147484212" r:id="rId3"/>
    <p:sldLayoutId id="2147484213" r:id="rId4"/>
    <p:sldLayoutId id="2147484214" r:id="rId5"/>
    <p:sldLayoutId id="2147484215" r:id="rId6"/>
    <p:sldLayoutId id="2147484216" r:id="rId7"/>
    <p:sldLayoutId id="2147484217" r:id="rId8"/>
    <p:sldLayoutId id="2147484218" r:id="rId9"/>
    <p:sldLayoutId id="2147484219" r:id="rId10"/>
    <p:sldLayoutId id="2147484206" r:id="rId11"/>
    <p:sldLayoutId id="2147484207" r:id="rId12"/>
  </p:sldLayoutIdLst>
  <p:hf sldNum="0" hdr="0" ftr="0" dt="0"/>
  <p:txStyles>
    <p:titleStyle>
      <a:lvl1pPr algn="l" rtl="0" eaLnBrk="0" fontAlgn="base" hangingPunct="0">
        <a:spcBef>
          <a:spcPct val="0"/>
        </a:spcBef>
        <a:spcAft>
          <a:spcPct val="0"/>
        </a:spcAft>
        <a:defRPr sz="2400">
          <a:solidFill>
            <a:schemeClr val="bg1"/>
          </a:solidFill>
          <a:latin typeface="Arial Rounded MT Bold"/>
          <a:ea typeface="ＭＳ Ｐゴシック" pitchFamily="-111" charset="-128"/>
          <a:cs typeface="Arial Rounded MT Bold"/>
        </a:defRPr>
      </a:lvl1pPr>
      <a:lvl2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2pPr>
      <a:lvl3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3pPr>
      <a:lvl4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4pPr>
      <a:lvl5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5pPr>
      <a:lvl6pPr marL="457189"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6pPr>
      <a:lvl7pPr marL="914377"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7pPr>
      <a:lvl8pPr marL="1371566"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8pPr>
      <a:lvl9pPr marL="1828754"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9pPr>
    </p:titleStyle>
    <p:bodyStyle>
      <a:lvl1pPr marL="342891" indent="-342891"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32" indent="-285744" algn="l" rtl="0" eaLnBrk="0" fontAlgn="base" hangingPunct="0">
        <a:spcBef>
          <a:spcPct val="20000"/>
        </a:spcBef>
        <a:spcAft>
          <a:spcPct val="0"/>
        </a:spcAft>
        <a:buChar char="–"/>
        <a:defRPr sz="2800">
          <a:solidFill>
            <a:schemeClr val="tx1"/>
          </a:solidFill>
          <a:latin typeface="+mn-lt"/>
          <a:ea typeface="ＭＳ Ｐゴシック" charset="-128"/>
        </a:defRPr>
      </a:lvl2pPr>
      <a:lvl3pPr marL="1142971" indent="-228594" algn="l" rtl="0" eaLnBrk="0" fontAlgn="base" hangingPunct="0">
        <a:spcBef>
          <a:spcPct val="20000"/>
        </a:spcBef>
        <a:spcAft>
          <a:spcPct val="0"/>
        </a:spcAft>
        <a:buChar char="•"/>
        <a:defRPr sz="2400">
          <a:solidFill>
            <a:schemeClr val="tx1"/>
          </a:solidFill>
          <a:latin typeface="+mn-lt"/>
          <a:ea typeface="ＭＳ Ｐゴシック" charset="-128"/>
        </a:defRPr>
      </a:lvl3pPr>
      <a:lvl4pPr marL="1600160" indent="-228594" algn="l" rtl="0" eaLnBrk="0" fontAlgn="base" hangingPunct="0">
        <a:spcBef>
          <a:spcPct val="20000"/>
        </a:spcBef>
        <a:spcAft>
          <a:spcPct val="0"/>
        </a:spcAft>
        <a:buChar char="–"/>
        <a:defRPr sz="2000">
          <a:solidFill>
            <a:schemeClr val="tx1"/>
          </a:solidFill>
          <a:latin typeface="+mn-lt"/>
          <a:ea typeface="ＭＳ Ｐゴシック" charset="-128"/>
        </a:defRPr>
      </a:lvl4pPr>
      <a:lvl5pPr marL="2057349" indent="-228594" algn="l" rtl="0" eaLnBrk="0" fontAlgn="base" hangingPunct="0">
        <a:spcBef>
          <a:spcPct val="20000"/>
        </a:spcBef>
        <a:spcAft>
          <a:spcPct val="0"/>
        </a:spcAft>
        <a:buChar char="»"/>
        <a:defRPr sz="2000">
          <a:solidFill>
            <a:schemeClr val="tx1"/>
          </a:solidFill>
          <a:latin typeface="+mn-lt"/>
          <a:ea typeface="ＭＳ Ｐゴシック" charset="-128"/>
        </a:defRPr>
      </a:lvl5pPr>
      <a:lvl6pPr marL="2514537" indent="-228594" algn="l" rtl="0" fontAlgn="base">
        <a:spcBef>
          <a:spcPct val="20000"/>
        </a:spcBef>
        <a:spcAft>
          <a:spcPct val="0"/>
        </a:spcAft>
        <a:buChar char="»"/>
        <a:defRPr sz="2000">
          <a:solidFill>
            <a:schemeClr val="tx1"/>
          </a:solidFill>
          <a:latin typeface="+mn-lt"/>
          <a:ea typeface="ＭＳ Ｐゴシック" charset="-128"/>
        </a:defRPr>
      </a:lvl6pPr>
      <a:lvl7pPr marL="2971726" indent="-228594" algn="l" rtl="0" fontAlgn="base">
        <a:spcBef>
          <a:spcPct val="20000"/>
        </a:spcBef>
        <a:spcAft>
          <a:spcPct val="0"/>
        </a:spcAft>
        <a:buChar char="»"/>
        <a:defRPr sz="2000">
          <a:solidFill>
            <a:schemeClr val="tx1"/>
          </a:solidFill>
          <a:latin typeface="+mn-lt"/>
          <a:ea typeface="ＭＳ Ｐゴシック" charset="-128"/>
        </a:defRPr>
      </a:lvl7pPr>
      <a:lvl8pPr marL="3428914" indent="-228594" algn="l" rtl="0" fontAlgn="base">
        <a:spcBef>
          <a:spcPct val="20000"/>
        </a:spcBef>
        <a:spcAft>
          <a:spcPct val="0"/>
        </a:spcAft>
        <a:buChar char="»"/>
        <a:defRPr sz="2000">
          <a:solidFill>
            <a:schemeClr val="tx1"/>
          </a:solidFill>
          <a:latin typeface="+mn-lt"/>
          <a:ea typeface="ＭＳ Ｐゴシック" charset="-128"/>
        </a:defRPr>
      </a:lvl8pPr>
      <a:lvl9pPr marL="3886103" indent="-228594"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carn@mtu.edu" TargetMode="External"/><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wmf"/></Relationships>
</file>

<file path=ppt/slides/_rels/slide3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59.gif"/><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gif"/><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63.pn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70.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90.png"/><Relationship Id="rId2" Type="http://schemas.openxmlformats.org/officeDocument/2006/relationships/image" Target="../media/image680.png"/><Relationship Id="rId1" Type="http://schemas.openxmlformats.org/officeDocument/2006/relationships/slideLayout" Target="../slideLayouts/slideLayout6.xml"/><Relationship Id="rId4" Type="http://schemas.openxmlformats.org/officeDocument/2006/relationships/image" Target="../media/image64.png"/></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BF4F75-9D3C-7941-B0B5-4430EEB9A717}"/>
              </a:ext>
            </a:extLst>
          </p:cNvPr>
          <p:cNvPicPr>
            <a:picLocks noChangeAspect="1"/>
          </p:cNvPicPr>
          <p:nvPr/>
        </p:nvPicPr>
        <p:blipFill rotWithShape="1">
          <a:blip r:embed="rId2"/>
          <a:srcRect l="9527" t="9252" r="9986" b="10568"/>
          <a:stretch/>
        </p:blipFill>
        <p:spPr>
          <a:xfrm>
            <a:off x="2397511" y="11151"/>
            <a:ext cx="6791093" cy="6765134"/>
          </a:xfrm>
          <a:prstGeom prst="rect">
            <a:avLst/>
          </a:prstGeom>
        </p:spPr>
      </p:pic>
      <p:sp>
        <p:nvSpPr>
          <p:cNvPr id="7" name="Rectangle 2"/>
          <p:cNvSpPr txBox="1">
            <a:spLocks noChangeArrowheads="1"/>
          </p:cNvSpPr>
          <p:nvPr/>
        </p:nvSpPr>
        <p:spPr>
          <a:xfrm>
            <a:off x="992460" y="106864"/>
            <a:ext cx="9935737" cy="1569660"/>
          </a:xfrm>
          <a:prstGeom prst="rect">
            <a:avLst/>
          </a:prstGeom>
          <a:noFill/>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a:spcBef>
                <a:spcPts val="0"/>
              </a:spcBef>
              <a:spcAft>
                <a:spcPts val="0"/>
              </a:spcAft>
            </a:pPr>
            <a:r>
              <a:rPr lang="en-US" b="1" dirty="0">
                <a:ln>
                  <a:solidFill>
                    <a:schemeClr val="tx1"/>
                  </a:solidFill>
                </a:ln>
                <a:solidFill>
                  <a:srgbClr val="FFC000"/>
                </a:solidFill>
                <a:latin typeface="Arial Rounded MT Bold" charset="0"/>
                <a:ea typeface="Arial Rounded MT Bold" charset="0"/>
                <a:cs typeface="Arial Rounded MT Bold" charset="0"/>
              </a:rPr>
              <a:t>DSCOVR/EPIC volcanic SO</a:t>
            </a:r>
            <a:r>
              <a:rPr lang="en-US" b="1" baseline="-25000" dirty="0">
                <a:ln>
                  <a:solidFill>
                    <a:schemeClr val="tx1"/>
                  </a:solidFill>
                </a:ln>
                <a:solidFill>
                  <a:srgbClr val="FFC000"/>
                </a:solidFill>
                <a:latin typeface="Arial Rounded MT Bold" charset="0"/>
                <a:ea typeface="Arial Rounded MT Bold" charset="0"/>
                <a:cs typeface="Arial Rounded MT Bold" charset="0"/>
              </a:rPr>
              <a:t>2</a:t>
            </a:r>
            <a:r>
              <a:rPr lang="en-US" b="1" dirty="0">
                <a:ln>
                  <a:solidFill>
                    <a:schemeClr val="tx1"/>
                  </a:solidFill>
                </a:ln>
                <a:solidFill>
                  <a:srgbClr val="FFC000"/>
                </a:solidFill>
                <a:latin typeface="Arial Rounded MT Bold" charset="0"/>
                <a:ea typeface="Arial Rounded MT Bold" charset="0"/>
                <a:cs typeface="Arial Rounded MT Bold" charset="0"/>
              </a:rPr>
              <a:t> product: update and latest results </a:t>
            </a:r>
          </a:p>
        </p:txBody>
      </p:sp>
      <p:sp>
        <p:nvSpPr>
          <p:cNvPr id="12" name="Rectangle 3"/>
          <p:cNvSpPr txBox="1">
            <a:spLocks noChangeArrowheads="1"/>
          </p:cNvSpPr>
          <p:nvPr/>
        </p:nvSpPr>
        <p:spPr bwMode="auto">
          <a:xfrm>
            <a:off x="1016621" y="4217135"/>
            <a:ext cx="10158761" cy="863519"/>
          </a:xfrm>
          <a:prstGeom prst="rect">
            <a:avLst/>
          </a:prstGeom>
          <a:solidFill>
            <a:schemeClr val="bg1">
              <a:alpha val="0"/>
            </a:schemeClr>
          </a:solid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chemeClr val="bg1"/>
                </a:solidFill>
                <a:latin typeface="Arial Rounded MT Bold"/>
                <a:ea typeface="ＭＳ Ｐゴシック" pitchFamily="-111" charset="-128"/>
                <a:cs typeface="Arial Rounded MT Bold"/>
              </a:defRPr>
            </a:lvl1pPr>
            <a:lvl2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2pPr>
            <a:lvl3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3pPr>
            <a:lvl4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4pPr>
            <a:lvl5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5pPr>
            <a:lvl6pPr marL="457200"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6pPr>
            <a:lvl7pPr marL="914400"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7pPr>
            <a:lvl8pPr marL="1371600"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8pPr>
            <a:lvl9pPr marL="1828800"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9pPr>
          </a:lstStyle>
          <a:p>
            <a:pPr algn="ctr" eaLnBrk="1" hangingPunct="1">
              <a:defRPr/>
            </a:pPr>
            <a:r>
              <a:rPr lang="en-US" b="1" dirty="0">
                <a:ea typeface="ＭＳ Ｐゴシック" charset="-128"/>
                <a:cs typeface="ＭＳ Ｐゴシック" charset="-128"/>
              </a:rPr>
              <a:t>Simon Carn</a:t>
            </a:r>
            <a:r>
              <a:rPr lang="en-US" b="1" baseline="30000" dirty="0">
                <a:ea typeface="ＭＳ Ｐゴシック" charset="-128"/>
                <a:cs typeface="ＭＳ Ｐゴシック" charset="-128"/>
              </a:rPr>
              <a:t>1</a:t>
            </a:r>
            <a:r>
              <a:rPr lang="en-US" b="1" dirty="0">
                <a:ea typeface="ＭＳ Ｐゴシック" charset="-128"/>
                <a:cs typeface="ＭＳ Ｐゴシック" charset="-128"/>
              </a:rPr>
              <a:t>, Nick Krotkov</a:t>
            </a:r>
            <a:r>
              <a:rPr lang="en-US" b="1" baseline="30000" dirty="0">
                <a:ea typeface="ＭＳ Ｐゴシック" charset="-128"/>
                <a:cs typeface="ＭＳ Ｐゴシック" charset="-128"/>
              </a:rPr>
              <a:t>2</a:t>
            </a:r>
            <a:r>
              <a:rPr lang="en-US" b="1" dirty="0">
                <a:ea typeface="ＭＳ Ｐゴシック" charset="-128"/>
                <a:cs typeface="ＭＳ Ｐゴシック" charset="-128"/>
              </a:rPr>
              <a:t>, Brad Fisher</a:t>
            </a:r>
            <a:r>
              <a:rPr lang="en-US" b="1" baseline="30000" dirty="0">
                <a:ea typeface="ＭＳ Ｐゴシック" charset="-128"/>
                <a:cs typeface="ＭＳ Ｐゴシック" charset="-128"/>
              </a:rPr>
              <a:t>2,3</a:t>
            </a:r>
            <a:r>
              <a:rPr lang="en-US" b="1" dirty="0">
                <a:ea typeface="ＭＳ Ｐゴシック" charset="-128"/>
                <a:cs typeface="ＭＳ Ｐゴシック" charset="-128"/>
              </a:rPr>
              <a:t>, Can Li</a:t>
            </a:r>
            <a:r>
              <a:rPr lang="en-US" b="1" baseline="30000" dirty="0">
                <a:ea typeface="ＭＳ Ｐゴシック" charset="-128"/>
                <a:cs typeface="ＭＳ Ｐゴシック" charset="-128"/>
              </a:rPr>
              <a:t>2,4</a:t>
            </a:r>
            <a:r>
              <a:rPr lang="en-US" b="1" dirty="0">
                <a:ea typeface="ＭＳ Ｐゴシック" charset="-128"/>
                <a:cs typeface="ＭＳ Ｐゴシック" charset="-128"/>
              </a:rPr>
              <a:t>, Fred Prata</a:t>
            </a:r>
            <a:r>
              <a:rPr lang="en-US" b="1" baseline="30000" dirty="0">
                <a:ea typeface="ＭＳ Ｐゴシック" charset="-128"/>
                <a:cs typeface="ＭＳ Ｐゴシック" charset="-128"/>
              </a:rPr>
              <a:t>5</a:t>
            </a:r>
            <a:endParaRPr lang="en-US" b="1" dirty="0">
              <a:ea typeface="ＭＳ Ｐゴシック" charset="-128"/>
              <a:cs typeface="ＭＳ Ｐゴシック" charset="-128"/>
            </a:endParaRPr>
          </a:p>
        </p:txBody>
      </p:sp>
      <p:sp>
        <p:nvSpPr>
          <p:cNvPr id="2" name="TextBox 1"/>
          <p:cNvSpPr txBox="1"/>
          <p:nvPr/>
        </p:nvSpPr>
        <p:spPr>
          <a:xfrm>
            <a:off x="2054312" y="4955899"/>
            <a:ext cx="8681987" cy="1323439"/>
          </a:xfrm>
          <a:prstGeom prst="rect">
            <a:avLst/>
          </a:prstGeom>
          <a:noFill/>
        </p:spPr>
        <p:txBody>
          <a:bodyPr wrap="square" rtlCol="0">
            <a:spAutoFit/>
          </a:bodyPr>
          <a:lstStyle/>
          <a:p>
            <a:pPr marL="342891" indent="-342891">
              <a:buAutoNum type="arabicPeriod"/>
            </a:pPr>
            <a:r>
              <a:rPr lang="en-US" sz="1600" b="1" i="1" dirty="0">
                <a:solidFill>
                  <a:schemeClr val="bg1">
                    <a:lumMod val="65000"/>
                  </a:schemeClr>
                </a:solidFill>
                <a:ea typeface="ＭＳ Ｐゴシック" charset="-128"/>
                <a:cs typeface="ＭＳ Ｐゴシック" charset="-128"/>
              </a:rPr>
              <a:t>Michigan Technological University, Houghton, MI, USA; </a:t>
            </a:r>
            <a:r>
              <a:rPr lang="en-US" sz="1600" b="1" i="1" dirty="0">
                <a:solidFill>
                  <a:schemeClr val="bg1">
                    <a:lumMod val="65000"/>
                  </a:schemeClr>
                </a:solidFill>
                <a:ea typeface="ＭＳ Ｐゴシック" charset="-128"/>
                <a:cs typeface="ＭＳ Ｐゴシック" charset="-128"/>
                <a:hlinkClick r:id="rId3"/>
              </a:rPr>
              <a:t>scarn@mtu.edu</a:t>
            </a:r>
            <a:endParaRPr lang="en-US" sz="1600" b="1" i="1" dirty="0">
              <a:solidFill>
                <a:schemeClr val="bg1">
                  <a:lumMod val="65000"/>
                </a:schemeClr>
              </a:solidFill>
              <a:ea typeface="ＭＳ Ｐゴシック" charset="-128"/>
              <a:cs typeface="ＭＳ Ｐゴシック" charset="-128"/>
            </a:endParaRPr>
          </a:p>
          <a:p>
            <a:pPr marL="342891" indent="-342891">
              <a:buAutoNum type="arabicPeriod"/>
            </a:pPr>
            <a:r>
              <a:rPr lang="en-US" sz="1600" b="1" i="1" dirty="0">
                <a:solidFill>
                  <a:schemeClr val="bg1">
                    <a:lumMod val="65000"/>
                  </a:schemeClr>
                </a:solidFill>
                <a:ea typeface="ＭＳ Ｐゴシック" charset="-128"/>
                <a:cs typeface="ＭＳ Ｐゴシック" charset="-128"/>
              </a:rPr>
              <a:t>NASA Goddard Space Flight Center, Greenbelt, MD, USA</a:t>
            </a:r>
          </a:p>
          <a:p>
            <a:pPr marL="342891" indent="-342891">
              <a:buAutoNum type="arabicPeriod"/>
            </a:pPr>
            <a:r>
              <a:rPr lang="en-US" sz="1600" b="1" i="1" dirty="0">
                <a:solidFill>
                  <a:schemeClr val="bg1">
                    <a:lumMod val="65000"/>
                  </a:schemeClr>
                </a:solidFill>
                <a:ea typeface="ＭＳ Ｐゴシック" charset="-128"/>
                <a:cs typeface="ＭＳ Ｐゴシック" charset="-128"/>
              </a:rPr>
              <a:t>SSAI, Lanham, MD, USA</a:t>
            </a:r>
          </a:p>
          <a:p>
            <a:pPr marL="342891" indent="-342891">
              <a:buAutoNum type="arabicPeriod"/>
            </a:pPr>
            <a:r>
              <a:rPr lang="en-US" sz="1600" b="1" i="1" dirty="0">
                <a:solidFill>
                  <a:schemeClr val="bg1">
                    <a:lumMod val="65000"/>
                  </a:schemeClr>
                </a:solidFill>
                <a:ea typeface="ＭＳ Ｐゴシック" charset="-128"/>
                <a:cs typeface="ＭＳ Ｐゴシック" charset="-128"/>
              </a:rPr>
              <a:t>ESSIC, University of Maryland, College Park , MD, USA</a:t>
            </a:r>
          </a:p>
          <a:p>
            <a:pPr marL="342891" indent="-342891">
              <a:buAutoNum type="arabicPeriod"/>
            </a:pPr>
            <a:r>
              <a:rPr lang="en-US" sz="1600" b="1" i="1" dirty="0">
                <a:solidFill>
                  <a:schemeClr val="bg1">
                    <a:lumMod val="65000"/>
                  </a:schemeClr>
                </a:solidFill>
                <a:ea typeface="ＭＳ Ｐゴシック" charset="-128"/>
                <a:cs typeface="ＭＳ Ｐゴシック" charset="-128"/>
              </a:rPr>
              <a:t>AIRES Pty Ltd, Melbourne, Australia</a:t>
            </a:r>
          </a:p>
        </p:txBody>
      </p:sp>
      <p:sp>
        <p:nvSpPr>
          <p:cNvPr id="6" name="Rectangle 2">
            <a:extLst>
              <a:ext uri="{FF2B5EF4-FFF2-40B4-BE49-F238E27FC236}">
                <a16:creationId xmlns:a16="http://schemas.microsoft.com/office/drawing/2014/main" id="{BDD62AEE-DC5E-5943-85ED-7121E2B124E3}"/>
              </a:ext>
            </a:extLst>
          </p:cNvPr>
          <p:cNvSpPr txBox="1">
            <a:spLocks noChangeArrowheads="1"/>
          </p:cNvSpPr>
          <p:nvPr/>
        </p:nvSpPr>
        <p:spPr>
          <a:xfrm>
            <a:off x="256480" y="6387675"/>
            <a:ext cx="11530361" cy="526080"/>
          </a:xfrm>
          <a:prstGeom prst="rect">
            <a:avLst/>
          </a:prstGeom>
          <a:noFill/>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a:spcBef>
                <a:spcPts val="0"/>
              </a:spcBef>
              <a:spcAft>
                <a:spcPts val="0"/>
              </a:spcAft>
            </a:pPr>
            <a:r>
              <a:rPr lang="en-US" sz="1800" b="1" dirty="0">
                <a:ln>
                  <a:solidFill>
                    <a:schemeClr val="tx1"/>
                  </a:solidFill>
                </a:ln>
                <a:solidFill>
                  <a:srgbClr val="FFC000"/>
                </a:solidFill>
                <a:latin typeface="Arial Rounded MT Bold" charset="0"/>
                <a:ea typeface="Arial Rounded MT Bold" charset="0"/>
                <a:cs typeface="Arial Rounded MT Bold" charset="0"/>
              </a:rPr>
              <a:t>Acknowledgments: NASA DSCOVR STM for support; Marshall Sutton for data processing</a:t>
            </a:r>
          </a:p>
        </p:txBody>
      </p:sp>
    </p:spTree>
    <p:extLst>
      <p:ext uri="{BB962C8B-B14F-4D97-AF65-F5344CB8AC3E}">
        <p14:creationId xmlns:p14="http://schemas.microsoft.com/office/powerpoint/2010/main" val="868171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DD9EC-FDAC-E546-8961-B669E368FF17}"/>
              </a:ext>
            </a:extLst>
          </p:cNvPr>
          <p:cNvSpPr>
            <a:spLocks noGrp="1"/>
          </p:cNvSpPr>
          <p:nvPr>
            <p:ph type="title"/>
          </p:nvPr>
        </p:nvSpPr>
        <p:spPr/>
        <p:txBody>
          <a:bodyPr/>
          <a:lstStyle/>
          <a:p>
            <a:r>
              <a:rPr lang="en-US" sz="3200" dirty="0" err="1"/>
              <a:t>Raikoke</a:t>
            </a:r>
            <a:r>
              <a:rPr lang="en-US" sz="3200" dirty="0"/>
              <a:t> eruption (Kuril Islands, Russia) – June 2019</a:t>
            </a:r>
          </a:p>
        </p:txBody>
      </p:sp>
      <p:pic>
        <p:nvPicPr>
          <p:cNvPr id="4" name="Picture 3">
            <a:extLst>
              <a:ext uri="{FF2B5EF4-FFF2-40B4-BE49-F238E27FC236}">
                <a16:creationId xmlns:a16="http://schemas.microsoft.com/office/drawing/2014/main" id="{8E877AFD-C266-EB47-82A3-F5C2DBC8163E}"/>
              </a:ext>
            </a:extLst>
          </p:cNvPr>
          <p:cNvPicPr>
            <a:picLocks noChangeAspect="1"/>
          </p:cNvPicPr>
          <p:nvPr/>
        </p:nvPicPr>
        <p:blipFill>
          <a:blip r:embed="rId2"/>
          <a:stretch>
            <a:fillRect/>
          </a:stretch>
        </p:blipFill>
        <p:spPr>
          <a:xfrm>
            <a:off x="1033272" y="841249"/>
            <a:ext cx="10149840" cy="5943135"/>
          </a:xfrm>
          <a:prstGeom prst="rect">
            <a:avLst/>
          </a:prstGeom>
        </p:spPr>
      </p:pic>
      <p:sp>
        <p:nvSpPr>
          <p:cNvPr id="6" name="Rectangle 5">
            <a:extLst>
              <a:ext uri="{FF2B5EF4-FFF2-40B4-BE49-F238E27FC236}">
                <a16:creationId xmlns:a16="http://schemas.microsoft.com/office/drawing/2014/main" id="{09D237C7-D86B-0642-9419-A0A6E3E21D1D}"/>
              </a:ext>
            </a:extLst>
          </p:cNvPr>
          <p:cNvSpPr/>
          <p:nvPr/>
        </p:nvSpPr>
        <p:spPr>
          <a:xfrm>
            <a:off x="1494264" y="5310652"/>
            <a:ext cx="4601736" cy="400110"/>
          </a:xfrm>
          <a:prstGeom prst="rect">
            <a:avLst/>
          </a:prstGeom>
        </p:spPr>
        <p:txBody>
          <a:bodyPr wrap="square">
            <a:spAutoFit/>
          </a:bodyPr>
          <a:lstStyle/>
          <a:p>
            <a:r>
              <a:rPr lang="en-US" sz="2000" dirty="0">
                <a:solidFill>
                  <a:srgbClr val="FF0000"/>
                </a:solidFill>
              </a:rPr>
              <a:t>First confident ash detection (UVAI&gt;5)</a:t>
            </a:r>
          </a:p>
        </p:txBody>
      </p:sp>
      <p:sp>
        <p:nvSpPr>
          <p:cNvPr id="3" name="TextBox 2">
            <a:extLst>
              <a:ext uri="{FF2B5EF4-FFF2-40B4-BE49-F238E27FC236}">
                <a16:creationId xmlns:a16="http://schemas.microsoft.com/office/drawing/2014/main" id="{ABFF0E67-D765-8D4D-A713-492A7FCB0618}"/>
              </a:ext>
            </a:extLst>
          </p:cNvPr>
          <p:cNvSpPr txBox="1"/>
          <p:nvPr/>
        </p:nvSpPr>
        <p:spPr>
          <a:xfrm>
            <a:off x="1494264" y="2525075"/>
            <a:ext cx="879984" cy="461665"/>
          </a:xfrm>
          <a:prstGeom prst="rect">
            <a:avLst/>
          </a:prstGeom>
          <a:noFill/>
        </p:spPr>
        <p:txBody>
          <a:bodyPr wrap="none" rtlCol="0">
            <a:spAutoFit/>
          </a:bodyPr>
          <a:lstStyle/>
          <a:p>
            <a:r>
              <a:rPr lang="en-US" dirty="0">
                <a:solidFill>
                  <a:srgbClr val="00B050"/>
                </a:solidFill>
              </a:rPr>
              <a:t>UVAI</a:t>
            </a:r>
          </a:p>
        </p:txBody>
      </p:sp>
      <p:cxnSp>
        <p:nvCxnSpPr>
          <p:cNvPr id="7" name="Straight Arrow Connector 6">
            <a:extLst>
              <a:ext uri="{FF2B5EF4-FFF2-40B4-BE49-F238E27FC236}">
                <a16:creationId xmlns:a16="http://schemas.microsoft.com/office/drawing/2014/main" id="{4980DFD6-FF63-E745-BDE9-96A4437F100E}"/>
              </a:ext>
            </a:extLst>
          </p:cNvPr>
          <p:cNvCxnSpPr/>
          <p:nvPr/>
        </p:nvCxnSpPr>
        <p:spPr bwMode="auto">
          <a:xfrm>
            <a:off x="2011353" y="2986740"/>
            <a:ext cx="680225" cy="813138"/>
          </a:xfrm>
          <a:prstGeom prst="straightConnector1">
            <a:avLst/>
          </a:prstGeom>
          <a:solidFill>
            <a:schemeClr val="accent1"/>
          </a:solidFill>
          <a:ln w="31750" cap="flat" cmpd="sng" algn="ctr">
            <a:solidFill>
              <a:srgbClr val="00B050"/>
            </a:solidFill>
            <a:prstDash val="solid"/>
            <a:round/>
            <a:headEnd type="none" w="med" len="med"/>
            <a:tailEnd type="arrow" w="lg" len="lg"/>
          </a:ln>
          <a:effectLst/>
        </p:spPr>
      </p:cxn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BF748F8-43DC-8E46-9BB8-CE135C046208}"/>
                  </a:ext>
                </a:extLst>
              </p:cNvPr>
              <p:cNvSpPr txBox="1"/>
              <p:nvPr/>
            </p:nvSpPr>
            <p:spPr>
              <a:xfrm>
                <a:off x="6875361" y="1822831"/>
                <a:ext cx="2809487" cy="7022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B050"/>
                          </a:solidFill>
                          <a:latin typeface="Cambria Math" panose="02040503050406030204" pitchFamily="18" charset="0"/>
                        </a:rPr>
                        <m:t>𝐴𝐼</m:t>
                      </m:r>
                      <m:r>
                        <a:rPr lang="en-US" b="0" i="1" smtClean="0">
                          <a:solidFill>
                            <a:srgbClr val="00B050"/>
                          </a:solidFill>
                          <a:latin typeface="Cambria Math" panose="02040503050406030204" pitchFamily="18" charset="0"/>
                        </a:rPr>
                        <m:t>=−48∙</m:t>
                      </m:r>
                      <m:f>
                        <m:fPr>
                          <m:ctrlPr>
                            <a:rPr lang="en-US" b="0" i="1" smtClean="0">
                              <a:solidFill>
                                <a:srgbClr val="00B050"/>
                              </a:solidFill>
                              <a:latin typeface="Cambria Math" panose="02040503050406030204" pitchFamily="18" charset="0"/>
                              <a:ea typeface="Cambria Math" panose="02040503050406030204" pitchFamily="18" charset="0"/>
                            </a:rPr>
                          </m:ctrlPr>
                        </m:fPr>
                        <m:num>
                          <m:r>
                            <a:rPr lang="en-US" b="0" i="1" smtClean="0">
                              <a:solidFill>
                                <a:srgbClr val="00B050"/>
                              </a:solidFill>
                              <a:latin typeface="Cambria Math" panose="02040503050406030204" pitchFamily="18" charset="0"/>
                              <a:ea typeface="Cambria Math" panose="02040503050406030204" pitchFamily="18" charset="0"/>
                            </a:rPr>
                            <m:t>𝜕</m:t>
                          </m:r>
                          <m:sSub>
                            <m:sSubPr>
                              <m:ctrlPr>
                                <a:rPr lang="en-US" b="0" i="1" smtClean="0">
                                  <a:solidFill>
                                    <a:srgbClr val="00B050"/>
                                  </a:solidFill>
                                  <a:latin typeface="Cambria Math" panose="02040503050406030204" pitchFamily="18" charset="0"/>
                                  <a:ea typeface="Cambria Math" panose="02040503050406030204" pitchFamily="18" charset="0"/>
                                </a:rPr>
                              </m:ctrlPr>
                            </m:sSubPr>
                            <m:e>
                              <m:r>
                                <a:rPr lang="en-US" b="0" i="1" smtClean="0">
                                  <a:solidFill>
                                    <a:srgbClr val="00B050"/>
                                  </a:solidFill>
                                  <a:latin typeface="Cambria Math" panose="02040503050406030204" pitchFamily="18" charset="0"/>
                                  <a:ea typeface="Cambria Math" panose="02040503050406030204" pitchFamily="18" charset="0"/>
                                </a:rPr>
                                <m:t>𝑁</m:t>
                              </m:r>
                            </m:e>
                            <m:sub>
                              <m:r>
                                <a:rPr lang="en-US" b="0" i="1" smtClean="0">
                                  <a:solidFill>
                                    <a:srgbClr val="00B050"/>
                                  </a:solidFill>
                                  <a:latin typeface="Cambria Math" panose="02040503050406030204" pitchFamily="18" charset="0"/>
                                  <a:ea typeface="Cambria Math" panose="02040503050406030204" pitchFamily="18" charset="0"/>
                                </a:rPr>
                                <m:t>340</m:t>
                              </m:r>
                            </m:sub>
                          </m:sSub>
                        </m:num>
                        <m:den>
                          <m:r>
                            <a:rPr lang="en-US" b="0" i="1" smtClean="0">
                              <a:solidFill>
                                <a:srgbClr val="00B050"/>
                              </a:solidFill>
                              <a:latin typeface="Cambria Math" panose="02040503050406030204" pitchFamily="18" charset="0"/>
                              <a:ea typeface="Cambria Math" panose="02040503050406030204" pitchFamily="18" charset="0"/>
                            </a:rPr>
                            <m:t>𝜕</m:t>
                          </m:r>
                          <m:r>
                            <a:rPr lang="en-US" b="0" i="1" smtClean="0">
                              <a:solidFill>
                                <a:srgbClr val="00B050"/>
                              </a:solidFill>
                              <a:latin typeface="Cambria Math" panose="02040503050406030204" pitchFamily="18" charset="0"/>
                              <a:ea typeface="Cambria Math" panose="02040503050406030204" pitchFamily="18" charset="0"/>
                            </a:rPr>
                            <m:t>𝑅</m:t>
                          </m:r>
                        </m:den>
                      </m:f>
                      <m:f>
                        <m:fPr>
                          <m:ctrlPr>
                            <a:rPr lang="en-US" b="0" i="1" smtClean="0">
                              <a:solidFill>
                                <a:srgbClr val="00B050"/>
                              </a:solidFill>
                              <a:latin typeface="Cambria Math" panose="02040503050406030204" pitchFamily="18" charset="0"/>
                              <a:ea typeface="Cambria Math" panose="02040503050406030204" pitchFamily="18" charset="0"/>
                            </a:rPr>
                          </m:ctrlPr>
                        </m:fPr>
                        <m:num>
                          <m:r>
                            <a:rPr lang="en-US" b="0" i="1" smtClean="0">
                              <a:solidFill>
                                <a:srgbClr val="00B050"/>
                              </a:solidFill>
                              <a:latin typeface="Cambria Math" panose="02040503050406030204" pitchFamily="18" charset="0"/>
                              <a:ea typeface="Cambria Math" panose="02040503050406030204" pitchFamily="18" charset="0"/>
                            </a:rPr>
                            <m:t>𝜕</m:t>
                          </m:r>
                          <m:r>
                            <a:rPr lang="en-US" b="0" i="1" smtClean="0">
                              <a:solidFill>
                                <a:srgbClr val="00B050"/>
                              </a:solidFill>
                              <a:latin typeface="Cambria Math" panose="02040503050406030204" pitchFamily="18" charset="0"/>
                              <a:ea typeface="Cambria Math" panose="02040503050406030204" pitchFamily="18" charset="0"/>
                            </a:rPr>
                            <m:t>𝑅</m:t>
                          </m:r>
                        </m:num>
                        <m:den>
                          <m:r>
                            <a:rPr lang="en-US" b="0" i="1" smtClean="0">
                              <a:solidFill>
                                <a:srgbClr val="00B050"/>
                              </a:solidFill>
                              <a:latin typeface="Cambria Math" panose="02040503050406030204" pitchFamily="18" charset="0"/>
                              <a:ea typeface="Cambria Math" panose="02040503050406030204" pitchFamily="18" charset="0"/>
                            </a:rPr>
                            <m:t>𝜕𝜆</m:t>
                          </m:r>
                        </m:den>
                      </m:f>
                    </m:oMath>
                  </m:oMathPara>
                </a14:m>
                <a:endParaRPr lang="en-US" dirty="0">
                  <a:solidFill>
                    <a:srgbClr val="00B050"/>
                  </a:solidFill>
                  <a:latin typeface="Arial" panose="020B0604020202020204" pitchFamily="34" charset="0"/>
                  <a:cs typeface="Arial" panose="020B0604020202020204" pitchFamily="34" charset="0"/>
                </a:endParaRPr>
              </a:p>
            </p:txBody>
          </p:sp>
        </mc:Choice>
        <mc:Fallback xmlns="">
          <p:sp>
            <p:nvSpPr>
              <p:cNvPr id="8" name="TextBox 7">
                <a:extLst>
                  <a:ext uri="{FF2B5EF4-FFF2-40B4-BE49-F238E27FC236}">
                    <a16:creationId xmlns:a16="http://schemas.microsoft.com/office/drawing/2014/main" id="{9BF748F8-43DC-8E46-9BB8-CE135C046208}"/>
                  </a:ext>
                </a:extLst>
              </p:cNvPr>
              <p:cNvSpPr txBox="1">
                <a:spLocks noRot="1" noChangeAspect="1" noMove="1" noResize="1" noEditPoints="1" noAdjustHandles="1" noChangeArrowheads="1" noChangeShapeType="1" noTextEdit="1"/>
              </p:cNvSpPr>
              <p:nvPr/>
            </p:nvSpPr>
            <p:spPr>
              <a:xfrm>
                <a:off x="6875361" y="1822831"/>
                <a:ext cx="2809487" cy="702244"/>
              </a:xfrm>
              <a:prstGeom prst="rect">
                <a:avLst/>
              </a:prstGeom>
              <a:blipFill>
                <a:blip r:embed="rId3"/>
                <a:stretch>
                  <a:fillRect l="-1345" t="-1818" r="-1345" b="-14545"/>
                </a:stretch>
              </a:blipFill>
            </p:spPr>
            <p:txBody>
              <a:bodyPr/>
              <a:lstStyle/>
              <a:p>
                <a:r>
                  <a:rPr lang="en-US">
                    <a:noFill/>
                  </a:rPr>
                  <a:t> </a:t>
                </a:r>
              </a:p>
            </p:txBody>
          </p:sp>
        </mc:Fallback>
      </mc:AlternateContent>
    </p:spTree>
    <p:extLst>
      <p:ext uri="{BB962C8B-B14F-4D97-AF65-F5344CB8AC3E}">
        <p14:creationId xmlns:p14="http://schemas.microsoft.com/office/powerpoint/2010/main" val="3026563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DD9EC-FDAC-E546-8961-B669E368FF17}"/>
              </a:ext>
            </a:extLst>
          </p:cNvPr>
          <p:cNvSpPr>
            <a:spLocks noGrp="1"/>
          </p:cNvSpPr>
          <p:nvPr>
            <p:ph type="title"/>
          </p:nvPr>
        </p:nvSpPr>
        <p:spPr/>
        <p:txBody>
          <a:bodyPr/>
          <a:lstStyle/>
          <a:p>
            <a:r>
              <a:rPr lang="en-US" sz="3200" dirty="0" err="1"/>
              <a:t>Raikoke</a:t>
            </a:r>
            <a:r>
              <a:rPr lang="en-US" sz="3200" dirty="0"/>
              <a:t> eruption (Kuril Islands, Russia) – June 2019</a:t>
            </a:r>
          </a:p>
        </p:txBody>
      </p:sp>
      <p:pic>
        <p:nvPicPr>
          <p:cNvPr id="4" name="Picture 3">
            <a:extLst>
              <a:ext uri="{FF2B5EF4-FFF2-40B4-BE49-F238E27FC236}">
                <a16:creationId xmlns:a16="http://schemas.microsoft.com/office/drawing/2014/main" id="{7C6E7F93-7234-8241-8260-E751A01309C3}"/>
              </a:ext>
            </a:extLst>
          </p:cNvPr>
          <p:cNvPicPr>
            <a:picLocks noChangeAspect="1"/>
          </p:cNvPicPr>
          <p:nvPr/>
        </p:nvPicPr>
        <p:blipFill>
          <a:blip r:embed="rId2"/>
          <a:stretch>
            <a:fillRect/>
          </a:stretch>
        </p:blipFill>
        <p:spPr>
          <a:xfrm>
            <a:off x="1033272" y="841249"/>
            <a:ext cx="10149840" cy="5943135"/>
          </a:xfrm>
          <a:prstGeom prst="rect">
            <a:avLst/>
          </a:prstGeom>
        </p:spPr>
      </p:pic>
      <p:sp>
        <p:nvSpPr>
          <p:cNvPr id="6" name="Rectangle 5">
            <a:extLst>
              <a:ext uri="{FF2B5EF4-FFF2-40B4-BE49-F238E27FC236}">
                <a16:creationId xmlns:a16="http://schemas.microsoft.com/office/drawing/2014/main" id="{E62AAA57-89C2-8D4A-BAA2-A9EC1FE18A94}"/>
              </a:ext>
            </a:extLst>
          </p:cNvPr>
          <p:cNvSpPr/>
          <p:nvPr/>
        </p:nvSpPr>
        <p:spPr>
          <a:xfrm>
            <a:off x="1494264" y="5310652"/>
            <a:ext cx="4601736" cy="400110"/>
          </a:xfrm>
          <a:prstGeom prst="rect">
            <a:avLst/>
          </a:prstGeom>
        </p:spPr>
        <p:txBody>
          <a:bodyPr wrap="square">
            <a:spAutoFit/>
          </a:bodyPr>
          <a:lstStyle/>
          <a:p>
            <a:r>
              <a:rPr lang="en-US" sz="2000" dirty="0">
                <a:solidFill>
                  <a:srgbClr val="FF0000"/>
                </a:solidFill>
              </a:rPr>
              <a:t>Ash/SO</a:t>
            </a:r>
            <a:r>
              <a:rPr lang="en-US" sz="2000" baseline="-25000" dirty="0">
                <a:solidFill>
                  <a:srgbClr val="FF0000"/>
                </a:solidFill>
              </a:rPr>
              <a:t>2</a:t>
            </a:r>
            <a:r>
              <a:rPr lang="en-US" sz="2000" dirty="0">
                <a:solidFill>
                  <a:srgbClr val="FF0000"/>
                </a:solidFill>
              </a:rPr>
              <a:t> ‘puffs’ apparent</a:t>
            </a:r>
          </a:p>
        </p:txBody>
      </p:sp>
    </p:spTree>
    <p:extLst>
      <p:ext uri="{BB962C8B-B14F-4D97-AF65-F5344CB8AC3E}">
        <p14:creationId xmlns:p14="http://schemas.microsoft.com/office/powerpoint/2010/main" val="621855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DD9EC-FDAC-E546-8961-B669E368FF17}"/>
              </a:ext>
            </a:extLst>
          </p:cNvPr>
          <p:cNvSpPr>
            <a:spLocks noGrp="1"/>
          </p:cNvSpPr>
          <p:nvPr>
            <p:ph type="title"/>
          </p:nvPr>
        </p:nvSpPr>
        <p:spPr/>
        <p:txBody>
          <a:bodyPr/>
          <a:lstStyle/>
          <a:p>
            <a:r>
              <a:rPr lang="en-US" sz="3200" dirty="0" err="1"/>
              <a:t>Raikoke</a:t>
            </a:r>
            <a:r>
              <a:rPr lang="en-US" sz="3200" dirty="0"/>
              <a:t> eruption (Kuril Islands, Russia) – June 2019</a:t>
            </a:r>
          </a:p>
        </p:txBody>
      </p:sp>
      <p:pic>
        <p:nvPicPr>
          <p:cNvPr id="5" name="Picture 4">
            <a:extLst>
              <a:ext uri="{FF2B5EF4-FFF2-40B4-BE49-F238E27FC236}">
                <a16:creationId xmlns:a16="http://schemas.microsoft.com/office/drawing/2014/main" id="{9DDDB4C3-4774-C443-AF09-33077D6DD6AC}"/>
              </a:ext>
            </a:extLst>
          </p:cNvPr>
          <p:cNvPicPr>
            <a:picLocks noChangeAspect="1"/>
          </p:cNvPicPr>
          <p:nvPr/>
        </p:nvPicPr>
        <p:blipFill>
          <a:blip r:embed="rId2"/>
          <a:stretch>
            <a:fillRect/>
          </a:stretch>
        </p:blipFill>
        <p:spPr>
          <a:xfrm>
            <a:off x="1033272" y="841247"/>
            <a:ext cx="10149840" cy="5943135"/>
          </a:xfrm>
          <a:prstGeom prst="rect">
            <a:avLst/>
          </a:prstGeom>
        </p:spPr>
      </p:pic>
      <p:sp>
        <p:nvSpPr>
          <p:cNvPr id="6" name="Rectangle 5">
            <a:extLst>
              <a:ext uri="{FF2B5EF4-FFF2-40B4-BE49-F238E27FC236}">
                <a16:creationId xmlns:a16="http://schemas.microsoft.com/office/drawing/2014/main" id="{1C615CA8-F538-2D4E-82F5-B1B19A37B0B3}"/>
              </a:ext>
            </a:extLst>
          </p:cNvPr>
          <p:cNvSpPr/>
          <p:nvPr/>
        </p:nvSpPr>
        <p:spPr>
          <a:xfrm>
            <a:off x="1416207" y="5310652"/>
            <a:ext cx="5609063" cy="400110"/>
          </a:xfrm>
          <a:prstGeom prst="rect">
            <a:avLst/>
          </a:prstGeom>
        </p:spPr>
        <p:txBody>
          <a:bodyPr wrap="square">
            <a:spAutoFit/>
          </a:bodyPr>
          <a:lstStyle/>
          <a:p>
            <a:r>
              <a:rPr lang="en-US" sz="2000" dirty="0">
                <a:solidFill>
                  <a:srgbClr val="FF0000"/>
                </a:solidFill>
              </a:rPr>
              <a:t>SO</a:t>
            </a:r>
            <a:r>
              <a:rPr lang="en-US" sz="2000" baseline="-25000" dirty="0">
                <a:solidFill>
                  <a:srgbClr val="FF0000"/>
                </a:solidFill>
              </a:rPr>
              <a:t>2</a:t>
            </a:r>
            <a:r>
              <a:rPr lang="en-US" sz="2000" dirty="0">
                <a:solidFill>
                  <a:srgbClr val="FF0000"/>
                </a:solidFill>
              </a:rPr>
              <a:t> cloud ahead of ash cloud (higher altitude?)</a:t>
            </a:r>
          </a:p>
        </p:txBody>
      </p:sp>
    </p:spTree>
    <p:extLst>
      <p:ext uri="{BB962C8B-B14F-4D97-AF65-F5344CB8AC3E}">
        <p14:creationId xmlns:p14="http://schemas.microsoft.com/office/powerpoint/2010/main" val="1336238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DD9EC-FDAC-E546-8961-B669E368FF17}"/>
              </a:ext>
            </a:extLst>
          </p:cNvPr>
          <p:cNvSpPr>
            <a:spLocks noGrp="1"/>
          </p:cNvSpPr>
          <p:nvPr>
            <p:ph type="title"/>
          </p:nvPr>
        </p:nvSpPr>
        <p:spPr/>
        <p:txBody>
          <a:bodyPr/>
          <a:lstStyle/>
          <a:p>
            <a:r>
              <a:rPr lang="en-US" sz="3200" dirty="0" err="1"/>
              <a:t>Raikoke</a:t>
            </a:r>
            <a:r>
              <a:rPr lang="en-US" sz="3200" dirty="0"/>
              <a:t> eruption (Kuril Islands, Russia) – June 2019</a:t>
            </a:r>
          </a:p>
        </p:txBody>
      </p:sp>
      <p:pic>
        <p:nvPicPr>
          <p:cNvPr id="5" name="Picture 4">
            <a:extLst>
              <a:ext uri="{FF2B5EF4-FFF2-40B4-BE49-F238E27FC236}">
                <a16:creationId xmlns:a16="http://schemas.microsoft.com/office/drawing/2014/main" id="{FAA5A269-D6E3-FF44-93CD-0015421753D7}"/>
              </a:ext>
            </a:extLst>
          </p:cNvPr>
          <p:cNvPicPr>
            <a:picLocks noChangeAspect="1"/>
          </p:cNvPicPr>
          <p:nvPr/>
        </p:nvPicPr>
        <p:blipFill>
          <a:blip r:embed="rId2"/>
          <a:stretch>
            <a:fillRect/>
          </a:stretch>
        </p:blipFill>
        <p:spPr>
          <a:xfrm>
            <a:off x="1033272" y="841249"/>
            <a:ext cx="10149840" cy="5943135"/>
          </a:xfrm>
          <a:prstGeom prst="rect">
            <a:avLst/>
          </a:prstGeom>
        </p:spPr>
      </p:pic>
      <p:sp>
        <p:nvSpPr>
          <p:cNvPr id="6" name="Rectangle 5">
            <a:extLst>
              <a:ext uri="{FF2B5EF4-FFF2-40B4-BE49-F238E27FC236}">
                <a16:creationId xmlns:a16="http://schemas.microsoft.com/office/drawing/2014/main" id="{5A54D687-011C-814A-844A-3C392902A707}"/>
              </a:ext>
            </a:extLst>
          </p:cNvPr>
          <p:cNvSpPr/>
          <p:nvPr/>
        </p:nvSpPr>
        <p:spPr>
          <a:xfrm>
            <a:off x="1494264" y="5310652"/>
            <a:ext cx="4601736" cy="400110"/>
          </a:xfrm>
          <a:prstGeom prst="rect">
            <a:avLst/>
          </a:prstGeom>
        </p:spPr>
        <p:txBody>
          <a:bodyPr wrap="square">
            <a:spAutoFit/>
          </a:bodyPr>
          <a:lstStyle/>
          <a:p>
            <a:r>
              <a:rPr lang="en-US" sz="2000" dirty="0">
                <a:solidFill>
                  <a:srgbClr val="FF0000"/>
                </a:solidFill>
              </a:rPr>
              <a:t>Strong ash emission phase (AI&gt;30)</a:t>
            </a:r>
          </a:p>
        </p:txBody>
      </p:sp>
    </p:spTree>
    <p:extLst>
      <p:ext uri="{BB962C8B-B14F-4D97-AF65-F5344CB8AC3E}">
        <p14:creationId xmlns:p14="http://schemas.microsoft.com/office/powerpoint/2010/main" val="1590659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DD9EC-FDAC-E546-8961-B669E368FF17}"/>
              </a:ext>
            </a:extLst>
          </p:cNvPr>
          <p:cNvSpPr>
            <a:spLocks noGrp="1"/>
          </p:cNvSpPr>
          <p:nvPr>
            <p:ph type="title"/>
          </p:nvPr>
        </p:nvSpPr>
        <p:spPr/>
        <p:txBody>
          <a:bodyPr/>
          <a:lstStyle/>
          <a:p>
            <a:r>
              <a:rPr lang="en-US" sz="3200" dirty="0" err="1"/>
              <a:t>Raikoke</a:t>
            </a:r>
            <a:r>
              <a:rPr lang="en-US" sz="3200" dirty="0"/>
              <a:t> eruption (Kuril Islands, Russia) – June 2019</a:t>
            </a:r>
          </a:p>
        </p:txBody>
      </p:sp>
      <p:pic>
        <p:nvPicPr>
          <p:cNvPr id="4" name="Picture 3">
            <a:extLst>
              <a:ext uri="{FF2B5EF4-FFF2-40B4-BE49-F238E27FC236}">
                <a16:creationId xmlns:a16="http://schemas.microsoft.com/office/drawing/2014/main" id="{0D0AF45A-6A69-1640-BFB7-61DE39FB9C1E}"/>
              </a:ext>
            </a:extLst>
          </p:cNvPr>
          <p:cNvPicPr>
            <a:picLocks noChangeAspect="1"/>
          </p:cNvPicPr>
          <p:nvPr/>
        </p:nvPicPr>
        <p:blipFill>
          <a:blip r:embed="rId2"/>
          <a:stretch>
            <a:fillRect/>
          </a:stretch>
        </p:blipFill>
        <p:spPr>
          <a:xfrm>
            <a:off x="1033272" y="841249"/>
            <a:ext cx="10149840" cy="5943135"/>
          </a:xfrm>
          <a:prstGeom prst="rect">
            <a:avLst/>
          </a:prstGeom>
        </p:spPr>
      </p:pic>
      <p:sp>
        <p:nvSpPr>
          <p:cNvPr id="6" name="Rectangle 5">
            <a:extLst>
              <a:ext uri="{FF2B5EF4-FFF2-40B4-BE49-F238E27FC236}">
                <a16:creationId xmlns:a16="http://schemas.microsoft.com/office/drawing/2014/main" id="{4AA8554B-F768-394D-9C32-58F5A2D4E0AD}"/>
              </a:ext>
            </a:extLst>
          </p:cNvPr>
          <p:cNvSpPr/>
          <p:nvPr/>
        </p:nvSpPr>
        <p:spPr>
          <a:xfrm>
            <a:off x="1494265" y="5310652"/>
            <a:ext cx="5029199" cy="400110"/>
          </a:xfrm>
          <a:prstGeom prst="rect">
            <a:avLst/>
          </a:prstGeom>
        </p:spPr>
        <p:txBody>
          <a:bodyPr wrap="square">
            <a:spAutoFit/>
          </a:bodyPr>
          <a:lstStyle/>
          <a:p>
            <a:r>
              <a:rPr lang="en-US" sz="2000" dirty="0">
                <a:solidFill>
                  <a:srgbClr val="FF0000"/>
                </a:solidFill>
              </a:rPr>
              <a:t>Max SO</a:t>
            </a:r>
            <a:r>
              <a:rPr lang="en-US" sz="2000" baseline="-25000" dirty="0">
                <a:solidFill>
                  <a:srgbClr val="FF0000"/>
                </a:solidFill>
              </a:rPr>
              <a:t>2</a:t>
            </a:r>
            <a:r>
              <a:rPr lang="en-US" sz="2000" dirty="0">
                <a:solidFill>
                  <a:srgbClr val="FF0000"/>
                </a:solidFill>
              </a:rPr>
              <a:t> emission rate; ash interference</a:t>
            </a:r>
          </a:p>
        </p:txBody>
      </p:sp>
    </p:spTree>
    <p:extLst>
      <p:ext uri="{BB962C8B-B14F-4D97-AF65-F5344CB8AC3E}">
        <p14:creationId xmlns:p14="http://schemas.microsoft.com/office/powerpoint/2010/main" val="3847109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DD9EC-FDAC-E546-8961-B669E368FF17}"/>
              </a:ext>
            </a:extLst>
          </p:cNvPr>
          <p:cNvSpPr>
            <a:spLocks noGrp="1"/>
          </p:cNvSpPr>
          <p:nvPr>
            <p:ph type="title"/>
          </p:nvPr>
        </p:nvSpPr>
        <p:spPr/>
        <p:txBody>
          <a:bodyPr/>
          <a:lstStyle/>
          <a:p>
            <a:r>
              <a:rPr lang="en-US" sz="3200" dirty="0" err="1"/>
              <a:t>Raikoke</a:t>
            </a:r>
            <a:r>
              <a:rPr lang="en-US" sz="3200" dirty="0"/>
              <a:t> eruption (Kuril Islands, Russia) – June 2019</a:t>
            </a:r>
          </a:p>
        </p:txBody>
      </p:sp>
      <p:pic>
        <p:nvPicPr>
          <p:cNvPr id="5" name="Picture 4">
            <a:extLst>
              <a:ext uri="{FF2B5EF4-FFF2-40B4-BE49-F238E27FC236}">
                <a16:creationId xmlns:a16="http://schemas.microsoft.com/office/drawing/2014/main" id="{22416684-9045-1A49-89AD-7A61163D4803}"/>
              </a:ext>
            </a:extLst>
          </p:cNvPr>
          <p:cNvPicPr>
            <a:picLocks noChangeAspect="1"/>
          </p:cNvPicPr>
          <p:nvPr/>
        </p:nvPicPr>
        <p:blipFill>
          <a:blip r:embed="rId2"/>
          <a:stretch>
            <a:fillRect/>
          </a:stretch>
        </p:blipFill>
        <p:spPr>
          <a:xfrm>
            <a:off x="1033272" y="841249"/>
            <a:ext cx="10149840" cy="5943135"/>
          </a:xfrm>
          <a:prstGeom prst="rect">
            <a:avLst/>
          </a:prstGeom>
        </p:spPr>
      </p:pic>
      <p:sp>
        <p:nvSpPr>
          <p:cNvPr id="6" name="Rectangle 5">
            <a:extLst>
              <a:ext uri="{FF2B5EF4-FFF2-40B4-BE49-F238E27FC236}">
                <a16:creationId xmlns:a16="http://schemas.microsoft.com/office/drawing/2014/main" id="{4CD34F42-C97A-5A49-B5A9-D55C23BE6859}"/>
              </a:ext>
            </a:extLst>
          </p:cNvPr>
          <p:cNvSpPr/>
          <p:nvPr/>
        </p:nvSpPr>
        <p:spPr>
          <a:xfrm>
            <a:off x="1382754" y="5310652"/>
            <a:ext cx="5285677" cy="400110"/>
          </a:xfrm>
          <a:prstGeom prst="rect">
            <a:avLst/>
          </a:prstGeom>
        </p:spPr>
        <p:txBody>
          <a:bodyPr wrap="square">
            <a:spAutoFit/>
          </a:bodyPr>
          <a:lstStyle/>
          <a:p>
            <a:r>
              <a:rPr lang="en-US" sz="2000" dirty="0">
                <a:solidFill>
                  <a:srgbClr val="FF0000"/>
                </a:solidFill>
              </a:rPr>
              <a:t>Continued high AI; plume spreads ‘upwind’</a:t>
            </a:r>
          </a:p>
        </p:txBody>
      </p:sp>
    </p:spTree>
    <p:extLst>
      <p:ext uri="{BB962C8B-B14F-4D97-AF65-F5344CB8AC3E}">
        <p14:creationId xmlns:p14="http://schemas.microsoft.com/office/powerpoint/2010/main" val="3445197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DD9EC-FDAC-E546-8961-B669E368FF17}"/>
              </a:ext>
            </a:extLst>
          </p:cNvPr>
          <p:cNvSpPr>
            <a:spLocks noGrp="1"/>
          </p:cNvSpPr>
          <p:nvPr>
            <p:ph type="title"/>
          </p:nvPr>
        </p:nvSpPr>
        <p:spPr/>
        <p:txBody>
          <a:bodyPr/>
          <a:lstStyle/>
          <a:p>
            <a:r>
              <a:rPr lang="en-US" sz="3200" dirty="0" err="1"/>
              <a:t>Raikoke</a:t>
            </a:r>
            <a:r>
              <a:rPr lang="en-US" sz="3200" dirty="0"/>
              <a:t> eruption (Kuril Islands, Russia) – June 2019</a:t>
            </a:r>
          </a:p>
        </p:txBody>
      </p:sp>
      <p:pic>
        <p:nvPicPr>
          <p:cNvPr id="4" name="Picture 3">
            <a:extLst>
              <a:ext uri="{FF2B5EF4-FFF2-40B4-BE49-F238E27FC236}">
                <a16:creationId xmlns:a16="http://schemas.microsoft.com/office/drawing/2014/main" id="{696BA1A1-8721-764B-9606-224A23149991}"/>
              </a:ext>
            </a:extLst>
          </p:cNvPr>
          <p:cNvPicPr>
            <a:picLocks noChangeAspect="1"/>
          </p:cNvPicPr>
          <p:nvPr/>
        </p:nvPicPr>
        <p:blipFill>
          <a:blip r:embed="rId2"/>
          <a:stretch>
            <a:fillRect/>
          </a:stretch>
        </p:blipFill>
        <p:spPr>
          <a:xfrm>
            <a:off x="1033272" y="841249"/>
            <a:ext cx="10149840" cy="5943135"/>
          </a:xfrm>
          <a:prstGeom prst="rect">
            <a:avLst/>
          </a:prstGeom>
        </p:spPr>
      </p:pic>
      <p:sp>
        <p:nvSpPr>
          <p:cNvPr id="6" name="Rectangle 5">
            <a:extLst>
              <a:ext uri="{FF2B5EF4-FFF2-40B4-BE49-F238E27FC236}">
                <a16:creationId xmlns:a16="http://schemas.microsoft.com/office/drawing/2014/main" id="{0E26AACB-36BB-6347-9FE4-21929B95AF5D}"/>
              </a:ext>
            </a:extLst>
          </p:cNvPr>
          <p:cNvSpPr/>
          <p:nvPr/>
        </p:nvSpPr>
        <p:spPr>
          <a:xfrm>
            <a:off x="1616928" y="5054174"/>
            <a:ext cx="5408341" cy="707886"/>
          </a:xfrm>
          <a:prstGeom prst="rect">
            <a:avLst/>
          </a:prstGeom>
        </p:spPr>
        <p:txBody>
          <a:bodyPr wrap="square">
            <a:spAutoFit/>
          </a:bodyPr>
          <a:lstStyle/>
          <a:p>
            <a:r>
              <a:rPr lang="en-US" sz="2000" dirty="0">
                <a:solidFill>
                  <a:srgbClr val="FF0000"/>
                </a:solidFill>
              </a:rPr>
              <a:t>AI decrease; SO</a:t>
            </a:r>
            <a:r>
              <a:rPr lang="en-US" sz="2000" baseline="-25000" dirty="0">
                <a:solidFill>
                  <a:srgbClr val="FF0000"/>
                </a:solidFill>
              </a:rPr>
              <a:t>2</a:t>
            </a:r>
            <a:r>
              <a:rPr lang="en-US" sz="2000" dirty="0">
                <a:solidFill>
                  <a:srgbClr val="FF0000"/>
                </a:solidFill>
              </a:rPr>
              <a:t> mass increasing; ash/SO</a:t>
            </a:r>
            <a:r>
              <a:rPr lang="en-US" sz="2000" baseline="-25000" dirty="0">
                <a:solidFill>
                  <a:srgbClr val="FF0000"/>
                </a:solidFill>
              </a:rPr>
              <a:t>2</a:t>
            </a:r>
            <a:r>
              <a:rPr lang="en-US" sz="2000" dirty="0">
                <a:solidFill>
                  <a:srgbClr val="FF0000"/>
                </a:solidFill>
              </a:rPr>
              <a:t> separating (~2 hour EPIC gap)</a:t>
            </a:r>
          </a:p>
        </p:txBody>
      </p:sp>
    </p:spTree>
    <p:extLst>
      <p:ext uri="{BB962C8B-B14F-4D97-AF65-F5344CB8AC3E}">
        <p14:creationId xmlns:p14="http://schemas.microsoft.com/office/powerpoint/2010/main" val="2285860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4019-B18C-5C47-AB93-F0E736ED488F}"/>
              </a:ext>
            </a:extLst>
          </p:cNvPr>
          <p:cNvSpPr>
            <a:spLocks noGrp="1"/>
          </p:cNvSpPr>
          <p:nvPr>
            <p:ph type="title"/>
          </p:nvPr>
        </p:nvSpPr>
        <p:spPr/>
        <p:txBody>
          <a:bodyPr/>
          <a:lstStyle/>
          <a:p>
            <a:r>
              <a:rPr lang="en-US" sz="2800" dirty="0" err="1"/>
              <a:t>Raikoke</a:t>
            </a:r>
            <a:r>
              <a:rPr lang="en-US" sz="2800" dirty="0"/>
              <a:t> eruption: comparison of EPIC and S5P/TROPOMI</a:t>
            </a:r>
          </a:p>
        </p:txBody>
      </p:sp>
      <p:pic>
        <p:nvPicPr>
          <p:cNvPr id="4" name="Picture 3">
            <a:extLst>
              <a:ext uri="{FF2B5EF4-FFF2-40B4-BE49-F238E27FC236}">
                <a16:creationId xmlns:a16="http://schemas.microsoft.com/office/drawing/2014/main" id="{104FF87B-80BC-4147-A518-56512E4CBD75}"/>
              </a:ext>
            </a:extLst>
          </p:cNvPr>
          <p:cNvPicPr>
            <a:picLocks noChangeAspect="1"/>
          </p:cNvPicPr>
          <p:nvPr/>
        </p:nvPicPr>
        <p:blipFill>
          <a:blip r:embed="rId3"/>
          <a:stretch>
            <a:fillRect/>
          </a:stretch>
        </p:blipFill>
        <p:spPr>
          <a:xfrm>
            <a:off x="1280160" y="779574"/>
            <a:ext cx="9227005" cy="6022529"/>
          </a:xfrm>
          <a:prstGeom prst="rect">
            <a:avLst/>
          </a:prstGeom>
        </p:spPr>
      </p:pic>
      <p:sp>
        <p:nvSpPr>
          <p:cNvPr id="11" name="Rectangle 10">
            <a:extLst>
              <a:ext uri="{FF2B5EF4-FFF2-40B4-BE49-F238E27FC236}">
                <a16:creationId xmlns:a16="http://schemas.microsoft.com/office/drawing/2014/main" id="{C954FF35-BF9B-464F-92D5-62B53B7121EB}"/>
              </a:ext>
            </a:extLst>
          </p:cNvPr>
          <p:cNvSpPr/>
          <p:nvPr/>
        </p:nvSpPr>
        <p:spPr>
          <a:xfrm>
            <a:off x="3252486" y="5039086"/>
            <a:ext cx="6910087" cy="646331"/>
          </a:xfrm>
          <a:prstGeom prst="rect">
            <a:avLst/>
          </a:prstGeom>
        </p:spPr>
        <p:txBody>
          <a:bodyPr wrap="square">
            <a:spAutoFit/>
          </a:bodyPr>
          <a:lstStyle/>
          <a:p>
            <a:r>
              <a:rPr lang="en-US" sz="1800" dirty="0">
                <a:solidFill>
                  <a:srgbClr val="0070C0"/>
                </a:solidFill>
              </a:rPr>
              <a:t>Both TROPOMI and EPIC underestimate SO</a:t>
            </a:r>
            <a:r>
              <a:rPr lang="en-US" sz="1800" baseline="-25000" dirty="0">
                <a:solidFill>
                  <a:srgbClr val="0070C0"/>
                </a:solidFill>
              </a:rPr>
              <a:t>2</a:t>
            </a:r>
            <a:r>
              <a:rPr lang="en-US" sz="1800" dirty="0">
                <a:solidFill>
                  <a:srgbClr val="0070C0"/>
                </a:solidFill>
              </a:rPr>
              <a:t> on June 22 due to high ash loading</a:t>
            </a:r>
            <a:endParaRPr lang="en-US" sz="2000" baseline="-25000" dirty="0">
              <a:solidFill>
                <a:srgbClr val="0070C0"/>
              </a:solidFill>
            </a:endParaRPr>
          </a:p>
        </p:txBody>
      </p:sp>
    </p:spTree>
    <p:extLst>
      <p:ext uri="{BB962C8B-B14F-4D97-AF65-F5344CB8AC3E}">
        <p14:creationId xmlns:p14="http://schemas.microsoft.com/office/powerpoint/2010/main" val="689493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C48BFA-6D97-3E40-A18C-0811EE5771FF}"/>
              </a:ext>
            </a:extLst>
          </p:cNvPr>
          <p:cNvPicPr>
            <a:picLocks noChangeAspect="1"/>
          </p:cNvPicPr>
          <p:nvPr/>
        </p:nvPicPr>
        <p:blipFill>
          <a:blip r:embed="rId3"/>
          <a:stretch>
            <a:fillRect/>
          </a:stretch>
        </p:blipFill>
        <p:spPr>
          <a:xfrm>
            <a:off x="1280161" y="768097"/>
            <a:ext cx="9228836" cy="6024119"/>
          </a:xfrm>
          <a:prstGeom prst="rect">
            <a:avLst/>
          </a:prstGeom>
        </p:spPr>
      </p:pic>
      <p:sp>
        <p:nvSpPr>
          <p:cNvPr id="2" name="Title 1">
            <a:extLst>
              <a:ext uri="{FF2B5EF4-FFF2-40B4-BE49-F238E27FC236}">
                <a16:creationId xmlns:a16="http://schemas.microsoft.com/office/drawing/2014/main" id="{DBA84019-B18C-5C47-AB93-F0E736ED488F}"/>
              </a:ext>
            </a:extLst>
          </p:cNvPr>
          <p:cNvSpPr>
            <a:spLocks noGrp="1"/>
          </p:cNvSpPr>
          <p:nvPr>
            <p:ph type="title"/>
          </p:nvPr>
        </p:nvSpPr>
        <p:spPr/>
        <p:txBody>
          <a:bodyPr/>
          <a:lstStyle/>
          <a:p>
            <a:r>
              <a:rPr lang="en-US" sz="2800" dirty="0" err="1"/>
              <a:t>Raikoke</a:t>
            </a:r>
            <a:r>
              <a:rPr lang="en-US" sz="2800" dirty="0"/>
              <a:t> eruption: comparison of EPIC and S5P/TROPOMI</a:t>
            </a:r>
          </a:p>
        </p:txBody>
      </p:sp>
      <p:sp>
        <p:nvSpPr>
          <p:cNvPr id="8" name="Rectangle 7">
            <a:extLst>
              <a:ext uri="{FF2B5EF4-FFF2-40B4-BE49-F238E27FC236}">
                <a16:creationId xmlns:a16="http://schemas.microsoft.com/office/drawing/2014/main" id="{4AD39172-2A16-DA4E-AB69-F4184E825100}"/>
              </a:ext>
            </a:extLst>
          </p:cNvPr>
          <p:cNvSpPr/>
          <p:nvPr/>
        </p:nvSpPr>
        <p:spPr>
          <a:xfrm>
            <a:off x="3252486" y="5039086"/>
            <a:ext cx="6910087" cy="646331"/>
          </a:xfrm>
          <a:prstGeom prst="rect">
            <a:avLst/>
          </a:prstGeom>
        </p:spPr>
        <p:txBody>
          <a:bodyPr wrap="square">
            <a:spAutoFit/>
          </a:bodyPr>
          <a:lstStyle/>
          <a:p>
            <a:r>
              <a:rPr lang="en-US" sz="1800" dirty="0">
                <a:solidFill>
                  <a:srgbClr val="0070C0"/>
                </a:solidFill>
              </a:rPr>
              <a:t>Both TROPOMI and EPIC underestimate SO</a:t>
            </a:r>
            <a:r>
              <a:rPr lang="en-US" sz="1800" baseline="-25000" dirty="0">
                <a:solidFill>
                  <a:srgbClr val="0070C0"/>
                </a:solidFill>
              </a:rPr>
              <a:t>2</a:t>
            </a:r>
            <a:r>
              <a:rPr lang="en-US" sz="1800" dirty="0">
                <a:solidFill>
                  <a:srgbClr val="0070C0"/>
                </a:solidFill>
              </a:rPr>
              <a:t> on June 22 due to high ash loading</a:t>
            </a:r>
            <a:endParaRPr lang="en-US" sz="2000" baseline="-25000" dirty="0">
              <a:solidFill>
                <a:srgbClr val="0070C0"/>
              </a:solidFill>
            </a:endParaRPr>
          </a:p>
        </p:txBody>
      </p:sp>
    </p:spTree>
    <p:extLst>
      <p:ext uri="{BB962C8B-B14F-4D97-AF65-F5344CB8AC3E}">
        <p14:creationId xmlns:p14="http://schemas.microsoft.com/office/powerpoint/2010/main" val="895972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4019-B18C-5C47-AB93-F0E736ED488F}"/>
              </a:ext>
            </a:extLst>
          </p:cNvPr>
          <p:cNvSpPr>
            <a:spLocks noGrp="1"/>
          </p:cNvSpPr>
          <p:nvPr>
            <p:ph type="title"/>
          </p:nvPr>
        </p:nvSpPr>
        <p:spPr/>
        <p:txBody>
          <a:bodyPr/>
          <a:lstStyle/>
          <a:p>
            <a:r>
              <a:rPr lang="en-US" sz="2800" dirty="0" err="1"/>
              <a:t>Raikoke</a:t>
            </a:r>
            <a:r>
              <a:rPr lang="en-US" sz="2800" dirty="0"/>
              <a:t> eruption: infrasound and lightning</a:t>
            </a:r>
          </a:p>
        </p:txBody>
      </p:sp>
      <p:sp>
        <p:nvSpPr>
          <p:cNvPr id="8" name="Rectangle 7">
            <a:extLst>
              <a:ext uri="{FF2B5EF4-FFF2-40B4-BE49-F238E27FC236}">
                <a16:creationId xmlns:a16="http://schemas.microsoft.com/office/drawing/2014/main" id="{4AD39172-2A16-DA4E-AB69-F4184E825100}"/>
              </a:ext>
            </a:extLst>
          </p:cNvPr>
          <p:cNvSpPr/>
          <p:nvPr/>
        </p:nvSpPr>
        <p:spPr>
          <a:xfrm>
            <a:off x="3252486" y="5039086"/>
            <a:ext cx="6910087" cy="646331"/>
          </a:xfrm>
          <a:prstGeom prst="rect">
            <a:avLst/>
          </a:prstGeom>
        </p:spPr>
        <p:txBody>
          <a:bodyPr wrap="square">
            <a:spAutoFit/>
          </a:bodyPr>
          <a:lstStyle/>
          <a:p>
            <a:r>
              <a:rPr lang="en-US" sz="1800" dirty="0">
                <a:solidFill>
                  <a:srgbClr val="0070C0"/>
                </a:solidFill>
              </a:rPr>
              <a:t>Both TROPOMI and EPIC underestimate SO</a:t>
            </a:r>
            <a:r>
              <a:rPr lang="en-US" sz="1800" baseline="-25000" dirty="0">
                <a:solidFill>
                  <a:srgbClr val="0070C0"/>
                </a:solidFill>
              </a:rPr>
              <a:t>2</a:t>
            </a:r>
            <a:r>
              <a:rPr lang="en-US" sz="1800" dirty="0">
                <a:solidFill>
                  <a:srgbClr val="0070C0"/>
                </a:solidFill>
              </a:rPr>
              <a:t> on June 22 due to high ash loading</a:t>
            </a:r>
            <a:endParaRPr lang="en-US" sz="2000" baseline="-25000" dirty="0">
              <a:solidFill>
                <a:srgbClr val="0070C0"/>
              </a:solidFill>
            </a:endParaRPr>
          </a:p>
        </p:txBody>
      </p:sp>
      <p:pic>
        <p:nvPicPr>
          <p:cNvPr id="4" name="Picture 3">
            <a:extLst>
              <a:ext uri="{FF2B5EF4-FFF2-40B4-BE49-F238E27FC236}">
                <a16:creationId xmlns:a16="http://schemas.microsoft.com/office/drawing/2014/main" id="{DE4BA49E-C4FD-8A4A-8EFC-B584645A07C8}"/>
              </a:ext>
            </a:extLst>
          </p:cNvPr>
          <p:cNvPicPr>
            <a:picLocks noChangeAspect="1"/>
          </p:cNvPicPr>
          <p:nvPr/>
        </p:nvPicPr>
        <p:blipFill rotWithShape="1">
          <a:blip r:embed="rId3"/>
          <a:srcRect l="8788" t="3139" r="5966" b="4955"/>
          <a:stretch/>
        </p:blipFill>
        <p:spPr>
          <a:xfrm>
            <a:off x="740781" y="853351"/>
            <a:ext cx="10625559" cy="6004649"/>
          </a:xfrm>
          <a:prstGeom prst="rect">
            <a:avLst/>
          </a:prstGeom>
        </p:spPr>
      </p:pic>
      <p:sp>
        <p:nvSpPr>
          <p:cNvPr id="7" name="TextBox 6">
            <a:extLst>
              <a:ext uri="{FF2B5EF4-FFF2-40B4-BE49-F238E27FC236}">
                <a16:creationId xmlns:a16="http://schemas.microsoft.com/office/drawing/2014/main" id="{A4B8C789-E486-7749-9DBA-18E2C88AED87}"/>
              </a:ext>
            </a:extLst>
          </p:cNvPr>
          <p:cNvSpPr txBox="1"/>
          <p:nvPr/>
        </p:nvSpPr>
        <p:spPr>
          <a:xfrm>
            <a:off x="8241791" y="3671009"/>
            <a:ext cx="3841564" cy="369332"/>
          </a:xfrm>
          <a:prstGeom prst="rect">
            <a:avLst/>
          </a:prstGeom>
          <a:noFill/>
        </p:spPr>
        <p:txBody>
          <a:bodyPr wrap="square" rtlCol="0">
            <a:spAutoFit/>
          </a:bodyPr>
          <a:lstStyle/>
          <a:p>
            <a:r>
              <a:rPr lang="en-US" sz="1800" dirty="0">
                <a:solidFill>
                  <a:srgbClr val="0070C0"/>
                </a:solidFill>
              </a:rPr>
              <a:t>(R. </a:t>
            </a:r>
            <a:r>
              <a:rPr lang="en-US" sz="1800" dirty="0" err="1">
                <a:solidFill>
                  <a:srgbClr val="0070C0"/>
                </a:solidFill>
              </a:rPr>
              <a:t>Matoza</a:t>
            </a:r>
            <a:r>
              <a:rPr lang="en-US" sz="1800" dirty="0">
                <a:solidFill>
                  <a:srgbClr val="0070C0"/>
                </a:solidFill>
              </a:rPr>
              <a:t>/UCSB; C. Smith/USGS)</a:t>
            </a:r>
          </a:p>
        </p:txBody>
      </p:sp>
      <p:sp>
        <p:nvSpPr>
          <p:cNvPr id="6" name="TextBox 5">
            <a:extLst>
              <a:ext uri="{FF2B5EF4-FFF2-40B4-BE49-F238E27FC236}">
                <a16:creationId xmlns:a16="http://schemas.microsoft.com/office/drawing/2014/main" id="{8578A8B2-E71C-5045-8A25-D430265F6681}"/>
              </a:ext>
            </a:extLst>
          </p:cNvPr>
          <p:cNvSpPr txBox="1"/>
          <p:nvPr/>
        </p:nvSpPr>
        <p:spPr>
          <a:xfrm>
            <a:off x="1360246" y="4318344"/>
            <a:ext cx="4079856" cy="707886"/>
          </a:xfrm>
          <a:prstGeom prst="rect">
            <a:avLst/>
          </a:prstGeom>
          <a:noFill/>
        </p:spPr>
        <p:txBody>
          <a:bodyPr wrap="square" rtlCol="0">
            <a:spAutoFit/>
          </a:bodyPr>
          <a:lstStyle/>
          <a:p>
            <a:r>
              <a:rPr lang="en-US" sz="2000" dirty="0">
                <a:solidFill>
                  <a:srgbClr val="FF0000"/>
                </a:solidFill>
              </a:rPr>
              <a:t>World Wide Lightning Location Network (WWLLN)</a:t>
            </a:r>
          </a:p>
        </p:txBody>
      </p:sp>
      <p:sp>
        <p:nvSpPr>
          <p:cNvPr id="9" name="TextBox 8">
            <a:extLst>
              <a:ext uri="{FF2B5EF4-FFF2-40B4-BE49-F238E27FC236}">
                <a16:creationId xmlns:a16="http://schemas.microsoft.com/office/drawing/2014/main" id="{3E62CF0F-FDA1-AC47-ABDA-8D4B4BC2FB46}"/>
              </a:ext>
            </a:extLst>
          </p:cNvPr>
          <p:cNvSpPr txBox="1"/>
          <p:nvPr/>
        </p:nvSpPr>
        <p:spPr>
          <a:xfrm>
            <a:off x="1360246" y="845316"/>
            <a:ext cx="3036205" cy="400110"/>
          </a:xfrm>
          <a:prstGeom prst="rect">
            <a:avLst/>
          </a:prstGeom>
          <a:noFill/>
        </p:spPr>
        <p:txBody>
          <a:bodyPr wrap="square" rtlCol="0">
            <a:spAutoFit/>
          </a:bodyPr>
          <a:lstStyle/>
          <a:p>
            <a:r>
              <a:rPr lang="en-US" sz="2000" dirty="0">
                <a:solidFill>
                  <a:srgbClr val="FF0000"/>
                </a:solidFill>
              </a:rPr>
              <a:t>Petropavlovsk infrasound</a:t>
            </a:r>
          </a:p>
        </p:txBody>
      </p:sp>
    </p:spTree>
    <p:extLst>
      <p:ext uri="{BB962C8B-B14F-4D97-AF65-F5344CB8AC3E}">
        <p14:creationId xmlns:p14="http://schemas.microsoft.com/office/powerpoint/2010/main" val="656623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1562701" y="31037"/>
            <a:ext cx="9032756" cy="673185"/>
          </a:xfrm>
          <a:solidFill>
            <a:schemeClr val="tx1"/>
          </a:solidFill>
          <a:effectLst/>
        </p:spPr>
        <p:txBody>
          <a:bodyPr/>
          <a:lstStyle/>
          <a:p>
            <a:pPr algn="ctr" eaLnBrk="1" hangingPunct="1">
              <a:defRPr/>
            </a:pPr>
            <a:r>
              <a:rPr lang="en-GB" sz="3200" dirty="0">
                <a:solidFill>
                  <a:schemeClr val="accent2">
                    <a:lumMod val="40000"/>
                    <a:lumOff val="60000"/>
                  </a:schemeClr>
                </a:solidFill>
                <a:ea typeface="ＭＳ Ｐゴシック" charset="-128"/>
                <a:cs typeface="ＭＳ Ｐゴシック" charset="-128"/>
              </a:rPr>
              <a:t>UV satellite remote sensing of volcanic SO</a:t>
            </a:r>
            <a:r>
              <a:rPr lang="en-GB" sz="3200" baseline="-25000" dirty="0">
                <a:solidFill>
                  <a:schemeClr val="accent2">
                    <a:lumMod val="40000"/>
                    <a:lumOff val="60000"/>
                  </a:schemeClr>
                </a:solidFill>
                <a:ea typeface="ＭＳ Ｐゴシック" charset="-128"/>
                <a:cs typeface="ＭＳ Ｐゴシック" charset="-128"/>
              </a:rPr>
              <a:t>2</a:t>
            </a:r>
            <a:endParaRPr lang="en-GB" sz="3200" dirty="0">
              <a:solidFill>
                <a:schemeClr val="accent2">
                  <a:lumMod val="40000"/>
                  <a:lumOff val="60000"/>
                </a:schemeClr>
              </a:solidFill>
              <a:ea typeface="ＭＳ Ｐゴシック" charset="-128"/>
              <a:cs typeface="ＭＳ Ｐゴシック" charset="-128"/>
            </a:endParaRPr>
          </a:p>
        </p:txBody>
      </p:sp>
      <p:pic>
        <p:nvPicPr>
          <p:cNvPr id="71683" name="Picture 3" descr="global_SO2_clouds"/>
          <p:cNvPicPr>
            <a:picLocks noGrp="1" noChangeAspect="1" noChangeArrowheads="1"/>
          </p:cNvPicPr>
          <p:nvPr>
            <p:ph idx="1"/>
          </p:nvPr>
        </p:nvPicPr>
        <p:blipFill>
          <a:blip r:embed="rId3"/>
          <a:srcRect l="7114" t="2804" r="2709"/>
          <a:stretch>
            <a:fillRect/>
          </a:stretch>
        </p:blipFill>
        <p:spPr bwMode="auto">
          <a:xfrm>
            <a:off x="1208624" y="749957"/>
            <a:ext cx="4851123" cy="3852032"/>
          </a:xfrm>
          <a:noFill/>
          <a:ln>
            <a:noFill/>
            <a:miter lim="800000"/>
            <a:headEnd/>
            <a:tailEnd/>
          </a:ln>
        </p:spPr>
      </p:pic>
      <p:sp>
        <p:nvSpPr>
          <p:cNvPr id="71684" name="Rectangle 4"/>
          <p:cNvSpPr>
            <a:spLocks noChangeArrowheads="1"/>
          </p:cNvSpPr>
          <p:nvPr/>
        </p:nvSpPr>
        <p:spPr bwMode="auto">
          <a:xfrm>
            <a:off x="2057400" y="6705600"/>
            <a:ext cx="8229600" cy="152400"/>
          </a:xfrm>
          <a:prstGeom prst="rect">
            <a:avLst/>
          </a:prstGeom>
          <a:solidFill>
            <a:schemeClr val="tx2"/>
          </a:solidFill>
          <a:ln w="9525">
            <a:noFill/>
            <a:miter lim="800000"/>
            <a:headEnd/>
            <a:tailEnd/>
          </a:ln>
        </p:spPr>
        <p:txBody>
          <a:bodyPr wrap="none" anchor="ctr">
            <a:prstTxWarp prst="textNoShape">
              <a:avLst/>
            </a:prstTxWarp>
          </a:bodyPr>
          <a:lstStyle/>
          <a:p>
            <a:endParaRPr lang="en-US" sz="1800">
              <a:solidFill>
                <a:srgbClr val="000000"/>
              </a:solidFill>
            </a:endParaRPr>
          </a:p>
        </p:txBody>
      </p:sp>
      <p:sp>
        <p:nvSpPr>
          <p:cNvPr id="6" name="TextBox 5"/>
          <p:cNvSpPr txBox="1"/>
          <p:nvPr/>
        </p:nvSpPr>
        <p:spPr>
          <a:xfrm>
            <a:off x="1631625" y="4533023"/>
            <a:ext cx="3142620" cy="1015663"/>
          </a:xfrm>
          <a:prstGeom prst="rect">
            <a:avLst/>
          </a:prstGeom>
          <a:solidFill>
            <a:schemeClr val="tx1"/>
          </a:solidFill>
        </p:spPr>
        <p:txBody>
          <a:bodyPr wrap="square" rtlCol="0">
            <a:spAutoFit/>
          </a:bodyPr>
          <a:lstStyle/>
          <a:p>
            <a:pPr algn="ctr"/>
            <a:r>
              <a:rPr lang="en-US" sz="2000" dirty="0">
                <a:solidFill>
                  <a:srgbClr val="FFFFFF"/>
                </a:solidFill>
                <a:latin typeface="Arial Rounded MT Bold"/>
                <a:cs typeface="Arial Rounded MT Bold"/>
              </a:rPr>
              <a:t>1978-2005</a:t>
            </a:r>
          </a:p>
          <a:p>
            <a:pPr algn="ctr"/>
            <a:r>
              <a:rPr lang="en-US" sz="2000" dirty="0">
                <a:solidFill>
                  <a:srgbClr val="FFFFFF"/>
                </a:solidFill>
                <a:latin typeface="Arial Rounded MT Bold"/>
                <a:cs typeface="Arial Rounded MT Bold"/>
              </a:rPr>
              <a:t>Total Ozone Mapping Spectrometer (TOMS)</a:t>
            </a:r>
          </a:p>
        </p:txBody>
      </p:sp>
      <p:pic>
        <p:nvPicPr>
          <p:cNvPr id="7" name="Picture 43" descr="swpac_so2lf_pbl_20060423"/>
          <p:cNvPicPr>
            <a:picLocks noChangeAspect="1" noChangeArrowheads="1"/>
          </p:cNvPicPr>
          <p:nvPr/>
        </p:nvPicPr>
        <p:blipFill>
          <a:blip r:embed="rId4"/>
          <a:srcRect t="7061"/>
          <a:stretch>
            <a:fillRect/>
          </a:stretch>
        </p:blipFill>
        <p:spPr bwMode="auto">
          <a:xfrm>
            <a:off x="6394845" y="847177"/>
            <a:ext cx="4200284" cy="3648841"/>
          </a:xfrm>
          <a:prstGeom prst="rect">
            <a:avLst/>
          </a:prstGeom>
          <a:noFill/>
          <a:ln w="9525">
            <a:noFill/>
            <a:miter lim="800000"/>
            <a:headEnd/>
            <a:tailEnd/>
          </a:ln>
        </p:spPr>
      </p:pic>
      <p:sp>
        <p:nvSpPr>
          <p:cNvPr id="8" name="TextBox 7"/>
          <p:cNvSpPr txBox="1"/>
          <p:nvPr/>
        </p:nvSpPr>
        <p:spPr>
          <a:xfrm>
            <a:off x="7826028" y="4518496"/>
            <a:ext cx="2841977" cy="1015663"/>
          </a:xfrm>
          <a:prstGeom prst="rect">
            <a:avLst/>
          </a:prstGeom>
          <a:noFill/>
        </p:spPr>
        <p:txBody>
          <a:bodyPr wrap="square" rtlCol="0">
            <a:spAutoFit/>
          </a:bodyPr>
          <a:lstStyle/>
          <a:p>
            <a:pPr algn="ctr"/>
            <a:r>
              <a:rPr lang="en-US" sz="2000" dirty="0">
                <a:solidFill>
                  <a:srgbClr val="FF6600"/>
                </a:solidFill>
                <a:latin typeface="Arial Rounded MT Bold"/>
                <a:cs typeface="Arial Rounded MT Bold"/>
              </a:rPr>
              <a:t>2004-</a:t>
            </a:r>
          </a:p>
          <a:p>
            <a:pPr algn="ctr"/>
            <a:r>
              <a:rPr lang="en-US" sz="2000" dirty="0">
                <a:solidFill>
                  <a:srgbClr val="FF6600"/>
                </a:solidFill>
                <a:latin typeface="Arial Rounded MT Bold"/>
                <a:cs typeface="Arial Rounded MT Bold"/>
              </a:rPr>
              <a:t>Ozone Monitoring Instrument (OMI)</a:t>
            </a:r>
          </a:p>
        </p:txBody>
      </p:sp>
      <p:pic>
        <p:nvPicPr>
          <p:cNvPr id="9" name="Picture 8" descr="npp_logo.jpg"/>
          <p:cNvPicPr>
            <a:picLocks noChangeAspect="1"/>
          </p:cNvPicPr>
          <p:nvPr/>
        </p:nvPicPr>
        <p:blipFill>
          <a:blip r:embed="rId5"/>
          <a:stretch>
            <a:fillRect/>
          </a:stretch>
        </p:blipFill>
        <p:spPr>
          <a:xfrm>
            <a:off x="4015429" y="5746731"/>
            <a:ext cx="1040711" cy="944764"/>
          </a:xfrm>
          <a:prstGeom prst="rect">
            <a:avLst/>
          </a:prstGeom>
        </p:spPr>
      </p:pic>
      <p:sp>
        <p:nvSpPr>
          <p:cNvPr id="10" name="TextBox 9"/>
          <p:cNvSpPr txBox="1"/>
          <p:nvPr/>
        </p:nvSpPr>
        <p:spPr>
          <a:xfrm>
            <a:off x="5073800" y="5722146"/>
            <a:ext cx="3173971" cy="1015663"/>
          </a:xfrm>
          <a:prstGeom prst="rect">
            <a:avLst/>
          </a:prstGeom>
          <a:noFill/>
        </p:spPr>
        <p:txBody>
          <a:bodyPr wrap="square" rtlCol="0">
            <a:spAutoFit/>
          </a:bodyPr>
          <a:lstStyle/>
          <a:p>
            <a:r>
              <a:rPr lang="en-US" sz="2000" dirty="0">
                <a:solidFill>
                  <a:srgbClr val="FF0000"/>
                </a:solidFill>
                <a:latin typeface="Arial Rounded MT Bold"/>
                <a:cs typeface="Arial Rounded MT Bold"/>
              </a:rPr>
              <a:t>2012-</a:t>
            </a:r>
          </a:p>
          <a:p>
            <a:r>
              <a:rPr lang="en-US" sz="2000" dirty="0">
                <a:solidFill>
                  <a:srgbClr val="FF0000"/>
                </a:solidFill>
                <a:latin typeface="Arial Rounded MT Bold"/>
                <a:cs typeface="Arial Rounded MT Bold"/>
              </a:rPr>
              <a:t>Ozone Mapping and Profiler Suite (OMPS)</a:t>
            </a:r>
          </a:p>
        </p:txBody>
      </p:sp>
      <p:sp>
        <p:nvSpPr>
          <p:cNvPr id="11" name="TextBox 10"/>
          <p:cNvSpPr txBox="1"/>
          <p:nvPr/>
        </p:nvSpPr>
        <p:spPr>
          <a:xfrm>
            <a:off x="7979880" y="2208591"/>
            <a:ext cx="1608133" cy="646331"/>
          </a:xfrm>
          <a:prstGeom prst="rect">
            <a:avLst/>
          </a:prstGeom>
          <a:noFill/>
        </p:spPr>
        <p:txBody>
          <a:bodyPr wrap="none" rtlCol="0">
            <a:spAutoFit/>
          </a:bodyPr>
          <a:lstStyle/>
          <a:p>
            <a:r>
              <a:rPr lang="en-US" sz="1800" i="1" dirty="0">
                <a:solidFill>
                  <a:srgbClr val="FF6600"/>
                </a:solidFill>
              </a:rPr>
              <a:t>SW Pacific</a:t>
            </a:r>
          </a:p>
          <a:p>
            <a:r>
              <a:rPr lang="en-US" sz="1800" i="1" dirty="0">
                <a:solidFill>
                  <a:srgbClr val="FF6600"/>
                </a:solidFill>
              </a:rPr>
              <a:t>April 23, 2006</a:t>
            </a:r>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27243" y="3806205"/>
            <a:ext cx="1374956" cy="351043"/>
          </a:xfrm>
          <a:prstGeom prst="rect">
            <a:avLst/>
          </a:prstGeom>
        </p:spPr>
      </p:pic>
      <p:pic>
        <p:nvPicPr>
          <p:cNvPr id="13" name="Picture 12" descr="logo_omi_small.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16858" y="3696133"/>
            <a:ext cx="1004708" cy="619571"/>
          </a:xfrm>
          <a:prstGeom prst="rect">
            <a:avLst/>
          </a:prstGeom>
        </p:spPr>
      </p:pic>
      <p:sp>
        <p:nvSpPr>
          <p:cNvPr id="14" name="TextBox 13"/>
          <p:cNvSpPr txBox="1"/>
          <p:nvPr/>
        </p:nvSpPr>
        <p:spPr>
          <a:xfrm>
            <a:off x="8014350" y="5711298"/>
            <a:ext cx="1488607" cy="1015663"/>
          </a:xfrm>
          <a:prstGeom prst="rect">
            <a:avLst/>
          </a:prstGeom>
          <a:noFill/>
          <a:ln w="34925">
            <a:solidFill>
              <a:schemeClr val="bg1"/>
            </a:solidFill>
          </a:ln>
        </p:spPr>
        <p:txBody>
          <a:bodyPr wrap="square" rtlCol="0">
            <a:spAutoFit/>
          </a:bodyPr>
          <a:lstStyle/>
          <a:p>
            <a:pPr algn="r"/>
            <a:r>
              <a:rPr lang="en-US" sz="2000" dirty="0">
                <a:solidFill>
                  <a:srgbClr val="808080">
                    <a:lumMod val="60000"/>
                    <a:lumOff val="40000"/>
                  </a:srgbClr>
                </a:solidFill>
                <a:latin typeface="Arial Rounded MT Bold"/>
                <a:cs typeface="Arial Rounded MT Bold"/>
              </a:rPr>
              <a:t>2015-</a:t>
            </a:r>
          </a:p>
          <a:p>
            <a:pPr algn="r"/>
            <a:r>
              <a:rPr lang="en-US" sz="2000" dirty="0">
                <a:solidFill>
                  <a:srgbClr val="808080">
                    <a:lumMod val="60000"/>
                    <a:lumOff val="40000"/>
                  </a:srgbClr>
                </a:solidFill>
                <a:latin typeface="Arial Rounded MT Bold"/>
                <a:cs typeface="Arial Rounded MT Bold"/>
              </a:rPr>
              <a:t>DSCOVR/EPIC</a:t>
            </a:r>
          </a:p>
        </p:txBody>
      </p:sp>
      <p:sp>
        <p:nvSpPr>
          <p:cNvPr id="15" name="TextBox 14"/>
          <p:cNvSpPr txBox="1"/>
          <p:nvPr/>
        </p:nvSpPr>
        <p:spPr>
          <a:xfrm>
            <a:off x="4581544" y="4541754"/>
            <a:ext cx="3529043" cy="1015663"/>
          </a:xfrm>
          <a:prstGeom prst="rect">
            <a:avLst/>
          </a:prstGeom>
          <a:noFill/>
        </p:spPr>
        <p:txBody>
          <a:bodyPr wrap="square" rtlCol="0">
            <a:spAutoFit/>
          </a:bodyPr>
          <a:lstStyle/>
          <a:p>
            <a:pPr algn="ctr"/>
            <a:r>
              <a:rPr lang="en-US" sz="2000" dirty="0">
                <a:solidFill>
                  <a:srgbClr val="FF6600"/>
                </a:solidFill>
                <a:latin typeface="Arial Rounded MT Bold"/>
                <a:cs typeface="Arial Rounded MT Bold"/>
              </a:rPr>
              <a:t>1995-2003</a:t>
            </a:r>
          </a:p>
          <a:p>
            <a:pPr algn="ctr"/>
            <a:r>
              <a:rPr lang="en-US" sz="2000" dirty="0">
                <a:solidFill>
                  <a:srgbClr val="FF6600"/>
                </a:solidFill>
                <a:latin typeface="Arial Rounded MT Bold"/>
                <a:cs typeface="Arial Rounded MT Bold"/>
              </a:rPr>
              <a:t>Global Ozone Monitoring Experiment (GOME)</a:t>
            </a:r>
          </a:p>
        </p:txBody>
      </p:sp>
      <p:sp>
        <p:nvSpPr>
          <p:cNvPr id="16" name="TextBox 15"/>
          <p:cNvSpPr txBox="1"/>
          <p:nvPr/>
        </p:nvSpPr>
        <p:spPr>
          <a:xfrm>
            <a:off x="520397" y="5705769"/>
            <a:ext cx="3228719" cy="1015663"/>
          </a:xfrm>
          <a:prstGeom prst="rect">
            <a:avLst/>
          </a:prstGeom>
          <a:noFill/>
        </p:spPr>
        <p:txBody>
          <a:bodyPr wrap="square" rtlCol="0">
            <a:spAutoFit/>
          </a:bodyPr>
          <a:lstStyle/>
          <a:p>
            <a:pPr algn="ctr"/>
            <a:r>
              <a:rPr lang="en-US" sz="2000" dirty="0">
                <a:solidFill>
                  <a:srgbClr val="FF6600"/>
                </a:solidFill>
                <a:latin typeface="Arial Rounded MT Bold"/>
                <a:cs typeface="Arial Rounded MT Bold"/>
              </a:rPr>
              <a:t>2006-</a:t>
            </a:r>
          </a:p>
          <a:p>
            <a:pPr algn="ctr"/>
            <a:r>
              <a:rPr lang="en-US" sz="2000" dirty="0">
                <a:solidFill>
                  <a:srgbClr val="FF6600"/>
                </a:solidFill>
                <a:latin typeface="Arial Rounded MT Bold"/>
                <a:cs typeface="Arial Rounded MT Bold"/>
              </a:rPr>
              <a:t>Global Ozone Monitoring Experiment 2 (GOME-2)</a:t>
            </a:r>
          </a:p>
        </p:txBody>
      </p:sp>
      <p:sp>
        <p:nvSpPr>
          <p:cNvPr id="17" name="Text Box 11"/>
          <p:cNvSpPr txBox="1">
            <a:spLocks noChangeArrowheads="1"/>
          </p:cNvSpPr>
          <p:nvPr/>
        </p:nvSpPr>
        <p:spPr bwMode="auto">
          <a:xfrm>
            <a:off x="7264396" y="982404"/>
            <a:ext cx="2600392" cy="307777"/>
          </a:xfrm>
          <a:prstGeom prst="rect">
            <a:avLst/>
          </a:prstGeom>
          <a:noFill/>
          <a:ln w="9525">
            <a:noFill/>
            <a:miter lim="800000"/>
            <a:headEnd/>
            <a:tailEnd/>
          </a:ln>
        </p:spPr>
        <p:txBody>
          <a:bodyPr wrap="none">
            <a:prstTxWarp prst="textNoShape">
              <a:avLst/>
            </a:prstTxWarp>
            <a:spAutoFit/>
          </a:bodyPr>
          <a:lstStyle/>
          <a:p>
            <a:r>
              <a:rPr lang="en-US" sz="1400" i="1" dirty="0">
                <a:solidFill>
                  <a:srgbClr val="0000FF"/>
                </a:solidFill>
              </a:rPr>
              <a:t>[Carn et </a:t>
            </a:r>
            <a:r>
              <a:rPr lang="en-US" sz="1400" i="1">
                <a:solidFill>
                  <a:srgbClr val="0000FF"/>
                </a:solidFill>
              </a:rPr>
              <a:t>al., 2008, 2013, 2016]</a:t>
            </a:r>
            <a:endParaRPr lang="en-US" sz="1400" i="1" dirty="0">
              <a:solidFill>
                <a:srgbClr val="0000FF"/>
              </a:solidFill>
            </a:endParaRPr>
          </a:p>
        </p:txBody>
      </p:sp>
      <p:sp>
        <p:nvSpPr>
          <p:cNvPr id="18" name="TextBox 17">
            <a:extLst>
              <a:ext uri="{FF2B5EF4-FFF2-40B4-BE49-F238E27FC236}">
                <a16:creationId xmlns:a16="http://schemas.microsoft.com/office/drawing/2014/main" id="{C94E859C-19E0-DE4C-B333-759288F5DA76}"/>
              </a:ext>
            </a:extLst>
          </p:cNvPr>
          <p:cNvSpPr txBox="1"/>
          <p:nvPr/>
        </p:nvSpPr>
        <p:spPr>
          <a:xfrm>
            <a:off x="9821394" y="5721004"/>
            <a:ext cx="1488607" cy="1015663"/>
          </a:xfrm>
          <a:prstGeom prst="rect">
            <a:avLst/>
          </a:prstGeom>
          <a:noFill/>
          <a:ln w="34925">
            <a:noFill/>
          </a:ln>
        </p:spPr>
        <p:txBody>
          <a:bodyPr wrap="square" rtlCol="0">
            <a:spAutoFit/>
          </a:bodyPr>
          <a:lstStyle/>
          <a:p>
            <a:pPr algn="r"/>
            <a:r>
              <a:rPr lang="en-US" sz="2000" dirty="0">
                <a:solidFill>
                  <a:srgbClr val="FFFF00"/>
                </a:solidFill>
                <a:latin typeface="Arial Rounded MT Bold"/>
                <a:cs typeface="Arial Rounded MT Bold"/>
              </a:rPr>
              <a:t>2017-</a:t>
            </a:r>
          </a:p>
          <a:p>
            <a:pPr algn="r"/>
            <a:r>
              <a:rPr lang="en-US" sz="2000" dirty="0">
                <a:solidFill>
                  <a:srgbClr val="FFFF00"/>
                </a:solidFill>
                <a:latin typeface="Arial Rounded MT Bold"/>
                <a:cs typeface="Arial Rounded MT Bold"/>
              </a:rPr>
              <a:t>S5P/</a:t>
            </a:r>
          </a:p>
          <a:p>
            <a:pPr algn="r"/>
            <a:r>
              <a:rPr lang="en-US" sz="2000" dirty="0">
                <a:solidFill>
                  <a:srgbClr val="FFFF00"/>
                </a:solidFill>
                <a:latin typeface="Arial Rounded MT Bold"/>
                <a:cs typeface="Arial Rounded MT Bold"/>
              </a:rPr>
              <a:t>TROPOMI</a:t>
            </a:r>
          </a:p>
        </p:txBody>
      </p:sp>
    </p:spTree>
    <p:extLst>
      <p:ext uri="{BB962C8B-B14F-4D97-AF65-F5344CB8AC3E}">
        <p14:creationId xmlns:p14="http://schemas.microsoft.com/office/powerpoint/2010/main" val="14204236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DD9EC-FDAC-E546-8961-B669E368FF17}"/>
              </a:ext>
            </a:extLst>
          </p:cNvPr>
          <p:cNvSpPr>
            <a:spLocks noGrp="1"/>
          </p:cNvSpPr>
          <p:nvPr>
            <p:ph type="title"/>
          </p:nvPr>
        </p:nvSpPr>
        <p:spPr/>
        <p:txBody>
          <a:bodyPr/>
          <a:lstStyle/>
          <a:p>
            <a:r>
              <a:rPr lang="en-US" sz="3200" dirty="0" err="1"/>
              <a:t>Raikoke</a:t>
            </a:r>
            <a:r>
              <a:rPr lang="en-US" sz="3200" dirty="0"/>
              <a:t> eruption (Kuril Islands, Russia) – June 2019</a:t>
            </a:r>
          </a:p>
        </p:txBody>
      </p:sp>
      <p:pic>
        <p:nvPicPr>
          <p:cNvPr id="5" name="Picture 4">
            <a:extLst>
              <a:ext uri="{FF2B5EF4-FFF2-40B4-BE49-F238E27FC236}">
                <a16:creationId xmlns:a16="http://schemas.microsoft.com/office/drawing/2014/main" id="{73A92327-9199-5F43-88CA-2BC7EB5239F2}"/>
              </a:ext>
            </a:extLst>
          </p:cNvPr>
          <p:cNvPicPr>
            <a:picLocks noChangeAspect="1"/>
          </p:cNvPicPr>
          <p:nvPr/>
        </p:nvPicPr>
        <p:blipFill>
          <a:blip r:embed="rId2"/>
          <a:stretch>
            <a:fillRect/>
          </a:stretch>
        </p:blipFill>
        <p:spPr>
          <a:xfrm>
            <a:off x="135673" y="568712"/>
            <a:ext cx="9601200" cy="6858000"/>
          </a:xfrm>
          <a:prstGeom prst="rect">
            <a:avLst/>
          </a:prstGeom>
        </p:spPr>
      </p:pic>
      <p:sp>
        <p:nvSpPr>
          <p:cNvPr id="6" name="TextBox 5">
            <a:extLst>
              <a:ext uri="{FF2B5EF4-FFF2-40B4-BE49-F238E27FC236}">
                <a16:creationId xmlns:a16="http://schemas.microsoft.com/office/drawing/2014/main" id="{A39479ED-D52E-A74C-8B05-9820A9856ED7}"/>
              </a:ext>
            </a:extLst>
          </p:cNvPr>
          <p:cNvSpPr txBox="1"/>
          <p:nvPr/>
        </p:nvSpPr>
        <p:spPr>
          <a:xfrm>
            <a:off x="9568225" y="3738445"/>
            <a:ext cx="2434683" cy="1877437"/>
          </a:xfrm>
          <a:prstGeom prst="rect">
            <a:avLst/>
          </a:prstGeom>
          <a:noFill/>
        </p:spPr>
        <p:txBody>
          <a:bodyPr wrap="square" rtlCol="0">
            <a:spAutoFit/>
          </a:bodyPr>
          <a:lstStyle/>
          <a:p>
            <a:r>
              <a:rPr lang="en-US" sz="2000" dirty="0">
                <a:solidFill>
                  <a:srgbClr val="0070C0"/>
                </a:solidFill>
              </a:rPr>
              <a:t>Max SO</a:t>
            </a:r>
            <a:r>
              <a:rPr lang="en-US" sz="2000" baseline="-25000" dirty="0">
                <a:solidFill>
                  <a:srgbClr val="0070C0"/>
                </a:solidFill>
              </a:rPr>
              <a:t>2</a:t>
            </a:r>
            <a:r>
              <a:rPr lang="en-US" sz="2000" dirty="0">
                <a:solidFill>
                  <a:srgbClr val="0070C0"/>
                </a:solidFill>
              </a:rPr>
              <a:t> column:</a:t>
            </a:r>
          </a:p>
          <a:p>
            <a:r>
              <a:rPr lang="en-US" sz="2000" dirty="0">
                <a:solidFill>
                  <a:srgbClr val="0070C0"/>
                </a:solidFill>
              </a:rPr>
              <a:t>314 DU (June 22)</a:t>
            </a:r>
            <a:endParaRPr lang="en-US" sz="1800" dirty="0">
              <a:solidFill>
                <a:srgbClr val="0070C0"/>
              </a:solidFill>
            </a:endParaRPr>
          </a:p>
          <a:p>
            <a:endParaRPr lang="en-US" sz="1800" dirty="0">
              <a:solidFill>
                <a:srgbClr val="0070C0"/>
              </a:solidFill>
            </a:endParaRPr>
          </a:p>
          <a:p>
            <a:r>
              <a:rPr lang="en-US" sz="2000" dirty="0">
                <a:solidFill>
                  <a:srgbClr val="0070C0"/>
                </a:solidFill>
              </a:rPr>
              <a:t>Max SO</a:t>
            </a:r>
            <a:r>
              <a:rPr lang="en-US" sz="2000" baseline="-25000" dirty="0">
                <a:solidFill>
                  <a:srgbClr val="0070C0"/>
                </a:solidFill>
              </a:rPr>
              <a:t>2</a:t>
            </a:r>
            <a:r>
              <a:rPr lang="en-US" sz="2000" dirty="0">
                <a:solidFill>
                  <a:srgbClr val="0070C0"/>
                </a:solidFill>
              </a:rPr>
              <a:t> mass:</a:t>
            </a:r>
          </a:p>
          <a:p>
            <a:r>
              <a:rPr lang="en-US" sz="2000" dirty="0">
                <a:solidFill>
                  <a:srgbClr val="0070C0"/>
                </a:solidFill>
              </a:rPr>
              <a:t>1.28 </a:t>
            </a:r>
            <a:r>
              <a:rPr lang="en-US" sz="2000" dirty="0" err="1">
                <a:solidFill>
                  <a:srgbClr val="0070C0"/>
                </a:solidFill>
              </a:rPr>
              <a:t>Tg</a:t>
            </a:r>
            <a:r>
              <a:rPr lang="en-US" sz="2000" dirty="0">
                <a:solidFill>
                  <a:srgbClr val="0070C0"/>
                </a:solidFill>
              </a:rPr>
              <a:t> (June 24)</a:t>
            </a:r>
            <a:endParaRPr lang="en-US" sz="1800" dirty="0">
              <a:solidFill>
                <a:srgbClr val="0070C0"/>
              </a:solidFill>
            </a:endParaRPr>
          </a:p>
          <a:p>
            <a:endParaRPr lang="en-US" sz="1800" dirty="0">
              <a:solidFill>
                <a:srgbClr val="0070C0"/>
              </a:solidFill>
            </a:endParaRPr>
          </a:p>
        </p:txBody>
      </p:sp>
    </p:spTree>
    <p:extLst>
      <p:ext uri="{BB962C8B-B14F-4D97-AF65-F5344CB8AC3E}">
        <p14:creationId xmlns:p14="http://schemas.microsoft.com/office/powerpoint/2010/main" val="926305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4019-B18C-5C47-AB93-F0E736ED488F}"/>
              </a:ext>
            </a:extLst>
          </p:cNvPr>
          <p:cNvSpPr>
            <a:spLocks noGrp="1"/>
          </p:cNvSpPr>
          <p:nvPr>
            <p:ph type="title"/>
          </p:nvPr>
        </p:nvSpPr>
        <p:spPr/>
        <p:txBody>
          <a:bodyPr/>
          <a:lstStyle/>
          <a:p>
            <a:r>
              <a:rPr lang="en-US" sz="2800" dirty="0" err="1"/>
              <a:t>Raikoke</a:t>
            </a:r>
            <a:r>
              <a:rPr lang="en-US" sz="2800" dirty="0"/>
              <a:t> eruption: comparison of EPIC and S5P/TROPOMI</a:t>
            </a:r>
          </a:p>
        </p:txBody>
      </p:sp>
      <p:pic>
        <p:nvPicPr>
          <p:cNvPr id="6" name="Picture 5">
            <a:extLst>
              <a:ext uri="{FF2B5EF4-FFF2-40B4-BE49-F238E27FC236}">
                <a16:creationId xmlns:a16="http://schemas.microsoft.com/office/drawing/2014/main" id="{76C66EA2-D067-5642-8630-6FE0A21153AF}"/>
              </a:ext>
            </a:extLst>
          </p:cNvPr>
          <p:cNvPicPr>
            <a:picLocks noChangeAspect="1"/>
          </p:cNvPicPr>
          <p:nvPr/>
        </p:nvPicPr>
        <p:blipFill>
          <a:blip r:embed="rId3"/>
          <a:stretch>
            <a:fillRect/>
          </a:stretch>
        </p:blipFill>
        <p:spPr>
          <a:xfrm>
            <a:off x="148232" y="851410"/>
            <a:ext cx="5538891" cy="5917381"/>
          </a:xfrm>
          <a:prstGeom prst="rect">
            <a:avLst/>
          </a:prstGeom>
        </p:spPr>
      </p:pic>
      <p:pic>
        <p:nvPicPr>
          <p:cNvPr id="8" name="Picture 7">
            <a:extLst>
              <a:ext uri="{FF2B5EF4-FFF2-40B4-BE49-F238E27FC236}">
                <a16:creationId xmlns:a16="http://schemas.microsoft.com/office/drawing/2014/main" id="{ECDED81C-0F22-8542-842E-1D4990028CB4}"/>
              </a:ext>
            </a:extLst>
          </p:cNvPr>
          <p:cNvPicPr>
            <a:picLocks noChangeAspect="1"/>
          </p:cNvPicPr>
          <p:nvPr/>
        </p:nvPicPr>
        <p:blipFill>
          <a:blip r:embed="rId4"/>
          <a:stretch>
            <a:fillRect/>
          </a:stretch>
        </p:blipFill>
        <p:spPr>
          <a:xfrm>
            <a:off x="5732179" y="901993"/>
            <a:ext cx="6311591" cy="5054017"/>
          </a:xfrm>
          <a:prstGeom prst="rect">
            <a:avLst/>
          </a:prstGeom>
        </p:spPr>
      </p:pic>
      <p:sp>
        <p:nvSpPr>
          <p:cNvPr id="9" name="Rectangle 8">
            <a:extLst>
              <a:ext uri="{FF2B5EF4-FFF2-40B4-BE49-F238E27FC236}">
                <a16:creationId xmlns:a16="http://schemas.microsoft.com/office/drawing/2014/main" id="{FA25D9E3-439E-7B41-8275-FB1A1CCB0455}"/>
              </a:ext>
            </a:extLst>
          </p:cNvPr>
          <p:cNvSpPr/>
          <p:nvPr/>
        </p:nvSpPr>
        <p:spPr>
          <a:xfrm>
            <a:off x="5819530" y="6105368"/>
            <a:ext cx="6311591" cy="707886"/>
          </a:xfrm>
          <a:prstGeom prst="rect">
            <a:avLst/>
          </a:prstGeom>
        </p:spPr>
        <p:txBody>
          <a:bodyPr wrap="square">
            <a:spAutoFit/>
          </a:bodyPr>
          <a:lstStyle/>
          <a:p>
            <a:pPr marL="342891" indent="-342891">
              <a:buFont typeface="Arial" panose="020B0604020202020204" pitchFamily="34" charset="0"/>
              <a:buChar char="•"/>
            </a:pPr>
            <a:r>
              <a:rPr lang="en-US" sz="2000" dirty="0"/>
              <a:t>Advantage of EPIC for volcanic clouds: single image with no inter-orbit temporal gaps</a:t>
            </a:r>
          </a:p>
        </p:txBody>
      </p:sp>
      <p:sp>
        <p:nvSpPr>
          <p:cNvPr id="10" name="Rectangle 9">
            <a:extLst>
              <a:ext uri="{FF2B5EF4-FFF2-40B4-BE49-F238E27FC236}">
                <a16:creationId xmlns:a16="http://schemas.microsoft.com/office/drawing/2014/main" id="{9F91A104-46C3-FC48-8F26-A48E34A574C3}"/>
              </a:ext>
            </a:extLst>
          </p:cNvPr>
          <p:cNvSpPr/>
          <p:nvPr/>
        </p:nvSpPr>
        <p:spPr>
          <a:xfrm>
            <a:off x="360556" y="5182859"/>
            <a:ext cx="4668645" cy="615553"/>
          </a:xfrm>
          <a:prstGeom prst="rect">
            <a:avLst/>
          </a:prstGeom>
        </p:spPr>
        <p:txBody>
          <a:bodyPr wrap="square">
            <a:spAutoFit/>
          </a:bodyPr>
          <a:lstStyle/>
          <a:p>
            <a:r>
              <a:rPr lang="en-US" sz="1800" dirty="0">
                <a:solidFill>
                  <a:srgbClr val="0070C0"/>
                </a:solidFill>
              </a:rPr>
              <a:t>EPIC: 1.2 </a:t>
            </a:r>
            <a:r>
              <a:rPr lang="en-US" sz="1800" dirty="0" err="1">
                <a:solidFill>
                  <a:srgbClr val="0070C0"/>
                </a:solidFill>
              </a:rPr>
              <a:t>Tg</a:t>
            </a:r>
            <a:r>
              <a:rPr lang="en-US" sz="1800" dirty="0">
                <a:solidFill>
                  <a:srgbClr val="0070C0"/>
                </a:solidFill>
              </a:rPr>
              <a:t> SO</a:t>
            </a:r>
            <a:r>
              <a:rPr lang="en-US" sz="1800" baseline="-25000" dirty="0">
                <a:solidFill>
                  <a:srgbClr val="0070C0"/>
                </a:solidFill>
              </a:rPr>
              <a:t>2</a:t>
            </a:r>
          </a:p>
          <a:p>
            <a:r>
              <a:rPr lang="en-US" sz="1600" dirty="0">
                <a:solidFill>
                  <a:srgbClr val="0070C0"/>
                </a:solidFill>
              </a:rPr>
              <a:t>Maximum measured at ~same time as TROPOMI</a:t>
            </a:r>
          </a:p>
        </p:txBody>
      </p:sp>
      <p:sp>
        <p:nvSpPr>
          <p:cNvPr id="11" name="Rectangle 10">
            <a:extLst>
              <a:ext uri="{FF2B5EF4-FFF2-40B4-BE49-F238E27FC236}">
                <a16:creationId xmlns:a16="http://schemas.microsoft.com/office/drawing/2014/main" id="{C954FF35-BF9B-464F-92D5-62B53B7121EB}"/>
              </a:ext>
            </a:extLst>
          </p:cNvPr>
          <p:cNvSpPr/>
          <p:nvPr/>
        </p:nvSpPr>
        <p:spPr>
          <a:xfrm>
            <a:off x="10069975" y="4432884"/>
            <a:ext cx="1634150" cy="646331"/>
          </a:xfrm>
          <a:prstGeom prst="rect">
            <a:avLst/>
          </a:prstGeom>
        </p:spPr>
        <p:txBody>
          <a:bodyPr wrap="square">
            <a:spAutoFit/>
          </a:bodyPr>
          <a:lstStyle/>
          <a:p>
            <a:r>
              <a:rPr lang="en-US" sz="1800" dirty="0">
                <a:solidFill>
                  <a:srgbClr val="0070C0"/>
                </a:solidFill>
              </a:rPr>
              <a:t>TROPOMI: 1.4 </a:t>
            </a:r>
            <a:r>
              <a:rPr lang="en-US" sz="1800" dirty="0" err="1">
                <a:solidFill>
                  <a:srgbClr val="0070C0"/>
                </a:solidFill>
              </a:rPr>
              <a:t>Tg</a:t>
            </a:r>
            <a:r>
              <a:rPr lang="en-US" sz="1800" dirty="0">
                <a:solidFill>
                  <a:srgbClr val="0070C0"/>
                </a:solidFill>
              </a:rPr>
              <a:t> SO</a:t>
            </a:r>
            <a:r>
              <a:rPr lang="en-US" sz="1800" baseline="-25000" dirty="0">
                <a:solidFill>
                  <a:srgbClr val="0070C0"/>
                </a:solidFill>
              </a:rPr>
              <a:t>2</a:t>
            </a:r>
            <a:endParaRPr lang="en-US" sz="2000" baseline="-25000" dirty="0">
              <a:solidFill>
                <a:srgbClr val="0070C0"/>
              </a:solidFill>
            </a:endParaRPr>
          </a:p>
        </p:txBody>
      </p:sp>
    </p:spTree>
    <p:extLst>
      <p:ext uri="{BB962C8B-B14F-4D97-AF65-F5344CB8AC3E}">
        <p14:creationId xmlns:p14="http://schemas.microsoft.com/office/powerpoint/2010/main" val="659670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5B3C44E-B1A0-1643-B489-6614F6CDE3DC}"/>
              </a:ext>
            </a:extLst>
          </p:cNvPr>
          <p:cNvPicPr>
            <a:picLocks noChangeAspect="1"/>
          </p:cNvPicPr>
          <p:nvPr/>
        </p:nvPicPr>
        <p:blipFill>
          <a:blip r:embed="rId2"/>
          <a:stretch>
            <a:fillRect/>
          </a:stretch>
        </p:blipFill>
        <p:spPr>
          <a:xfrm>
            <a:off x="1819887" y="79020"/>
            <a:ext cx="4164965" cy="3347085"/>
          </a:xfrm>
          <a:prstGeom prst="rect">
            <a:avLst/>
          </a:prstGeom>
        </p:spPr>
      </p:pic>
      <p:pic>
        <p:nvPicPr>
          <p:cNvPr id="7" name="Picture 6">
            <a:extLst>
              <a:ext uri="{FF2B5EF4-FFF2-40B4-BE49-F238E27FC236}">
                <a16:creationId xmlns:a16="http://schemas.microsoft.com/office/drawing/2014/main" id="{923E8098-34BF-D144-9299-278137052A4F}"/>
              </a:ext>
            </a:extLst>
          </p:cNvPr>
          <p:cNvPicPr>
            <a:picLocks noChangeAspect="1"/>
          </p:cNvPicPr>
          <p:nvPr/>
        </p:nvPicPr>
        <p:blipFill>
          <a:blip r:embed="rId3"/>
          <a:stretch>
            <a:fillRect/>
          </a:stretch>
        </p:blipFill>
        <p:spPr>
          <a:xfrm>
            <a:off x="6397602" y="79020"/>
            <a:ext cx="4173855" cy="3347085"/>
          </a:xfrm>
          <a:prstGeom prst="rect">
            <a:avLst/>
          </a:prstGeom>
        </p:spPr>
      </p:pic>
      <p:pic>
        <p:nvPicPr>
          <p:cNvPr id="9" name="Picture 8">
            <a:extLst>
              <a:ext uri="{FF2B5EF4-FFF2-40B4-BE49-F238E27FC236}">
                <a16:creationId xmlns:a16="http://schemas.microsoft.com/office/drawing/2014/main" id="{C57E4DBC-0CB9-C848-A672-A7362E9F2087}"/>
              </a:ext>
            </a:extLst>
          </p:cNvPr>
          <p:cNvPicPr>
            <a:picLocks noChangeAspect="1"/>
          </p:cNvPicPr>
          <p:nvPr/>
        </p:nvPicPr>
        <p:blipFill>
          <a:blip r:embed="rId4"/>
          <a:stretch>
            <a:fillRect/>
          </a:stretch>
        </p:blipFill>
        <p:spPr>
          <a:xfrm>
            <a:off x="6397602" y="3511656"/>
            <a:ext cx="4173855" cy="3342640"/>
          </a:xfrm>
          <a:prstGeom prst="rect">
            <a:avLst/>
          </a:prstGeom>
        </p:spPr>
      </p:pic>
      <p:pic>
        <p:nvPicPr>
          <p:cNvPr id="11" name="Picture 10">
            <a:extLst>
              <a:ext uri="{FF2B5EF4-FFF2-40B4-BE49-F238E27FC236}">
                <a16:creationId xmlns:a16="http://schemas.microsoft.com/office/drawing/2014/main" id="{4E241E06-B940-8840-B812-BEEF26517C36}"/>
              </a:ext>
            </a:extLst>
          </p:cNvPr>
          <p:cNvPicPr>
            <a:picLocks noChangeAspect="1"/>
          </p:cNvPicPr>
          <p:nvPr/>
        </p:nvPicPr>
        <p:blipFill>
          <a:blip r:embed="rId5"/>
          <a:stretch>
            <a:fillRect/>
          </a:stretch>
        </p:blipFill>
        <p:spPr>
          <a:xfrm>
            <a:off x="1819885" y="3511657"/>
            <a:ext cx="4169411" cy="3360420"/>
          </a:xfrm>
          <a:prstGeom prst="rect">
            <a:avLst/>
          </a:prstGeom>
        </p:spPr>
      </p:pic>
      <p:sp>
        <p:nvSpPr>
          <p:cNvPr id="12" name="TextBox 11">
            <a:extLst>
              <a:ext uri="{FF2B5EF4-FFF2-40B4-BE49-F238E27FC236}">
                <a16:creationId xmlns:a16="http://schemas.microsoft.com/office/drawing/2014/main" id="{C74042CE-383F-2842-A88E-AB10DC758DD6}"/>
              </a:ext>
            </a:extLst>
          </p:cNvPr>
          <p:cNvSpPr txBox="1"/>
          <p:nvPr/>
        </p:nvSpPr>
        <p:spPr>
          <a:xfrm>
            <a:off x="3070581" y="4536647"/>
            <a:ext cx="819455" cy="646331"/>
          </a:xfrm>
          <a:prstGeom prst="rect">
            <a:avLst/>
          </a:prstGeom>
          <a:noFill/>
        </p:spPr>
        <p:txBody>
          <a:bodyPr wrap="square" rtlCol="0">
            <a:spAutoFit/>
          </a:bodyPr>
          <a:lstStyle/>
          <a:p>
            <a:r>
              <a:rPr lang="en-US" sz="1800" dirty="0"/>
              <a:t>High</a:t>
            </a:r>
          </a:p>
          <a:p>
            <a:r>
              <a:rPr lang="en-US" sz="1800" dirty="0"/>
              <a:t>SZA</a:t>
            </a:r>
          </a:p>
        </p:txBody>
      </p:sp>
      <p:sp>
        <p:nvSpPr>
          <p:cNvPr id="13" name="Rectangle 12">
            <a:extLst>
              <a:ext uri="{FF2B5EF4-FFF2-40B4-BE49-F238E27FC236}">
                <a16:creationId xmlns:a16="http://schemas.microsoft.com/office/drawing/2014/main" id="{ECD4C0B8-CE1C-474F-A57D-7E9256294CB2}"/>
              </a:ext>
            </a:extLst>
          </p:cNvPr>
          <p:cNvSpPr/>
          <p:nvPr/>
        </p:nvSpPr>
        <p:spPr>
          <a:xfrm>
            <a:off x="3154481" y="2198453"/>
            <a:ext cx="1651415" cy="338554"/>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06/22/2019 19:18</a:t>
            </a:r>
          </a:p>
        </p:txBody>
      </p:sp>
      <p:sp>
        <p:nvSpPr>
          <p:cNvPr id="14" name="Rectangle 13">
            <a:extLst>
              <a:ext uri="{FF2B5EF4-FFF2-40B4-BE49-F238E27FC236}">
                <a16:creationId xmlns:a16="http://schemas.microsoft.com/office/drawing/2014/main" id="{92A0EF0D-E836-A24E-BF17-CD52D3292D49}"/>
              </a:ext>
            </a:extLst>
          </p:cNvPr>
          <p:cNvSpPr/>
          <p:nvPr/>
        </p:nvSpPr>
        <p:spPr>
          <a:xfrm>
            <a:off x="7762145" y="2195213"/>
            <a:ext cx="1651415" cy="338554"/>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06/22/2019 20:24</a:t>
            </a:r>
          </a:p>
        </p:txBody>
      </p:sp>
    </p:spTree>
    <p:extLst>
      <p:ext uri="{BB962C8B-B14F-4D97-AF65-F5344CB8AC3E}">
        <p14:creationId xmlns:p14="http://schemas.microsoft.com/office/powerpoint/2010/main" val="4015150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3D7AEF-A69B-9D4E-82DD-8387C14BA954}"/>
              </a:ext>
            </a:extLst>
          </p:cNvPr>
          <p:cNvPicPr>
            <a:picLocks noChangeAspect="1"/>
          </p:cNvPicPr>
          <p:nvPr/>
        </p:nvPicPr>
        <p:blipFill>
          <a:blip r:embed="rId2"/>
          <a:stretch>
            <a:fillRect/>
          </a:stretch>
        </p:blipFill>
        <p:spPr>
          <a:xfrm>
            <a:off x="-3883" y="21025"/>
            <a:ext cx="4151630" cy="3360420"/>
          </a:xfrm>
          <a:prstGeom prst="rect">
            <a:avLst/>
          </a:prstGeom>
        </p:spPr>
      </p:pic>
      <p:pic>
        <p:nvPicPr>
          <p:cNvPr id="5" name="Picture 4">
            <a:extLst>
              <a:ext uri="{FF2B5EF4-FFF2-40B4-BE49-F238E27FC236}">
                <a16:creationId xmlns:a16="http://schemas.microsoft.com/office/drawing/2014/main" id="{6B1514F0-2C52-9944-BAB1-9AD28C8B9F30}"/>
              </a:ext>
            </a:extLst>
          </p:cNvPr>
          <p:cNvPicPr>
            <a:picLocks noChangeAspect="1"/>
          </p:cNvPicPr>
          <p:nvPr/>
        </p:nvPicPr>
        <p:blipFill>
          <a:blip r:embed="rId3"/>
          <a:stretch>
            <a:fillRect/>
          </a:stretch>
        </p:blipFill>
        <p:spPr>
          <a:xfrm>
            <a:off x="4016042" y="21025"/>
            <a:ext cx="4182745" cy="3351531"/>
          </a:xfrm>
          <a:prstGeom prst="rect">
            <a:avLst/>
          </a:prstGeom>
        </p:spPr>
      </p:pic>
      <p:pic>
        <p:nvPicPr>
          <p:cNvPr id="9" name="Picture 8">
            <a:extLst>
              <a:ext uri="{FF2B5EF4-FFF2-40B4-BE49-F238E27FC236}">
                <a16:creationId xmlns:a16="http://schemas.microsoft.com/office/drawing/2014/main" id="{D5DB7D6F-8F51-4E49-8CC8-1FE15FAEEBDD}"/>
              </a:ext>
            </a:extLst>
          </p:cNvPr>
          <p:cNvPicPr>
            <a:picLocks noChangeAspect="1"/>
          </p:cNvPicPr>
          <p:nvPr/>
        </p:nvPicPr>
        <p:blipFill>
          <a:blip r:embed="rId4"/>
          <a:stretch>
            <a:fillRect/>
          </a:stretch>
        </p:blipFill>
        <p:spPr>
          <a:xfrm>
            <a:off x="27511" y="3479237"/>
            <a:ext cx="4178300" cy="3347085"/>
          </a:xfrm>
          <a:prstGeom prst="rect">
            <a:avLst/>
          </a:prstGeom>
        </p:spPr>
      </p:pic>
      <p:sp>
        <p:nvSpPr>
          <p:cNvPr id="10" name="Rectangle 9">
            <a:extLst>
              <a:ext uri="{FF2B5EF4-FFF2-40B4-BE49-F238E27FC236}">
                <a16:creationId xmlns:a16="http://schemas.microsoft.com/office/drawing/2014/main" id="{A7991A04-ACEA-8741-81A3-56A6945C4B08}"/>
              </a:ext>
            </a:extLst>
          </p:cNvPr>
          <p:cNvSpPr/>
          <p:nvPr/>
        </p:nvSpPr>
        <p:spPr>
          <a:xfrm>
            <a:off x="1290954" y="2160644"/>
            <a:ext cx="1651414" cy="338554"/>
          </a:xfrm>
          <a:prstGeom prst="rect">
            <a:avLst/>
          </a:prstGeom>
        </p:spPr>
        <p:txBody>
          <a:bodyPr wrap="none">
            <a:spAutoFit/>
          </a:bodyPr>
          <a:lstStyle/>
          <a:p>
            <a:r>
              <a:rPr lang="en-US" sz="1600" b="1" dirty="0">
                <a:latin typeface="Times New Roman" panose="02020603050405020304" pitchFamily="18" charset="0"/>
                <a:cs typeface="Times New Roman" panose="02020603050405020304" pitchFamily="18" charset="0"/>
              </a:rPr>
              <a:t>06/22/2019 21:29</a:t>
            </a:r>
          </a:p>
        </p:txBody>
      </p:sp>
      <p:sp>
        <p:nvSpPr>
          <p:cNvPr id="11" name="Rectangle 10">
            <a:extLst>
              <a:ext uri="{FF2B5EF4-FFF2-40B4-BE49-F238E27FC236}">
                <a16:creationId xmlns:a16="http://schemas.microsoft.com/office/drawing/2014/main" id="{A2845B0E-3C66-054A-AD07-DF136514EB97}"/>
              </a:ext>
            </a:extLst>
          </p:cNvPr>
          <p:cNvSpPr/>
          <p:nvPr/>
        </p:nvSpPr>
        <p:spPr>
          <a:xfrm>
            <a:off x="5400902" y="2160644"/>
            <a:ext cx="1651414" cy="338554"/>
          </a:xfrm>
          <a:prstGeom prst="rect">
            <a:avLst/>
          </a:prstGeom>
        </p:spPr>
        <p:txBody>
          <a:bodyPr wrap="none">
            <a:spAutoFit/>
          </a:bodyPr>
          <a:lstStyle/>
          <a:p>
            <a:r>
              <a:rPr lang="en-US" sz="1600" b="1" dirty="0">
                <a:latin typeface="Times New Roman" panose="02020603050405020304" pitchFamily="18" charset="0"/>
                <a:cs typeface="Times New Roman" panose="02020603050405020304" pitchFamily="18" charset="0"/>
              </a:rPr>
              <a:t>06/22/2019 22:35</a:t>
            </a:r>
          </a:p>
        </p:txBody>
      </p:sp>
      <p:pic>
        <p:nvPicPr>
          <p:cNvPr id="8" name="Picture 7">
            <a:extLst>
              <a:ext uri="{FF2B5EF4-FFF2-40B4-BE49-F238E27FC236}">
                <a16:creationId xmlns:a16="http://schemas.microsoft.com/office/drawing/2014/main" id="{6CC15715-2542-244B-8AAE-B9D391E82DC5}"/>
              </a:ext>
            </a:extLst>
          </p:cNvPr>
          <p:cNvPicPr>
            <a:picLocks noChangeAspect="1"/>
          </p:cNvPicPr>
          <p:nvPr/>
        </p:nvPicPr>
        <p:blipFill>
          <a:blip r:embed="rId5"/>
          <a:stretch>
            <a:fillRect/>
          </a:stretch>
        </p:blipFill>
        <p:spPr>
          <a:xfrm>
            <a:off x="7985710" y="3477015"/>
            <a:ext cx="4173855" cy="3351531"/>
          </a:xfrm>
          <a:prstGeom prst="rect">
            <a:avLst/>
          </a:prstGeom>
        </p:spPr>
      </p:pic>
      <p:pic>
        <p:nvPicPr>
          <p:cNvPr id="12" name="Picture 11">
            <a:extLst>
              <a:ext uri="{FF2B5EF4-FFF2-40B4-BE49-F238E27FC236}">
                <a16:creationId xmlns:a16="http://schemas.microsoft.com/office/drawing/2014/main" id="{B7A482DE-6531-904C-A493-5F7E21E7AC71}"/>
              </a:ext>
            </a:extLst>
          </p:cNvPr>
          <p:cNvPicPr>
            <a:picLocks noChangeAspect="1"/>
          </p:cNvPicPr>
          <p:nvPr/>
        </p:nvPicPr>
        <p:blipFill>
          <a:blip r:embed="rId6"/>
          <a:stretch>
            <a:fillRect/>
          </a:stretch>
        </p:blipFill>
        <p:spPr>
          <a:xfrm>
            <a:off x="8031480" y="21309"/>
            <a:ext cx="4160520" cy="3351531"/>
          </a:xfrm>
          <a:prstGeom prst="rect">
            <a:avLst/>
          </a:prstGeom>
        </p:spPr>
      </p:pic>
      <p:sp>
        <p:nvSpPr>
          <p:cNvPr id="13" name="Rectangle 12">
            <a:extLst>
              <a:ext uri="{FF2B5EF4-FFF2-40B4-BE49-F238E27FC236}">
                <a16:creationId xmlns:a16="http://schemas.microsoft.com/office/drawing/2014/main" id="{CDBE7260-C61E-E74B-B828-97EB33197C0B}"/>
              </a:ext>
            </a:extLst>
          </p:cNvPr>
          <p:cNvSpPr/>
          <p:nvPr/>
        </p:nvSpPr>
        <p:spPr>
          <a:xfrm>
            <a:off x="9333044" y="2160644"/>
            <a:ext cx="1651414" cy="338554"/>
          </a:xfrm>
          <a:prstGeom prst="rect">
            <a:avLst/>
          </a:prstGeom>
        </p:spPr>
        <p:txBody>
          <a:bodyPr wrap="none">
            <a:spAutoFit/>
          </a:bodyPr>
          <a:lstStyle/>
          <a:p>
            <a:r>
              <a:rPr lang="en-US" sz="1600" b="1" dirty="0">
                <a:latin typeface="Times New Roman" panose="02020603050405020304" pitchFamily="18" charset="0"/>
                <a:cs typeface="Times New Roman" panose="02020603050405020304" pitchFamily="18" charset="0"/>
              </a:rPr>
              <a:t>06/23/2019 03:15</a:t>
            </a:r>
          </a:p>
        </p:txBody>
      </p:sp>
      <p:pic>
        <p:nvPicPr>
          <p:cNvPr id="7" name="Picture 6">
            <a:extLst>
              <a:ext uri="{FF2B5EF4-FFF2-40B4-BE49-F238E27FC236}">
                <a16:creationId xmlns:a16="http://schemas.microsoft.com/office/drawing/2014/main" id="{8C18C95D-3030-204D-94DF-225AF72F299B}"/>
              </a:ext>
            </a:extLst>
          </p:cNvPr>
          <p:cNvPicPr>
            <a:picLocks noChangeAspect="1"/>
          </p:cNvPicPr>
          <p:nvPr/>
        </p:nvPicPr>
        <p:blipFill>
          <a:blip r:embed="rId7"/>
          <a:stretch>
            <a:fillRect/>
          </a:stretch>
        </p:blipFill>
        <p:spPr>
          <a:xfrm>
            <a:off x="3998748" y="3479598"/>
            <a:ext cx="4187191" cy="3351531"/>
          </a:xfrm>
          <a:prstGeom prst="rect">
            <a:avLst/>
          </a:prstGeom>
        </p:spPr>
      </p:pic>
    </p:spTree>
    <p:extLst>
      <p:ext uri="{BB962C8B-B14F-4D97-AF65-F5344CB8AC3E}">
        <p14:creationId xmlns:p14="http://schemas.microsoft.com/office/powerpoint/2010/main" val="1498440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750BB6-5CF4-2E49-A00D-C0D3921C8F29}"/>
              </a:ext>
            </a:extLst>
          </p:cNvPr>
          <p:cNvPicPr>
            <a:picLocks noChangeAspect="1"/>
          </p:cNvPicPr>
          <p:nvPr/>
        </p:nvPicPr>
        <p:blipFill>
          <a:blip r:embed="rId4"/>
          <a:stretch>
            <a:fillRect/>
          </a:stretch>
        </p:blipFill>
        <p:spPr>
          <a:xfrm>
            <a:off x="6937601" y="3857709"/>
            <a:ext cx="5189315" cy="3000291"/>
          </a:xfrm>
          <a:prstGeom prst="rect">
            <a:avLst/>
          </a:prstGeom>
        </p:spPr>
      </p:pic>
      <p:pic>
        <p:nvPicPr>
          <p:cNvPr id="10" name="Online Media 9" descr="190626_himawari8_shortwaveInfrared_Ulawun_anim.mp4">
            <a:hlinkClick r:id="" action="ppaction://media"/>
            <a:extLst>
              <a:ext uri="{FF2B5EF4-FFF2-40B4-BE49-F238E27FC236}">
                <a16:creationId xmlns:a16="http://schemas.microsoft.com/office/drawing/2014/main" id="{4F2466A5-1323-DB40-B9ED-03802C96A01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780587"/>
            <a:ext cx="6835699" cy="5126773"/>
          </a:xfrm>
          <a:prstGeom prst="rect">
            <a:avLst/>
          </a:prstGeom>
        </p:spPr>
      </p:pic>
      <p:pic>
        <p:nvPicPr>
          <p:cNvPr id="3" name="Picture 2">
            <a:extLst>
              <a:ext uri="{FF2B5EF4-FFF2-40B4-BE49-F238E27FC236}">
                <a16:creationId xmlns:a16="http://schemas.microsoft.com/office/drawing/2014/main" id="{74A2BBFE-6952-5C4E-B8E9-9589C65E512A}"/>
              </a:ext>
            </a:extLst>
          </p:cNvPr>
          <p:cNvPicPr>
            <a:picLocks noChangeAspect="1"/>
          </p:cNvPicPr>
          <p:nvPr/>
        </p:nvPicPr>
        <p:blipFill>
          <a:blip r:embed="rId6"/>
          <a:stretch>
            <a:fillRect/>
          </a:stretch>
        </p:blipFill>
        <p:spPr>
          <a:xfrm>
            <a:off x="6933236" y="815312"/>
            <a:ext cx="5189315" cy="3035059"/>
          </a:xfrm>
          <a:prstGeom prst="rect">
            <a:avLst/>
          </a:prstGeom>
        </p:spPr>
      </p:pic>
      <p:sp>
        <p:nvSpPr>
          <p:cNvPr id="5" name="Title 4">
            <a:extLst>
              <a:ext uri="{FF2B5EF4-FFF2-40B4-BE49-F238E27FC236}">
                <a16:creationId xmlns:a16="http://schemas.microsoft.com/office/drawing/2014/main" id="{FF7166F0-39A9-2247-99E7-9FBC259CEA88}"/>
              </a:ext>
            </a:extLst>
          </p:cNvPr>
          <p:cNvSpPr>
            <a:spLocks noGrp="1"/>
          </p:cNvSpPr>
          <p:nvPr>
            <p:ph type="title"/>
          </p:nvPr>
        </p:nvSpPr>
        <p:spPr/>
        <p:txBody>
          <a:bodyPr/>
          <a:lstStyle/>
          <a:p>
            <a:r>
              <a:rPr lang="en-US" sz="3200" dirty="0"/>
              <a:t>Ulawun eruption (Papua New Guinea) – June 2019</a:t>
            </a:r>
          </a:p>
        </p:txBody>
      </p:sp>
      <p:sp>
        <p:nvSpPr>
          <p:cNvPr id="6" name="TextBox 5">
            <a:extLst>
              <a:ext uri="{FF2B5EF4-FFF2-40B4-BE49-F238E27FC236}">
                <a16:creationId xmlns:a16="http://schemas.microsoft.com/office/drawing/2014/main" id="{F2A13D7B-6B9C-8643-B975-5F7E7499742D}"/>
              </a:ext>
            </a:extLst>
          </p:cNvPr>
          <p:cNvSpPr txBox="1"/>
          <p:nvPr/>
        </p:nvSpPr>
        <p:spPr>
          <a:xfrm>
            <a:off x="7986528" y="3980804"/>
            <a:ext cx="1319592" cy="400110"/>
          </a:xfrm>
          <a:prstGeom prst="rect">
            <a:avLst/>
          </a:prstGeom>
          <a:noFill/>
        </p:spPr>
        <p:txBody>
          <a:bodyPr wrap="none" rtlCol="0">
            <a:spAutoFit/>
          </a:bodyPr>
          <a:lstStyle/>
          <a:p>
            <a:r>
              <a:rPr lang="en-US" sz="2000" dirty="0">
                <a:solidFill>
                  <a:srgbClr val="FF0000"/>
                </a:solidFill>
              </a:rPr>
              <a:t>EPIC SO</a:t>
            </a:r>
            <a:r>
              <a:rPr lang="en-US" sz="2000" baseline="-25000" dirty="0">
                <a:solidFill>
                  <a:srgbClr val="FF0000"/>
                </a:solidFill>
              </a:rPr>
              <a:t>2</a:t>
            </a:r>
          </a:p>
        </p:txBody>
      </p:sp>
      <p:sp>
        <p:nvSpPr>
          <p:cNvPr id="7" name="Content Placeholder 2">
            <a:extLst>
              <a:ext uri="{FF2B5EF4-FFF2-40B4-BE49-F238E27FC236}">
                <a16:creationId xmlns:a16="http://schemas.microsoft.com/office/drawing/2014/main" id="{A50A3C7B-9D45-F44F-AC65-CA8F966F58DA}"/>
              </a:ext>
            </a:extLst>
          </p:cNvPr>
          <p:cNvSpPr txBox="1">
            <a:spLocks/>
          </p:cNvSpPr>
          <p:nvPr/>
        </p:nvSpPr>
        <p:spPr bwMode="auto">
          <a:xfrm>
            <a:off x="189965" y="6085897"/>
            <a:ext cx="6266267" cy="691075"/>
          </a:xfrm>
          <a:prstGeom prst="rect">
            <a:avLst/>
          </a:prstGeom>
          <a:noFill/>
          <a:ln>
            <a:miter lim="800000"/>
            <a:headEnd/>
            <a:tailEnd/>
          </a:ln>
        </p:spPr>
        <p:txBody>
          <a:bodyPr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171446" indent="-171446"/>
            <a:r>
              <a:rPr lang="en-US" sz="2000" dirty="0">
                <a:solidFill>
                  <a:srgbClr val="0000FF"/>
                </a:solidFill>
                <a:latin typeface="Helvetica" charset="0"/>
                <a:ea typeface="Helvetica" charset="0"/>
                <a:cs typeface="Helvetica" charset="0"/>
              </a:rPr>
              <a:t>Strong eruption w/ tropical stratospheric injection</a:t>
            </a:r>
          </a:p>
          <a:p>
            <a:pPr marL="171446" indent="-171446"/>
            <a:r>
              <a:rPr lang="en-US" sz="2000" dirty="0">
                <a:solidFill>
                  <a:srgbClr val="0000FF"/>
                </a:solidFill>
                <a:latin typeface="Helvetica" charset="0"/>
                <a:ea typeface="Helvetica" charset="0"/>
                <a:cs typeface="Helvetica" charset="0"/>
              </a:rPr>
              <a:t>Eruption started in late afternoon (local time)</a:t>
            </a:r>
          </a:p>
        </p:txBody>
      </p:sp>
      <p:sp>
        <p:nvSpPr>
          <p:cNvPr id="2" name="TextBox 1">
            <a:extLst>
              <a:ext uri="{FF2B5EF4-FFF2-40B4-BE49-F238E27FC236}">
                <a16:creationId xmlns:a16="http://schemas.microsoft.com/office/drawing/2014/main" id="{57D693C9-DDBB-6243-820E-0C58851066F0}"/>
              </a:ext>
            </a:extLst>
          </p:cNvPr>
          <p:cNvSpPr txBox="1"/>
          <p:nvPr/>
        </p:nvSpPr>
        <p:spPr>
          <a:xfrm>
            <a:off x="10278319" y="815311"/>
            <a:ext cx="1351652" cy="369332"/>
          </a:xfrm>
          <a:prstGeom prst="rect">
            <a:avLst/>
          </a:prstGeom>
          <a:noFill/>
        </p:spPr>
        <p:txBody>
          <a:bodyPr wrap="none" rtlCol="0">
            <a:spAutoFit/>
          </a:bodyPr>
          <a:lstStyle/>
          <a:p>
            <a:r>
              <a:rPr lang="en-US" sz="1800" dirty="0">
                <a:solidFill>
                  <a:srgbClr val="FFC000"/>
                </a:solidFill>
              </a:rPr>
              <a:t>Himawari-8</a:t>
            </a:r>
          </a:p>
        </p:txBody>
      </p:sp>
      <p:sp>
        <p:nvSpPr>
          <p:cNvPr id="9" name="TextBox 8">
            <a:extLst>
              <a:ext uri="{FF2B5EF4-FFF2-40B4-BE49-F238E27FC236}">
                <a16:creationId xmlns:a16="http://schemas.microsoft.com/office/drawing/2014/main" id="{CBD14EB9-B3F3-ED4F-BF94-84E0BCB51A25}"/>
              </a:ext>
            </a:extLst>
          </p:cNvPr>
          <p:cNvSpPr txBox="1"/>
          <p:nvPr/>
        </p:nvSpPr>
        <p:spPr>
          <a:xfrm>
            <a:off x="10428628" y="6519157"/>
            <a:ext cx="1608133" cy="369332"/>
          </a:xfrm>
          <a:prstGeom prst="rect">
            <a:avLst/>
          </a:prstGeom>
          <a:noFill/>
        </p:spPr>
        <p:txBody>
          <a:bodyPr wrap="none" rtlCol="0">
            <a:spAutoFit/>
          </a:bodyPr>
          <a:lstStyle/>
          <a:p>
            <a:r>
              <a:rPr lang="en-US" sz="1800" i="1" dirty="0">
                <a:solidFill>
                  <a:srgbClr val="FFC000"/>
                </a:solidFill>
              </a:rPr>
              <a:t>CIMSS/SSEC</a:t>
            </a:r>
          </a:p>
        </p:txBody>
      </p:sp>
    </p:spTree>
    <p:extLst>
      <p:ext uri="{BB962C8B-B14F-4D97-AF65-F5344CB8AC3E}">
        <p14:creationId xmlns:p14="http://schemas.microsoft.com/office/powerpoint/2010/main" val="500234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5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654BFC-70A5-E443-B7D9-4F7DE355D607}"/>
              </a:ext>
            </a:extLst>
          </p:cNvPr>
          <p:cNvPicPr>
            <a:picLocks noChangeAspect="1"/>
          </p:cNvPicPr>
          <p:nvPr/>
        </p:nvPicPr>
        <p:blipFill>
          <a:blip r:embed="rId2"/>
          <a:stretch>
            <a:fillRect/>
          </a:stretch>
        </p:blipFill>
        <p:spPr>
          <a:xfrm>
            <a:off x="1686159" y="802889"/>
            <a:ext cx="8917304" cy="6010507"/>
          </a:xfrm>
          <a:prstGeom prst="rect">
            <a:avLst/>
          </a:prstGeom>
        </p:spPr>
      </p:pic>
      <p:sp>
        <p:nvSpPr>
          <p:cNvPr id="6" name="Title 1">
            <a:extLst>
              <a:ext uri="{FF2B5EF4-FFF2-40B4-BE49-F238E27FC236}">
                <a16:creationId xmlns:a16="http://schemas.microsoft.com/office/drawing/2014/main" id="{3DCDC324-C6C6-F144-AD4F-57FC13572F7B}"/>
              </a:ext>
            </a:extLst>
          </p:cNvPr>
          <p:cNvSpPr>
            <a:spLocks noGrp="1"/>
          </p:cNvSpPr>
          <p:nvPr>
            <p:ph type="title"/>
          </p:nvPr>
        </p:nvSpPr>
        <p:spPr/>
        <p:txBody>
          <a:bodyPr/>
          <a:lstStyle/>
          <a:p>
            <a:r>
              <a:rPr lang="en-US" sz="3200" dirty="0"/>
              <a:t>Ulawun eruption (Papua New Guinea) – June 2019</a:t>
            </a:r>
          </a:p>
        </p:txBody>
      </p:sp>
    </p:spTree>
    <p:extLst>
      <p:ext uri="{BB962C8B-B14F-4D97-AF65-F5344CB8AC3E}">
        <p14:creationId xmlns:p14="http://schemas.microsoft.com/office/powerpoint/2010/main" val="2637584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DCDC324-C6C6-F144-AD4F-57FC13572F7B}"/>
              </a:ext>
            </a:extLst>
          </p:cNvPr>
          <p:cNvSpPr>
            <a:spLocks noGrp="1"/>
          </p:cNvSpPr>
          <p:nvPr>
            <p:ph type="title"/>
          </p:nvPr>
        </p:nvSpPr>
        <p:spPr/>
        <p:txBody>
          <a:bodyPr/>
          <a:lstStyle/>
          <a:p>
            <a:r>
              <a:rPr lang="en-US" sz="3200" dirty="0"/>
              <a:t>Ulawun eruption (Papua New Guinea) – June 2019</a:t>
            </a:r>
          </a:p>
        </p:txBody>
      </p:sp>
      <p:pic>
        <p:nvPicPr>
          <p:cNvPr id="4" name="Picture 3">
            <a:extLst>
              <a:ext uri="{FF2B5EF4-FFF2-40B4-BE49-F238E27FC236}">
                <a16:creationId xmlns:a16="http://schemas.microsoft.com/office/drawing/2014/main" id="{AE630B13-035C-6C44-8AFB-E98ABEDCDA30}"/>
              </a:ext>
            </a:extLst>
          </p:cNvPr>
          <p:cNvPicPr>
            <a:picLocks noChangeAspect="1"/>
          </p:cNvPicPr>
          <p:nvPr/>
        </p:nvPicPr>
        <p:blipFill>
          <a:blip r:embed="rId2"/>
          <a:stretch>
            <a:fillRect/>
          </a:stretch>
        </p:blipFill>
        <p:spPr>
          <a:xfrm>
            <a:off x="1682496" y="804672"/>
            <a:ext cx="8915400" cy="6009224"/>
          </a:xfrm>
          <a:prstGeom prst="rect">
            <a:avLst/>
          </a:prstGeom>
        </p:spPr>
      </p:pic>
    </p:spTree>
    <p:extLst>
      <p:ext uri="{BB962C8B-B14F-4D97-AF65-F5344CB8AC3E}">
        <p14:creationId xmlns:p14="http://schemas.microsoft.com/office/powerpoint/2010/main" val="16798047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DCDC324-C6C6-F144-AD4F-57FC13572F7B}"/>
              </a:ext>
            </a:extLst>
          </p:cNvPr>
          <p:cNvSpPr>
            <a:spLocks noGrp="1"/>
          </p:cNvSpPr>
          <p:nvPr>
            <p:ph type="title"/>
          </p:nvPr>
        </p:nvSpPr>
        <p:spPr/>
        <p:txBody>
          <a:bodyPr/>
          <a:lstStyle/>
          <a:p>
            <a:r>
              <a:rPr lang="en-US" sz="3200" dirty="0"/>
              <a:t>Ulawun eruption (Papua New Guinea) – June 2019</a:t>
            </a:r>
          </a:p>
        </p:txBody>
      </p:sp>
      <p:pic>
        <p:nvPicPr>
          <p:cNvPr id="3" name="Picture 2">
            <a:extLst>
              <a:ext uri="{FF2B5EF4-FFF2-40B4-BE49-F238E27FC236}">
                <a16:creationId xmlns:a16="http://schemas.microsoft.com/office/drawing/2014/main" id="{25D2C617-99B6-304E-8F79-8E5646C0D9B1}"/>
              </a:ext>
            </a:extLst>
          </p:cNvPr>
          <p:cNvPicPr>
            <a:picLocks noChangeAspect="1"/>
          </p:cNvPicPr>
          <p:nvPr/>
        </p:nvPicPr>
        <p:blipFill>
          <a:blip r:embed="rId2"/>
          <a:stretch>
            <a:fillRect/>
          </a:stretch>
        </p:blipFill>
        <p:spPr>
          <a:xfrm>
            <a:off x="1682496" y="804672"/>
            <a:ext cx="8915400" cy="6009224"/>
          </a:xfrm>
          <a:prstGeom prst="rect">
            <a:avLst/>
          </a:prstGeom>
        </p:spPr>
      </p:pic>
    </p:spTree>
    <p:extLst>
      <p:ext uri="{BB962C8B-B14F-4D97-AF65-F5344CB8AC3E}">
        <p14:creationId xmlns:p14="http://schemas.microsoft.com/office/powerpoint/2010/main" val="220640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DCDC324-C6C6-F144-AD4F-57FC13572F7B}"/>
              </a:ext>
            </a:extLst>
          </p:cNvPr>
          <p:cNvSpPr>
            <a:spLocks noGrp="1"/>
          </p:cNvSpPr>
          <p:nvPr>
            <p:ph type="title"/>
          </p:nvPr>
        </p:nvSpPr>
        <p:spPr/>
        <p:txBody>
          <a:bodyPr/>
          <a:lstStyle/>
          <a:p>
            <a:r>
              <a:rPr lang="en-US" sz="3200" dirty="0"/>
              <a:t>Ulawun eruption (Papua New Guinea) – June 2019</a:t>
            </a:r>
          </a:p>
        </p:txBody>
      </p:sp>
      <p:pic>
        <p:nvPicPr>
          <p:cNvPr id="4" name="Picture 3">
            <a:extLst>
              <a:ext uri="{FF2B5EF4-FFF2-40B4-BE49-F238E27FC236}">
                <a16:creationId xmlns:a16="http://schemas.microsoft.com/office/drawing/2014/main" id="{93E542D5-7887-404E-8F4A-43D3E95BECB0}"/>
              </a:ext>
            </a:extLst>
          </p:cNvPr>
          <p:cNvPicPr>
            <a:picLocks noChangeAspect="1"/>
          </p:cNvPicPr>
          <p:nvPr/>
        </p:nvPicPr>
        <p:blipFill>
          <a:blip r:embed="rId2"/>
          <a:stretch>
            <a:fillRect/>
          </a:stretch>
        </p:blipFill>
        <p:spPr>
          <a:xfrm>
            <a:off x="1682496" y="804672"/>
            <a:ext cx="8915400" cy="6009224"/>
          </a:xfrm>
          <a:prstGeom prst="rect">
            <a:avLst/>
          </a:prstGeom>
        </p:spPr>
      </p:pic>
    </p:spTree>
    <p:extLst>
      <p:ext uri="{BB962C8B-B14F-4D97-AF65-F5344CB8AC3E}">
        <p14:creationId xmlns:p14="http://schemas.microsoft.com/office/powerpoint/2010/main" val="39808846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DCDC324-C6C6-F144-AD4F-57FC13572F7B}"/>
              </a:ext>
            </a:extLst>
          </p:cNvPr>
          <p:cNvSpPr>
            <a:spLocks noGrp="1"/>
          </p:cNvSpPr>
          <p:nvPr>
            <p:ph type="title"/>
          </p:nvPr>
        </p:nvSpPr>
        <p:spPr/>
        <p:txBody>
          <a:bodyPr/>
          <a:lstStyle/>
          <a:p>
            <a:r>
              <a:rPr lang="en-US" sz="3200" dirty="0"/>
              <a:t>Ulawun eruption (Papua New Guinea) – June 2019</a:t>
            </a:r>
          </a:p>
        </p:txBody>
      </p:sp>
      <p:pic>
        <p:nvPicPr>
          <p:cNvPr id="3" name="Picture 2">
            <a:extLst>
              <a:ext uri="{FF2B5EF4-FFF2-40B4-BE49-F238E27FC236}">
                <a16:creationId xmlns:a16="http://schemas.microsoft.com/office/drawing/2014/main" id="{6965459A-BA06-204F-981E-9F798181E8B1}"/>
              </a:ext>
            </a:extLst>
          </p:cNvPr>
          <p:cNvPicPr>
            <a:picLocks noChangeAspect="1"/>
          </p:cNvPicPr>
          <p:nvPr/>
        </p:nvPicPr>
        <p:blipFill>
          <a:blip r:embed="rId2"/>
          <a:stretch>
            <a:fillRect/>
          </a:stretch>
        </p:blipFill>
        <p:spPr>
          <a:xfrm>
            <a:off x="1682496" y="804672"/>
            <a:ext cx="8915400" cy="6009224"/>
          </a:xfrm>
          <a:prstGeom prst="rect">
            <a:avLst/>
          </a:prstGeom>
        </p:spPr>
      </p:pic>
    </p:spTree>
    <p:extLst>
      <p:ext uri="{BB962C8B-B14F-4D97-AF65-F5344CB8AC3E}">
        <p14:creationId xmlns:p14="http://schemas.microsoft.com/office/powerpoint/2010/main" val="2069996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3366FF">
            <a:alpha val="85000"/>
          </a:srgbClr>
        </a:solidFill>
        <a:effectLst/>
      </p:bgPr>
    </p:bg>
    <p:spTree>
      <p:nvGrpSpPr>
        <p:cNvPr id="1" name=""/>
        <p:cNvGrpSpPr/>
        <p:nvPr/>
      </p:nvGrpSpPr>
      <p:grpSpPr>
        <a:xfrm>
          <a:off x="0" y="0"/>
          <a:ext cx="0" cy="0"/>
          <a:chOff x="0" y="0"/>
          <a:chExt cx="0" cy="0"/>
        </a:xfrm>
      </p:grpSpPr>
      <p:sp>
        <p:nvSpPr>
          <p:cNvPr id="41986" name="Oval 164"/>
          <p:cNvSpPr>
            <a:spLocks noChangeArrowheads="1"/>
          </p:cNvSpPr>
          <p:nvPr/>
        </p:nvSpPr>
        <p:spPr bwMode="auto">
          <a:xfrm>
            <a:off x="2874963" y="5945189"/>
            <a:ext cx="1085851" cy="728663"/>
          </a:xfrm>
          <a:prstGeom prst="ellipse">
            <a:avLst/>
          </a:prstGeom>
          <a:solidFill>
            <a:srgbClr val="FF0000"/>
          </a:solidFill>
          <a:ln w="9525">
            <a:noFill/>
            <a:round/>
            <a:headEnd/>
            <a:tailEnd/>
          </a:ln>
        </p:spPr>
        <p:txBody>
          <a:bodyPr>
            <a:prstTxWarp prst="textNoShape">
              <a:avLst/>
            </a:prstTxWarp>
          </a:bodyPr>
          <a:lstStyle/>
          <a:p>
            <a:endParaRPr lang="en-US" sz="1800"/>
          </a:p>
        </p:txBody>
      </p:sp>
      <p:cxnSp>
        <p:nvCxnSpPr>
          <p:cNvPr id="41987" name="Straight Connector 161"/>
          <p:cNvCxnSpPr>
            <a:cxnSpLocks noChangeShapeType="1"/>
          </p:cNvCxnSpPr>
          <p:nvPr/>
        </p:nvCxnSpPr>
        <p:spPr bwMode="auto">
          <a:xfrm flipV="1">
            <a:off x="1730375" y="2566992"/>
            <a:ext cx="8737600" cy="9525"/>
          </a:xfrm>
          <a:prstGeom prst="line">
            <a:avLst/>
          </a:prstGeom>
          <a:noFill/>
          <a:ln w="38100">
            <a:solidFill>
              <a:srgbClr val="FFFF00"/>
            </a:solidFill>
            <a:prstDash val="dash"/>
            <a:round/>
            <a:headEnd/>
            <a:tailEnd/>
          </a:ln>
        </p:spPr>
      </p:cxnSp>
      <p:grpSp>
        <p:nvGrpSpPr>
          <p:cNvPr id="2" name="Group 2"/>
          <p:cNvGrpSpPr>
            <a:grpSpLocks/>
          </p:cNvGrpSpPr>
          <p:nvPr/>
        </p:nvGrpSpPr>
        <p:grpSpPr bwMode="auto">
          <a:xfrm>
            <a:off x="3471867" y="11118"/>
            <a:ext cx="1450975" cy="841375"/>
            <a:chOff x="1227" y="7"/>
            <a:chExt cx="914" cy="530"/>
          </a:xfrm>
        </p:grpSpPr>
        <p:grpSp>
          <p:nvGrpSpPr>
            <p:cNvPr id="3" name="Group 3"/>
            <p:cNvGrpSpPr>
              <a:grpSpLocks/>
            </p:cNvGrpSpPr>
            <p:nvPr/>
          </p:nvGrpSpPr>
          <p:grpSpPr bwMode="auto">
            <a:xfrm>
              <a:off x="1679" y="9"/>
              <a:ext cx="462" cy="508"/>
              <a:chOff x="1679" y="9"/>
              <a:chExt cx="462" cy="508"/>
            </a:xfrm>
          </p:grpSpPr>
          <p:grpSp>
            <p:nvGrpSpPr>
              <p:cNvPr id="4" name="Group 4"/>
              <p:cNvGrpSpPr>
                <a:grpSpLocks/>
              </p:cNvGrpSpPr>
              <p:nvPr/>
            </p:nvGrpSpPr>
            <p:grpSpPr bwMode="auto">
              <a:xfrm>
                <a:off x="1679" y="9"/>
                <a:ext cx="384" cy="433"/>
                <a:chOff x="1679" y="9"/>
                <a:chExt cx="384" cy="433"/>
              </a:xfrm>
            </p:grpSpPr>
            <p:sp>
              <p:nvSpPr>
                <p:cNvPr id="42149" name="AutoShape 5"/>
                <p:cNvSpPr>
                  <a:spLocks noChangeArrowheads="1"/>
                </p:cNvSpPr>
                <p:nvPr/>
              </p:nvSpPr>
              <p:spPr bwMode="auto">
                <a:xfrm rot="5400000">
                  <a:off x="1654" y="34"/>
                  <a:ext cx="433" cy="384"/>
                </a:xfrm>
                <a:custGeom>
                  <a:avLst/>
                  <a:gdLst>
                    <a:gd name="T0" fmla="*/ 0 w 21600"/>
                    <a:gd name="T1" fmla="*/ 0 h 21572"/>
                    <a:gd name="T2" fmla="*/ 21600 w 21600"/>
                    <a:gd name="T3" fmla="*/ 21572 h 21572"/>
                  </a:gdLst>
                  <a:ahLst/>
                  <a:cxnLst/>
                  <a:rect l="T0" t="T1" r="T2" b="T3"/>
                  <a:pathLst>
                    <a:path w="21600" h="21572">
                      <a:moveTo>
                        <a:pt x="0" y="0"/>
                      </a:moveTo>
                      <a:cubicBezTo>
                        <a:pt x="11902" y="-28"/>
                        <a:pt x="21572" y="9608"/>
                        <a:pt x="21600" y="21522"/>
                      </a:cubicBezTo>
                      <a:cubicBezTo>
                        <a:pt x="21600" y="21539"/>
                        <a:pt x="21600" y="21555"/>
                        <a:pt x="21600" y="21572"/>
                      </a:cubicBezTo>
                      <a:lnTo>
                        <a:pt x="50" y="21572"/>
                      </a:lnTo>
                      <a:close/>
                      <a:moveTo>
                        <a:pt x="0" y="0"/>
                      </a:moveTo>
                    </a:path>
                  </a:pathLst>
                </a:custGeom>
                <a:solidFill>
                  <a:srgbClr val="FCFE1B"/>
                </a:solidFill>
                <a:ln w="25400">
                  <a:noFill/>
                  <a:miter lim="800000"/>
                  <a:headEnd/>
                  <a:tailEnd/>
                </a:ln>
              </p:spPr>
              <p:txBody>
                <a:bodyPr>
                  <a:prstTxWarp prst="textNoShape">
                    <a:avLst/>
                  </a:prstTxWarp>
                </a:bodyPr>
                <a:lstStyle/>
                <a:p>
                  <a:endParaRPr lang="en-US" sz="1800"/>
                </a:p>
              </p:txBody>
            </p:sp>
            <p:sp>
              <p:nvSpPr>
                <p:cNvPr id="42150" name="AutoShape 6"/>
                <p:cNvSpPr>
                  <a:spLocks noChangeArrowheads="1"/>
                </p:cNvSpPr>
                <p:nvPr/>
              </p:nvSpPr>
              <p:spPr bwMode="auto">
                <a:xfrm rot="5400000">
                  <a:off x="1654" y="34"/>
                  <a:ext cx="433" cy="384"/>
                </a:xfrm>
                <a:custGeom>
                  <a:avLst/>
                  <a:gdLst>
                    <a:gd name="T0" fmla="*/ 0 w 21600"/>
                    <a:gd name="T1" fmla="*/ 0 h 21572"/>
                    <a:gd name="T2" fmla="*/ 21600 w 21600"/>
                    <a:gd name="T3" fmla="*/ 21572 h 21572"/>
                  </a:gdLst>
                  <a:ahLst/>
                  <a:cxnLst/>
                  <a:rect l="T0" t="T1" r="T2" b="T3"/>
                  <a:pathLst>
                    <a:path w="21600" h="21572">
                      <a:moveTo>
                        <a:pt x="0" y="0"/>
                      </a:moveTo>
                      <a:cubicBezTo>
                        <a:pt x="11902" y="-28"/>
                        <a:pt x="21572" y="9608"/>
                        <a:pt x="21600" y="21522"/>
                      </a:cubicBezTo>
                      <a:cubicBezTo>
                        <a:pt x="21600" y="21539"/>
                        <a:pt x="21600" y="21555"/>
                        <a:pt x="21600" y="21572"/>
                      </a:cubicBezTo>
                    </a:path>
                  </a:pathLst>
                </a:custGeom>
                <a:noFill/>
                <a:ln w="25400">
                  <a:solidFill>
                    <a:srgbClr val="FCFE1B"/>
                  </a:solidFill>
                  <a:miter lim="800000"/>
                  <a:headEnd/>
                  <a:tailEnd/>
                </a:ln>
              </p:spPr>
              <p:txBody>
                <a:bodyPr>
                  <a:prstTxWarp prst="textNoShape">
                    <a:avLst/>
                  </a:prstTxWarp>
                </a:bodyPr>
                <a:lstStyle/>
                <a:p>
                  <a:endParaRPr lang="en-US" sz="1800"/>
                </a:p>
              </p:txBody>
            </p:sp>
          </p:grpSp>
          <p:sp>
            <p:nvSpPr>
              <p:cNvPr id="42143" name="Line 7"/>
              <p:cNvSpPr>
                <a:spLocks noChangeShapeType="1"/>
              </p:cNvSpPr>
              <p:nvPr/>
            </p:nvSpPr>
            <p:spPr bwMode="auto">
              <a:xfrm>
                <a:off x="1750" y="424"/>
                <a:ext cx="26" cy="93"/>
              </a:xfrm>
              <a:prstGeom prst="line">
                <a:avLst/>
              </a:prstGeom>
              <a:noFill/>
              <a:ln w="25400">
                <a:solidFill>
                  <a:srgbClr val="FCFE1B"/>
                </a:solidFill>
                <a:round/>
                <a:headEnd/>
                <a:tailEnd/>
              </a:ln>
            </p:spPr>
            <p:txBody>
              <a:bodyPr>
                <a:prstTxWarp prst="textNoShape">
                  <a:avLst/>
                </a:prstTxWarp>
              </a:bodyPr>
              <a:lstStyle/>
              <a:p>
                <a:endParaRPr lang="en-US" sz="1800"/>
              </a:p>
            </p:txBody>
          </p:sp>
          <p:sp>
            <p:nvSpPr>
              <p:cNvPr id="42144" name="Line 8"/>
              <p:cNvSpPr>
                <a:spLocks noChangeShapeType="1"/>
              </p:cNvSpPr>
              <p:nvPr/>
            </p:nvSpPr>
            <p:spPr bwMode="auto">
              <a:xfrm>
                <a:off x="1831" y="395"/>
                <a:ext cx="45" cy="85"/>
              </a:xfrm>
              <a:prstGeom prst="line">
                <a:avLst/>
              </a:prstGeom>
              <a:noFill/>
              <a:ln w="25400">
                <a:solidFill>
                  <a:srgbClr val="FCFE1B"/>
                </a:solidFill>
                <a:round/>
                <a:headEnd/>
                <a:tailEnd/>
              </a:ln>
            </p:spPr>
            <p:txBody>
              <a:bodyPr>
                <a:prstTxWarp prst="textNoShape">
                  <a:avLst/>
                </a:prstTxWarp>
              </a:bodyPr>
              <a:lstStyle/>
              <a:p>
                <a:endParaRPr lang="en-US" sz="1800"/>
              </a:p>
            </p:txBody>
          </p:sp>
          <p:sp>
            <p:nvSpPr>
              <p:cNvPr id="42145" name="Line 9"/>
              <p:cNvSpPr>
                <a:spLocks noChangeShapeType="1"/>
              </p:cNvSpPr>
              <p:nvPr/>
            </p:nvSpPr>
            <p:spPr bwMode="auto">
              <a:xfrm>
                <a:off x="1907" y="344"/>
                <a:ext cx="62" cy="75"/>
              </a:xfrm>
              <a:prstGeom prst="line">
                <a:avLst/>
              </a:prstGeom>
              <a:noFill/>
              <a:ln w="25400">
                <a:solidFill>
                  <a:srgbClr val="FCFE1B"/>
                </a:solidFill>
                <a:round/>
                <a:headEnd/>
                <a:tailEnd/>
              </a:ln>
            </p:spPr>
            <p:txBody>
              <a:bodyPr>
                <a:prstTxWarp prst="textNoShape">
                  <a:avLst/>
                </a:prstTxWarp>
              </a:bodyPr>
              <a:lstStyle/>
              <a:p>
                <a:endParaRPr lang="en-US" sz="1800"/>
              </a:p>
            </p:txBody>
          </p:sp>
          <p:sp>
            <p:nvSpPr>
              <p:cNvPr id="42146" name="Line 10"/>
              <p:cNvSpPr>
                <a:spLocks noChangeShapeType="1"/>
              </p:cNvSpPr>
              <p:nvPr/>
            </p:nvSpPr>
            <p:spPr bwMode="auto">
              <a:xfrm>
                <a:off x="1977" y="274"/>
                <a:ext cx="78" cy="57"/>
              </a:xfrm>
              <a:prstGeom prst="line">
                <a:avLst/>
              </a:prstGeom>
              <a:noFill/>
              <a:ln w="25400">
                <a:solidFill>
                  <a:srgbClr val="FCFE1B"/>
                </a:solidFill>
                <a:round/>
                <a:headEnd/>
                <a:tailEnd/>
              </a:ln>
            </p:spPr>
            <p:txBody>
              <a:bodyPr>
                <a:prstTxWarp prst="textNoShape">
                  <a:avLst/>
                </a:prstTxWarp>
              </a:bodyPr>
              <a:lstStyle/>
              <a:p>
                <a:endParaRPr lang="en-US" sz="1800"/>
              </a:p>
            </p:txBody>
          </p:sp>
          <p:sp>
            <p:nvSpPr>
              <p:cNvPr id="42147" name="Line 11"/>
              <p:cNvSpPr>
                <a:spLocks noChangeShapeType="1"/>
              </p:cNvSpPr>
              <p:nvPr/>
            </p:nvSpPr>
            <p:spPr bwMode="auto">
              <a:xfrm>
                <a:off x="2021" y="192"/>
                <a:ext cx="89" cy="37"/>
              </a:xfrm>
              <a:prstGeom prst="line">
                <a:avLst/>
              </a:prstGeom>
              <a:noFill/>
              <a:ln w="25400">
                <a:solidFill>
                  <a:srgbClr val="FCFE1B"/>
                </a:solidFill>
                <a:round/>
                <a:headEnd/>
                <a:tailEnd/>
              </a:ln>
            </p:spPr>
            <p:txBody>
              <a:bodyPr>
                <a:prstTxWarp prst="textNoShape">
                  <a:avLst/>
                </a:prstTxWarp>
              </a:bodyPr>
              <a:lstStyle/>
              <a:p>
                <a:endParaRPr lang="en-US" sz="1800"/>
              </a:p>
            </p:txBody>
          </p:sp>
          <p:sp>
            <p:nvSpPr>
              <p:cNvPr id="42148" name="Line 12"/>
              <p:cNvSpPr>
                <a:spLocks noChangeShapeType="1"/>
              </p:cNvSpPr>
              <p:nvPr/>
            </p:nvSpPr>
            <p:spPr bwMode="auto">
              <a:xfrm>
                <a:off x="2046" y="112"/>
                <a:ext cx="95" cy="7"/>
              </a:xfrm>
              <a:prstGeom prst="line">
                <a:avLst/>
              </a:prstGeom>
              <a:noFill/>
              <a:ln w="25400">
                <a:solidFill>
                  <a:srgbClr val="FCFE1B"/>
                </a:solidFill>
                <a:round/>
                <a:headEnd/>
                <a:tailEnd/>
              </a:ln>
            </p:spPr>
            <p:txBody>
              <a:bodyPr>
                <a:prstTxWarp prst="textNoShape">
                  <a:avLst/>
                </a:prstTxWarp>
              </a:bodyPr>
              <a:lstStyle/>
              <a:p>
                <a:endParaRPr lang="en-US" sz="1800"/>
              </a:p>
            </p:txBody>
          </p:sp>
        </p:grpSp>
        <p:grpSp>
          <p:nvGrpSpPr>
            <p:cNvPr id="5" name="Group 13"/>
            <p:cNvGrpSpPr>
              <a:grpSpLocks/>
            </p:cNvGrpSpPr>
            <p:nvPr/>
          </p:nvGrpSpPr>
          <p:grpSpPr bwMode="auto">
            <a:xfrm>
              <a:off x="1303" y="7"/>
              <a:ext cx="384" cy="433"/>
              <a:chOff x="1303" y="7"/>
              <a:chExt cx="384" cy="433"/>
            </a:xfrm>
          </p:grpSpPr>
          <p:sp>
            <p:nvSpPr>
              <p:cNvPr id="42140" name="AutoShape 14"/>
              <p:cNvSpPr>
                <a:spLocks noChangeArrowheads="1"/>
              </p:cNvSpPr>
              <p:nvPr/>
            </p:nvSpPr>
            <p:spPr bwMode="auto">
              <a:xfrm rot="16200000" flipH="1">
                <a:off x="1278" y="32"/>
                <a:ext cx="433" cy="384"/>
              </a:xfrm>
              <a:custGeom>
                <a:avLst/>
                <a:gdLst>
                  <a:gd name="T0" fmla="*/ 0 w 21600"/>
                  <a:gd name="T1" fmla="*/ 0 h 21572"/>
                  <a:gd name="T2" fmla="*/ 21600 w 21600"/>
                  <a:gd name="T3" fmla="*/ 21572 h 21572"/>
                </a:gdLst>
                <a:ahLst/>
                <a:cxnLst/>
                <a:rect l="T0" t="T1" r="T2" b="T3"/>
                <a:pathLst>
                  <a:path w="21600" h="21572">
                    <a:moveTo>
                      <a:pt x="0" y="0"/>
                    </a:moveTo>
                    <a:cubicBezTo>
                      <a:pt x="11902" y="-28"/>
                      <a:pt x="21572" y="9608"/>
                      <a:pt x="21600" y="21522"/>
                    </a:cubicBezTo>
                    <a:cubicBezTo>
                      <a:pt x="21600" y="21539"/>
                      <a:pt x="21600" y="21555"/>
                      <a:pt x="21600" y="21572"/>
                    </a:cubicBezTo>
                    <a:lnTo>
                      <a:pt x="50" y="21572"/>
                    </a:lnTo>
                    <a:close/>
                    <a:moveTo>
                      <a:pt x="0" y="0"/>
                    </a:moveTo>
                  </a:path>
                </a:pathLst>
              </a:custGeom>
              <a:solidFill>
                <a:srgbClr val="FCFE1B"/>
              </a:solidFill>
              <a:ln w="25400">
                <a:noFill/>
                <a:miter lim="800000"/>
                <a:headEnd/>
                <a:tailEnd/>
              </a:ln>
            </p:spPr>
            <p:txBody>
              <a:bodyPr>
                <a:prstTxWarp prst="textNoShape">
                  <a:avLst/>
                </a:prstTxWarp>
              </a:bodyPr>
              <a:lstStyle/>
              <a:p>
                <a:endParaRPr lang="en-US" sz="1800"/>
              </a:p>
            </p:txBody>
          </p:sp>
          <p:sp>
            <p:nvSpPr>
              <p:cNvPr id="42141" name="AutoShape 15"/>
              <p:cNvSpPr>
                <a:spLocks noChangeArrowheads="1"/>
              </p:cNvSpPr>
              <p:nvPr/>
            </p:nvSpPr>
            <p:spPr bwMode="auto">
              <a:xfrm rot="16200000" flipH="1">
                <a:off x="1278" y="32"/>
                <a:ext cx="433" cy="384"/>
              </a:xfrm>
              <a:custGeom>
                <a:avLst/>
                <a:gdLst>
                  <a:gd name="T0" fmla="*/ 0 w 21600"/>
                  <a:gd name="T1" fmla="*/ 0 h 21572"/>
                  <a:gd name="T2" fmla="*/ 21600 w 21600"/>
                  <a:gd name="T3" fmla="*/ 21572 h 21572"/>
                </a:gdLst>
                <a:ahLst/>
                <a:cxnLst/>
                <a:rect l="T0" t="T1" r="T2" b="T3"/>
                <a:pathLst>
                  <a:path w="21600" h="21572">
                    <a:moveTo>
                      <a:pt x="0" y="0"/>
                    </a:moveTo>
                    <a:cubicBezTo>
                      <a:pt x="11902" y="-28"/>
                      <a:pt x="21572" y="9608"/>
                      <a:pt x="21600" y="21522"/>
                    </a:cubicBezTo>
                    <a:cubicBezTo>
                      <a:pt x="21600" y="21539"/>
                      <a:pt x="21600" y="21555"/>
                      <a:pt x="21600" y="21572"/>
                    </a:cubicBezTo>
                  </a:path>
                </a:pathLst>
              </a:custGeom>
              <a:noFill/>
              <a:ln w="25400">
                <a:solidFill>
                  <a:srgbClr val="FCFE1B"/>
                </a:solidFill>
                <a:miter lim="800000"/>
                <a:headEnd/>
                <a:tailEnd/>
              </a:ln>
            </p:spPr>
            <p:txBody>
              <a:bodyPr>
                <a:prstTxWarp prst="textNoShape">
                  <a:avLst/>
                </a:prstTxWarp>
              </a:bodyPr>
              <a:lstStyle/>
              <a:p>
                <a:endParaRPr lang="en-US" sz="1800"/>
              </a:p>
            </p:txBody>
          </p:sp>
        </p:grpSp>
        <p:sp>
          <p:nvSpPr>
            <p:cNvPr id="42133" name="Line 16"/>
            <p:cNvSpPr>
              <a:spLocks noChangeShapeType="1"/>
            </p:cNvSpPr>
            <p:nvPr/>
          </p:nvSpPr>
          <p:spPr bwMode="auto">
            <a:xfrm flipH="1">
              <a:off x="1595" y="422"/>
              <a:ext cx="22" cy="94"/>
            </a:xfrm>
            <a:prstGeom prst="line">
              <a:avLst/>
            </a:prstGeom>
            <a:noFill/>
            <a:ln w="25400">
              <a:solidFill>
                <a:srgbClr val="FCFE1B"/>
              </a:solidFill>
              <a:round/>
              <a:headEnd/>
              <a:tailEnd/>
            </a:ln>
          </p:spPr>
          <p:txBody>
            <a:bodyPr>
              <a:prstTxWarp prst="textNoShape">
                <a:avLst/>
              </a:prstTxWarp>
            </a:bodyPr>
            <a:lstStyle/>
            <a:p>
              <a:endParaRPr lang="en-US" sz="1800"/>
            </a:p>
          </p:txBody>
        </p:sp>
        <p:sp>
          <p:nvSpPr>
            <p:cNvPr id="42134" name="Line 17"/>
            <p:cNvSpPr>
              <a:spLocks noChangeShapeType="1"/>
            </p:cNvSpPr>
            <p:nvPr/>
          </p:nvSpPr>
          <p:spPr bwMode="auto">
            <a:xfrm flipH="1">
              <a:off x="1492" y="394"/>
              <a:ext cx="46" cy="85"/>
            </a:xfrm>
            <a:prstGeom prst="line">
              <a:avLst/>
            </a:prstGeom>
            <a:noFill/>
            <a:ln w="25400">
              <a:solidFill>
                <a:srgbClr val="FCFE1B"/>
              </a:solidFill>
              <a:round/>
              <a:headEnd/>
              <a:tailEnd/>
            </a:ln>
          </p:spPr>
          <p:txBody>
            <a:bodyPr>
              <a:prstTxWarp prst="textNoShape">
                <a:avLst/>
              </a:prstTxWarp>
            </a:bodyPr>
            <a:lstStyle/>
            <a:p>
              <a:endParaRPr lang="en-US" sz="1800"/>
            </a:p>
          </p:txBody>
        </p:sp>
        <p:sp>
          <p:nvSpPr>
            <p:cNvPr id="42135" name="Line 18"/>
            <p:cNvSpPr>
              <a:spLocks noChangeShapeType="1"/>
            </p:cNvSpPr>
            <p:nvPr/>
          </p:nvSpPr>
          <p:spPr bwMode="auto">
            <a:xfrm flipH="1">
              <a:off x="1400" y="342"/>
              <a:ext cx="62" cy="75"/>
            </a:xfrm>
            <a:prstGeom prst="line">
              <a:avLst/>
            </a:prstGeom>
            <a:noFill/>
            <a:ln w="25400">
              <a:solidFill>
                <a:srgbClr val="FCFE1B"/>
              </a:solidFill>
              <a:round/>
              <a:headEnd/>
              <a:tailEnd/>
            </a:ln>
          </p:spPr>
          <p:txBody>
            <a:bodyPr>
              <a:prstTxWarp prst="textNoShape">
                <a:avLst/>
              </a:prstTxWarp>
            </a:bodyPr>
            <a:lstStyle/>
            <a:p>
              <a:endParaRPr lang="en-US" sz="1800"/>
            </a:p>
          </p:txBody>
        </p:sp>
        <p:sp>
          <p:nvSpPr>
            <p:cNvPr id="42136" name="Line 19"/>
            <p:cNvSpPr>
              <a:spLocks noChangeShapeType="1"/>
            </p:cNvSpPr>
            <p:nvPr/>
          </p:nvSpPr>
          <p:spPr bwMode="auto">
            <a:xfrm flipH="1">
              <a:off x="1314" y="272"/>
              <a:ext cx="77" cy="58"/>
            </a:xfrm>
            <a:prstGeom prst="line">
              <a:avLst/>
            </a:prstGeom>
            <a:noFill/>
            <a:ln w="25400">
              <a:solidFill>
                <a:srgbClr val="FCFE1B"/>
              </a:solidFill>
              <a:round/>
              <a:headEnd/>
              <a:tailEnd/>
            </a:ln>
          </p:spPr>
          <p:txBody>
            <a:bodyPr>
              <a:prstTxWarp prst="textNoShape">
                <a:avLst/>
              </a:prstTxWarp>
            </a:bodyPr>
            <a:lstStyle/>
            <a:p>
              <a:endParaRPr lang="en-US" sz="1800"/>
            </a:p>
          </p:txBody>
        </p:sp>
        <p:sp>
          <p:nvSpPr>
            <p:cNvPr id="42137" name="Line 20"/>
            <p:cNvSpPr>
              <a:spLocks noChangeShapeType="1"/>
            </p:cNvSpPr>
            <p:nvPr/>
          </p:nvSpPr>
          <p:spPr bwMode="auto">
            <a:xfrm flipH="1">
              <a:off x="1259" y="191"/>
              <a:ext cx="88" cy="36"/>
            </a:xfrm>
            <a:prstGeom prst="line">
              <a:avLst/>
            </a:prstGeom>
            <a:noFill/>
            <a:ln w="25400">
              <a:solidFill>
                <a:srgbClr val="FCFE1B"/>
              </a:solidFill>
              <a:round/>
              <a:headEnd/>
              <a:tailEnd/>
            </a:ln>
          </p:spPr>
          <p:txBody>
            <a:bodyPr>
              <a:prstTxWarp prst="textNoShape">
                <a:avLst/>
              </a:prstTxWarp>
            </a:bodyPr>
            <a:lstStyle/>
            <a:p>
              <a:endParaRPr lang="en-US" sz="1800"/>
            </a:p>
          </p:txBody>
        </p:sp>
        <p:sp>
          <p:nvSpPr>
            <p:cNvPr id="42138" name="Line 21"/>
            <p:cNvSpPr>
              <a:spLocks noChangeShapeType="1"/>
            </p:cNvSpPr>
            <p:nvPr/>
          </p:nvSpPr>
          <p:spPr bwMode="auto">
            <a:xfrm flipH="1">
              <a:off x="1227" y="110"/>
              <a:ext cx="95" cy="7"/>
            </a:xfrm>
            <a:prstGeom prst="line">
              <a:avLst/>
            </a:prstGeom>
            <a:noFill/>
            <a:ln w="25400">
              <a:solidFill>
                <a:srgbClr val="FCFE1B"/>
              </a:solidFill>
              <a:round/>
              <a:headEnd/>
              <a:tailEnd/>
            </a:ln>
          </p:spPr>
          <p:txBody>
            <a:bodyPr>
              <a:prstTxWarp prst="textNoShape">
                <a:avLst/>
              </a:prstTxWarp>
            </a:bodyPr>
            <a:lstStyle/>
            <a:p>
              <a:endParaRPr lang="en-US" sz="1800"/>
            </a:p>
          </p:txBody>
        </p:sp>
        <p:sp>
          <p:nvSpPr>
            <p:cNvPr id="42139" name="Line 22"/>
            <p:cNvSpPr>
              <a:spLocks noChangeShapeType="1"/>
            </p:cNvSpPr>
            <p:nvPr/>
          </p:nvSpPr>
          <p:spPr bwMode="auto">
            <a:xfrm flipH="1">
              <a:off x="1682" y="448"/>
              <a:ext cx="2" cy="89"/>
            </a:xfrm>
            <a:prstGeom prst="line">
              <a:avLst/>
            </a:prstGeom>
            <a:noFill/>
            <a:ln w="25400">
              <a:solidFill>
                <a:srgbClr val="FCFE1B"/>
              </a:solidFill>
              <a:round/>
              <a:headEnd/>
              <a:tailEnd/>
            </a:ln>
          </p:spPr>
          <p:txBody>
            <a:bodyPr>
              <a:prstTxWarp prst="textNoShape">
                <a:avLst/>
              </a:prstTxWarp>
            </a:bodyPr>
            <a:lstStyle/>
            <a:p>
              <a:endParaRPr lang="en-US" sz="1800"/>
            </a:p>
          </p:txBody>
        </p:sp>
      </p:grpSp>
      <p:grpSp>
        <p:nvGrpSpPr>
          <p:cNvPr id="10" name="Group 50"/>
          <p:cNvGrpSpPr>
            <a:grpSpLocks/>
          </p:cNvGrpSpPr>
          <p:nvPr/>
        </p:nvGrpSpPr>
        <p:grpSpPr bwMode="auto">
          <a:xfrm>
            <a:off x="1828802" y="595314"/>
            <a:ext cx="8115303" cy="5884863"/>
            <a:chOff x="192" y="375"/>
            <a:chExt cx="5112" cy="3707"/>
          </a:xfrm>
        </p:grpSpPr>
        <p:sp>
          <p:nvSpPr>
            <p:cNvPr id="42005" name="AutoShape 51"/>
            <p:cNvSpPr>
              <a:spLocks noChangeArrowheads="1"/>
            </p:cNvSpPr>
            <p:nvPr/>
          </p:nvSpPr>
          <p:spPr bwMode="auto">
            <a:xfrm>
              <a:off x="192" y="826"/>
              <a:ext cx="5112" cy="1814"/>
            </a:xfrm>
            <a:custGeom>
              <a:avLst/>
              <a:gdLst>
                <a:gd name="T0" fmla="*/ 0 w 21600"/>
                <a:gd name="T1" fmla="*/ 0 h 21347"/>
                <a:gd name="T2" fmla="*/ 21600 w 21600"/>
                <a:gd name="T3" fmla="*/ 21347 h 21347"/>
              </a:gdLst>
              <a:ahLst/>
              <a:cxnLst/>
              <a:rect l="T0" t="T1" r="T2" b="T3"/>
              <a:pathLst>
                <a:path w="21600" h="21347">
                  <a:moveTo>
                    <a:pt x="21600" y="1789"/>
                  </a:moveTo>
                  <a:cubicBezTo>
                    <a:pt x="21227" y="1919"/>
                    <a:pt x="20890" y="2237"/>
                    <a:pt x="20513" y="2354"/>
                  </a:cubicBezTo>
                  <a:cubicBezTo>
                    <a:pt x="20232" y="2319"/>
                    <a:pt x="19952" y="2319"/>
                    <a:pt x="19671" y="2260"/>
                  </a:cubicBezTo>
                  <a:cubicBezTo>
                    <a:pt x="19483" y="2225"/>
                    <a:pt x="19294" y="1907"/>
                    <a:pt x="19110" y="1883"/>
                  </a:cubicBezTo>
                  <a:cubicBezTo>
                    <a:pt x="18676" y="1824"/>
                    <a:pt x="18247" y="1824"/>
                    <a:pt x="17813" y="1789"/>
                  </a:cubicBezTo>
                  <a:cubicBezTo>
                    <a:pt x="16989" y="1565"/>
                    <a:pt x="16191" y="1400"/>
                    <a:pt x="15358" y="1318"/>
                  </a:cubicBezTo>
                  <a:cubicBezTo>
                    <a:pt x="12952" y="1389"/>
                    <a:pt x="10572" y="1283"/>
                    <a:pt x="8170" y="1129"/>
                  </a:cubicBezTo>
                  <a:cubicBezTo>
                    <a:pt x="7662" y="859"/>
                    <a:pt x="8056" y="1047"/>
                    <a:pt x="6978" y="847"/>
                  </a:cubicBezTo>
                  <a:cubicBezTo>
                    <a:pt x="6706" y="800"/>
                    <a:pt x="6443" y="505"/>
                    <a:pt x="6171" y="470"/>
                  </a:cubicBezTo>
                  <a:cubicBezTo>
                    <a:pt x="5694" y="411"/>
                    <a:pt x="5212" y="411"/>
                    <a:pt x="4734" y="376"/>
                  </a:cubicBezTo>
                  <a:cubicBezTo>
                    <a:pt x="3813" y="128"/>
                    <a:pt x="3261" y="140"/>
                    <a:pt x="2139" y="93"/>
                  </a:cubicBezTo>
                  <a:cubicBezTo>
                    <a:pt x="1517" y="-119"/>
                    <a:pt x="1166" y="-25"/>
                    <a:pt x="701" y="941"/>
                  </a:cubicBezTo>
                  <a:cubicBezTo>
                    <a:pt x="526" y="1306"/>
                    <a:pt x="333" y="1553"/>
                    <a:pt x="175" y="1977"/>
                  </a:cubicBezTo>
                  <a:cubicBezTo>
                    <a:pt x="110" y="2519"/>
                    <a:pt x="39" y="3026"/>
                    <a:pt x="0" y="3579"/>
                  </a:cubicBezTo>
                  <a:cubicBezTo>
                    <a:pt x="31" y="4651"/>
                    <a:pt x="70" y="5558"/>
                    <a:pt x="245" y="6500"/>
                  </a:cubicBezTo>
                  <a:cubicBezTo>
                    <a:pt x="263" y="6594"/>
                    <a:pt x="254" y="6712"/>
                    <a:pt x="281" y="6783"/>
                  </a:cubicBezTo>
                  <a:cubicBezTo>
                    <a:pt x="517" y="7419"/>
                    <a:pt x="885" y="7430"/>
                    <a:pt x="1192" y="7536"/>
                  </a:cubicBezTo>
                  <a:cubicBezTo>
                    <a:pt x="1788" y="7748"/>
                    <a:pt x="2341" y="8255"/>
                    <a:pt x="2945" y="8384"/>
                  </a:cubicBezTo>
                  <a:cubicBezTo>
                    <a:pt x="3165" y="8585"/>
                    <a:pt x="3296" y="9032"/>
                    <a:pt x="3366" y="9609"/>
                  </a:cubicBezTo>
                  <a:cubicBezTo>
                    <a:pt x="3401" y="10622"/>
                    <a:pt x="3296" y="11352"/>
                    <a:pt x="3371" y="12342"/>
                  </a:cubicBezTo>
                  <a:cubicBezTo>
                    <a:pt x="3336" y="12401"/>
                    <a:pt x="3454" y="12613"/>
                    <a:pt x="3436" y="12719"/>
                  </a:cubicBezTo>
                  <a:cubicBezTo>
                    <a:pt x="3423" y="12813"/>
                    <a:pt x="3463" y="12907"/>
                    <a:pt x="3471" y="13001"/>
                  </a:cubicBezTo>
                  <a:cubicBezTo>
                    <a:pt x="3498" y="13249"/>
                    <a:pt x="3520" y="13508"/>
                    <a:pt x="3542" y="13755"/>
                  </a:cubicBezTo>
                  <a:cubicBezTo>
                    <a:pt x="3555" y="13884"/>
                    <a:pt x="3577" y="14132"/>
                    <a:pt x="3577" y="14132"/>
                  </a:cubicBezTo>
                  <a:cubicBezTo>
                    <a:pt x="3625" y="15298"/>
                    <a:pt x="3647" y="16393"/>
                    <a:pt x="3752" y="17524"/>
                  </a:cubicBezTo>
                  <a:cubicBezTo>
                    <a:pt x="3774" y="19326"/>
                    <a:pt x="3756" y="19844"/>
                    <a:pt x="3936" y="21293"/>
                  </a:cubicBezTo>
                  <a:cubicBezTo>
                    <a:pt x="3958" y="21481"/>
                    <a:pt x="4260" y="21257"/>
                    <a:pt x="4278" y="21269"/>
                  </a:cubicBezTo>
                  <a:cubicBezTo>
                    <a:pt x="4335" y="21234"/>
                    <a:pt x="4449" y="21375"/>
                    <a:pt x="4471" y="21222"/>
                  </a:cubicBezTo>
                  <a:cubicBezTo>
                    <a:pt x="4480" y="21163"/>
                    <a:pt x="4506" y="20291"/>
                    <a:pt x="4497" y="20138"/>
                  </a:cubicBezTo>
                  <a:cubicBezTo>
                    <a:pt x="4493" y="19738"/>
                    <a:pt x="4541" y="19078"/>
                    <a:pt x="4550" y="18772"/>
                  </a:cubicBezTo>
                  <a:cubicBezTo>
                    <a:pt x="4572" y="18466"/>
                    <a:pt x="4602" y="18454"/>
                    <a:pt x="4629" y="18278"/>
                  </a:cubicBezTo>
                  <a:cubicBezTo>
                    <a:pt x="4681" y="18101"/>
                    <a:pt x="4672" y="17924"/>
                    <a:pt x="4699" y="17712"/>
                  </a:cubicBezTo>
                  <a:cubicBezTo>
                    <a:pt x="4721" y="17524"/>
                    <a:pt x="4769" y="17147"/>
                    <a:pt x="4769" y="17147"/>
                  </a:cubicBezTo>
                  <a:cubicBezTo>
                    <a:pt x="4782" y="15310"/>
                    <a:pt x="4650" y="11894"/>
                    <a:pt x="5190" y="10080"/>
                  </a:cubicBezTo>
                  <a:cubicBezTo>
                    <a:pt x="5273" y="9798"/>
                    <a:pt x="5492" y="9209"/>
                    <a:pt x="5610" y="9044"/>
                  </a:cubicBezTo>
                  <a:cubicBezTo>
                    <a:pt x="5676" y="8950"/>
                    <a:pt x="5759" y="8961"/>
                    <a:pt x="5821" y="8855"/>
                  </a:cubicBezTo>
                  <a:cubicBezTo>
                    <a:pt x="5917" y="8679"/>
                    <a:pt x="6053" y="8502"/>
                    <a:pt x="6171" y="8479"/>
                  </a:cubicBezTo>
                  <a:cubicBezTo>
                    <a:pt x="6487" y="8420"/>
                    <a:pt x="6803" y="8396"/>
                    <a:pt x="7118" y="8384"/>
                  </a:cubicBezTo>
                  <a:cubicBezTo>
                    <a:pt x="8087" y="8337"/>
                    <a:pt x="9060" y="8325"/>
                    <a:pt x="10029" y="8290"/>
                  </a:cubicBezTo>
                  <a:cubicBezTo>
                    <a:pt x="10533" y="8066"/>
                    <a:pt x="10309" y="8161"/>
                    <a:pt x="10695" y="8007"/>
                  </a:cubicBezTo>
                  <a:cubicBezTo>
                    <a:pt x="11400" y="7372"/>
                    <a:pt x="12615" y="7890"/>
                    <a:pt x="13044" y="7913"/>
                  </a:cubicBezTo>
                  <a:cubicBezTo>
                    <a:pt x="13680" y="8337"/>
                    <a:pt x="14236" y="8490"/>
                    <a:pt x="14903" y="8573"/>
                  </a:cubicBezTo>
                  <a:cubicBezTo>
                    <a:pt x="15512" y="8844"/>
                    <a:pt x="16095" y="8455"/>
                    <a:pt x="16691" y="8384"/>
                  </a:cubicBezTo>
                  <a:cubicBezTo>
                    <a:pt x="17147" y="8325"/>
                    <a:pt x="17603" y="8325"/>
                    <a:pt x="18058" y="8290"/>
                  </a:cubicBezTo>
                  <a:cubicBezTo>
                    <a:pt x="18216" y="8219"/>
                    <a:pt x="18361" y="8149"/>
                    <a:pt x="18514" y="8007"/>
                  </a:cubicBezTo>
                  <a:cubicBezTo>
                    <a:pt x="19430" y="8066"/>
                    <a:pt x="20241" y="8102"/>
                    <a:pt x="21179" y="8102"/>
                  </a:cubicBezTo>
                </a:path>
              </a:pathLst>
            </a:custGeom>
            <a:blipFill dpi="0" rotWithShape="0">
              <a:blip r:embed="rId3"/>
              <a:srcRect/>
              <a:tile tx="0" ty="0" sx="100000" sy="100000" flip="none" algn="tl"/>
            </a:blipFill>
            <a:ln w="9525">
              <a:solidFill>
                <a:schemeClr val="tx1"/>
              </a:solidFill>
              <a:miter lim="800000"/>
              <a:headEnd/>
              <a:tailEnd/>
            </a:ln>
          </p:spPr>
          <p:txBody>
            <a:bodyPr>
              <a:prstTxWarp prst="textNoShape">
                <a:avLst/>
              </a:prstTxWarp>
            </a:bodyPr>
            <a:lstStyle/>
            <a:p>
              <a:endParaRPr lang="en-US" sz="1800"/>
            </a:p>
          </p:txBody>
        </p:sp>
        <p:sp>
          <p:nvSpPr>
            <p:cNvPr id="42007" name="Rectangle 53"/>
            <p:cNvSpPr>
              <a:spLocks noChangeArrowheads="1"/>
            </p:cNvSpPr>
            <p:nvPr/>
          </p:nvSpPr>
          <p:spPr bwMode="auto">
            <a:xfrm rot="20820001">
              <a:off x="3692" y="2414"/>
              <a:ext cx="924" cy="155"/>
            </a:xfrm>
            <a:prstGeom prst="rect">
              <a:avLst/>
            </a:prstGeom>
            <a:noFill/>
            <a:ln w="9525">
              <a:noFill/>
              <a:miter lim="800000"/>
              <a:headEnd/>
              <a:tailEnd/>
            </a:ln>
          </p:spPr>
          <p:txBody>
            <a:bodyPr wrap="none" lIns="0" tIns="0" rIns="0" bIns="0">
              <a:prstTxWarp prst="textNoShape">
                <a:avLst/>
              </a:prstTxWarp>
              <a:spAutoFit/>
            </a:bodyPr>
            <a:lstStyle/>
            <a:p>
              <a:r>
                <a:rPr lang="en-US" sz="1600" b="1" u="sng">
                  <a:solidFill>
                    <a:srgbClr val="1A09FC"/>
                  </a:solidFill>
                  <a:latin typeface="Lucida Grande" pitchFamily="1" charset="0"/>
                  <a:ea typeface="Lucida Grande" pitchFamily="1" charset="0"/>
                  <a:cs typeface="Lucida Grande" pitchFamily="1" charset="0"/>
                  <a:sym typeface="Lucida Grande" pitchFamily="1" charset="0"/>
                </a:rPr>
                <a:t>NET COOLING</a:t>
              </a:r>
            </a:p>
          </p:txBody>
        </p:sp>
        <p:sp>
          <p:nvSpPr>
            <p:cNvPr id="42008" name="Rectangle 54"/>
            <p:cNvSpPr>
              <a:spLocks noChangeArrowheads="1"/>
            </p:cNvSpPr>
            <p:nvPr/>
          </p:nvSpPr>
          <p:spPr bwMode="auto">
            <a:xfrm>
              <a:off x="314" y="509"/>
              <a:ext cx="1280" cy="256"/>
            </a:xfrm>
            <a:prstGeom prst="rect">
              <a:avLst/>
            </a:prstGeom>
            <a:noFill/>
            <a:ln w="9525">
              <a:noFill/>
              <a:miter lim="800000"/>
              <a:headEnd/>
              <a:tailEnd/>
            </a:ln>
          </p:spPr>
          <p:txBody>
            <a:bodyPr lIns="0" tIns="0" rIns="0" bIns="0">
              <a:prstTxWarp prst="textNoShape">
                <a:avLst/>
              </a:prstTxWarp>
            </a:bodyPr>
            <a:lstStyle/>
            <a:p>
              <a:pPr algn="ctr"/>
              <a:r>
                <a:rPr lang="en-US" sz="1200" b="1" u="sng">
                  <a:latin typeface="Comic Sans MS" pitchFamily="1" charset="0"/>
                  <a:ea typeface="Comic Sans MS" pitchFamily="1" charset="0"/>
                  <a:cs typeface="Comic Sans MS" pitchFamily="1" charset="0"/>
                  <a:sym typeface="Comic Sans MS" pitchFamily="1" charset="0"/>
                </a:rPr>
                <a:t>Stratospheric aerosols</a:t>
              </a:r>
            </a:p>
            <a:p>
              <a:pPr algn="ctr"/>
              <a:r>
                <a:rPr lang="en-US" sz="1200">
                  <a:latin typeface="Arial Rounded MT Bold" pitchFamily="1" charset="0"/>
                  <a:ea typeface="Arial Rounded MT Bold" pitchFamily="1" charset="0"/>
                  <a:cs typeface="Arial Rounded MT Bold" pitchFamily="1" charset="0"/>
                  <a:sym typeface="Arial Rounded MT Bold" pitchFamily="1" charset="0"/>
                </a:rPr>
                <a:t>(Lifetime </a:t>
              </a:r>
              <a:r>
                <a:rPr lang="en-US" sz="1200">
                  <a:latin typeface="Symbol" pitchFamily="1" charset="2"/>
                  <a:ea typeface="Symbol" pitchFamily="1" charset="2"/>
                  <a:cs typeface="Symbol" pitchFamily="1" charset="2"/>
                  <a:sym typeface="Symbol" pitchFamily="1" charset="2"/>
                </a:rPr>
                <a:t>≈</a:t>
              </a:r>
              <a:r>
                <a:rPr lang="en-US" sz="1200">
                  <a:latin typeface="Arial Rounded MT Bold" pitchFamily="1" charset="0"/>
                  <a:ea typeface="Arial Rounded MT Bold" pitchFamily="1" charset="0"/>
                  <a:cs typeface="Arial Rounded MT Bold" pitchFamily="1" charset="0"/>
                  <a:sym typeface="Arial Rounded MT Bold" pitchFamily="1" charset="0"/>
                </a:rPr>
                <a:t> 1-3 years)</a:t>
              </a:r>
            </a:p>
          </p:txBody>
        </p:sp>
        <p:sp>
          <p:nvSpPr>
            <p:cNvPr id="42009" name="AutoShape 55"/>
            <p:cNvSpPr>
              <a:spLocks noChangeArrowheads="1"/>
            </p:cNvSpPr>
            <p:nvPr/>
          </p:nvSpPr>
          <p:spPr bwMode="auto">
            <a:xfrm>
              <a:off x="1195" y="2181"/>
              <a:ext cx="505" cy="382"/>
            </a:xfrm>
            <a:custGeom>
              <a:avLst/>
              <a:gdLst>
                <a:gd name="T0" fmla="*/ 0 w 21600"/>
                <a:gd name="T1" fmla="*/ 0 h 18330"/>
                <a:gd name="T2" fmla="*/ 21600 w 21600"/>
                <a:gd name="T3" fmla="*/ 18330 h 18330"/>
              </a:gdLst>
              <a:ahLst/>
              <a:cxnLst/>
              <a:rect l="T0" t="T1" r="T2" b="T3"/>
              <a:pathLst>
                <a:path w="21600" h="18330">
                  <a:moveTo>
                    <a:pt x="0" y="12447"/>
                  </a:moveTo>
                  <a:cubicBezTo>
                    <a:pt x="2938" y="1148"/>
                    <a:pt x="9919" y="-3270"/>
                    <a:pt x="15594" y="2580"/>
                  </a:cubicBezTo>
                  <a:cubicBezTo>
                    <a:pt x="18683" y="5765"/>
                    <a:pt x="20889" y="11549"/>
                    <a:pt x="21600" y="18330"/>
                  </a:cubicBezTo>
                </a:path>
              </a:pathLst>
            </a:custGeom>
            <a:noFill/>
            <a:ln w="9525">
              <a:solidFill>
                <a:schemeClr val="tx1"/>
              </a:solidFill>
              <a:miter lim="800000"/>
              <a:headEnd/>
              <a:tailEnd/>
            </a:ln>
          </p:spPr>
          <p:txBody>
            <a:bodyPr>
              <a:prstTxWarp prst="textNoShape">
                <a:avLst/>
              </a:prstTxWarp>
            </a:bodyPr>
            <a:lstStyle/>
            <a:p>
              <a:endParaRPr lang="en-US" sz="1800"/>
            </a:p>
          </p:txBody>
        </p:sp>
        <p:grpSp>
          <p:nvGrpSpPr>
            <p:cNvPr id="11" name="Group 56"/>
            <p:cNvGrpSpPr>
              <a:grpSpLocks/>
            </p:cNvGrpSpPr>
            <p:nvPr/>
          </p:nvGrpSpPr>
          <p:grpSpPr bwMode="auto">
            <a:xfrm>
              <a:off x="898" y="1559"/>
              <a:ext cx="1216" cy="2523"/>
              <a:chOff x="898" y="1559"/>
              <a:chExt cx="1216" cy="2523"/>
            </a:xfrm>
          </p:grpSpPr>
          <p:grpSp>
            <p:nvGrpSpPr>
              <p:cNvPr id="12" name="Group 57"/>
              <p:cNvGrpSpPr>
                <a:grpSpLocks/>
              </p:cNvGrpSpPr>
              <p:nvPr/>
            </p:nvGrpSpPr>
            <p:grpSpPr bwMode="auto">
              <a:xfrm>
                <a:off x="1244" y="1559"/>
                <a:ext cx="601" cy="1032"/>
                <a:chOff x="1244" y="1559"/>
                <a:chExt cx="601" cy="1032"/>
              </a:xfrm>
            </p:grpSpPr>
            <p:sp>
              <p:nvSpPr>
                <p:cNvPr id="42109" name="AutoShape 58"/>
                <p:cNvSpPr>
                  <a:spLocks noChangeArrowheads="1"/>
                </p:cNvSpPr>
                <p:nvPr/>
              </p:nvSpPr>
              <p:spPr bwMode="auto">
                <a:xfrm>
                  <a:off x="1307" y="1559"/>
                  <a:ext cx="521" cy="509"/>
                </a:xfrm>
                <a:custGeom>
                  <a:avLst/>
                  <a:gdLst>
                    <a:gd name="T0" fmla="*/ 0 w 21600"/>
                    <a:gd name="T1" fmla="*/ 0 h 19070"/>
                    <a:gd name="T2" fmla="*/ 21600 w 21600"/>
                    <a:gd name="T3" fmla="*/ 19070 h 19070"/>
                  </a:gdLst>
                  <a:ahLst/>
                  <a:cxnLst/>
                  <a:rect l="T0" t="T1" r="T2" b="T3"/>
                  <a:pathLst>
                    <a:path w="21600" h="19070">
                      <a:moveTo>
                        <a:pt x="0" y="7221"/>
                      </a:moveTo>
                      <a:cubicBezTo>
                        <a:pt x="4455" y="-1570"/>
                        <a:pt x="12241" y="-2530"/>
                        <a:pt x="17390" y="5077"/>
                      </a:cubicBezTo>
                      <a:cubicBezTo>
                        <a:pt x="19800" y="8637"/>
                        <a:pt x="21308" y="13652"/>
                        <a:pt x="21600" y="19070"/>
                      </a:cubicBezTo>
                    </a:path>
                  </a:pathLst>
                </a:custGeom>
                <a:noFill/>
                <a:ln w="9525">
                  <a:solidFill>
                    <a:schemeClr val="tx1"/>
                  </a:solidFill>
                  <a:miter lim="800000"/>
                  <a:headEnd/>
                  <a:tailEnd/>
                </a:ln>
              </p:spPr>
              <p:txBody>
                <a:bodyPr>
                  <a:prstTxWarp prst="textNoShape">
                    <a:avLst/>
                  </a:prstTxWarp>
                </a:bodyPr>
                <a:lstStyle/>
                <a:p>
                  <a:endParaRPr lang="en-US" sz="1800"/>
                </a:p>
              </p:txBody>
            </p:sp>
            <p:sp>
              <p:nvSpPr>
                <p:cNvPr id="42110" name="AutoShape 59"/>
                <p:cNvSpPr>
                  <a:spLocks noChangeArrowheads="1"/>
                </p:cNvSpPr>
                <p:nvPr/>
              </p:nvSpPr>
              <p:spPr bwMode="auto">
                <a:xfrm>
                  <a:off x="1244" y="1776"/>
                  <a:ext cx="476" cy="574"/>
                </a:xfrm>
                <a:custGeom>
                  <a:avLst/>
                  <a:gdLst>
                    <a:gd name="T0" fmla="*/ 0 w 21600"/>
                    <a:gd name="T1" fmla="*/ 0 h 18367"/>
                    <a:gd name="T2" fmla="*/ 21600 w 21600"/>
                    <a:gd name="T3" fmla="*/ 18367 h 18367"/>
                  </a:gdLst>
                  <a:ahLst/>
                  <a:cxnLst/>
                  <a:rect l="T0" t="T1" r="T2" b="T3"/>
                  <a:pathLst>
                    <a:path w="21600" h="18367">
                      <a:moveTo>
                        <a:pt x="0" y="10629"/>
                      </a:moveTo>
                      <a:cubicBezTo>
                        <a:pt x="3529" y="-100"/>
                        <a:pt x="10863" y="-3233"/>
                        <a:pt x="16380" y="3631"/>
                      </a:cubicBezTo>
                      <a:cubicBezTo>
                        <a:pt x="19069" y="6976"/>
                        <a:pt x="20951" y="12289"/>
                        <a:pt x="21600" y="18367"/>
                      </a:cubicBezTo>
                    </a:path>
                  </a:pathLst>
                </a:custGeom>
                <a:noFill/>
                <a:ln w="9525">
                  <a:solidFill>
                    <a:schemeClr val="tx1"/>
                  </a:solidFill>
                  <a:miter lim="800000"/>
                  <a:headEnd/>
                  <a:tailEnd/>
                </a:ln>
              </p:spPr>
              <p:txBody>
                <a:bodyPr>
                  <a:prstTxWarp prst="textNoShape">
                    <a:avLst/>
                  </a:prstTxWarp>
                </a:bodyPr>
                <a:lstStyle/>
                <a:p>
                  <a:endParaRPr lang="en-US" sz="1800"/>
                </a:p>
              </p:txBody>
            </p:sp>
            <p:sp>
              <p:nvSpPr>
                <p:cNvPr id="42111" name="AutoShape 60"/>
                <p:cNvSpPr>
                  <a:spLocks noChangeArrowheads="1"/>
                </p:cNvSpPr>
                <p:nvPr/>
              </p:nvSpPr>
              <p:spPr bwMode="auto">
                <a:xfrm>
                  <a:off x="1815" y="2050"/>
                  <a:ext cx="30" cy="30"/>
                </a:xfrm>
                <a:custGeom>
                  <a:avLst/>
                  <a:gdLst>
                    <a:gd name="T0" fmla="*/ 0 w 21600"/>
                    <a:gd name="T1" fmla="*/ 0 h 21600"/>
                    <a:gd name="T2" fmla="*/ 21600 w 21600"/>
                    <a:gd name="T3" fmla="*/ 21600 h 21600"/>
                  </a:gdLst>
                  <a:ahLst/>
                  <a:cxnLst/>
                  <a:rect l="T0" t="T1" r="T2" b="T3"/>
                  <a:pathLst>
                    <a:path w="21600" h="21600">
                      <a:moveTo>
                        <a:pt x="11462" y="4342"/>
                      </a:moveTo>
                      <a:lnTo>
                        <a:pt x="9722" y="1887"/>
                      </a:lnTo>
                      <a:lnTo>
                        <a:pt x="8550" y="6382"/>
                      </a:lnTo>
                      <a:lnTo>
                        <a:pt x="4502" y="3625"/>
                      </a:lnTo>
                      <a:lnTo>
                        <a:pt x="5372" y="7817"/>
                      </a:lnTo>
                      <a:lnTo>
                        <a:pt x="1172" y="8270"/>
                      </a:lnTo>
                      <a:lnTo>
                        <a:pt x="3935" y="11592"/>
                      </a:lnTo>
                      <a:lnTo>
                        <a:pt x="0" y="12877"/>
                      </a:lnTo>
                      <a:lnTo>
                        <a:pt x="3330" y="15370"/>
                      </a:lnTo>
                      <a:lnTo>
                        <a:pt x="1285" y="17825"/>
                      </a:lnTo>
                      <a:lnTo>
                        <a:pt x="4805" y="18240"/>
                      </a:lnTo>
                      <a:lnTo>
                        <a:pt x="4917" y="21600"/>
                      </a:lnTo>
                      <a:lnTo>
                        <a:pt x="7527" y="18125"/>
                      </a:lnTo>
                      <a:lnTo>
                        <a:pt x="8700" y="19712"/>
                      </a:lnTo>
                      <a:lnTo>
                        <a:pt x="9872" y="17370"/>
                      </a:lnTo>
                      <a:lnTo>
                        <a:pt x="11612" y="18842"/>
                      </a:lnTo>
                      <a:lnTo>
                        <a:pt x="12180" y="15935"/>
                      </a:lnTo>
                      <a:lnTo>
                        <a:pt x="14942" y="17370"/>
                      </a:lnTo>
                      <a:lnTo>
                        <a:pt x="14640" y="14350"/>
                      </a:lnTo>
                      <a:lnTo>
                        <a:pt x="18877" y="15632"/>
                      </a:lnTo>
                      <a:lnTo>
                        <a:pt x="16380" y="12310"/>
                      </a:lnTo>
                      <a:lnTo>
                        <a:pt x="18270" y="11290"/>
                      </a:lnTo>
                      <a:lnTo>
                        <a:pt x="16985" y="9402"/>
                      </a:lnTo>
                      <a:lnTo>
                        <a:pt x="21600" y="6645"/>
                      </a:lnTo>
                      <a:lnTo>
                        <a:pt x="16380" y="6532"/>
                      </a:lnTo>
                      <a:lnTo>
                        <a:pt x="18007" y="3172"/>
                      </a:lnTo>
                      <a:lnTo>
                        <a:pt x="14525" y="5777"/>
                      </a:lnTo>
                      <a:lnTo>
                        <a:pt x="14790" y="0"/>
                      </a:lnTo>
                      <a:close/>
                      <a:moveTo>
                        <a:pt x="11462" y="4342"/>
                      </a:moveTo>
                    </a:path>
                  </a:pathLst>
                </a:custGeom>
                <a:solidFill>
                  <a:srgbClr val="000000"/>
                </a:solidFill>
                <a:ln w="9525">
                  <a:solidFill>
                    <a:schemeClr val="tx1"/>
                  </a:solidFill>
                  <a:miter lim="800000"/>
                  <a:headEnd/>
                  <a:tailEnd/>
                </a:ln>
              </p:spPr>
              <p:txBody>
                <a:bodyPr>
                  <a:prstTxWarp prst="textNoShape">
                    <a:avLst/>
                  </a:prstTxWarp>
                </a:bodyPr>
                <a:lstStyle/>
                <a:p>
                  <a:endParaRPr lang="en-US" sz="1800"/>
                </a:p>
              </p:txBody>
            </p:sp>
            <p:sp>
              <p:nvSpPr>
                <p:cNvPr id="42112" name="AutoShape 61"/>
                <p:cNvSpPr>
                  <a:spLocks noChangeArrowheads="1"/>
                </p:cNvSpPr>
                <p:nvPr/>
              </p:nvSpPr>
              <p:spPr bwMode="auto">
                <a:xfrm>
                  <a:off x="1698" y="2332"/>
                  <a:ext cx="40" cy="35"/>
                </a:xfrm>
                <a:custGeom>
                  <a:avLst/>
                  <a:gdLst>
                    <a:gd name="T0" fmla="*/ 0 w 21600"/>
                    <a:gd name="T1" fmla="*/ 0 h 21600"/>
                    <a:gd name="T2" fmla="*/ 21600 w 21600"/>
                    <a:gd name="T3" fmla="*/ 21600 h 21600"/>
                  </a:gdLst>
                  <a:ahLst/>
                  <a:cxnLst/>
                  <a:rect l="T0" t="T1" r="T2" b="T3"/>
                  <a:pathLst>
                    <a:path w="21600" h="21600">
                      <a:moveTo>
                        <a:pt x="10800" y="5800"/>
                      </a:moveTo>
                      <a:lnTo>
                        <a:pt x="8352" y="2295"/>
                      </a:lnTo>
                      <a:lnTo>
                        <a:pt x="7312" y="6320"/>
                      </a:lnTo>
                      <a:lnTo>
                        <a:pt x="370" y="2295"/>
                      </a:lnTo>
                      <a:lnTo>
                        <a:pt x="4627" y="7617"/>
                      </a:lnTo>
                      <a:lnTo>
                        <a:pt x="0" y="8615"/>
                      </a:lnTo>
                      <a:lnTo>
                        <a:pt x="3722" y="11775"/>
                      </a:lnTo>
                      <a:lnTo>
                        <a:pt x="135" y="14587"/>
                      </a:lnTo>
                      <a:lnTo>
                        <a:pt x="5667" y="13937"/>
                      </a:lnTo>
                      <a:lnTo>
                        <a:pt x="4762" y="17617"/>
                      </a:lnTo>
                      <a:lnTo>
                        <a:pt x="7715" y="15627"/>
                      </a:lnTo>
                      <a:lnTo>
                        <a:pt x="8485" y="21600"/>
                      </a:lnTo>
                      <a:lnTo>
                        <a:pt x="10532" y="14935"/>
                      </a:lnTo>
                      <a:lnTo>
                        <a:pt x="13247" y="19737"/>
                      </a:lnTo>
                      <a:lnTo>
                        <a:pt x="14020" y="14457"/>
                      </a:lnTo>
                      <a:lnTo>
                        <a:pt x="18145" y="18095"/>
                      </a:lnTo>
                      <a:lnTo>
                        <a:pt x="16837" y="12942"/>
                      </a:lnTo>
                      <a:lnTo>
                        <a:pt x="21600" y="13290"/>
                      </a:lnTo>
                      <a:lnTo>
                        <a:pt x="17607" y="10475"/>
                      </a:lnTo>
                      <a:lnTo>
                        <a:pt x="21097" y="8137"/>
                      </a:lnTo>
                      <a:lnTo>
                        <a:pt x="16702" y="7315"/>
                      </a:lnTo>
                      <a:lnTo>
                        <a:pt x="18380" y="4457"/>
                      </a:lnTo>
                      <a:lnTo>
                        <a:pt x="14155" y="5325"/>
                      </a:lnTo>
                      <a:lnTo>
                        <a:pt x="14522" y="0"/>
                      </a:lnTo>
                      <a:close/>
                      <a:moveTo>
                        <a:pt x="10800" y="5800"/>
                      </a:moveTo>
                    </a:path>
                  </a:pathLst>
                </a:custGeom>
                <a:solidFill>
                  <a:srgbClr val="000000"/>
                </a:solidFill>
                <a:ln w="9525">
                  <a:solidFill>
                    <a:schemeClr val="tx1"/>
                  </a:solidFill>
                  <a:miter lim="800000"/>
                  <a:headEnd/>
                  <a:tailEnd/>
                </a:ln>
              </p:spPr>
              <p:txBody>
                <a:bodyPr>
                  <a:prstTxWarp prst="textNoShape">
                    <a:avLst/>
                  </a:prstTxWarp>
                </a:bodyPr>
                <a:lstStyle/>
                <a:p>
                  <a:endParaRPr lang="en-US" sz="1800"/>
                </a:p>
              </p:txBody>
            </p:sp>
            <p:sp>
              <p:nvSpPr>
                <p:cNvPr id="42113" name="AutoShape 62"/>
                <p:cNvSpPr>
                  <a:spLocks noChangeArrowheads="1"/>
                </p:cNvSpPr>
                <p:nvPr/>
              </p:nvSpPr>
              <p:spPr bwMode="auto">
                <a:xfrm>
                  <a:off x="1683" y="2543"/>
                  <a:ext cx="44" cy="48"/>
                </a:xfrm>
                <a:custGeom>
                  <a:avLst/>
                  <a:gdLst>
                    <a:gd name="T0" fmla="*/ 0 w 21600"/>
                    <a:gd name="T1" fmla="*/ 0 h 21600"/>
                    <a:gd name="T2" fmla="*/ 21600 w 21600"/>
                    <a:gd name="T3" fmla="*/ 21600 h 21600"/>
                  </a:gdLst>
                  <a:ahLst/>
                  <a:cxnLst/>
                  <a:rect l="T0" t="T1" r="T2" b="T3"/>
                  <a:pathLst>
                    <a:path w="21600" h="21600">
                      <a:moveTo>
                        <a:pt x="11462" y="4342"/>
                      </a:moveTo>
                      <a:lnTo>
                        <a:pt x="9722" y="1887"/>
                      </a:lnTo>
                      <a:lnTo>
                        <a:pt x="8550" y="6382"/>
                      </a:lnTo>
                      <a:lnTo>
                        <a:pt x="4502" y="3625"/>
                      </a:lnTo>
                      <a:lnTo>
                        <a:pt x="5372" y="7817"/>
                      </a:lnTo>
                      <a:lnTo>
                        <a:pt x="1172" y="8270"/>
                      </a:lnTo>
                      <a:lnTo>
                        <a:pt x="3935" y="11592"/>
                      </a:lnTo>
                      <a:lnTo>
                        <a:pt x="0" y="12877"/>
                      </a:lnTo>
                      <a:lnTo>
                        <a:pt x="3330" y="15370"/>
                      </a:lnTo>
                      <a:lnTo>
                        <a:pt x="1285" y="17825"/>
                      </a:lnTo>
                      <a:lnTo>
                        <a:pt x="4805" y="18240"/>
                      </a:lnTo>
                      <a:lnTo>
                        <a:pt x="4917" y="21600"/>
                      </a:lnTo>
                      <a:lnTo>
                        <a:pt x="7527" y="18125"/>
                      </a:lnTo>
                      <a:lnTo>
                        <a:pt x="8700" y="19712"/>
                      </a:lnTo>
                      <a:lnTo>
                        <a:pt x="9872" y="17370"/>
                      </a:lnTo>
                      <a:lnTo>
                        <a:pt x="11612" y="18842"/>
                      </a:lnTo>
                      <a:lnTo>
                        <a:pt x="12180" y="15935"/>
                      </a:lnTo>
                      <a:lnTo>
                        <a:pt x="14942" y="17370"/>
                      </a:lnTo>
                      <a:lnTo>
                        <a:pt x="14640" y="14350"/>
                      </a:lnTo>
                      <a:lnTo>
                        <a:pt x="18877" y="15632"/>
                      </a:lnTo>
                      <a:lnTo>
                        <a:pt x="16380" y="12310"/>
                      </a:lnTo>
                      <a:lnTo>
                        <a:pt x="18270" y="11290"/>
                      </a:lnTo>
                      <a:lnTo>
                        <a:pt x="16985" y="9402"/>
                      </a:lnTo>
                      <a:lnTo>
                        <a:pt x="21600" y="6645"/>
                      </a:lnTo>
                      <a:lnTo>
                        <a:pt x="16380" y="6532"/>
                      </a:lnTo>
                      <a:lnTo>
                        <a:pt x="18007" y="3172"/>
                      </a:lnTo>
                      <a:lnTo>
                        <a:pt x="14525" y="5777"/>
                      </a:lnTo>
                      <a:lnTo>
                        <a:pt x="14790" y="0"/>
                      </a:lnTo>
                      <a:close/>
                      <a:moveTo>
                        <a:pt x="11462" y="4342"/>
                      </a:moveTo>
                    </a:path>
                  </a:pathLst>
                </a:custGeom>
                <a:solidFill>
                  <a:srgbClr val="000000"/>
                </a:solidFill>
                <a:ln w="9525">
                  <a:solidFill>
                    <a:schemeClr val="tx1"/>
                  </a:solidFill>
                  <a:miter lim="800000"/>
                  <a:headEnd/>
                  <a:tailEnd/>
                </a:ln>
              </p:spPr>
              <p:txBody>
                <a:bodyPr>
                  <a:prstTxWarp prst="textNoShape">
                    <a:avLst/>
                  </a:prstTxWarp>
                </a:bodyPr>
                <a:lstStyle/>
                <a:p>
                  <a:endParaRPr lang="en-US" sz="1800"/>
                </a:p>
              </p:txBody>
            </p:sp>
          </p:grpSp>
          <p:sp>
            <p:nvSpPr>
              <p:cNvPr id="42106" name="Rectangle 63"/>
              <p:cNvSpPr>
                <a:spLocks noChangeArrowheads="1"/>
              </p:cNvSpPr>
              <p:nvPr/>
            </p:nvSpPr>
            <p:spPr bwMode="auto">
              <a:xfrm>
                <a:off x="1765" y="2567"/>
                <a:ext cx="349" cy="116"/>
              </a:xfrm>
              <a:prstGeom prst="rect">
                <a:avLst/>
              </a:prstGeom>
              <a:noFill/>
              <a:ln w="9525">
                <a:noFill/>
                <a:miter lim="800000"/>
                <a:headEnd/>
                <a:tailEnd/>
              </a:ln>
            </p:spPr>
            <p:txBody>
              <a:bodyPr wrap="none" lIns="0" tIns="0" rIns="0" bIns="0">
                <a:prstTxWarp prst="textNoShape">
                  <a:avLst/>
                </a:prstTxWarp>
                <a:spAutoFit/>
              </a:bodyPr>
              <a:lstStyle/>
              <a:p>
                <a:r>
                  <a:rPr lang="en-US" sz="1200" b="1">
                    <a:latin typeface="Lucida Grande" pitchFamily="1" charset="0"/>
                    <a:ea typeface="Lucida Grande" pitchFamily="1" charset="0"/>
                    <a:cs typeface="Lucida Grande" pitchFamily="1" charset="0"/>
                    <a:sym typeface="Lucida Grande" pitchFamily="1" charset="0"/>
                  </a:rPr>
                  <a:t>Ashfall</a:t>
                </a:r>
                <a:endParaRPr lang="en-US" sz="1200" b="1" dirty="0">
                  <a:latin typeface="Lucida Grande" pitchFamily="1" charset="0"/>
                  <a:ea typeface="Lucida Grande" pitchFamily="1" charset="0"/>
                  <a:cs typeface="Lucida Grande" pitchFamily="1" charset="0"/>
                  <a:sym typeface="Lucida Grande" pitchFamily="1" charset="0"/>
                </a:endParaRPr>
              </a:p>
            </p:txBody>
          </p:sp>
          <p:sp>
            <p:nvSpPr>
              <p:cNvPr id="42107" name="Rectangle 63"/>
              <p:cNvSpPr>
                <a:spLocks noChangeArrowheads="1"/>
              </p:cNvSpPr>
              <p:nvPr/>
            </p:nvSpPr>
            <p:spPr bwMode="auto">
              <a:xfrm flipH="1">
                <a:off x="898" y="3849"/>
                <a:ext cx="567" cy="233"/>
              </a:xfrm>
              <a:prstGeom prst="rect">
                <a:avLst/>
              </a:prstGeom>
              <a:noFill/>
              <a:ln w="9525">
                <a:noFill/>
                <a:miter lim="800000"/>
                <a:headEnd/>
                <a:tailEnd/>
              </a:ln>
            </p:spPr>
            <p:txBody>
              <a:bodyPr lIns="0" tIns="0" rIns="0" bIns="0">
                <a:prstTxWarp prst="textNoShape">
                  <a:avLst/>
                </a:prstTxWarp>
                <a:spAutoFit/>
              </a:bodyPr>
              <a:lstStyle/>
              <a:p>
                <a:pPr algn="ctr"/>
                <a:r>
                  <a:rPr lang="en-US" sz="1200" b="1" dirty="0">
                    <a:solidFill>
                      <a:srgbClr val="FFFFFF"/>
                    </a:solidFill>
                    <a:latin typeface="Lucida Grande" pitchFamily="1" charset="0"/>
                    <a:ea typeface="Lucida Grande" pitchFamily="1" charset="0"/>
                    <a:cs typeface="Lucida Grande" pitchFamily="1" charset="0"/>
                    <a:sym typeface="Lucida Grande" pitchFamily="1" charset="0"/>
                  </a:rPr>
                  <a:t>Dissolved gases</a:t>
                </a:r>
              </a:p>
            </p:txBody>
          </p:sp>
        </p:grpSp>
        <p:grpSp>
          <p:nvGrpSpPr>
            <p:cNvPr id="13" name="Group 64"/>
            <p:cNvGrpSpPr>
              <a:grpSpLocks/>
            </p:cNvGrpSpPr>
            <p:nvPr/>
          </p:nvGrpSpPr>
          <p:grpSpPr bwMode="auto">
            <a:xfrm>
              <a:off x="3764" y="1584"/>
              <a:ext cx="376" cy="184"/>
              <a:chOff x="3764" y="1584"/>
              <a:chExt cx="376" cy="184"/>
            </a:xfrm>
          </p:grpSpPr>
          <p:sp>
            <p:nvSpPr>
              <p:cNvPr id="42101" name="Oval 65"/>
              <p:cNvSpPr>
                <a:spLocks noChangeArrowheads="1"/>
              </p:cNvSpPr>
              <p:nvPr/>
            </p:nvSpPr>
            <p:spPr bwMode="auto">
              <a:xfrm>
                <a:off x="3764" y="1584"/>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102" name="Oval 66"/>
              <p:cNvSpPr>
                <a:spLocks noChangeArrowheads="1"/>
              </p:cNvSpPr>
              <p:nvPr/>
            </p:nvSpPr>
            <p:spPr bwMode="auto">
              <a:xfrm>
                <a:off x="3908" y="1632"/>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103" name="Oval 67"/>
              <p:cNvSpPr>
                <a:spLocks noChangeArrowheads="1"/>
              </p:cNvSpPr>
              <p:nvPr/>
            </p:nvSpPr>
            <p:spPr bwMode="auto">
              <a:xfrm>
                <a:off x="4100" y="1584"/>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104" name="Oval 68"/>
              <p:cNvSpPr>
                <a:spLocks noChangeArrowheads="1"/>
              </p:cNvSpPr>
              <p:nvPr/>
            </p:nvSpPr>
            <p:spPr bwMode="auto">
              <a:xfrm>
                <a:off x="4052" y="1728"/>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grpSp>
        <p:sp>
          <p:nvSpPr>
            <p:cNvPr id="42012" name="Rectangle 69"/>
            <p:cNvSpPr>
              <a:spLocks noChangeArrowheads="1"/>
            </p:cNvSpPr>
            <p:nvPr/>
          </p:nvSpPr>
          <p:spPr bwMode="auto">
            <a:xfrm>
              <a:off x="3687" y="1865"/>
              <a:ext cx="447" cy="306"/>
            </a:xfrm>
            <a:prstGeom prst="rect">
              <a:avLst/>
            </a:prstGeom>
            <a:noFill/>
            <a:ln w="9525">
              <a:noFill/>
              <a:miter lim="800000"/>
              <a:headEnd/>
              <a:tailEnd/>
            </a:ln>
          </p:spPr>
          <p:txBody>
            <a:bodyPr wrap="none" lIns="0" tIns="0" rIns="0" bIns="0">
              <a:prstTxWarp prst="textNoShape">
                <a:avLst/>
              </a:prstTxWarp>
              <a:spAutoFit/>
            </a:bodyPr>
            <a:lstStyle/>
            <a:p>
              <a:pPr algn="ctr"/>
              <a:r>
                <a:rPr lang="en-US" sz="1200" b="1">
                  <a:solidFill>
                    <a:srgbClr val="353397"/>
                  </a:solidFill>
                  <a:latin typeface="Lucida Grande" pitchFamily="1" charset="0"/>
                  <a:ea typeface="Lucida Grande" pitchFamily="1" charset="0"/>
                  <a:cs typeface="Lucida Grande" pitchFamily="1" charset="0"/>
                  <a:sym typeface="Lucida Grande" pitchFamily="1" charset="0"/>
                </a:rPr>
                <a:t>Effects</a:t>
              </a:r>
            </a:p>
            <a:p>
              <a:pPr algn="ctr"/>
              <a:r>
                <a:rPr lang="en-US" sz="1200" b="1">
                  <a:solidFill>
                    <a:srgbClr val="353397"/>
                  </a:solidFill>
                  <a:latin typeface="Lucida Grande" pitchFamily="1" charset="0"/>
                  <a:ea typeface="Lucida Grande" pitchFamily="1" charset="0"/>
                  <a:cs typeface="Lucida Grande" pitchFamily="1" charset="0"/>
                  <a:sym typeface="Lucida Grande" pitchFamily="1" charset="0"/>
                </a:rPr>
                <a:t>on cirrus</a:t>
              </a:r>
            </a:p>
            <a:p>
              <a:pPr algn="ctr">
                <a:lnSpc>
                  <a:spcPct val="60000"/>
                </a:lnSpc>
              </a:pPr>
              <a:r>
                <a:rPr lang="en-US" sz="1200" b="1">
                  <a:solidFill>
                    <a:srgbClr val="353397"/>
                  </a:solidFill>
                  <a:latin typeface="Lucida Grande" pitchFamily="1" charset="0"/>
                  <a:ea typeface="Lucida Grande" pitchFamily="1" charset="0"/>
                  <a:cs typeface="Lucida Grande" pitchFamily="1" charset="0"/>
                  <a:sym typeface="Lucida Grande" pitchFamily="1" charset="0"/>
                </a:rPr>
                <a:t>clouds</a:t>
              </a:r>
            </a:p>
          </p:txBody>
        </p:sp>
        <p:sp>
          <p:nvSpPr>
            <p:cNvPr id="42013" name="AutoShape 70"/>
            <p:cNvSpPr>
              <a:spLocks noChangeArrowheads="1"/>
            </p:cNvSpPr>
            <p:nvPr/>
          </p:nvSpPr>
          <p:spPr bwMode="auto">
            <a:xfrm>
              <a:off x="3651" y="1814"/>
              <a:ext cx="449" cy="41"/>
            </a:xfrm>
            <a:custGeom>
              <a:avLst/>
              <a:gdLst>
                <a:gd name="T0" fmla="*/ 0 w 21252"/>
                <a:gd name="T1" fmla="*/ 0 h 20380"/>
                <a:gd name="T2" fmla="*/ 21252 w 21252"/>
                <a:gd name="T3" fmla="*/ 20380 h 20380"/>
              </a:gdLst>
              <a:ahLst/>
              <a:cxnLst/>
              <a:rect l="T0" t="T1" r="T2" b="T3"/>
              <a:pathLst>
                <a:path w="21252" h="20380">
                  <a:moveTo>
                    <a:pt x="1252" y="18655"/>
                  </a:moveTo>
                  <a:cubicBezTo>
                    <a:pt x="7173" y="19145"/>
                    <a:pt x="13757" y="21600"/>
                    <a:pt x="19915" y="19636"/>
                  </a:cubicBezTo>
                  <a:cubicBezTo>
                    <a:pt x="20957" y="17673"/>
                    <a:pt x="20578" y="18655"/>
                    <a:pt x="21147" y="16691"/>
                  </a:cubicBezTo>
                  <a:cubicBezTo>
                    <a:pt x="21431" y="12273"/>
                    <a:pt x="21099" y="8345"/>
                    <a:pt x="20578" y="7855"/>
                  </a:cubicBezTo>
                  <a:cubicBezTo>
                    <a:pt x="18826" y="6873"/>
                    <a:pt x="17120" y="6873"/>
                    <a:pt x="15368" y="5891"/>
                  </a:cubicBezTo>
                  <a:cubicBezTo>
                    <a:pt x="14184" y="3436"/>
                    <a:pt x="12952" y="1473"/>
                    <a:pt x="11768" y="0"/>
                  </a:cubicBezTo>
                  <a:cubicBezTo>
                    <a:pt x="8405" y="982"/>
                    <a:pt x="5089" y="4418"/>
                    <a:pt x="1726" y="5891"/>
                  </a:cubicBezTo>
                  <a:cubicBezTo>
                    <a:pt x="1110" y="6873"/>
                    <a:pt x="542" y="7364"/>
                    <a:pt x="20" y="10800"/>
                  </a:cubicBezTo>
                  <a:cubicBezTo>
                    <a:pt x="-169" y="16200"/>
                    <a:pt x="778" y="21109"/>
                    <a:pt x="1252" y="18655"/>
                  </a:cubicBezTo>
                  <a:close/>
                  <a:moveTo>
                    <a:pt x="1252" y="18655"/>
                  </a:moveTo>
                </a:path>
              </a:pathLst>
            </a:custGeom>
            <a:noFill/>
            <a:ln w="9525">
              <a:solidFill>
                <a:schemeClr val="tx1"/>
              </a:solidFill>
              <a:miter lim="800000"/>
              <a:headEnd/>
              <a:tailEnd/>
            </a:ln>
          </p:spPr>
          <p:txBody>
            <a:bodyPr>
              <a:prstTxWarp prst="textNoShape">
                <a:avLst/>
              </a:prstTxWarp>
            </a:bodyPr>
            <a:lstStyle/>
            <a:p>
              <a:endParaRPr lang="en-US" sz="1800"/>
            </a:p>
          </p:txBody>
        </p:sp>
        <p:sp>
          <p:nvSpPr>
            <p:cNvPr id="42014" name="Rectangle 71"/>
            <p:cNvSpPr>
              <a:spLocks noChangeArrowheads="1"/>
            </p:cNvSpPr>
            <p:nvPr/>
          </p:nvSpPr>
          <p:spPr bwMode="auto">
            <a:xfrm>
              <a:off x="3735" y="1318"/>
              <a:ext cx="746" cy="116"/>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r>
                <a:rPr lang="en-US" sz="1200" b="1">
                  <a:solidFill>
                    <a:srgbClr val="353397"/>
                  </a:solidFill>
                  <a:latin typeface="Lucida Grande" pitchFamily="1" charset="0"/>
                  <a:ea typeface="Lucida Grande" pitchFamily="1" charset="0"/>
                  <a:cs typeface="Lucida Grande" pitchFamily="1" charset="0"/>
                  <a:sym typeface="Lucida Grande" pitchFamily="1" charset="0"/>
                </a:rPr>
                <a:t>absorption (IR)</a:t>
              </a:r>
            </a:p>
          </p:txBody>
        </p:sp>
        <p:sp>
          <p:nvSpPr>
            <p:cNvPr id="42015" name="Rectangle 72"/>
            <p:cNvSpPr>
              <a:spLocks noChangeArrowheads="1"/>
            </p:cNvSpPr>
            <p:nvPr/>
          </p:nvSpPr>
          <p:spPr bwMode="auto">
            <a:xfrm>
              <a:off x="3854" y="993"/>
              <a:ext cx="387" cy="233"/>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pPr algn="ctr"/>
              <a:r>
                <a:rPr lang="en-US" sz="1200" b="1">
                  <a:solidFill>
                    <a:srgbClr val="9835FC"/>
                  </a:solidFill>
                  <a:latin typeface="Lucida Grande" pitchFamily="1" charset="0"/>
                  <a:ea typeface="Lucida Grande" pitchFamily="1" charset="0"/>
                  <a:cs typeface="Lucida Grande" pitchFamily="1" charset="0"/>
                  <a:sym typeface="Lucida Grande" pitchFamily="1" charset="0"/>
                </a:rPr>
                <a:t>IR</a:t>
              </a:r>
            </a:p>
            <a:p>
              <a:pPr algn="ctr"/>
              <a:r>
                <a:rPr lang="en-US" sz="1200" b="1">
                  <a:solidFill>
                    <a:srgbClr val="9835FC"/>
                  </a:solidFill>
                  <a:latin typeface="Lucida Grande" pitchFamily="1" charset="0"/>
                  <a:ea typeface="Lucida Grande" pitchFamily="1" charset="0"/>
                  <a:cs typeface="Lucida Grande" pitchFamily="1" charset="0"/>
                  <a:sym typeface="Lucida Grande" pitchFamily="1" charset="0"/>
                </a:rPr>
                <a:t>Heating</a:t>
              </a:r>
            </a:p>
          </p:txBody>
        </p:sp>
        <p:grpSp>
          <p:nvGrpSpPr>
            <p:cNvPr id="14" name="Group 73"/>
            <p:cNvGrpSpPr>
              <a:grpSpLocks/>
            </p:cNvGrpSpPr>
            <p:nvPr/>
          </p:nvGrpSpPr>
          <p:grpSpPr bwMode="auto">
            <a:xfrm>
              <a:off x="4539" y="977"/>
              <a:ext cx="722" cy="462"/>
              <a:chOff x="4539" y="977"/>
              <a:chExt cx="722" cy="462"/>
            </a:xfrm>
          </p:grpSpPr>
          <p:sp>
            <p:nvSpPr>
              <p:cNvPr id="42091" name="Rectangle 74"/>
              <p:cNvSpPr>
                <a:spLocks noChangeArrowheads="1"/>
              </p:cNvSpPr>
              <p:nvPr/>
            </p:nvSpPr>
            <p:spPr bwMode="auto">
              <a:xfrm>
                <a:off x="4720" y="977"/>
                <a:ext cx="447" cy="116"/>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r>
                  <a:rPr lang="en-US" sz="1200" b="1">
                    <a:solidFill>
                      <a:srgbClr val="353397"/>
                    </a:solidFill>
                    <a:latin typeface="Lucida Grande" pitchFamily="1" charset="0"/>
                    <a:ea typeface="Lucida Grande" pitchFamily="1" charset="0"/>
                    <a:cs typeface="Lucida Grande" pitchFamily="1" charset="0"/>
                    <a:sym typeface="Lucida Grande" pitchFamily="1" charset="0"/>
                  </a:rPr>
                  <a:t>emission</a:t>
                </a:r>
              </a:p>
            </p:txBody>
          </p:sp>
          <p:sp>
            <p:nvSpPr>
              <p:cNvPr id="42092" name="Rectangle 75"/>
              <p:cNvSpPr>
                <a:spLocks noChangeArrowheads="1"/>
              </p:cNvSpPr>
              <p:nvPr/>
            </p:nvSpPr>
            <p:spPr bwMode="auto">
              <a:xfrm>
                <a:off x="4539" y="1323"/>
                <a:ext cx="447" cy="116"/>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r>
                  <a:rPr lang="en-US" sz="1200" b="1">
                    <a:solidFill>
                      <a:srgbClr val="353397"/>
                    </a:solidFill>
                    <a:latin typeface="Lucida Grande" pitchFamily="1" charset="0"/>
                    <a:ea typeface="Lucida Grande" pitchFamily="1" charset="0"/>
                    <a:cs typeface="Lucida Grande" pitchFamily="1" charset="0"/>
                    <a:sym typeface="Lucida Grande" pitchFamily="1" charset="0"/>
                  </a:rPr>
                  <a:t>emission</a:t>
                </a:r>
              </a:p>
            </p:txBody>
          </p:sp>
          <p:sp>
            <p:nvSpPr>
              <p:cNvPr id="42093" name="Rectangle 76"/>
              <p:cNvSpPr>
                <a:spLocks noChangeArrowheads="1"/>
              </p:cNvSpPr>
              <p:nvPr/>
            </p:nvSpPr>
            <p:spPr bwMode="auto">
              <a:xfrm>
                <a:off x="4748" y="1141"/>
                <a:ext cx="513" cy="116"/>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r>
                  <a:rPr lang="en-US" sz="1200" b="1">
                    <a:solidFill>
                      <a:srgbClr val="9835FC"/>
                    </a:solidFill>
                    <a:latin typeface="Lucida Grande" pitchFamily="1" charset="0"/>
                    <a:ea typeface="Lucida Grande" pitchFamily="1" charset="0"/>
                    <a:cs typeface="Lucida Grande" pitchFamily="1" charset="0"/>
                    <a:sym typeface="Lucida Grande" pitchFamily="1" charset="0"/>
                  </a:rPr>
                  <a:t>IR Cooling</a:t>
                </a:r>
              </a:p>
            </p:txBody>
          </p:sp>
        </p:grpSp>
        <p:sp>
          <p:nvSpPr>
            <p:cNvPr id="42017" name="Rectangle 84"/>
            <p:cNvSpPr>
              <a:spLocks noChangeArrowheads="1"/>
            </p:cNvSpPr>
            <p:nvPr/>
          </p:nvSpPr>
          <p:spPr bwMode="auto">
            <a:xfrm>
              <a:off x="1728" y="1419"/>
              <a:ext cx="770" cy="116"/>
            </a:xfrm>
            <a:prstGeom prst="rect">
              <a:avLst/>
            </a:prstGeom>
            <a:noFill/>
            <a:ln w="9525">
              <a:noFill/>
              <a:miter lim="800000"/>
              <a:headEnd/>
              <a:tailEnd/>
            </a:ln>
          </p:spPr>
          <p:txBody>
            <a:bodyPr wrap="none" lIns="0" tIns="0" rIns="0" bIns="0">
              <a:prstTxWarp prst="textNoShape">
                <a:avLst/>
              </a:prstTxWarp>
              <a:spAutoFit/>
            </a:bodyPr>
            <a:lstStyle/>
            <a:p>
              <a:r>
                <a:rPr lang="en-US" sz="1200" b="1" dirty="0">
                  <a:solidFill>
                    <a:srgbClr val="353397"/>
                  </a:solidFill>
                  <a:latin typeface="Lucida Grande" pitchFamily="1" charset="0"/>
                  <a:ea typeface="Lucida Grande" pitchFamily="1" charset="0"/>
                  <a:cs typeface="Lucida Grande" pitchFamily="1" charset="0"/>
                  <a:sym typeface="Lucida Grande" pitchFamily="1" charset="0"/>
                </a:rPr>
                <a:t>forward scatter</a:t>
              </a:r>
            </a:p>
          </p:txBody>
        </p:sp>
        <p:grpSp>
          <p:nvGrpSpPr>
            <p:cNvPr id="15" name="Group 85"/>
            <p:cNvGrpSpPr>
              <a:grpSpLocks/>
            </p:cNvGrpSpPr>
            <p:nvPr/>
          </p:nvGrpSpPr>
          <p:grpSpPr bwMode="auto">
            <a:xfrm>
              <a:off x="2262" y="1467"/>
              <a:ext cx="1344" cy="1153"/>
              <a:chOff x="2262" y="1467"/>
              <a:chExt cx="1344" cy="1153"/>
            </a:xfrm>
          </p:grpSpPr>
          <p:sp>
            <p:nvSpPr>
              <p:cNvPr id="42081" name="Rectangle 86"/>
              <p:cNvSpPr>
                <a:spLocks noChangeArrowheads="1"/>
              </p:cNvSpPr>
              <p:nvPr/>
            </p:nvSpPr>
            <p:spPr bwMode="auto">
              <a:xfrm>
                <a:off x="3089" y="1814"/>
                <a:ext cx="493" cy="349"/>
              </a:xfrm>
              <a:prstGeom prst="rect">
                <a:avLst/>
              </a:prstGeom>
              <a:noFill/>
              <a:ln w="9525">
                <a:noFill/>
                <a:miter lim="800000"/>
                <a:headEnd/>
                <a:tailEnd/>
              </a:ln>
            </p:spPr>
            <p:txBody>
              <a:bodyPr wrap="none" lIns="0" tIns="0" rIns="0" bIns="0">
                <a:prstTxWarp prst="textNoShape">
                  <a:avLst/>
                </a:prstTxWarp>
                <a:spAutoFit/>
              </a:bodyPr>
              <a:lstStyle/>
              <a:p>
                <a:r>
                  <a:rPr lang="en-US" sz="1200" b="1">
                    <a:solidFill>
                      <a:srgbClr val="FA9937"/>
                    </a:solidFill>
                    <a:latin typeface="Lucida Grande" pitchFamily="1" charset="0"/>
                    <a:ea typeface="Lucida Grande" pitchFamily="1" charset="0"/>
                    <a:cs typeface="Lucida Grande" pitchFamily="1" charset="0"/>
                    <a:sym typeface="Lucida Grande" pitchFamily="1" charset="0"/>
                  </a:rPr>
                  <a:t>Enhanced</a:t>
                </a:r>
              </a:p>
              <a:p>
                <a:r>
                  <a:rPr lang="en-US" sz="1200" b="1">
                    <a:solidFill>
                      <a:srgbClr val="FA9937"/>
                    </a:solidFill>
                    <a:latin typeface="Lucida Grande" pitchFamily="1" charset="0"/>
                    <a:ea typeface="Lucida Grande" pitchFamily="1" charset="0"/>
                    <a:cs typeface="Lucida Grande" pitchFamily="1" charset="0"/>
                    <a:sym typeface="Lucida Grande" pitchFamily="1" charset="0"/>
                  </a:rPr>
                  <a:t>    Diffuse</a:t>
                </a:r>
              </a:p>
              <a:p>
                <a:r>
                  <a:rPr lang="en-US" sz="1200" b="1">
                    <a:solidFill>
                      <a:srgbClr val="FA9937"/>
                    </a:solidFill>
                    <a:latin typeface="Lucida Grande" pitchFamily="1" charset="0"/>
                    <a:ea typeface="Lucida Grande" pitchFamily="1" charset="0"/>
                    <a:cs typeface="Lucida Grande" pitchFamily="1" charset="0"/>
                    <a:sym typeface="Lucida Grande" pitchFamily="1" charset="0"/>
                  </a:rPr>
                  <a:t>       Flux</a:t>
                </a:r>
              </a:p>
            </p:txBody>
          </p:sp>
          <p:sp>
            <p:nvSpPr>
              <p:cNvPr id="42082" name="Rectangle 87"/>
              <p:cNvSpPr>
                <a:spLocks noChangeArrowheads="1"/>
              </p:cNvSpPr>
              <p:nvPr/>
            </p:nvSpPr>
            <p:spPr bwMode="auto">
              <a:xfrm>
                <a:off x="3182" y="2271"/>
                <a:ext cx="424" cy="349"/>
              </a:xfrm>
              <a:prstGeom prst="rect">
                <a:avLst/>
              </a:prstGeom>
              <a:noFill/>
              <a:ln w="9525">
                <a:noFill/>
                <a:miter lim="800000"/>
                <a:headEnd/>
                <a:tailEnd/>
              </a:ln>
            </p:spPr>
            <p:txBody>
              <a:bodyPr wrap="none" lIns="0" tIns="0" rIns="0" bIns="0">
                <a:prstTxWarp prst="textNoShape">
                  <a:avLst/>
                </a:prstTxWarp>
                <a:spAutoFit/>
              </a:bodyPr>
              <a:lstStyle/>
              <a:p>
                <a:r>
                  <a:rPr lang="en-US" sz="1200" b="1">
                    <a:solidFill>
                      <a:srgbClr val="FA9937"/>
                    </a:solidFill>
                    <a:latin typeface="Lucida Grande" pitchFamily="1" charset="0"/>
                    <a:ea typeface="Lucida Grande" pitchFamily="1" charset="0"/>
                    <a:cs typeface="Lucida Grande" pitchFamily="1" charset="0"/>
                    <a:sym typeface="Lucida Grande" pitchFamily="1" charset="0"/>
                  </a:rPr>
                  <a:t>Reduced</a:t>
                </a:r>
              </a:p>
              <a:p>
                <a:r>
                  <a:rPr lang="en-US" sz="1200" b="1">
                    <a:solidFill>
                      <a:srgbClr val="FA9937"/>
                    </a:solidFill>
                    <a:latin typeface="Lucida Grande" pitchFamily="1" charset="0"/>
                    <a:ea typeface="Lucida Grande" pitchFamily="1" charset="0"/>
                    <a:cs typeface="Lucida Grande" pitchFamily="1" charset="0"/>
                    <a:sym typeface="Lucida Grande" pitchFamily="1" charset="0"/>
                  </a:rPr>
                  <a:t>   Direct</a:t>
                </a:r>
              </a:p>
              <a:p>
                <a:r>
                  <a:rPr lang="en-US" sz="1200" b="1">
                    <a:solidFill>
                      <a:srgbClr val="FA9937"/>
                    </a:solidFill>
                    <a:latin typeface="Lucida Grande" pitchFamily="1" charset="0"/>
                    <a:ea typeface="Lucida Grande" pitchFamily="1" charset="0"/>
                    <a:cs typeface="Lucida Grande" pitchFamily="1" charset="0"/>
                    <a:sym typeface="Lucida Grande" pitchFamily="1" charset="0"/>
                  </a:rPr>
                  <a:t>      Flux</a:t>
                </a:r>
              </a:p>
            </p:txBody>
          </p:sp>
          <p:sp>
            <p:nvSpPr>
              <p:cNvPr id="42084" name="AutoShape 89"/>
              <p:cNvSpPr>
                <a:spLocks noChangeArrowheads="1"/>
              </p:cNvSpPr>
              <p:nvPr/>
            </p:nvSpPr>
            <p:spPr bwMode="auto">
              <a:xfrm>
                <a:off x="2262" y="1522"/>
                <a:ext cx="149" cy="368"/>
              </a:xfrm>
              <a:custGeom>
                <a:avLst/>
                <a:gdLst>
                  <a:gd name="T0" fmla="*/ 0 w 19602"/>
                  <a:gd name="T1" fmla="*/ 0 h 21600"/>
                  <a:gd name="T2" fmla="*/ 19602 w 19602"/>
                  <a:gd name="T3" fmla="*/ 21600 h 21600"/>
                </a:gdLst>
                <a:ahLst/>
                <a:cxnLst/>
                <a:rect l="T0" t="T1" r="T2" b="T3"/>
                <a:pathLst>
                  <a:path w="19602" h="21600">
                    <a:moveTo>
                      <a:pt x="16730" y="0"/>
                    </a:moveTo>
                    <a:cubicBezTo>
                      <a:pt x="18574" y="1761"/>
                      <a:pt x="20550" y="3580"/>
                      <a:pt x="19101" y="4637"/>
                    </a:cubicBezTo>
                    <a:cubicBezTo>
                      <a:pt x="17784" y="5693"/>
                      <a:pt x="9487" y="5048"/>
                      <a:pt x="8038" y="6339"/>
                    </a:cubicBezTo>
                    <a:cubicBezTo>
                      <a:pt x="6721" y="7630"/>
                      <a:pt x="11989" y="10917"/>
                      <a:pt x="10804" y="12209"/>
                    </a:cubicBezTo>
                    <a:cubicBezTo>
                      <a:pt x="9487" y="13500"/>
                      <a:pt x="1848" y="12913"/>
                      <a:pt x="399" y="14087"/>
                    </a:cubicBezTo>
                    <a:cubicBezTo>
                      <a:pt x="-1050" y="15261"/>
                      <a:pt x="1716" y="18078"/>
                      <a:pt x="2111" y="19311"/>
                    </a:cubicBezTo>
                    <a:cubicBezTo>
                      <a:pt x="2506" y="20543"/>
                      <a:pt x="2506" y="21130"/>
                      <a:pt x="2638" y="21600"/>
                    </a:cubicBezTo>
                  </a:path>
                </a:pathLst>
              </a:custGeom>
              <a:noFill/>
              <a:ln w="9525">
                <a:solidFill>
                  <a:srgbClr val="FA9937"/>
                </a:solidFill>
                <a:miter lim="800000"/>
                <a:headEnd/>
                <a:tailEnd/>
              </a:ln>
            </p:spPr>
            <p:txBody>
              <a:bodyPr>
                <a:prstTxWarp prst="textNoShape">
                  <a:avLst/>
                </a:prstTxWarp>
              </a:bodyPr>
              <a:lstStyle/>
              <a:p>
                <a:endParaRPr lang="en-US" sz="1800"/>
              </a:p>
            </p:txBody>
          </p:sp>
          <p:sp>
            <p:nvSpPr>
              <p:cNvPr id="42085" name="AutoShape 90"/>
              <p:cNvSpPr>
                <a:spLocks noChangeArrowheads="1"/>
              </p:cNvSpPr>
              <p:nvPr/>
            </p:nvSpPr>
            <p:spPr bwMode="auto">
              <a:xfrm>
                <a:off x="2398" y="1508"/>
                <a:ext cx="120" cy="379"/>
              </a:xfrm>
              <a:custGeom>
                <a:avLst/>
                <a:gdLst>
                  <a:gd name="T0" fmla="*/ 0 w 19517"/>
                  <a:gd name="T1" fmla="*/ 0 h 21600"/>
                  <a:gd name="T2" fmla="*/ 19517 w 19517"/>
                  <a:gd name="T3" fmla="*/ 21600 h 21600"/>
                </a:gdLst>
                <a:ahLst/>
                <a:cxnLst/>
                <a:rect l="T0" t="T1" r="T2" b="T3"/>
                <a:pathLst>
                  <a:path w="19517" h="21600">
                    <a:moveTo>
                      <a:pt x="14355" y="0"/>
                    </a:moveTo>
                    <a:cubicBezTo>
                      <a:pt x="17440" y="1539"/>
                      <a:pt x="20526" y="3135"/>
                      <a:pt x="19227" y="4274"/>
                    </a:cubicBezTo>
                    <a:cubicBezTo>
                      <a:pt x="17928" y="5357"/>
                      <a:pt x="7696" y="5300"/>
                      <a:pt x="6397" y="6611"/>
                    </a:cubicBezTo>
                    <a:cubicBezTo>
                      <a:pt x="5260" y="7922"/>
                      <a:pt x="13218" y="10772"/>
                      <a:pt x="12081" y="12082"/>
                    </a:cubicBezTo>
                    <a:cubicBezTo>
                      <a:pt x="11106" y="13393"/>
                      <a:pt x="1524" y="13336"/>
                      <a:pt x="225" y="14590"/>
                    </a:cubicBezTo>
                    <a:cubicBezTo>
                      <a:pt x="-1074" y="15787"/>
                      <a:pt x="3636" y="18351"/>
                      <a:pt x="4448" y="19491"/>
                    </a:cubicBezTo>
                    <a:cubicBezTo>
                      <a:pt x="5260" y="20631"/>
                      <a:pt x="4935" y="21144"/>
                      <a:pt x="5097" y="21600"/>
                    </a:cubicBezTo>
                  </a:path>
                </a:pathLst>
              </a:custGeom>
              <a:noFill/>
              <a:ln w="9525">
                <a:solidFill>
                  <a:srgbClr val="FA9937"/>
                </a:solidFill>
                <a:miter lim="800000"/>
                <a:headEnd/>
                <a:tailEnd/>
              </a:ln>
            </p:spPr>
            <p:txBody>
              <a:bodyPr>
                <a:prstTxWarp prst="textNoShape">
                  <a:avLst/>
                </a:prstTxWarp>
              </a:bodyPr>
              <a:lstStyle/>
              <a:p>
                <a:endParaRPr lang="en-US" sz="1800"/>
              </a:p>
            </p:txBody>
          </p:sp>
          <p:sp>
            <p:nvSpPr>
              <p:cNvPr id="42086" name="AutoShape 91"/>
              <p:cNvSpPr>
                <a:spLocks noChangeArrowheads="1"/>
              </p:cNvSpPr>
              <p:nvPr/>
            </p:nvSpPr>
            <p:spPr bwMode="auto">
              <a:xfrm>
                <a:off x="2568" y="1525"/>
                <a:ext cx="73" cy="389"/>
              </a:xfrm>
              <a:custGeom>
                <a:avLst/>
                <a:gdLst>
                  <a:gd name="T0" fmla="*/ 0 w 19984"/>
                  <a:gd name="T1" fmla="*/ 0 h 21600"/>
                  <a:gd name="T2" fmla="*/ 19984 w 19984"/>
                  <a:gd name="T3" fmla="*/ 21600 h 21600"/>
                </a:gdLst>
                <a:ahLst/>
                <a:cxnLst/>
                <a:rect l="T0" t="T1" r="T2" b="T3"/>
                <a:pathLst>
                  <a:path w="19984" h="21600">
                    <a:moveTo>
                      <a:pt x="7133" y="0"/>
                    </a:moveTo>
                    <a:cubicBezTo>
                      <a:pt x="13969" y="1222"/>
                      <a:pt x="20804" y="2499"/>
                      <a:pt x="19984" y="3665"/>
                    </a:cubicBezTo>
                    <a:cubicBezTo>
                      <a:pt x="18890" y="4775"/>
                      <a:pt x="1938" y="5553"/>
                      <a:pt x="1391" y="6885"/>
                    </a:cubicBezTo>
                    <a:cubicBezTo>
                      <a:pt x="845" y="8218"/>
                      <a:pt x="16976" y="10272"/>
                      <a:pt x="16976" y="11605"/>
                    </a:cubicBezTo>
                    <a:cubicBezTo>
                      <a:pt x="16703" y="12938"/>
                      <a:pt x="845" y="13660"/>
                      <a:pt x="24" y="14881"/>
                    </a:cubicBezTo>
                    <a:cubicBezTo>
                      <a:pt x="-796" y="16158"/>
                      <a:pt x="9867" y="18102"/>
                      <a:pt x="12328" y="19212"/>
                    </a:cubicBezTo>
                    <a:cubicBezTo>
                      <a:pt x="14789" y="20323"/>
                      <a:pt x="14242" y="21100"/>
                      <a:pt x="14789" y="21600"/>
                    </a:cubicBezTo>
                  </a:path>
                </a:pathLst>
              </a:custGeom>
              <a:noFill/>
              <a:ln w="9525">
                <a:solidFill>
                  <a:srgbClr val="FA9937"/>
                </a:solidFill>
                <a:miter lim="800000"/>
                <a:headEnd/>
                <a:tailEnd/>
              </a:ln>
            </p:spPr>
            <p:txBody>
              <a:bodyPr>
                <a:prstTxWarp prst="textNoShape">
                  <a:avLst/>
                </a:prstTxWarp>
              </a:bodyPr>
              <a:lstStyle/>
              <a:p>
                <a:endParaRPr lang="en-US" sz="1800"/>
              </a:p>
            </p:txBody>
          </p:sp>
          <p:sp>
            <p:nvSpPr>
              <p:cNvPr id="42087" name="AutoShape 92"/>
              <p:cNvSpPr>
                <a:spLocks noChangeArrowheads="1"/>
              </p:cNvSpPr>
              <p:nvPr/>
            </p:nvSpPr>
            <p:spPr bwMode="auto">
              <a:xfrm>
                <a:off x="2851" y="1468"/>
                <a:ext cx="191" cy="359"/>
              </a:xfrm>
              <a:custGeom>
                <a:avLst/>
                <a:gdLst>
                  <a:gd name="T0" fmla="*/ 0 w 20775"/>
                  <a:gd name="T1" fmla="*/ 0 h 21600"/>
                  <a:gd name="T2" fmla="*/ 20775 w 20775"/>
                  <a:gd name="T3" fmla="*/ 21600 h 21600"/>
                </a:gdLst>
                <a:ahLst/>
                <a:cxnLst/>
                <a:rect l="T0" t="T1" r="T2" b="T3"/>
                <a:pathLst>
                  <a:path w="20775" h="21600">
                    <a:moveTo>
                      <a:pt x="0" y="0"/>
                    </a:moveTo>
                    <a:cubicBezTo>
                      <a:pt x="3473" y="421"/>
                      <a:pt x="7164" y="903"/>
                      <a:pt x="7924" y="2106"/>
                    </a:cubicBezTo>
                    <a:cubicBezTo>
                      <a:pt x="8683" y="3309"/>
                      <a:pt x="3582" y="5836"/>
                      <a:pt x="4667" y="7160"/>
                    </a:cubicBezTo>
                    <a:cubicBezTo>
                      <a:pt x="5753" y="8484"/>
                      <a:pt x="13242" y="8664"/>
                      <a:pt x="14436" y="9988"/>
                    </a:cubicBezTo>
                    <a:cubicBezTo>
                      <a:pt x="15630" y="11251"/>
                      <a:pt x="10854" y="13598"/>
                      <a:pt x="11831" y="14861"/>
                    </a:cubicBezTo>
                    <a:cubicBezTo>
                      <a:pt x="12699" y="16185"/>
                      <a:pt x="18778" y="16486"/>
                      <a:pt x="20189" y="17629"/>
                    </a:cubicBezTo>
                    <a:cubicBezTo>
                      <a:pt x="21600" y="18772"/>
                      <a:pt x="20080" y="20758"/>
                      <a:pt x="20080" y="21600"/>
                    </a:cubicBezTo>
                  </a:path>
                </a:pathLst>
              </a:custGeom>
              <a:noFill/>
              <a:ln w="9525">
                <a:solidFill>
                  <a:srgbClr val="FA9937"/>
                </a:solidFill>
                <a:miter lim="800000"/>
                <a:headEnd/>
                <a:tailEnd/>
              </a:ln>
            </p:spPr>
            <p:txBody>
              <a:bodyPr>
                <a:prstTxWarp prst="textNoShape">
                  <a:avLst/>
                </a:prstTxWarp>
              </a:bodyPr>
              <a:lstStyle/>
              <a:p>
                <a:endParaRPr lang="en-US" sz="1800"/>
              </a:p>
            </p:txBody>
          </p:sp>
          <p:sp>
            <p:nvSpPr>
              <p:cNvPr id="42088" name="AutoShape 93"/>
              <p:cNvSpPr>
                <a:spLocks noChangeArrowheads="1"/>
              </p:cNvSpPr>
              <p:nvPr/>
            </p:nvSpPr>
            <p:spPr bwMode="auto">
              <a:xfrm>
                <a:off x="2991" y="1467"/>
                <a:ext cx="196" cy="345"/>
              </a:xfrm>
              <a:custGeom>
                <a:avLst/>
                <a:gdLst>
                  <a:gd name="T0" fmla="*/ 0 w 20935"/>
                  <a:gd name="T1" fmla="*/ 0 h 21600"/>
                  <a:gd name="T2" fmla="*/ 20935 w 20935"/>
                  <a:gd name="T3" fmla="*/ 21600 h 21600"/>
                </a:gdLst>
                <a:ahLst/>
                <a:cxnLst/>
                <a:rect l="T0" t="T1" r="T2" b="T3"/>
                <a:pathLst>
                  <a:path w="20935" h="21600">
                    <a:moveTo>
                      <a:pt x="0" y="0"/>
                    </a:moveTo>
                    <a:cubicBezTo>
                      <a:pt x="851" y="313"/>
                      <a:pt x="4575" y="689"/>
                      <a:pt x="5001" y="1941"/>
                    </a:cubicBezTo>
                    <a:cubicBezTo>
                      <a:pt x="5427" y="3193"/>
                      <a:pt x="1383" y="6073"/>
                      <a:pt x="2767" y="7388"/>
                    </a:cubicBezTo>
                    <a:cubicBezTo>
                      <a:pt x="4043" y="8640"/>
                      <a:pt x="11492" y="8390"/>
                      <a:pt x="12875" y="9642"/>
                    </a:cubicBezTo>
                    <a:cubicBezTo>
                      <a:pt x="14365" y="10894"/>
                      <a:pt x="10108" y="13649"/>
                      <a:pt x="11279" y="14901"/>
                    </a:cubicBezTo>
                    <a:cubicBezTo>
                      <a:pt x="12449" y="16153"/>
                      <a:pt x="18408" y="16090"/>
                      <a:pt x="20004" y="17217"/>
                    </a:cubicBezTo>
                    <a:cubicBezTo>
                      <a:pt x="21600" y="18344"/>
                      <a:pt x="20642" y="20723"/>
                      <a:pt x="20749" y="21600"/>
                    </a:cubicBezTo>
                  </a:path>
                </a:pathLst>
              </a:custGeom>
              <a:noFill/>
              <a:ln w="9525">
                <a:solidFill>
                  <a:srgbClr val="FA9937"/>
                </a:solidFill>
                <a:miter lim="800000"/>
                <a:headEnd/>
                <a:tailEnd/>
              </a:ln>
            </p:spPr>
            <p:txBody>
              <a:bodyPr>
                <a:prstTxWarp prst="textNoShape">
                  <a:avLst/>
                </a:prstTxWarp>
              </a:bodyPr>
              <a:lstStyle/>
              <a:p>
                <a:endParaRPr lang="en-US" sz="1800"/>
              </a:p>
            </p:txBody>
          </p:sp>
          <p:sp>
            <p:nvSpPr>
              <p:cNvPr id="42089" name="AutoShape 94"/>
              <p:cNvSpPr>
                <a:spLocks noChangeArrowheads="1"/>
              </p:cNvSpPr>
              <p:nvPr/>
            </p:nvSpPr>
            <p:spPr bwMode="auto">
              <a:xfrm>
                <a:off x="3111" y="1476"/>
                <a:ext cx="243" cy="306"/>
              </a:xfrm>
              <a:custGeom>
                <a:avLst/>
                <a:gdLst>
                  <a:gd name="T0" fmla="*/ 0 w 21600"/>
                  <a:gd name="T1" fmla="*/ 0 h 21530"/>
                  <a:gd name="T2" fmla="*/ 21600 w 21600"/>
                  <a:gd name="T3" fmla="*/ 21530 h 21530"/>
                </a:gdLst>
                <a:ahLst/>
                <a:cxnLst/>
                <a:rect l="T0" t="T1" r="T2" b="T3"/>
                <a:pathLst>
                  <a:path w="21600" h="21530">
                    <a:moveTo>
                      <a:pt x="0" y="0"/>
                    </a:moveTo>
                    <a:cubicBezTo>
                      <a:pt x="800" y="211"/>
                      <a:pt x="4178" y="-70"/>
                      <a:pt x="4800" y="1196"/>
                    </a:cubicBezTo>
                    <a:cubicBezTo>
                      <a:pt x="5422" y="2463"/>
                      <a:pt x="2578" y="6122"/>
                      <a:pt x="3911" y="7458"/>
                    </a:cubicBezTo>
                    <a:cubicBezTo>
                      <a:pt x="5244" y="8725"/>
                      <a:pt x="11378" y="7810"/>
                      <a:pt x="12800" y="9077"/>
                    </a:cubicBezTo>
                    <a:cubicBezTo>
                      <a:pt x="14222" y="10413"/>
                      <a:pt x="11200" y="13791"/>
                      <a:pt x="12356" y="15127"/>
                    </a:cubicBezTo>
                    <a:cubicBezTo>
                      <a:pt x="13600" y="16394"/>
                      <a:pt x="18489" y="15901"/>
                      <a:pt x="20000" y="16957"/>
                    </a:cubicBezTo>
                    <a:cubicBezTo>
                      <a:pt x="21511" y="18012"/>
                      <a:pt x="21244" y="20615"/>
                      <a:pt x="21600" y="21530"/>
                    </a:cubicBezTo>
                  </a:path>
                </a:pathLst>
              </a:custGeom>
              <a:noFill/>
              <a:ln w="9525">
                <a:solidFill>
                  <a:srgbClr val="FA9937"/>
                </a:solidFill>
                <a:miter lim="800000"/>
                <a:headEnd/>
                <a:tailEnd/>
              </a:ln>
            </p:spPr>
            <p:txBody>
              <a:bodyPr>
                <a:prstTxWarp prst="textNoShape">
                  <a:avLst/>
                </a:prstTxWarp>
              </a:bodyPr>
              <a:lstStyle/>
              <a:p>
                <a:endParaRPr lang="en-US" sz="1800"/>
              </a:p>
            </p:txBody>
          </p:sp>
          <p:sp>
            <p:nvSpPr>
              <p:cNvPr id="42090" name="AutoShape 95"/>
              <p:cNvSpPr>
                <a:spLocks noChangeArrowheads="1"/>
              </p:cNvSpPr>
              <p:nvPr/>
            </p:nvSpPr>
            <p:spPr bwMode="auto">
              <a:xfrm>
                <a:off x="2646" y="1476"/>
                <a:ext cx="596" cy="1115"/>
              </a:xfrm>
              <a:custGeom>
                <a:avLst/>
                <a:gdLst>
                  <a:gd name="T0" fmla="*/ 0 w 21366"/>
                  <a:gd name="T1" fmla="*/ 0 h 21600"/>
                  <a:gd name="T2" fmla="*/ 21366 w 21366"/>
                  <a:gd name="T3" fmla="*/ 21600 h 21600"/>
                </a:gdLst>
                <a:ahLst/>
                <a:cxnLst/>
                <a:rect l="T0" t="T1" r="T2" b="T3"/>
                <a:pathLst>
                  <a:path w="21366" h="21600">
                    <a:moveTo>
                      <a:pt x="0" y="0"/>
                    </a:moveTo>
                    <a:cubicBezTo>
                      <a:pt x="1002" y="350"/>
                      <a:pt x="2029" y="712"/>
                      <a:pt x="2157" y="1088"/>
                    </a:cubicBezTo>
                    <a:cubicBezTo>
                      <a:pt x="2286" y="1463"/>
                      <a:pt x="642" y="1981"/>
                      <a:pt x="771" y="2253"/>
                    </a:cubicBezTo>
                    <a:cubicBezTo>
                      <a:pt x="899" y="2525"/>
                      <a:pt x="2671" y="2435"/>
                      <a:pt x="2928" y="2719"/>
                    </a:cubicBezTo>
                    <a:cubicBezTo>
                      <a:pt x="3185" y="3004"/>
                      <a:pt x="2029" y="3652"/>
                      <a:pt x="2312" y="3963"/>
                    </a:cubicBezTo>
                    <a:cubicBezTo>
                      <a:pt x="2594" y="4273"/>
                      <a:pt x="4443" y="4273"/>
                      <a:pt x="4623" y="4584"/>
                    </a:cubicBezTo>
                    <a:cubicBezTo>
                      <a:pt x="4803" y="4895"/>
                      <a:pt x="3082" y="5568"/>
                      <a:pt x="3390" y="5827"/>
                    </a:cubicBezTo>
                    <a:cubicBezTo>
                      <a:pt x="3698" y="6086"/>
                      <a:pt x="6061" y="5970"/>
                      <a:pt x="6472" y="6138"/>
                    </a:cubicBezTo>
                    <a:cubicBezTo>
                      <a:pt x="6883" y="6306"/>
                      <a:pt x="6010" y="6617"/>
                      <a:pt x="5779" y="6837"/>
                    </a:cubicBezTo>
                    <a:cubicBezTo>
                      <a:pt x="5548" y="7058"/>
                      <a:pt x="4751" y="7252"/>
                      <a:pt x="5085" y="7459"/>
                    </a:cubicBezTo>
                    <a:cubicBezTo>
                      <a:pt x="5419" y="7666"/>
                      <a:pt x="7500" y="7718"/>
                      <a:pt x="7859" y="8081"/>
                    </a:cubicBezTo>
                    <a:cubicBezTo>
                      <a:pt x="8219" y="8443"/>
                      <a:pt x="6960" y="9311"/>
                      <a:pt x="7243" y="9635"/>
                    </a:cubicBezTo>
                    <a:cubicBezTo>
                      <a:pt x="7525" y="9958"/>
                      <a:pt x="9298" y="9725"/>
                      <a:pt x="9554" y="10023"/>
                    </a:cubicBezTo>
                    <a:cubicBezTo>
                      <a:pt x="9811" y="10321"/>
                      <a:pt x="8450" y="11111"/>
                      <a:pt x="8784" y="11422"/>
                    </a:cubicBezTo>
                    <a:cubicBezTo>
                      <a:pt x="9118" y="11732"/>
                      <a:pt x="11275" y="11629"/>
                      <a:pt x="11558" y="11888"/>
                    </a:cubicBezTo>
                    <a:cubicBezTo>
                      <a:pt x="11840" y="12147"/>
                      <a:pt x="10196" y="12755"/>
                      <a:pt x="10479" y="12976"/>
                    </a:cubicBezTo>
                    <a:cubicBezTo>
                      <a:pt x="10761" y="13196"/>
                      <a:pt x="12790" y="13157"/>
                      <a:pt x="13253" y="13247"/>
                    </a:cubicBezTo>
                    <a:cubicBezTo>
                      <a:pt x="13715" y="13338"/>
                      <a:pt x="13484" y="13299"/>
                      <a:pt x="13330" y="13519"/>
                    </a:cubicBezTo>
                    <a:cubicBezTo>
                      <a:pt x="13176" y="13740"/>
                      <a:pt x="12097" y="14322"/>
                      <a:pt x="12328" y="14607"/>
                    </a:cubicBezTo>
                    <a:cubicBezTo>
                      <a:pt x="12559" y="14892"/>
                      <a:pt x="14460" y="14918"/>
                      <a:pt x="14794" y="15268"/>
                    </a:cubicBezTo>
                    <a:cubicBezTo>
                      <a:pt x="15128" y="15617"/>
                      <a:pt x="13921" y="16420"/>
                      <a:pt x="14332" y="16705"/>
                    </a:cubicBezTo>
                    <a:cubicBezTo>
                      <a:pt x="14742" y="16990"/>
                      <a:pt x="16900" y="16666"/>
                      <a:pt x="17259" y="16977"/>
                    </a:cubicBezTo>
                    <a:cubicBezTo>
                      <a:pt x="17619" y="17288"/>
                      <a:pt x="16206" y="18246"/>
                      <a:pt x="16489" y="18570"/>
                    </a:cubicBezTo>
                    <a:cubicBezTo>
                      <a:pt x="16771" y="18894"/>
                      <a:pt x="18544" y="18673"/>
                      <a:pt x="18955" y="18958"/>
                    </a:cubicBezTo>
                    <a:cubicBezTo>
                      <a:pt x="19366" y="19243"/>
                      <a:pt x="18569" y="19994"/>
                      <a:pt x="18955" y="20279"/>
                    </a:cubicBezTo>
                    <a:cubicBezTo>
                      <a:pt x="19340" y="20564"/>
                      <a:pt x="20932" y="20447"/>
                      <a:pt x="21266" y="20668"/>
                    </a:cubicBezTo>
                    <a:cubicBezTo>
                      <a:pt x="21600" y="20888"/>
                      <a:pt x="21009" y="21406"/>
                      <a:pt x="20958" y="21600"/>
                    </a:cubicBezTo>
                  </a:path>
                </a:pathLst>
              </a:custGeom>
              <a:noFill/>
              <a:ln w="38100">
                <a:solidFill>
                  <a:srgbClr val="FA9937"/>
                </a:solidFill>
                <a:miter lim="800000"/>
                <a:headEnd/>
                <a:tailEnd/>
              </a:ln>
            </p:spPr>
            <p:txBody>
              <a:bodyPr>
                <a:prstTxWarp prst="textNoShape">
                  <a:avLst/>
                </a:prstTxWarp>
              </a:bodyPr>
              <a:lstStyle/>
              <a:p>
                <a:endParaRPr lang="en-US" sz="1800"/>
              </a:p>
            </p:txBody>
          </p:sp>
        </p:grpSp>
        <p:grpSp>
          <p:nvGrpSpPr>
            <p:cNvPr id="16" name="Group 96"/>
            <p:cNvGrpSpPr>
              <a:grpSpLocks/>
            </p:cNvGrpSpPr>
            <p:nvPr/>
          </p:nvGrpSpPr>
          <p:grpSpPr bwMode="auto">
            <a:xfrm>
              <a:off x="1104" y="960"/>
              <a:ext cx="3590" cy="424"/>
              <a:chOff x="1104" y="960"/>
              <a:chExt cx="3590" cy="424"/>
            </a:xfrm>
          </p:grpSpPr>
          <p:grpSp>
            <p:nvGrpSpPr>
              <p:cNvPr id="17" name="Group 97"/>
              <p:cNvGrpSpPr>
                <a:grpSpLocks/>
              </p:cNvGrpSpPr>
              <p:nvPr/>
            </p:nvGrpSpPr>
            <p:grpSpPr bwMode="auto">
              <a:xfrm>
                <a:off x="1774" y="1040"/>
                <a:ext cx="472" cy="280"/>
                <a:chOff x="1774" y="1040"/>
                <a:chExt cx="472" cy="280"/>
              </a:xfrm>
            </p:grpSpPr>
            <p:sp>
              <p:nvSpPr>
                <p:cNvPr id="42073" name="Oval 98"/>
                <p:cNvSpPr>
                  <a:spLocks noChangeArrowheads="1"/>
                </p:cNvSpPr>
                <p:nvPr/>
              </p:nvSpPr>
              <p:spPr bwMode="auto">
                <a:xfrm>
                  <a:off x="1966" y="1040"/>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74" name="Oval 99"/>
                <p:cNvSpPr>
                  <a:spLocks noChangeArrowheads="1"/>
                </p:cNvSpPr>
                <p:nvPr/>
              </p:nvSpPr>
              <p:spPr bwMode="auto">
                <a:xfrm>
                  <a:off x="1774" y="1040"/>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75" name="Oval 100"/>
                <p:cNvSpPr>
                  <a:spLocks noChangeArrowheads="1"/>
                </p:cNvSpPr>
                <p:nvPr/>
              </p:nvSpPr>
              <p:spPr bwMode="auto">
                <a:xfrm>
                  <a:off x="1870" y="1136"/>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76" name="Oval 101"/>
                <p:cNvSpPr>
                  <a:spLocks noChangeArrowheads="1"/>
                </p:cNvSpPr>
                <p:nvPr/>
              </p:nvSpPr>
              <p:spPr bwMode="auto">
                <a:xfrm>
                  <a:off x="2014" y="1184"/>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77" name="Oval 102"/>
                <p:cNvSpPr>
                  <a:spLocks noChangeArrowheads="1"/>
                </p:cNvSpPr>
                <p:nvPr/>
              </p:nvSpPr>
              <p:spPr bwMode="auto">
                <a:xfrm>
                  <a:off x="2110" y="1040"/>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78" name="Oval 103"/>
                <p:cNvSpPr>
                  <a:spLocks noChangeArrowheads="1"/>
                </p:cNvSpPr>
                <p:nvPr/>
              </p:nvSpPr>
              <p:spPr bwMode="auto">
                <a:xfrm>
                  <a:off x="2206" y="1136"/>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79" name="Oval 104"/>
                <p:cNvSpPr>
                  <a:spLocks noChangeArrowheads="1"/>
                </p:cNvSpPr>
                <p:nvPr/>
              </p:nvSpPr>
              <p:spPr bwMode="auto">
                <a:xfrm>
                  <a:off x="2158" y="1280"/>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80" name="Oval 105"/>
                <p:cNvSpPr>
                  <a:spLocks noChangeArrowheads="1"/>
                </p:cNvSpPr>
                <p:nvPr/>
              </p:nvSpPr>
              <p:spPr bwMode="auto">
                <a:xfrm>
                  <a:off x="1918" y="1280"/>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grpSp>
          <p:sp>
            <p:nvSpPr>
              <p:cNvPr id="42041" name="Oval 106"/>
              <p:cNvSpPr>
                <a:spLocks noChangeArrowheads="1"/>
              </p:cNvSpPr>
              <p:nvPr/>
            </p:nvSpPr>
            <p:spPr bwMode="auto">
              <a:xfrm>
                <a:off x="1726" y="1184"/>
                <a:ext cx="22" cy="19"/>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42" name="Oval 107"/>
              <p:cNvSpPr>
                <a:spLocks noChangeArrowheads="1"/>
              </p:cNvSpPr>
              <p:nvPr/>
            </p:nvSpPr>
            <p:spPr bwMode="auto">
              <a:xfrm>
                <a:off x="1488" y="1344"/>
                <a:ext cx="22" cy="19"/>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43" name="Oval 108"/>
              <p:cNvSpPr>
                <a:spLocks noChangeArrowheads="1"/>
              </p:cNvSpPr>
              <p:nvPr/>
            </p:nvSpPr>
            <p:spPr bwMode="auto">
              <a:xfrm>
                <a:off x="1344" y="1200"/>
                <a:ext cx="22" cy="19"/>
              </a:xfrm>
              <a:prstGeom prst="ellipse">
                <a:avLst/>
              </a:prstGeom>
              <a:noFill/>
              <a:ln w="9525">
                <a:solidFill>
                  <a:schemeClr val="tx1"/>
                </a:solidFill>
                <a:round/>
                <a:headEnd/>
                <a:tailEnd/>
              </a:ln>
            </p:spPr>
            <p:txBody>
              <a:bodyPr>
                <a:prstTxWarp prst="textNoShape">
                  <a:avLst/>
                </a:prstTxWarp>
              </a:bodyPr>
              <a:lstStyle/>
              <a:p>
                <a:endParaRPr lang="en-US" sz="1800"/>
              </a:p>
            </p:txBody>
          </p:sp>
          <p:grpSp>
            <p:nvGrpSpPr>
              <p:cNvPr id="18" name="Group 109"/>
              <p:cNvGrpSpPr>
                <a:grpSpLocks/>
              </p:cNvGrpSpPr>
              <p:nvPr/>
            </p:nvGrpSpPr>
            <p:grpSpPr bwMode="auto">
              <a:xfrm>
                <a:off x="1104" y="960"/>
                <a:ext cx="454" cy="211"/>
                <a:chOff x="1104" y="960"/>
                <a:chExt cx="454" cy="211"/>
              </a:xfrm>
            </p:grpSpPr>
            <p:grpSp>
              <p:nvGrpSpPr>
                <p:cNvPr id="19" name="Group 110"/>
                <p:cNvGrpSpPr>
                  <a:grpSpLocks/>
                </p:cNvGrpSpPr>
                <p:nvPr/>
              </p:nvGrpSpPr>
              <p:grpSpPr bwMode="auto">
                <a:xfrm>
                  <a:off x="1104" y="960"/>
                  <a:ext cx="61" cy="13"/>
                  <a:chOff x="1104" y="960"/>
                  <a:chExt cx="61" cy="13"/>
                </a:xfrm>
              </p:grpSpPr>
              <p:sp>
                <p:nvSpPr>
                  <p:cNvPr id="42071" name="Oval 111"/>
                  <p:cNvSpPr>
                    <a:spLocks noChangeArrowheads="1"/>
                  </p:cNvSpPr>
                  <p:nvPr/>
                </p:nvSpPr>
                <p:spPr bwMode="auto">
                  <a:xfrm>
                    <a:off x="1152" y="960"/>
                    <a:ext cx="13" cy="13"/>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72" name="Oval 112"/>
                  <p:cNvSpPr>
                    <a:spLocks noChangeArrowheads="1"/>
                  </p:cNvSpPr>
                  <p:nvPr/>
                </p:nvSpPr>
                <p:spPr bwMode="auto">
                  <a:xfrm>
                    <a:off x="1104" y="960"/>
                    <a:ext cx="13" cy="13"/>
                  </a:xfrm>
                  <a:prstGeom prst="ellipse">
                    <a:avLst/>
                  </a:prstGeom>
                  <a:noFill/>
                  <a:ln w="9525">
                    <a:solidFill>
                      <a:schemeClr val="tx1"/>
                    </a:solidFill>
                    <a:round/>
                    <a:headEnd/>
                    <a:tailEnd/>
                  </a:ln>
                </p:spPr>
                <p:txBody>
                  <a:bodyPr>
                    <a:prstTxWarp prst="textNoShape">
                      <a:avLst/>
                    </a:prstTxWarp>
                  </a:bodyPr>
                  <a:lstStyle/>
                  <a:p>
                    <a:endParaRPr lang="en-US" sz="1800"/>
                  </a:p>
                </p:txBody>
              </p:sp>
            </p:grpSp>
            <p:sp>
              <p:nvSpPr>
                <p:cNvPr id="42062" name="Oval 113"/>
                <p:cNvSpPr>
                  <a:spLocks noChangeArrowheads="1"/>
                </p:cNvSpPr>
                <p:nvPr/>
              </p:nvSpPr>
              <p:spPr bwMode="auto">
                <a:xfrm>
                  <a:off x="1104" y="1056"/>
                  <a:ext cx="13" cy="13"/>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63" name="Oval 114"/>
                <p:cNvSpPr>
                  <a:spLocks noChangeArrowheads="1"/>
                </p:cNvSpPr>
                <p:nvPr/>
              </p:nvSpPr>
              <p:spPr bwMode="auto">
                <a:xfrm>
                  <a:off x="1536" y="1152"/>
                  <a:ext cx="22" cy="19"/>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64" name="Oval 115"/>
                <p:cNvSpPr>
                  <a:spLocks noChangeArrowheads="1"/>
                </p:cNvSpPr>
                <p:nvPr/>
              </p:nvSpPr>
              <p:spPr bwMode="auto">
                <a:xfrm>
                  <a:off x="1248" y="1104"/>
                  <a:ext cx="22" cy="19"/>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65" name="Oval 116"/>
                <p:cNvSpPr>
                  <a:spLocks noChangeArrowheads="1"/>
                </p:cNvSpPr>
                <p:nvPr/>
              </p:nvSpPr>
              <p:spPr bwMode="auto">
                <a:xfrm>
                  <a:off x="1392" y="1104"/>
                  <a:ext cx="22" cy="19"/>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66" name="Oval 117"/>
                <p:cNvSpPr>
                  <a:spLocks noChangeArrowheads="1"/>
                </p:cNvSpPr>
                <p:nvPr/>
              </p:nvSpPr>
              <p:spPr bwMode="auto">
                <a:xfrm>
                  <a:off x="1152" y="1152"/>
                  <a:ext cx="22" cy="19"/>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67" name="Oval 118"/>
                <p:cNvSpPr>
                  <a:spLocks noChangeArrowheads="1"/>
                </p:cNvSpPr>
                <p:nvPr/>
              </p:nvSpPr>
              <p:spPr bwMode="auto">
                <a:xfrm>
                  <a:off x="1440" y="1008"/>
                  <a:ext cx="13" cy="13"/>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68" name="Oval 119"/>
                <p:cNvSpPr>
                  <a:spLocks noChangeArrowheads="1"/>
                </p:cNvSpPr>
                <p:nvPr/>
              </p:nvSpPr>
              <p:spPr bwMode="auto">
                <a:xfrm>
                  <a:off x="1248" y="1008"/>
                  <a:ext cx="13" cy="13"/>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69" name="Oval 120"/>
                <p:cNvSpPr>
                  <a:spLocks noChangeArrowheads="1"/>
                </p:cNvSpPr>
                <p:nvPr/>
              </p:nvSpPr>
              <p:spPr bwMode="auto">
                <a:xfrm>
                  <a:off x="1536" y="1008"/>
                  <a:ext cx="13" cy="13"/>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70" name="Oval 121"/>
                <p:cNvSpPr>
                  <a:spLocks noChangeArrowheads="1"/>
                </p:cNvSpPr>
                <p:nvPr/>
              </p:nvSpPr>
              <p:spPr bwMode="auto">
                <a:xfrm>
                  <a:off x="1344" y="1008"/>
                  <a:ext cx="13" cy="13"/>
                </a:xfrm>
                <a:prstGeom prst="ellipse">
                  <a:avLst/>
                </a:prstGeom>
                <a:noFill/>
                <a:ln w="9525">
                  <a:solidFill>
                    <a:schemeClr val="tx1"/>
                  </a:solidFill>
                  <a:round/>
                  <a:headEnd/>
                  <a:tailEnd/>
                </a:ln>
              </p:spPr>
              <p:txBody>
                <a:bodyPr>
                  <a:prstTxWarp prst="textNoShape">
                    <a:avLst/>
                  </a:prstTxWarp>
                </a:bodyPr>
                <a:lstStyle/>
                <a:p>
                  <a:endParaRPr lang="en-US" sz="1800"/>
                </a:p>
              </p:txBody>
            </p:sp>
          </p:grpSp>
          <p:sp>
            <p:nvSpPr>
              <p:cNvPr id="42045" name="Oval 122"/>
              <p:cNvSpPr>
                <a:spLocks noChangeArrowheads="1"/>
              </p:cNvSpPr>
              <p:nvPr/>
            </p:nvSpPr>
            <p:spPr bwMode="auto">
              <a:xfrm>
                <a:off x="3528" y="1344"/>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46" name="Oval 123"/>
              <p:cNvSpPr>
                <a:spLocks noChangeArrowheads="1"/>
              </p:cNvSpPr>
              <p:nvPr/>
            </p:nvSpPr>
            <p:spPr bwMode="auto">
              <a:xfrm>
                <a:off x="3624" y="1200"/>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grpSp>
            <p:nvGrpSpPr>
              <p:cNvPr id="20" name="Group 124"/>
              <p:cNvGrpSpPr>
                <a:grpSpLocks/>
              </p:cNvGrpSpPr>
              <p:nvPr/>
            </p:nvGrpSpPr>
            <p:grpSpPr bwMode="auto">
              <a:xfrm>
                <a:off x="4222" y="1040"/>
                <a:ext cx="472" cy="280"/>
                <a:chOff x="4222" y="1040"/>
                <a:chExt cx="472" cy="280"/>
              </a:xfrm>
            </p:grpSpPr>
            <p:sp>
              <p:nvSpPr>
                <p:cNvPr id="42053" name="Oval 125"/>
                <p:cNvSpPr>
                  <a:spLocks noChangeArrowheads="1"/>
                </p:cNvSpPr>
                <p:nvPr/>
              </p:nvSpPr>
              <p:spPr bwMode="auto">
                <a:xfrm>
                  <a:off x="4414" y="1040"/>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54" name="Oval 126"/>
                <p:cNvSpPr>
                  <a:spLocks noChangeArrowheads="1"/>
                </p:cNvSpPr>
                <p:nvPr/>
              </p:nvSpPr>
              <p:spPr bwMode="auto">
                <a:xfrm>
                  <a:off x="4222" y="1040"/>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55" name="Oval 127"/>
                <p:cNvSpPr>
                  <a:spLocks noChangeArrowheads="1"/>
                </p:cNvSpPr>
                <p:nvPr/>
              </p:nvSpPr>
              <p:spPr bwMode="auto">
                <a:xfrm>
                  <a:off x="4318" y="1136"/>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56" name="Oval 128"/>
                <p:cNvSpPr>
                  <a:spLocks noChangeArrowheads="1"/>
                </p:cNvSpPr>
                <p:nvPr/>
              </p:nvSpPr>
              <p:spPr bwMode="auto">
                <a:xfrm>
                  <a:off x="4462" y="1184"/>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57" name="Oval 129"/>
                <p:cNvSpPr>
                  <a:spLocks noChangeArrowheads="1"/>
                </p:cNvSpPr>
                <p:nvPr/>
              </p:nvSpPr>
              <p:spPr bwMode="auto">
                <a:xfrm>
                  <a:off x="4558" y="1040"/>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58" name="Oval 130"/>
                <p:cNvSpPr>
                  <a:spLocks noChangeArrowheads="1"/>
                </p:cNvSpPr>
                <p:nvPr/>
              </p:nvSpPr>
              <p:spPr bwMode="auto">
                <a:xfrm>
                  <a:off x="4654" y="1136"/>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59" name="Oval 131"/>
                <p:cNvSpPr>
                  <a:spLocks noChangeArrowheads="1"/>
                </p:cNvSpPr>
                <p:nvPr/>
              </p:nvSpPr>
              <p:spPr bwMode="auto">
                <a:xfrm>
                  <a:off x="4606" y="1280"/>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60" name="Oval 132"/>
                <p:cNvSpPr>
                  <a:spLocks noChangeArrowheads="1"/>
                </p:cNvSpPr>
                <p:nvPr/>
              </p:nvSpPr>
              <p:spPr bwMode="auto">
                <a:xfrm>
                  <a:off x="4366" y="1280"/>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grpSp>
          <p:grpSp>
            <p:nvGrpSpPr>
              <p:cNvPr id="21" name="Group 133"/>
              <p:cNvGrpSpPr>
                <a:grpSpLocks/>
              </p:cNvGrpSpPr>
              <p:nvPr/>
            </p:nvGrpSpPr>
            <p:grpSpPr bwMode="auto">
              <a:xfrm>
                <a:off x="2638" y="1184"/>
                <a:ext cx="376" cy="184"/>
                <a:chOff x="2638" y="1184"/>
                <a:chExt cx="376" cy="184"/>
              </a:xfrm>
            </p:grpSpPr>
            <p:sp>
              <p:nvSpPr>
                <p:cNvPr id="42049" name="Oval 134"/>
                <p:cNvSpPr>
                  <a:spLocks noChangeArrowheads="1"/>
                </p:cNvSpPr>
                <p:nvPr/>
              </p:nvSpPr>
              <p:spPr bwMode="auto">
                <a:xfrm>
                  <a:off x="2638" y="1184"/>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50" name="Oval 135"/>
                <p:cNvSpPr>
                  <a:spLocks noChangeArrowheads="1"/>
                </p:cNvSpPr>
                <p:nvPr/>
              </p:nvSpPr>
              <p:spPr bwMode="auto">
                <a:xfrm>
                  <a:off x="2782" y="1232"/>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51" name="Oval 136"/>
                <p:cNvSpPr>
                  <a:spLocks noChangeArrowheads="1"/>
                </p:cNvSpPr>
                <p:nvPr/>
              </p:nvSpPr>
              <p:spPr bwMode="auto">
                <a:xfrm>
                  <a:off x="2974" y="1184"/>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52" name="Oval 137"/>
                <p:cNvSpPr>
                  <a:spLocks noChangeArrowheads="1"/>
                </p:cNvSpPr>
                <p:nvPr/>
              </p:nvSpPr>
              <p:spPr bwMode="auto">
                <a:xfrm>
                  <a:off x="2926" y="1328"/>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grpSp>
        </p:grpSp>
        <p:sp>
          <p:nvSpPr>
            <p:cNvPr id="42020" name="Oval 138"/>
            <p:cNvSpPr>
              <a:spLocks noChangeArrowheads="1"/>
            </p:cNvSpPr>
            <p:nvPr/>
          </p:nvSpPr>
          <p:spPr bwMode="auto">
            <a:xfrm>
              <a:off x="1730" y="1264"/>
              <a:ext cx="22" cy="19"/>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21" name="Oval 139"/>
            <p:cNvSpPr>
              <a:spLocks noChangeArrowheads="1"/>
            </p:cNvSpPr>
            <p:nvPr/>
          </p:nvSpPr>
          <p:spPr bwMode="auto">
            <a:xfrm>
              <a:off x="1586" y="1264"/>
              <a:ext cx="22" cy="19"/>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22" name="Oval 140"/>
            <p:cNvSpPr>
              <a:spLocks noChangeArrowheads="1"/>
            </p:cNvSpPr>
            <p:nvPr/>
          </p:nvSpPr>
          <p:spPr bwMode="auto">
            <a:xfrm>
              <a:off x="3386" y="1312"/>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23" name="Oval 141"/>
            <p:cNvSpPr>
              <a:spLocks noChangeArrowheads="1"/>
            </p:cNvSpPr>
            <p:nvPr/>
          </p:nvSpPr>
          <p:spPr bwMode="auto">
            <a:xfrm>
              <a:off x="3752" y="1204"/>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24" name="Oval 142"/>
            <p:cNvSpPr>
              <a:spLocks noChangeArrowheads="1"/>
            </p:cNvSpPr>
            <p:nvPr/>
          </p:nvSpPr>
          <p:spPr bwMode="auto">
            <a:xfrm>
              <a:off x="3434" y="1456"/>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25" name="Oval 143"/>
            <p:cNvSpPr>
              <a:spLocks noChangeArrowheads="1"/>
            </p:cNvSpPr>
            <p:nvPr/>
          </p:nvSpPr>
          <p:spPr bwMode="auto">
            <a:xfrm>
              <a:off x="3608" y="1474"/>
              <a:ext cx="40" cy="40"/>
            </a:xfrm>
            <a:prstGeom prst="ellipse">
              <a:avLst/>
            </a:prstGeom>
            <a:noFill/>
            <a:ln w="9525">
              <a:solidFill>
                <a:schemeClr val="tx1"/>
              </a:solidFill>
              <a:round/>
              <a:headEnd/>
              <a:tailEnd/>
            </a:ln>
          </p:spPr>
          <p:txBody>
            <a:bodyPr>
              <a:prstTxWarp prst="textNoShape">
                <a:avLst/>
              </a:prstTxWarp>
            </a:bodyPr>
            <a:lstStyle/>
            <a:p>
              <a:endParaRPr lang="en-US" sz="1800"/>
            </a:p>
          </p:txBody>
        </p:sp>
        <p:sp>
          <p:nvSpPr>
            <p:cNvPr id="42026" name="Rectangle 144"/>
            <p:cNvSpPr>
              <a:spLocks noChangeArrowheads="1"/>
            </p:cNvSpPr>
            <p:nvPr/>
          </p:nvSpPr>
          <p:spPr bwMode="auto">
            <a:xfrm>
              <a:off x="1394" y="1203"/>
              <a:ext cx="1346" cy="207"/>
            </a:xfrm>
            <a:prstGeom prst="rect">
              <a:avLst/>
            </a:prstGeom>
            <a:solidFill>
              <a:srgbClr val="FFFFFF"/>
            </a:solidFill>
            <a:ln w="9525">
              <a:solidFill>
                <a:srgbClr val="FFFFFF"/>
              </a:solidFill>
              <a:miter lim="800000"/>
              <a:headEnd/>
              <a:tailEnd/>
            </a:ln>
          </p:spPr>
          <p:txBody>
            <a:bodyPr lIns="0" tIns="0" rIns="0" bIns="0">
              <a:prstTxWarp prst="textNoShape">
                <a:avLst/>
              </a:prstTxWarp>
            </a:bodyPr>
            <a:lstStyle/>
            <a:p>
              <a:r>
                <a:rPr lang="en-US" sz="1000" b="1">
                  <a:solidFill>
                    <a:srgbClr val="353397"/>
                  </a:solidFill>
                  <a:latin typeface="Lucida Grande" pitchFamily="1" charset="0"/>
                  <a:ea typeface="Lucida Grande" pitchFamily="1" charset="0"/>
                  <a:cs typeface="Lucida Grande" pitchFamily="1" charset="0"/>
                  <a:sym typeface="Lucida Grande" pitchFamily="1" charset="0"/>
                </a:rPr>
                <a:t>Heterogeneous</a:t>
              </a:r>
              <a:r>
                <a:rPr lang="en-US" sz="1000">
                  <a:solidFill>
                    <a:srgbClr val="353397"/>
                  </a:solidFill>
                  <a:latin typeface="Lucida Grande" pitchFamily="1" charset="0"/>
                  <a:ea typeface="Lucida Grande" pitchFamily="1" charset="0"/>
                  <a:cs typeface="Lucida Grande" pitchFamily="1" charset="0"/>
                  <a:sym typeface="Lucida Grande" pitchFamily="1" charset="0"/>
                </a:rPr>
                <a:t>  </a:t>
              </a:r>
              <a:r>
                <a:rPr lang="en-US" sz="1000">
                  <a:latin typeface="Lucida Grande" pitchFamily="1" charset="0"/>
                  <a:ea typeface="Lucida Grande" pitchFamily="1" charset="0"/>
                  <a:cs typeface="Lucida Grande" pitchFamily="1" charset="0"/>
                  <a:sym typeface="Lucida Grande" pitchFamily="1" charset="0"/>
                </a:rPr>
                <a:t> </a:t>
              </a:r>
              <a:r>
                <a:rPr lang="en-US" sz="1000">
                  <a:latin typeface="Symbol" pitchFamily="1" charset="2"/>
                  <a:ea typeface="Symbol" pitchFamily="1" charset="2"/>
                  <a:cs typeface="Symbol" pitchFamily="1" charset="2"/>
                  <a:sym typeface="Symbol" pitchFamily="1" charset="2"/>
                </a:rPr>
                <a:t>® </a:t>
              </a:r>
              <a:r>
                <a:rPr lang="en-US" sz="1000" b="1">
                  <a:solidFill>
                    <a:srgbClr val="FA9937"/>
                  </a:solidFill>
                  <a:latin typeface="Lucida Grande" pitchFamily="1" charset="0"/>
                  <a:ea typeface="Lucida Grande" pitchFamily="1" charset="0"/>
                  <a:cs typeface="Lucida Grande" pitchFamily="1" charset="0"/>
                  <a:sym typeface="Lucida Grande" pitchFamily="1" charset="0"/>
                </a:rPr>
                <a:t>Less</a:t>
              </a:r>
            </a:p>
            <a:p>
              <a:pPr algn="ctr"/>
              <a:r>
                <a:rPr lang="en-US" sz="1000" b="1">
                  <a:latin typeface="Lucida Grande" pitchFamily="1" charset="0"/>
                  <a:ea typeface="Lucida Grande" pitchFamily="1" charset="0"/>
                  <a:cs typeface="Lucida Grande" pitchFamily="1" charset="0"/>
                  <a:sym typeface="Lucida Grande" pitchFamily="1" charset="0"/>
                </a:rPr>
                <a:t> </a:t>
              </a:r>
              <a:r>
                <a:rPr lang="en-US" sz="1000" b="1">
                  <a:solidFill>
                    <a:srgbClr val="353397"/>
                  </a:solidFill>
                  <a:latin typeface="Lucida Grande" pitchFamily="1" charset="0"/>
                  <a:ea typeface="Lucida Grande" pitchFamily="1" charset="0"/>
                  <a:cs typeface="Lucida Grande" pitchFamily="1" charset="0"/>
                  <a:sym typeface="Lucida Grande" pitchFamily="1" charset="0"/>
                </a:rPr>
                <a:t>O</a:t>
              </a:r>
              <a:r>
                <a:rPr lang="en-US" sz="1000" b="1" baseline="-25000">
                  <a:solidFill>
                    <a:srgbClr val="353397"/>
                  </a:solidFill>
                  <a:latin typeface="Lucida Grande" pitchFamily="1" charset="0"/>
                  <a:ea typeface="Lucida Grande" pitchFamily="1" charset="0"/>
                  <a:cs typeface="Lucida Grande" pitchFamily="1" charset="0"/>
                  <a:sym typeface="Lucida Grande" pitchFamily="1" charset="0"/>
                </a:rPr>
                <a:t>3</a:t>
              </a:r>
              <a:r>
                <a:rPr lang="en-US" sz="1000" b="1">
                  <a:solidFill>
                    <a:srgbClr val="353397"/>
                  </a:solidFill>
                  <a:latin typeface="Lucida Grande" pitchFamily="1" charset="0"/>
                  <a:ea typeface="Lucida Grande" pitchFamily="1" charset="0"/>
                  <a:cs typeface="Lucida Grande" pitchFamily="1" charset="0"/>
                  <a:sym typeface="Lucida Grande" pitchFamily="1" charset="0"/>
                </a:rPr>
                <a:t> depletion</a:t>
              </a:r>
              <a:r>
                <a:rPr lang="en-US" sz="1000" b="1">
                  <a:latin typeface="Lucida Grande" pitchFamily="1" charset="0"/>
                  <a:ea typeface="Lucida Grande" pitchFamily="1" charset="0"/>
                  <a:cs typeface="Lucida Grande" pitchFamily="1" charset="0"/>
                  <a:sym typeface="Lucida Grande" pitchFamily="1" charset="0"/>
                </a:rPr>
                <a:t>    </a:t>
              </a:r>
              <a:r>
                <a:rPr lang="en-US" sz="1000" b="1">
                  <a:solidFill>
                    <a:srgbClr val="FA9937"/>
                  </a:solidFill>
                  <a:latin typeface="Lucida Grande" pitchFamily="1" charset="0"/>
                  <a:ea typeface="Lucida Grande" pitchFamily="1" charset="0"/>
                  <a:cs typeface="Lucida Grande" pitchFamily="1" charset="0"/>
                  <a:sym typeface="Lucida Grande" pitchFamily="1" charset="0"/>
                </a:rPr>
                <a:t>Solar Heating</a:t>
              </a:r>
            </a:p>
          </p:txBody>
        </p:sp>
        <p:sp>
          <p:nvSpPr>
            <p:cNvPr id="42027" name="Rectangle 145"/>
            <p:cNvSpPr>
              <a:spLocks noChangeArrowheads="1"/>
            </p:cNvSpPr>
            <p:nvPr/>
          </p:nvSpPr>
          <p:spPr bwMode="auto">
            <a:xfrm>
              <a:off x="463" y="953"/>
              <a:ext cx="178" cy="233"/>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r>
                <a:rPr lang="en-US" sz="1200" b="1" dirty="0">
                  <a:solidFill>
                    <a:srgbClr val="FF0000"/>
                  </a:solidFill>
                  <a:latin typeface="Lucida Grande" pitchFamily="1" charset="0"/>
                  <a:ea typeface="Lucida Grande" pitchFamily="1" charset="0"/>
                  <a:cs typeface="Lucida Grande" pitchFamily="1" charset="0"/>
                  <a:sym typeface="Lucida Grande" pitchFamily="1" charset="0"/>
                </a:rPr>
                <a:t>H</a:t>
              </a:r>
              <a:r>
                <a:rPr lang="en-US" sz="1200" b="1" baseline="-25000" dirty="0">
                  <a:solidFill>
                    <a:srgbClr val="FF0000"/>
                  </a:solidFill>
                  <a:latin typeface="Lucida Grande" pitchFamily="1" charset="0"/>
                  <a:ea typeface="Lucida Grande" pitchFamily="1" charset="0"/>
                  <a:cs typeface="Lucida Grande" pitchFamily="1" charset="0"/>
                  <a:sym typeface="Lucida Grande" pitchFamily="1" charset="0"/>
                </a:rPr>
                <a:t>2</a:t>
              </a:r>
              <a:r>
                <a:rPr lang="en-US" sz="1200" b="1" dirty="0">
                  <a:solidFill>
                    <a:srgbClr val="FF0000"/>
                  </a:solidFill>
                  <a:latin typeface="Lucida Grande" pitchFamily="1" charset="0"/>
                  <a:ea typeface="Lucida Grande" pitchFamily="1" charset="0"/>
                  <a:cs typeface="Lucida Grande" pitchFamily="1" charset="0"/>
                  <a:sym typeface="Lucida Grande" pitchFamily="1" charset="0"/>
                </a:rPr>
                <a:t>S</a:t>
              </a:r>
            </a:p>
            <a:p>
              <a:r>
                <a:rPr lang="en-US" sz="1200" b="1" dirty="0">
                  <a:solidFill>
                    <a:srgbClr val="FF0000"/>
                  </a:solidFill>
                  <a:latin typeface="Lucida Grande" pitchFamily="1" charset="0"/>
                  <a:ea typeface="Lucida Grande" pitchFamily="1" charset="0"/>
                  <a:cs typeface="Lucida Grande" pitchFamily="1" charset="0"/>
                  <a:sym typeface="Lucida Grande" pitchFamily="1" charset="0"/>
                </a:rPr>
                <a:t>SO</a:t>
              </a:r>
              <a:r>
                <a:rPr lang="en-US" sz="1200" b="1" baseline="-25000" dirty="0">
                  <a:solidFill>
                    <a:srgbClr val="FF0000"/>
                  </a:solidFill>
                  <a:latin typeface="Lucida Grande" pitchFamily="1" charset="0"/>
                  <a:ea typeface="Lucida Grande" pitchFamily="1" charset="0"/>
                  <a:cs typeface="Lucida Grande" pitchFamily="1" charset="0"/>
                  <a:sym typeface="Lucida Grande" pitchFamily="1" charset="0"/>
                </a:rPr>
                <a:t>2</a:t>
              </a:r>
            </a:p>
          </p:txBody>
        </p:sp>
        <p:sp>
          <p:nvSpPr>
            <p:cNvPr id="42028" name="Rectangle 146"/>
            <p:cNvSpPr>
              <a:spLocks noChangeArrowheads="1"/>
            </p:cNvSpPr>
            <p:nvPr/>
          </p:nvSpPr>
          <p:spPr bwMode="auto">
            <a:xfrm rot="20460000">
              <a:off x="2963" y="1094"/>
              <a:ext cx="908" cy="155"/>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r>
                <a:rPr lang="en-US" sz="1600" b="1" u="sng">
                  <a:solidFill>
                    <a:srgbClr val="F83610"/>
                  </a:solidFill>
                  <a:latin typeface="Lucida Grande" pitchFamily="1" charset="0"/>
                  <a:ea typeface="Lucida Grande" pitchFamily="1" charset="0"/>
                  <a:cs typeface="Lucida Grande" pitchFamily="1" charset="0"/>
                  <a:sym typeface="Lucida Grande" pitchFamily="1" charset="0"/>
                </a:rPr>
                <a:t>NET HEATING</a:t>
              </a:r>
            </a:p>
          </p:txBody>
        </p:sp>
        <p:sp>
          <p:nvSpPr>
            <p:cNvPr id="42029" name="Rectangle 147"/>
            <p:cNvSpPr>
              <a:spLocks noChangeArrowheads="1"/>
            </p:cNvSpPr>
            <p:nvPr/>
          </p:nvSpPr>
          <p:spPr bwMode="auto">
            <a:xfrm>
              <a:off x="636" y="1001"/>
              <a:ext cx="504" cy="160"/>
            </a:xfrm>
            <a:prstGeom prst="rect">
              <a:avLst/>
            </a:prstGeom>
            <a:solidFill>
              <a:srgbClr val="FFFFFF"/>
            </a:solidFill>
            <a:ln w="9525">
              <a:solidFill>
                <a:srgbClr val="FFFFFF"/>
              </a:solidFill>
              <a:miter lim="800000"/>
              <a:headEnd/>
              <a:tailEnd/>
            </a:ln>
          </p:spPr>
          <p:txBody>
            <a:bodyPr lIns="0" tIns="0" rIns="0" bIns="0">
              <a:prstTxWarp prst="textNoShape">
                <a:avLst/>
              </a:prstTxWarp>
            </a:bodyPr>
            <a:lstStyle/>
            <a:p>
              <a:r>
                <a:rPr lang="en-US" sz="1200">
                  <a:latin typeface="Symbol" pitchFamily="1" charset="2"/>
                  <a:ea typeface="Symbol" pitchFamily="1" charset="2"/>
                  <a:cs typeface="Symbol" pitchFamily="1" charset="2"/>
                  <a:sym typeface="Symbol" pitchFamily="1" charset="2"/>
                </a:rPr>
                <a:t>®</a:t>
              </a:r>
              <a:r>
                <a:rPr lang="en-US" sz="1200" b="1">
                  <a:latin typeface="Lucida Grande" pitchFamily="1" charset="0"/>
                  <a:ea typeface="Lucida Grande" pitchFamily="1" charset="0"/>
                  <a:cs typeface="Lucida Grande" pitchFamily="1" charset="0"/>
                  <a:sym typeface="Lucida Grande" pitchFamily="1" charset="0"/>
                </a:rPr>
                <a:t> H</a:t>
              </a:r>
              <a:r>
                <a:rPr lang="en-US" sz="1200" b="1" baseline="-25000">
                  <a:latin typeface="Lucida Grande" pitchFamily="1" charset="0"/>
                  <a:ea typeface="Lucida Grande" pitchFamily="1" charset="0"/>
                  <a:cs typeface="Lucida Grande" pitchFamily="1" charset="0"/>
                  <a:sym typeface="Lucida Grande" pitchFamily="1" charset="0"/>
                </a:rPr>
                <a:t>2</a:t>
              </a:r>
              <a:r>
                <a:rPr lang="en-US" sz="1200" b="1">
                  <a:latin typeface="Lucida Grande" pitchFamily="1" charset="0"/>
                  <a:ea typeface="Lucida Grande" pitchFamily="1" charset="0"/>
                  <a:cs typeface="Lucida Grande" pitchFamily="1" charset="0"/>
                  <a:sym typeface="Lucida Grande" pitchFamily="1" charset="0"/>
                </a:rPr>
                <a:t>SO</a:t>
              </a:r>
              <a:r>
                <a:rPr lang="en-US" sz="1200" b="1" baseline="-25000">
                  <a:latin typeface="Lucida Grande" pitchFamily="1" charset="0"/>
                  <a:ea typeface="Lucida Grande" pitchFamily="1" charset="0"/>
                  <a:cs typeface="Lucida Grande" pitchFamily="1" charset="0"/>
                  <a:sym typeface="Lucida Grande" pitchFamily="1" charset="0"/>
                </a:rPr>
                <a:t>4</a:t>
              </a:r>
            </a:p>
          </p:txBody>
        </p:sp>
        <p:sp>
          <p:nvSpPr>
            <p:cNvPr id="42031" name="Rectangle 149"/>
            <p:cNvSpPr>
              <a:spLocks noChangeArrowheads="1"/>
            </p:cNvSpPr>
            <p:nvPr/>
          </p:nvSpPr>
          <p:spPr bwMode="auto">
            <a:xfrm>
              <a:off x="2440" y="761"/>
              <a:ext cx="577" cy="116"/>
            </a:xfrm>
            <a:prstGeom prst="rect">
              <a:avLst/>
            </a:prstGeom>
            <a:noFill/>
            <a:ln w="9525">
              <a:noFill/>
              <a:miter lim="800000"/>
              <a:headEnd/>
              <a:tailEnd/>
            </a:ln>
          </p:spPr>
          <p:txBody>
            <a:bodyPr wrap="none" lIns="0" tIns="0" rIns="0" bIns="0">
              <a:prstTxWarp prst="textNoShape">
                <a:avLst/>
              </a:prstTxWarp>
              <a:spAutoFit/>
            </a:bodyPr>
            <a:lstStyle/>
            <a:p>
              <a:r>
                <a:rPr lang="en-US" sz="1200" b="1">
                  <a:solidFill>
                    <a:srgbClr val="353397"/>
                  </a:solidFill>
                  <a:latin typeface="Lucida Grande" pitchFamily="1" charset="0"/>
                  <a:ea typeface="Lucida Grande" pitchFamily="1" charset="0"/>
                  <a:cs typeface="Lucida Grande" pitchFamily="1" charset="0"/>
                  <a:sym typeface="Lucida Grande" pitchFamily="1" charset="0"/>
                </a:rPr>
                <a:t>backscatter</a:t>
              </a:r>
            </a:p>
          </p:txBody>
        </p:sp>
        <p:sp>
          <p:nvSpPr>
            <p:cNvPr id="42032" name="Rectangle 150"/>
            <p:cNvSpPr>
              <a:spLocks noChangeArrowheads="1"/>
            </p:cNvSpPr>
            <p:nvPr/>
          </p:nvSpPr>
          <p:spPr bwMode="auto">
            <a:xfrm>
              <a:off x="1534" y="909"/>
              <a:ext cx="888" cy="256"/>
            </a:xfrm>
            <a:prstGeom prst="rect">
              <a:avLst/>
            </a:prstGeom>
            <a:solidFill>
              <a:srgbClr val="FFFFFF"/>
            </a:solidFill>
            <a:ln w="9525">
              <a:solidFill>
                <a:srgbClr val="FFFFFF"/>
              </a:solidFill>
              <a:miter lim="800000"/>
              <a:headEnd/>
              <a:tailEnd/>
            </a:ln>
          </p:spPr>
          <p:txBody>
            <a:bodyPr lIns="0" tIns="0" rIns="0" bIns="0">
              <a:prstTxWarp prst="textNoShape">
                <a:avLst/>
              </a:prstTxWarp>
            </a:bodyPr>
            <a:lstStyle/>
            <a:p>
              <a:pPr algn="ctr"/>
              <a:r>
                <a:rPr lang="en-US" sz="1200" b="1">
                  <a:solidFill>
                    <a:srgbClr val="353397"/>
                  </a:solidFill>
                  <a:latin typeface="Lucida Grande" pitchFamily="1" charset="0"/>
                  <a:ea typeface="Lucida Grande" pitchFamily="1" charset="0"/>
                  <a:cs typeface="Lucida Grande" pitchFamily="1" charset="0"/>
                  <a:sym typeface="Lucida Grande" pitchFamily="1" charset="0"/>
                </a:rPr>
                <a:t>absorption</a:t>
              </a:r>
              <a:br>
                <a:rPr lang="en-US" sz="1200" b="1">
                  <a:solidFill>
                    <a:srgbClr val="353397"/>
                  </a:solidFill>
                  <a:latin typeface="Lucida Grande" pitchFamily="1" charset="0"/>
                  <a:ea typeface="Lucida Grande" pitchFamily="1" charset="0"/>
                  <a:cs typeface="Lucida Grande" pitchFamily="1" charset="0"/>
                  <a:sym typeface="Lucida Grande" pitchFamily="1" charset="0"/>
                </a:rPr>
              </a:br>
              <a:r>
                <a:rPr lang="en-US" sz="1200" b="1">
                  <a:solidFill>
                    <a:srgbClr val="353397"/>
                  </a:solidFill>
                  <a:latin typeface="Lucida Grande" pitchFamily="1" charset="0"/>
                  <a:ea typeface="Lucida Grande" pitchFamily="1" charset="0"/>
                  <a:cs typeface="Lucida Grande" pitchFamily="1" charset="0"/>
                  <a:sym typeface="Lucida Grande" pitchFamily="1" charset="0"/>
                </a:rPr>
                <a:t>(near IR)</a:t>
              </a:r>
            </a:p>
          </p:txBody>
        </p:sp>
        <p:sp>
          <p:nvSpPr>
            <p:cNvPr id="42033" name="Rectangle 151"/>
            <p:cNvSpPr>
              <a:spLocks noChangeArrowheads="1"/>
            </p:cNvSpPr>
            <p:nvPr/>
          </p:nvSpPr>
          <p:spPr bwMode="auto">
            <a:xfrm>
              <a:off x="2462" y="951"/>
              <a:ext cx="672" cy="136"/>
            </a:xfrm>
            <a:prstGeom prst="rect">
              <a:avLst/>
            </a:prstGeom>
            <a:solidFill>
              <a:srgbClr val="FFFFFF"/>
            </a:solidFill>
            <a:ln w="9525">
              <a:solidFill>
                <a:srgbClr val="FFFFFF"/>
              </a:solidFill>
              <a:miter lim="800000"/>
              <a:headEnd/>
              <a:tailEnd/>
            </a:ln>
          </p:spPr>
          <p:txBody>
            <a:bodyPr lIns="0" tIns="0" rIns="0" bIns="0">
              <a:prstTxWarp prst="textNoShape">
                <a:avLst/>
              </a:prstTxWarp>
            </a:bodyPr>
            <a:lstStyle/>
            <a:p>
              <a:pPr algn="ctr"/>
              <a:r>
                <a:rPr lang="en-US" sz="1200" b="1">
                  <a:solidFill>
                    <a:srgbClr val="FA9937"/>
                  </a:solidFill>
                  <a:latin typeface="Lucida Grande" pitchFamily="1" charset="0"/>
                  <a:ea typeface="Lucida Grande" pitchFamily="1" charset="0"/>
                  <a:cs typeface="Lucida Grande" pitchFamily="1" charset="0"/>
                  <a:sym typeface="Lucida Grande" pitchFamily="1" charset="0"/>
                </a:rPr>
                <a:t>Solar Heating</a:t>
              </a:r>
            </a:p>
          </p:txBody>
        </p:sp>
        <p:sp>
          <p:nvSpPr>
            <p:cNvPr id="42034" name="Rectangle 152"/>
            <p:cNvSpPr>
              <a:spLocks noChangeArrowheads="1"/>
            </p:cNvSpPr>
            <p:nvPr/>
          </p:nvSpPr>
          <p:spPr bwMode="auto">
            <a:xfrm>
              <a:off x="2715" y="378"/>
              <a:ext cx="746" cy="233"/>
            </a:xfrm>
            <a:prstGeom prst="rect">
              <a:avLst/>
            </a:prstGeom>
            <a:noFill/>
            <a:ln w="9525">
              <a:noFill/>
              <a:miter lim="800000"/>
              <a:headEnd/>
              <a:tailEnd/>
            </a:ln>
          </p:spPr>
          <p:txBody>
            <a:bodyPr wrap="none" lIns="0" tIns="0" rIns="0" bIns="0">
              <a:prstTxWarp prst="textNoShape">
                <a:avLst/>
              </a:prstTxWarp>
              <a:spAutoFit/>
            </a:bodyPr>
            <a:lstStyle/>
            <a:p>
              <a:pPr algn="ctr"/>
              <a:r>
                <a:rPr lang="en-US" sz="1200" b="1">
                  <a:solidFill>
                    <a:srgbClr val="FA9937"/>
                  </a:solidFill>
                  <a:latin typeface="Lucida Grande" pitchFamily="1" charset="0"/>
                  <a:ea typeface="Lucida Grande" pitchFamily="1" charset="0"/>
                  <a:cs typeface="Lucida Grande" pitchFamily="1" charset="0"/>
                  <a:sym typeface="Lucida Grande" pitchFamily="1" charset="0"/>
                </a:rPr>
                <a:t>More Reflected</a:t>
              </a:r>
            </a:p>
            <a:p>
              <a:pPr algn="ctr"/>
              <a:r>
                <a:rPr lang="en-US" sz="1200" b="1">
                  <a:solidFill>
                    <a:srgbClr val="FA9937"/>
                  </a:solidFill>
                  <a:latin typeface="Lucida Grande" pitchFamily="1" charset="0"/>
                  <a:ea typeface="Lucida Grande" pitchFamily="1" charset="0"/>
                  <a:cs typeface="Lucida Grande" pitchFamily="1" charset="0"/>
                  <a:sym typeface="Lucida Grande" pitchFamily="1" charset="0"/>
                </a:rPr>
                <a:t>Solar Flux</a:t>
              </a:r>
            </a:p>
          </p:txBody>
        </p:sp>
        <p:sp>
          <p:nvSpPr>
            <p:cNvPr id="42035" name="AutoShape 153"/>
            <p:cNvSpPr>
              <a:spLocks noChangeArrowheads="1"/>
            </p:cNvSpPr>
            <p:nvPr/>
          </p:nvSpPr>
          <p:spPr bwMode="auto">
            <a:xfrm>
              <a:off x="2001" y="390"/>
              <a:ext cx="381" cy="534"/>
            </a:xfrm>
            <a:custGeom>
              <a:avLst/>
              <a:gdLst>
                <a:gd name="T0" fmla="*/ 0 w 21110"/>
                <a:gd name="T1" fmla="*/ 0 h 21600"/>
                <a:gd name="T2" fmla="*/ 21110 w 21110"/>
                <a:gd name="T3" fmla="*/ 21600 h 21600"/>
              </a:gdLst>
              <a:ahLst/>
              <a:cxnLst/>
              <a:rect l="T0" t="T1" r="T2" b="T3"/>
              <a:pathLst>
                <a:path w="21110" h="21600">
                  <a:moveTo>
                    <a:pt x="0" y="0"/>
                  </a:moveTo>
                  <a:cubicBezTo>
                    <a:pt x="3028" y="243"/>
                    <a:pt x="6056" y="485"/>
                    <a:pt x="6864" y="1213"/>
                  </a:cubicBezTo>
                  <a:cubicBezTo>
                    <a:pt x="7671" y="1942"/>
                    <a:pt x="4374" y="3640"/>
                    <a:pt x="4845" y="4369"/>
                  </a:cubicBezTo>
                  <a:cubicBezTo>
                    <a:pt x="5316" y="5097"/>
                    <a:pt x="9151" y="4773"/>
                    <a:pt x="9690" y="5582"/>
                  </a:cubicBezTo>
                  <a:cubicBezTo>
                    <a:pt x="10228" y="6391"/>
                    <a:pt x="7335" y="8454"/>
                    <a:pt x="8075" y="9222"/>
                  </a:cubicBezTo>
                  <a:cubicBezTo>
                    <a:pt x="8815" y="9991"/>
                    <a:pt x="13593" y="9506"/>
                    <a:pt x="14131" y="10193"/>
                  </a:cubicBezTo>
                  <a:cubicBezTo>
                    <a:pt x="14669" y="10881"/>
                    <a:pt x="10834" y="12661"/>
                    <a:pt x="11305" y="13348"/>
                  </a:cubicBezTo>
                  <a:cubicBezTo>
                    <a:pt x="11776" y="14036"/>
                    <a:pt x="16217" y="13631"/>
                    <a:pt x="16957" y="14319"/>
                  </a:cubicBezTo>
                  <a:cubicBezTo>
                    <a:pt x="17697" y="15007"/>
                    <a:pt x="15073" y="16787"/>
                    <a:pt x="15746" y="17474"/>
                  </a:cubicBezTo>
                  <a:cubicBezTo>
                    <a:pt x="16419" y="18162"/>
                    <a:pt x="20389" y="17757"/>
                    <a:pt x="20994" y="18445"/>
                  </a:cubicBezTo>
                  <a:cubicBezTo>
                    <a:pt x="21600" y="19133"/>
                    <a:pt x="19649" y="21074"/>
                    <a:pt x="19379" y="21600"/>
                  </a:cubicBezTo>
                </a:path>
              </a:pathLst>
            </a:custGeom>
            <a:noFill/>
            <a:ln w="76200">
              <a:solidFill>
                <a:srgbClr val="FA9937"/>
              </a:solidFill>
              <a:miter lim="800000"/>
              <a:headEnd/>
              <a:tailEnd/>
            </a:ln>
          </p:spPr>
          <p:txBody>
            <a:bodyPr>
              <a:prstTxWarp prst="textNoShape">
                <a:avLst/>
              </a:prstTxWarp>
            </a:bodyPr>
            <a:lstStyle/>
            <a:p>
              <a:endParaRPr lang="en-US" sz="1800"/>
            </a:p>
          </p:txBody>
        </p:sp>
        <p:sp>
          <p:nvSpPr>
            <p:cNvPr id="42036" name="AutoShape 154"/>
            <p:cNvSpPr>
              <a:spLocks noChangeArrowheads="1"/>
            </p:cNvSpPr>
            <p:nvPr/>
          </p:nvSpPr>
          <p:spPr bwMode="auto">
            <a:xfrm>
              <a:off x="2352" y="927"/>
              <a:ext cx="321" cy="567"/>
            </a:xfrm>
            <a:custGeom>
              <a:avLst/>
              <a:gdLst>
                <a:gd name="T0" fmla="*/ 0 w 21600"/>
                <a:gd name="T1" fmla="*/ 0 h 21432"/>
                <a:gd name="T2" fmla="*/ 21600 w 21600"/>
                <a:gd name="T3" fmla="*/ 21432 h 21432"/>
              </a:gdLst>
              <a:ahLst/>
              <a:cxnLst/>
              <a:rect l="T0" t="T1" r="T2" b="T3"/>
              <a:pathLst>
                <a:path w="21600" h="21432">
                  <a:moveTo>
                    <a:pt x="0" y="0"/>
                  </a:moveTo>
                  <a:cubicBezTo>
                    <a:pt x="1113" y="238"/>
                    <a:pt x="6087" y="753"/>
                    <a:pt x="6873" y="1546"/>
                  </a:cubicBezTo>
                  <a:cubicBezTo>
                    <a:pt x="7658" y="2338"/>
                    <a:pt x="4451" y="3924"/>
                    <a:pt x="4909" y="4637"/>
                  </a:cubicBezTo>
                  <a:cubicBezTo>
                    <a:pt x="5367" y="5350"/>
                    <a:pt x="9098" y="5033"/>
                    <a:pt x="9622" y="5826"/>
                  </a:cubicBezTo>
                  <a:cubicBezTo>
                    <a:pt x="10145" y="6619"/>
                    <a:pt x="7331" y="8640"/>
                    <a:pt x="8051" y="9393"/>
                  </a:cubicBezTo>
                  <a:cubicBezTo>
                    <a:pt x="8771" y="10146"/>
                    <a:pt x="13418" y="9670"/>
                    <a:pt x="13942" y="10344"/>
                  </a:cubicBezTo>
                  <a:cubicBezTo>
                    <a:pt x="14465" y="11018"/>
                    <a:pt x="10735" y="12762"/>
                    <a:pt x="11193" y="13436"/>
                  </a:cubicBezTo>
                  <a:cubicBezTo>
                    <a:pt x="11651" y="14109"/>
                    <a:pt x="15971" y="13713"/>
                    <a:pt x="16691" y="14387"/>
                  </a:cubicBezTo>
                  <a:cubicBezTo>
                    <a:pt x="17411" y="15061"/>
                    <a:pt x="15251" y="16765"/>
                    <a:pt x="15513" y="17478"/>
                  </a:cubicBezTo>
                  <a:cubicBezTo>
                    <a:pt x="15775" y="18192"/>
                    <a:pt x="17673" y="18192"/>
                    <a:pt x="18458" y="18786"/>
                  </a:cubicBezTo>
                  <a:cubicBezTo>
                    <a:pt x="19244" y="19381"/>
                    <a:pt x="19702" y="20728"/>
                    <a:pt x="20225" y="21164"/>
                  </a:cubicBezTo>
                  <a:cubicBezTo>
                    <a:pt x="20749" y="21600"/>
                    <a:pt x="21338" y="21362"/>
                    <a:pt x="21600" y="21402"/>
                  </a:cubicBezTo>
                </a:path>
              </a:pathLst>
            </a:custGeom>
            <a:noFill/>
            <a:ln w="63500">
              <a:solidFill>
                <a:srgbClr val="FA9937"/>
              </a:solidFill>
              <a:miter lim="800000"/>
              <a:headEnd/>
              <a:tailEnd/>
            </a:ln>
          </p:spPr>
          <p:txBody>
            <a:bodyPr>
              <a:prstTxWarp prst="textNoShape">
                <a:avLst/>
              </a:prstTxWarp>
            </a:bodyPr>
            <a:lstStyle/>
            <a:p>
              <a:endParaRPr lang="en-US" sz="1800"/>
            </a:p>
          </p:txBody>
        </p:sp>
        <p:sp>
          <p:nvSpPr>
            <p:cNvPr id="42037" name="AutoShape 155"/>
            <p:cNvSpPr>
              <a:spLocks noChangeArrowheads="1"/>
            </p:cNvSpPr>
            <p:nvPr/>
          </p:nvSpPr>
          <p:spPr bwMode="auto">
            <a:xfrm>
              <a:off x="2361" y="375"/>
              <a:ext cx="317" cy="534"/>
            </a:xfrm>
            <a:custGeom>
              <a:avLst/>
              <a:gdLst>
                <a:gd name="T0" fmla="*/ 0 w 21101"/>
                <a:gd name="T1" fmla="*/ 0 h 21600"/>
                <a:gd name="T2" fmla="*/ 21101 w 21101"/>
                <a:gd name="T3" fmla="*/ 21600 h 21600"/>
              </a:gdLst>
              <a:ahLst/>
              <a:cxnLst/>
              <a:rect l="T0" t="T1" r="T2" b="T3"/>
              <a:pathLst>
                <a:path w="21101" h="21600">
                  <a:moveTo>
                    <a:pt x="0" y="21600"/>
                  </a:moveTo>
                  <a:cubicBezTo>
                    <a:pt x="2991" y="21357"/>
                    <a:pt x="5982" y="21115"/>
                    <a:pt x="6779" y="20387"/>
                  </a:cubicBezTo>
                  <a:cubicBezTo>
                    <a:pt x="7577" y="19658"/>
                    <a:pt x="4320" y="17960"/>
                    <a:pt x="4785" y="17231"/>
                  </a:cubicBezTo>
                  <a:cubicBezTo>
                    <a:pt x="5250" y="16503"/>
                    <a:pt x="9039" y="16827"/>
                    <a:pt x="9570" y="16018"/>
                  </a:cubicBezTo>
                  <a:cubicBezTo>
                    <a:pt x="10102" y="15209"/>
                    <a:pt x="7244" y="13146"/>
                    <a:pt x="7975" y="12378"/>
                  </a:cubicBezTo>
                  <a:cubicBezTo>
                    <a:pt x="8706" y="11609"/>
                    <a:pt x="13425" y="12094"/>
                    <a:pt x="13957" y="11407"/>
                  </a:cubicBezTo>
                  <a:cubicBezTo>
                    <a:pt x="14489" y="10719"/>
                    <a:pt x="10700" y="8939"/>
                    <a:pt x="11166" y="8252"/>
                  </a:cubicBezTo>
                  <a:cubicBezTo>
                    <a:pt x="11631" y="7564"/>
                    <a:pt x="16017" y="7969"/>
                    <a:pt x="16748" y="7281"/>
                  </a:cubicBezTo>
                  <a:cubicBezTo>
                    <a:pt x="17479" y="6593"/>
                    <a:pt x="14887" y="4813"/>
                    <a:pt x="15552" y="4126"/>
                  </a:cubicBezTo>
                  <a:cubicBezTo>
                    <a:pt x="16217" y="3438"/>
                    <a:pt x="19872" y="3843"/>
                    <a:pt x="20736" y="3155"/>
                  </a:cubicBezTo>
                  <a:cubicBezTo>
                    <a:pt x="21600" y="2467"/>
                    <a:pt x="20736" y="647"/>
                    <a:pt x="20736" y="0"/>
                  </a:cubicBezTo>
                </a:path>
              </a:pathLst>
            </a:custGeom>
            <a:noFill/>
            <a:ln w="9525">
              <a:solidFill>
                <a:srgbClr val="FA9937"/>
              </a:solidFill>
              <a:miter lim="800000"/>
              <a:headEnd/>
              <a:tailEnd/>
            </a:ln>
          </p:spPr>
          <p:txBody>
            <a:bodyPr>
              <a:prstTxWarp prst="textNoShape">
                <a:avLst/>
              </a:prstTxWarp>
            </a:bodyPr>
            <a:lstStyle/>
            <a:p>
              <a:endParaRPr lang="en-US" sz="1800"/>
            </a:p>
          </p:txBody>
        </p:sp>
        <p:sp>
          <p:nvSpPr>
            <p:cNvPr id="42038" name="Rectangle 148"/>
            <p:cNvSpPr>
              <a:spLocks noChangeArrowheads="1"/>
            </p:cNvSpPr>
            <p:nvPr/>
          </p:nvSpPr>
          <p:spPr bwMode="auto">
            <a:xfrm>
              <a:off x="747" y="1206"/>
              <a:ext cx="453" cy="233"/>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pPr algn="ctr"/>
              <a:r>
                <a:rPr lang="en-US" sz="1200" b="1">
                  <a:latin typeface="Lucida Grande" pitchFamily="1" charset="0"/>
                  <a:ea typeface="Lucida Grande" pitchFamily="1" charset="0"/>
                  <a:cs typeface="Lucida Grande" pitchFamily="1" charset="0"/>
                  <a:sym typeface="Lucida Grande" pitchFamily="1" charset="0"/>
                </a:rPr>
                <a:t>HCl</a:t>
              </a:r>
              <a:r>
                <a:rPr lang="en-US" sz="1200" b="1" dirty="0">
                  <a:latin typeface="Lucida Grande" pitchFamily="1" charset="0"/>
                  <a:ea typeface="Lucida Grande" pitchFamily="1" charset="0"/>
                  <a:cs typeface="Lucida Grande" pitchFamily="1" charset="0"/>
                  <a:sym typeface="Lucida Grande" pitchFamily="1" charset="0"/>
                </a:rPr>
                <a:t>,</a:t>
              </a:r>
            </a:p>
            <a:p>
              <a:pPr algn="ctr"/>
              <a:r>
                <a:rPr lang="en-US" sz="1200" b="1" dirty="0" err="1">
                  <a:latin typeface="Lucida Grande" pitchFamily="1" charset="0"/>
                  <a:ea typeface="Lucida Grande" pitchFamily="1" charset="0"/>
                  <a:cs typeface="Lucida Grande" pitchFamily="1" charset="0"/>
                  <a:sym typeface="Lucida Grande" pitchFamily="1" charset="0"/>
                </a:rPr>
                <a:t>BrO</a:t>
              </a:r>
              <a:r>
                <a:rPr lang="en-US" sz="1200" b="1" dirty="0">
                  <a:latin typeface="Lucida Grande" pitchFamily="1" charset="0"/>
                  <a:ea typeface="Lucida Grande" pitchFamily="1" charset="0"/>
                  <a:cs typeface="Lucida Grande" pitchFamily="1" charset="0"/>
                  <a:sym typeface="Lucida Grande" pitchFamily="1" charset="0"/>
                </a:rPr>
                <a:t>,  </a:t>
              </a:r>
              <a:r>
                <a:rPr lang="en-US" sz="1200" b="1" dirty="0" err="1">
                  <a:latin typeface="Lucida Grande" pitchFamily="1" charset="0"/>
                  <a:ea typeface="Lucida Grande" pitchFamily="1" charset="0"/>
                  <a:cs typeface="Lucida Grande" pitchFamily="1" charset="0"/>
                  <a:sym typeface="Lucida Grande" pitchFamily="1" charset="0"/>
                </a:rPr>
                <a:t>ClO</a:t>
              </a:r>
              <a:endParaRPr lang="en-US" sz="1200" b="1" dirty="0">
                <a:latin typeface="Lucida Grande" pitchFamily="1" charset="0"/>
                <a:ea typeface="Lucida Grande" pitchFamily="1" charset="0"/>
                <a:cs typeface="Lucida Grande" pitchFamily="1" charset="0"/>
                <a:sym typeface="Lucida Grande" pitchFamily="1" charset="0"/>
              </a:endParaRPr>
            </a:p>
          </p:txBody>
        </p:sp>
        <p:sp>
          <p:nvSpPr>
            <p:cNvPr id="42039" name="Rectangle 52"/>
            <p:cNvSpPr>
              <a:spLocks noChangeArrowheads="1"/>
            </p:cNvSpPr>
            <p:nvPr/>
          </p:nvSpPr>
          <p:spPr bwMode="auto">
            <a:xfrm>
              <a:off x="899" y="2008"/>
              <a:ext cx="611" cy="241"/>
            </a:xfrm>
            <a:prstGeom prst="rect">
              <a:avLst/>
            </a:prstGeom>
            <a:solidFill>
              <a:srgbClr val="FFFFFF"/>
            </a:solidFill>
            <a:ln w="9525">
              <a:solidFill>
                <a:schemeClr val="tx1"/>
              </a:solidFill>
              <a:miter lim="800000"/>
              <a:headEnd/>
              <a:tailEnd/>
            </a:ln>
          </p:spPr>
          <p:txBody>
            <a:bodyPr lIns="0" tIns="0" rIns="0" bIns="0">
              <a:prstTxWarp prst="textNoShape">
                <a:avLst/>
              </a:prstTxWarp>
            </a:bodyPr>
            <a:lstStyle/>
            <a:p>
              <a:pPr algn="ctr"/>
              <a:r>
                <a:rPr lang="en-US" sz="1200" b="1" dirty="0">
                  <a:solidFill>
                    <a:srgbClr val="008000"/>
                  </a:solidFill>
                  <a:latin typeface="Lucida Grande" pitchFamily="1" charset="0"/>
                  <a:ea typeface="Lucida Grande" pitchFamily="1" charset="0"/>
                  <a:cs typeface="Lucida Grande" pitchFamily="1" charset="0"/>
                  <a:sym typeface="Lucida Grande" pitchFamily="1" charset="0"/>
                </a:rPr>
                <a:t>Gas scavenging?</a:t>
              </a:r>
            </a:p>
          </p:txBody>
        </p:sp>
        <p:sp>
          <p:nvSpPr>
            <p:cNvPr id="42030" name="Rectangle 148"/>
            <p:cNvSpPr>
              <a:spLocks noChangeArrowheads="1"/>
            </p:cNvSpPr>
            <p:nvPr/>
          </p:nvSpPr>
          <p:spPr bwMode="auto">
            <a:xfrm>
              <a:off x="1084" y="1467"/>
              <a:ext cx="198" cy="310"/>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pPr algn="ctr"/>
              <a:r>
                <a:rPr lang="en-US" sz="1200" b="1" dirty="0">
                  <a:latin typeface="Lucida Grande" pitchFamily="1" charset="0"/>
                  <a:ea typeface="Lucida Grande" pitchFamily="1" charset="0"/>
                  <a:cs typeface="Lucida Grande" pitchFamily="1" charset="0"/>
                  <a:sym typeface="Lucida Grande" pitchFamily="1" charset="0"/>
                </a:rPr>
                <a:t>CO</a:t>
              </a:r>
              <a:r>
                <a:rPr lang="en-US" sz="1200" b="1" baseline="-25000" dirty="0">
                  <a:latin typeface="Lucida Grande" pitchFamily="1" charset="0"/>
                  <a:ea typeface="Lucida Grande" pitchFamily="1" charset="0"/>
                  <a:cs typeface="Lucida Grande" pitchFamily="1" charset="0"/>
                  <a:sym typeface="Lucida Grande" pitchFamily="1" charset="0"/>
                </a:rPr>
                <a:t>2</a:t>
              </a:r>
            </a:p>
            <a:p>
              <a:pPr algn="ctr"/>
              <a:endParaRPr lang="en-US" sz="800" dirty="0">
                <a:latin typeface="Lucida Grande" pitchFamily="1" charset="0"/>
                <a:ea typeface="Lucida Grande" pitchFamily="1" charset="0"/>
                <a:cs typeface="Lucida Grande" pitchFamily="1" charset="0"/>
                <a:sym typeface="Lucida Grande" pitchFamily="1" charset="0"/>
              </a:endParaRPr>
            </a:p>
            <a:p>
              <a:pPr algn="ctr"/>
              <a:r>
                <a:rPr lang="en-US" sz="1200" b="1" dirty="0">
                  <a:latin typeface="Lucida Grande" pitchFamily="1" charset="0"/>
                  <a:ea typeface="Lucida Grande" pitchFamily="1" charset="0"/>
                  <a:cs typeface="Lucida Grande" pitchFamily="1" charset="0"/>
                  <a:sym typeface="Lucida Grande" pitchFamily="1" charset="0"/>
                </a:rPr>
                <a:t>H</a:t>
              </a:r>
              <a:r>
                <a:rPr lang="en-US" sz="1200" b="1" baseline="-25000" dirty="0">
                  <a:latin typeface="Lucida Grande" pitchFamily="1" charset="0"/>
                  <a:ea typeface="Lucida Grande" pitchFamily="1" charset="0"/>
                  <a:cs typeface="Lucida Grande" pitchFamily="1" charset="0"/>
                  <a:sym typeface="Lucida Grande" pitchFamily="1" charset="0"/>
                </a:rPr>
                <a:t>2</a:t>
              </a:r>
              <a:r>
                <a:rPr lang="en-US" sz="1200" b="1" dirty="0">
                  <a:latin typeface="Lucida Grande" pitchFamily="1" charset="0"/>
                  <a:ea typeface="Lucida Grande" pitchFamily="1" charset="0"/>
                  <a:cs typeface="Lucida Grande" pitchFamily="1" charset="0"/>
                  <a:sym typeface="Lucida Grande" pitchFamily="1" charset="0"/>
                </a:rPr>
                <a:t>O</a:t>
              </a:r>
            </a:p>
          </p:txBody>
        </p:sp>
        <p:sp>
          <p:nvSpPr>
            <p:cNvPr id="158" name="Rectangle 52"/>
            <p:cNvSpPr>
              <a:spLocks noChangeArrowheads="1"/>
            </p:cNvSpPr>
            <p:nvPr/>
          </p:nvSpPr>
          <p:spPr bwMode="auto">
            <a:xfrm>
              <a:off x="737" y="1704"/>
              <a:ext cx="253" cy="130"/>
            </a:xfrm>
            <a:prstGeom prst="rect">
              <a:avLst/>
            </a:prstGeom>
            <a:solidFill>
              <a:srgbClr val="FFFFFF"/>
            </a:solidFill>
            <a:ln w="9525">
              <a:solidFill>
                <a:schemeClr val="tx1"/>
              </a:solidFill>
              <a:miter lim="800000"/>
              <a:headEnd/>
              <a:tailEnd/>
            </a:ln>
          </p:spPr>
          <p:txBody>
            <a:bodyPr lIns="0" tIns="0" rIns="0" bIns="0">
              <a:prstTxWarp prst="textNoShape">
                <a:avLst/>
              </a:prstTxWarp>
            </a:bodyPr>
            <a:lstStyle/>
            <a:p>
              <a:pPr algn="ctr"/>
              <a:r>
                <a:rPr lang="en-US" sz="1200" b="1" dirty="0">
                  <a:solidFill>
                    <a:srgbClr val="00B0F0"/>
                  </a:solidFill>
                  <a:latin typeface="Lucida Grande" pitchFamily="1" charset="0"/>
                  <a:ea typeface="Lucida Grande" pitchFamily="1" charset="0"/>
                  <a:cs typeface="Lucida Grande" pitchFamily="1" charset="0"/>
                  <a:sym typeface="Lucida Grande" pitchFamily="1" charset="0"/>
                </a:rPr>
                <a:t>Ice</a:t>
              </a:r>
            </a:p>
          </p:txBody>
        </p:sp>
      </p:grpSp>
      <p:sp>
        <p:nvSpPr>
          <p:cNvPr id="41998" name="Rectangle 156"/>
          <p:cNvSpPr>
            <a:spLocks noChangeArrowheads="1"/>
          </p:cNvSpPr>
          <p:nvPr/>
        </p:nvSpPr>
        <p:spPr bwMode="auto">
          <a:xfrm>
            <a:off x="4307239" y="5959385"/>
            <a:ext cx="5956300" cy="495449"/>
          </a:xfrm>
          <a:prstGeom prst="rect">
            <a:avLst/>
          </a:prstGeom>
          <a:noFill/>
          <a:ln w="9525">
            <a:noFill/>
            <a:miter lim="800000"/>
            <a:headEnd/>
            <a:tailEnd/>
          </a:ln>
        </p:spPr>
        <p:txBody>
          <a:bodyPr lIns="0" tIns="0" rIns="40639" bIns="0">
            <a:prstTxWarp prst="textNoShape">
              <a:avLst/>
            </a:prstTxWarp>
          </a:bodyPr>
          <a:lstStyle/>
          <a:p>
            <a:pPr marL="39687">
              <a:spcBef>
                <a:spcPts val="1400"/>
              </a:spcBef>
            </a:pPr>
            <a:r>
              <a:rPr lang="en-US" sz="2800" dirty="0">
                <a:solidFill>
                  <a:schemeClr val="bg1"/>
                </a:solidFill>
                <a:latin typeface="Arial Rounded MT Bold"/>
                <a:ea typeface="Arial" pitchFamily="1" charset="0"/>
                <a:cs typeface="Arial Rounded MT Bold"/>
                <a:sym typeface="Arial" pitchFamily="1" charset="0"/>
              </a:rPr>
              <a:t>Volcanic eruptions and climate</a:t>
            </a:r>
          </a:p>
        </p:txBody>
      </p:sp>
      <p:sp>
        <p:nvSpPr>
          <p:cNvPr id="42000" name="TextBox 162"/>
          <p:cNvSpPr txBox="1">
            <a:spLocks noChangeArrowheads="1"/>
          </p:cNvSpPr>
          <p:nvPr/>
        </p:nvSpPr>
        <p:spPr bwMode="auto">
          <a:xfrm>
            <a:off x="9208154" y="2513017"/>
            <a:ext cx="1270284" cy="584775"/>
          </a:xfrm>
          <a:prstGeom prst="rect">
            <a:avLst/>
          </a:prstGeom>
          <a:noFill/>
          <a:ln w="9525">
            <a:noFill/>
            <a:miter lim="800000"/>
            <a:headEnd/>
            <a:tailEnd/>
          </a:ln>
        </p:spPr>
        <p:txBody>
          <a:bodyPr wrap="none">
            <a:prstTxWarp prst="textNoShape">
              <a:avLst/>
            </a:prstTxWarp>
            <a:spAutoFit/>
          </a:bodyPr>
          <a:lstStyle/>
          <a:p>
            <a:pPr algn="ctr"/>
            <a:r>
              <a:rPr lang="en-US" sz="1600">
                <a:solidFill>
                  <a:srgbClr val="FFFF00"/>
                </a:solidFill>
              </a:rPr>
              <a:t>Tropopause</a:t>
            </a:r>
          </a:p>
          <a:p>
            <a:pPr algn="ctr"/>
            <a:r>
              <a:rPr lang="en-US" sz="1600">
                <a:solidFill>
                  <a:srgbClr val="FFFF00"/>
                </a:solidFill>
              </a:rPr>
              <a:t>(8-17 km)</a:t>
            </a:r>
          </a:p>
        </p:txBody>
      </p:sp>
      <p:sp>
        <p:nvSpPr>
          <p:cNvPr id="42001" name="TextBox 163"/>
          <p:cNvSpPr txBox="1">
            <a:spLocks noChangeArrowheads="1"/>
          </p:cNvSpPr>
          <p:nvPr/>
        </p:nvSpPr>
        <p:spPr bwMode="auto">
          <a:xfrm>
            <a:off x="8912318" y="3457579"/>
            <a:ext cx="1754005" cy="338554"/>
          </a:xfrm>
          <a:prstGeom prst="rect">
            <a:avLst/>
          </a:prstGeom>
          <a:noFill/>
          <a:ln w="9525">
            <a:noFill/>
            <a:miter lim="800000"/>
            <a:headEnd/>
            <a:tailEnd/>
          </a:ln>
        </p:spPr>
        <p:txBody>
          <a:bodyPr wrap="none">
            <a:prstTxWarp prst="textNoShape">
              <a:avLst/>
            </a:prstTxWarp>
            <a:spAutoFit/>
          </a:bodyPr>
          <a:lstStyle/>
          <a:p>
            <a:pPr algn="ctr"/>
            <a:r>
              <a:rPr lang="en-US" sz="1600" dirty="0">
                <a:solidFill>
                  <a:srgbClr val="FFFF00"/>
                </a:solidFill>
              </a:rPr>
              <a:t>TROPOSPHERE</a:t>
            </a:r>
          </a:p>
        </p:txBody>
      </p:sp>
      <p:sp>
        <p:nvSpPr>
          <p:cNvPr id="42002" name="TextBox 164"/>
          <p:cNvSpPr txBox="1">
            <a:spLocks noChangeArrowheads="1"/>
          </p:cNvSpPr>
          <p:nvPr/>
        </p:nvSpPr>
        <p:spPr bwMode="auto">
          <a:xfrm>
            <a:off x="8839563" y="760418"/>
            <a:ext cx="1836015" cy="338554"/>
          </a:xfrm>
          <a:prstGeom prst="rect">
            <a:avLst/>
          </a:prstGeom>
          <a:noFill/>
          <a:ln w="9525">
            <a:noFill/>
            <a:miter lim="800000"/>
            <a:headEnd/>
            <a:tailEnd/>
          </a:ln>
        </p:spPr>
        <p:txBody>
          <a:bodyPr wrap="none">
            <a:prstTxWarp prst="textNoShape">
              <a:avLst/>
            </a:prstTxWarp>
            <a:spAutoFit/>
          </a:bodyPr>
          <a:lstStyle/>
          <a:p>
            <a:pPr algn="ctr"/>
            <a:r>
              <a:rPr lang="en-US" sz="1600">
                <a:solidFill>
                  <a:srgbClr val="FFFF00"/>
                </a:solidFill>
              </a:rPr>
              <a:t>STRATOSPHERE</a:t>
            </a:r>
          </a:p>
        </p:txBody>
      </p:sp>
      <p:pic>
        <p:nvPicPr>
          <p:cNvPr id="42003" name="Picture 8"/>
          <p:cNvPicPr>
            <a:picLocks noChangeAspect="1" noChangeArrowheads="1"/>
          </p:cNvPicPr>
          <p:nvPr/>
        </p:nvPicPr>
        <p:blipFill>
          <a:blip r:embed="rId4"/>
          <a:srcRect l="42487" t="41714" r="47202" b="13837"/>
          <a:stretch>
            <a:fillRect/>
          </a:stretch>
        </p:blipFill>
        <p:spPr bwMode="auto">
          <a:xfrm>
            <a:off x="3325817" y="4202113"/>
            <a:ext cx="160337" cy="1955800"/>
          </a:xfrm>
          <a:prstGeom prst="rect">
            <a:avLst/>
          </a:prstGeom>
          <a:noFill/>
          <a:ln w="9525">
            <a:noFill/>
            <a:miter lim="800000"/>
            <a:headEnd/>
            <a:tailEnd/>
          </a:ln>
        </p:spPr>
      </p:pic>
      <p:cxnSp>
        <p:nvCxnSpPr>
          <p:cNvPr id="42004" name="Straight Arrow Connector 180"/>
          <p:cNvCxnSpPr>
            <a:cxnSpLocks noChangeShapeType="1"/>
          </p:cNvCxnSpPr>
          <p:nvPr/>
        </p:nvCxnSpPr>
        <p:spPr bwMode="auto">
          <a:xfrm rot="5400000" flipH="1" flipV="1">
            <a:off x="3215483" y="5812635"/>
            <a:ext cx="381000" cy="1587"/>
          </a:xfrm>
          <a:prstGeom prst="straightConnector1">
            <a:avLst/>
          </a:prstGeom>
          <a:noFill/>
          <a:ln w="28575">
            <a:solidFill>
              <a:schemeClr val="tx1"/>
            </a:solidFill>
            <a:round/>
            <a:headEnd/>
            <a:tailEnd type="arrow" w="lg" len="lg"/>
          </a:ln>
        </p:spPr>
      </p:cxnSp>
      <p:sp>
        <p:nvSpPr>
          <p:cNvPr id="167" name="TextBox 166"/>
          <p:cNvSpPr txBox="1"/>
          <p:nvPr/>
        </p:nvSpPr>
        <p:spPr>
          <a:xfrm>
            <a:off x="7582705" y="6493044"/>
            <a:ext cx="3015313" cy="307777"/>
          </a:xfrm>
          <a:prstGeom prst="rect">
            <a:avLst/>
          </a:prstGeom>
          <a:noFill/>
        </p:spPr>
        <p:txBody>
          <a:bodyPr wrap="none" rtlCol="0">
            <a:spAutoFit/>
          </a:bodyPr>
          <a:lstStyle/>
          <a:p>
            <a:r>
              <a:rPr lang="en-US" sz="1400" i="1" dirty="0">
                <a:solidFill>
                  <a:schemeClr val="bg1"/>
                </a:solidFill>
              </a:rPr>
              <a:t>Original slide courtesy of A. </a:t>
            </a:r>
            <a:r>
              <a:rPr lang="en-US" sz="1400" i="1" dirty="0" err="1">
                <a:solidFill>
                  <a:schemeClr val="bg1"/>
                </a:solidFill>
              </a:rPr>
              <a:t>Robock</a:t>
            </a:r>
            <a:endParaRPr lang="en-US" sz="1400" i="1" dirty="0">
              <a:solidFill>
                <a:schemeClr val="bg1"/>
              </a:solidFill>
            </a:endParaRPr>
          </a:p>
        </p:txBody>
      </p:sp>
      <p:sp>
        <p:nvSpPr>
          <p:cNvPr id="22" name="Lightning Bolt 21"/>
          <p:cNvSpPr/>
          <p:nvPr/>
        </p:nvSpPr>
        <p:spPr bwMode="auto">
          <a:xfrm>
            <a:off x="2268752" y="2123537"/>
            <a:ext cx="434977" cy="903544"/>
          </a:xfrm>
          <a:prstGeom prst="lightningBol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a typeface="ＭＳ Ｐゴシック" charset="-128"/>
              <a:cs typeface="ＭＳ Ｐゴシック" charset="-128"/>
            </a:endParaRPr>
          </a:p>
        </p:txBody>
      </p:sp>
      <p:sp>
        <p:nvSpPr>
          <p:cNvPr id="150" name="Lightning Bolt 149"/>
          <p:cNvSpPr/>
          <p:nvPr/>
        </p:nvSpPr>
        <p:spPr bwMode="auto">
          <a:xfrm rot="1704322">
            <a:off x="3816254" y="2272505"/>
            <a:ext cx="240575" cy="808039"/>
          </a:xfrm>
          <a:prstGeom prst="lightningBol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a typeface="ＭＳ Ｐゴシック" charset="-128"/>
              <a:cs typeface="ＭＳ Ｐゴシック" charset="-128"/>
            </a:endParaRPr>
          </a:p>
        </p:txBody>
      </p:sp>
      <p:sp>
        <p:nvSpPr>
          <p:cNvPr id="23" name="6-Point Star 22"/>
          <p:cNvSpPr/>
          <p:nvPr/>
        </p:nvSpPr>
        <p:spPr bwMode="auto">
          <a:xfrm>
            <a:off x="3107652" y="2868621"/>
            <a:ext cx="107833" cy="88895"/>
          </a:xfrm>
          <a:prstGeom prst="star6">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a typeface="ＭＳ Ｐゴシック" charset="-128"/>
              <a:cs typeface="ＭＳ Ｐゴシック" charset="-128"/>
            </a:endParaRPr>
          </a:p>
        </p:txBody>
      </p:sp>
      <p:sp>
        <p:nvSpPr>
          <p:cNvPr id="152" name="6-Point Star 151"/>
          <p:cNvSpPr/>
          <p:nvPr/>
        </p:nvSpPr>
        <p:spPr bwMode="auto">
          <a:xfrm>
            <a:off x="3049010" y="2393108"/>
            <a:ext cx="100593" cy="115144"/>
          </a:xfrm>
          <a:prstGeom prst="star6">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a typeface="ＭＳ Ｐゴシック" charset="-128"/>
              <a:cs typeface="ＭＳ Ｐゴシック" charset="-128"/>
            </a:endParaRPr>
          </a:p>
        </p:txBody>
      </p:sp>
      <p:sp>
        <p:nvSpPr>
          <p:cNvPr id="153" name="6-Point Star 152"/>
          <p:cNvSpPr/>
          <p:nvPr/>
        </p:nvSpPr>
        <p:spPr bwMode="auto">
          <a:xfrm>
            <a:off x="3252145" y="2934943"/>
            <a:ext cx="128587" cy="155575"/>
          </a:xfrm>
          <a:prstGeom prst="star6">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a typeface="ＭＳ Ｐゴシック" charset="-128"/>
              <a:cs typeface="ＭＳ Ｐゴシック" charset="-128"/>
            </a:endParaRPr>
          </a:p>
        </p:txBody>
      </p:sp>
      <p:sp>
        <p:nvSpPr>
          <p:cNvPr id="154" name="6-Point Star 153"/>
          <p:cNvSpPr>
            <a:spLocks noChangeAspect="1"/>
          </p:cNvSpPr>
          <p:nvPr/>
        </p:nvSpPr>
        <p:spPr bwMode="auto">
          <a:xfrm>
            <a:off x="3460210" y="2844807"/>
            <a:ext cx="110020" cy="135827"/>
          </a:xfrm>
          <a:prstGeom prst="star6">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a typeface="ＭＳ Ｐゴシック" charset="-128"/>
              <a:cs typeface="ＭＳ Ｐゴシック" charset="-128"/>
            </a:endParaRPr>
          </a:p>
        </p:txBody>
      </p:sp>
      <p:sp>
        <p:nvSpPr>
          <p:cNvPr id="155" name="6-Point Star 154"/>
          <p:cNvSpPr/>
          <p:nvPr/>
        </p:nvSpPr>
        <p:spPr bwMode="auto">
          <a:xfrm>
            <a:off x="3094040" y="2633460"/>
            <a:ext cx="106360" cy="89109"/>
          </a:xfrm>
          <a:prstGeom prst="star6">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a typeface="ＭＳ Ｐゴシック" charset="-128"/>
              <a:cs typeface="ＭＳ Ｐゴシック" charset="-128"/>
            </a:endParaRPr>
          </a:p>
        </p:txBody>
      </p:sp>
      <p:sp>
        <p:nvSpPr>
          <p:cNvPr id="156" name="6-Point Star 155"/>
          <p:cNvSpPr/>
          <p:nvPr/>
        </p:nvSpPr>
        <p:spPr bwMode="auto">
          <a:xfrm>
            <a:off x="3607377" y="2578897"/>
            <a:ext cx="128587" cy="155575"/>
          </a:xfrm>
          <a:prstGeom prst="star6">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a typeface="ＭＳ Ｐゴシック" charset="-128"/>
              <a:cs typeface="ＭＳ Ｐゴシック" charset="-128"/>
            </a:endParaRPr>
          </a:p>
        </p:txBody>
      </p:sp>
      <p:sp>
        <p:nvSpPr>
          <p:cNvPr id="157" name="6-Point Star 156"/>
          <p:cNvSpPr>
            <a:spLocks noChangeAspect="1"/>
          </p:cNvSpPr>
          <p:nvPr/>
        </p:nvSpPr>
        <p:spPr bwMode="auto">
          <a:xfrm>
            <a:off x="3621097" y="2314736"/>
            <a:ext cx="92275" cy="111640"/>
          </a:xfrm>
          <a:prstGeom prst="star6">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a typeface="ＭＳ Ｐゴシック" charset="-128"/>
              <a:cs typeface="ＭＳ Ｐゴシック" charset="-128"/>
            </a:endParaRPr>
          </a:p>
        </p:txBody>
      </p:sp>
      <p:sp>
        <p:nvSpPr>
          <p:cNvPr id="8" name="TextBox 7"/>
          <p:cNvSpPr txBox="1"/>
          <p:nvPr/>
        </p:nvSpPr>
        <p:spPr>
          <a:xfrm>
            <a:off x="4426902" y="4582264"/>
            <a:ext cx="5993364" cy="1015663"/>
          </a:xfrm>
          <a:prstGeom prst="rect">
            <a:avLst/>
          </a:prstGeom>
          <a:noFill/>
        </p:spPr>
        <p:txBody>
          <a:bodyPr wrap="square" rtlCol="0">
            <a:spAutoFit/>
          </a:bodyPr>
          <a:lstStyle/>
          <a:p>
            <a:pPr marL="228594" indent="-228594">
              <a:buFont typeface="Arial" charset="0"/>
              <a:buChar char="•"/>
            </a:pPr>
            <a:r>
              <a:rPr lang="en-US" sz="2000" dirty="0">
                <a:solidFill>
                  <a:schemeClr val="bg1"/>
                </a:solidFill>
              </a:rPr>
              <a:t>0.1-0.4ºC global average cooling after 20</a:t>
            </a:r>
            <a:r>
              <a:rPr lang="en-US" sz="2000" baseline="30000" dirty="0">
                <a:solidFill>
                  <a:schemeClr val="bg1"/>
                </a:solidFill>
              </a:rPr>
              <a:t>th</a:t>
            </a:r>
            <a:r>
              <a:rPr lang="en-US" sz="2000" dirty="0">
                <a:solidFill>
                  <a:schemeClr val="bg1"/>
                </a:solidFill>
              </a:rPr>
              <a:t> century volcanic eruptions (1963 Agung,1982 El </a:t>
            </a:r>
            <a:r>
              <a:rPr lang="en-US" sz="2000" dirty="0" err="1">
                <a:solidFill>
                  <a:schemeClr val="bg1"/>
                </a:solidFill>
              </a:rPr>
              <a:t>Chichon</a:t>
            </a:r>
            <a:r>
              <a:rPr lang="en-US" sz="2000" dirty="0">
                <a:solidFill>
                  <a:schemeClr val="bg1"/>
                </a:solidFill>
              </a:rPr>
              <a:t>, 1991 Pinatubo)</a:t>
            </a:r>
          </a:p>
        </p:txBody>
      </p:sp>
      <p:grpSp>
        <p:nvGrpSpPr>
          <p:cNvPr id="6" name="Group 23"/>
          <p:cNvGrpSpPr>
            <a:grpSpLocks/>
          </p:cNvGrpSpPr>
          <p:nvPr/>
        </p:nvGrpSpPr>
        <p:grpSpPr bwMode="auto">
          <a:xfrm>
            <a:off x="2112967" y="4159250"/>
            <a:ext cx="7869237" cy="1479551"/>
            <a:chOff x="371" y="2620"/>
            <a:chExt cx="4957" cy="932"/>
          </a:xfrm>
        </p:grpSpPr>
        <p:sp>
          <p:nvSpPr>
            <p:cNvPr id="42126" name="Line 24"/>
            <p:cNvSpPr>
              <a:spLocks noChangeShapeType="1"/>
            </p:cNvSpPr>
            <p:nvPr/>
          </p:nvSpPr>
          <p:spPr bwMode="auto">
            <a:xfrm>
              <a:off x="1968" y="3549"/>
              <a:ext cx="3360" cy="1"/>
            </a:xfrm>
            <a:prstGeom prst="line">
              <a:avLst/>
            </a:prstGeom>
            <a:noFill/>
            <a:ln w="50800">
              <a:solidFill>
                <a:schemeClr val="tx1"/>
              </a:solidFill>
              <a:round/>
              <a:headEnd/>
              <a:tailEnd/>
            </a:ln>
          </p:spPr>
          <p:txBody>
            <a:bodyPr>
              <a:prstTxWarp prst="textNoShape">
                <a:avLst/>
              </a:prstTxWarp>
            </a:bodyPr>
            <a:lstStyle/>
            <a:p>
              <a:endParaRPr lang="en-US" sz="1800"/>
            </a:p>
          </p:txBody>
        </p:sp>
        <p:grpSp>
          <p:nvGrpSpPr>
            <p:cNvPr id="7" name="Group 25"/>
            <p:cNvGrpSpPr>
              <a:grpSpLocks/>
            </p:cNvGrpSpPr>
            <p:nvPr/>
          </p:nvGrpSpPr>
          <p:grpSpPr bwMode="auto">
            <a:xfrm>
              <a:off x="371" y="2620"/>
              <a:ext cx="1640" cy="932"/>
              <a:chOff x="371" y="2620"/>
              <a:chExt cx="1640" cy="932"/>
            </a:xfrm>
          </p:grpSpPr>
          <p:sp>
            <p:nvSpPr>
              <p:cNvPr id="42128" name="AutoShape 26"/>
              <p:cNvSpPr>
                <a:spLocks noChangeArrowheads="1"/>
              </p:cNvSpPr>
              <p:nvPr/>
            </p:nvSpPr>
            <p:spPr bwMode="auto">
              <a:xfrm>
                <a:off x="371" y="2621"/>
                <a:ext cx="754" cy="931"/>
              </a:xfrm>
              <a:custGeom>
                <a:avLst/>
                <a:gdLst>
                  <a:gd name="T0" fmla="*/ 0 w 21600"/>
                  <a:gd name="T1" fmla="*/ 0 h 21600"/>
                  <a:gd name="T2" fmla="*/ 21600 w 21600"/>
                  <a:gd name="T3" fmla="*/ 21600 h 21600"/>
                </a:gdLst>
                <a:ahLst/>
                <a:cxnLst/>
                <a:rect l="T0" t="T1" r="T2" b="T3"/>
                <a:pathLst>
                  <a:path w="21600" h="21600">
                    <a:moveTo>
                      <a:pt x="21600" y="0"/>
                    </a:moveTo>
                    <a:cubicBezTo>
                      <a:pt x="19579" y="12547"/>
                      <a:pt x="10526" y="21600"/>
                      <a:pt x="0" y="21600"/>
                    </a:cubicBezTo>
                  </a:path>
                </a:pathLst>
              </a:custGeom>
              <a:noFill/>
              <a:ln w="50800">
                <a:solidFill>
                  <a:schemeClr val="tx1"/>
                </a:solidFill>
                <a:miter lim="800000"/>
                <a:headEnd/>
                <a:tailEnd/>
              </a:ln>
            </p:spPr>
            <p:txBody>
              <a:bodyPr>
                <a:prstTxWarp prst="textNoShape">
                  <a:avLst/>
                </a:prstTxWarp>
              </a:bodyPr>
              <a:lstStyle/>
              <a:p>
                <a:endParaRPr lang="en-US" sz="1800"/>
              </a:p>
            </p:txBody>
          </p:sp>
          <p:sp>
            <p:nvSpPr>
              <p:cNvPr id="42129" name="AutoShape 27"/>
              <p:cNvSpPr>
                <a:spLocks noChangeArrowheads="1"/>
              </p:cNvSpPr>
              <p:nvPr/>
            </p:nvSpPr>
            <p:spPr bwMode="auto">
              <a:xfrm>
                <a:off x="1256" y="2620"/>
                <a:ext cx="755" cy="931"/>
              </a:xfrm>
              <a:custGeom>
                <a:avLst/>
                <a:gdLst>
                  <a:gd name="T0" fmla="*/ 0 w 21600"/>
                  <a:gd name="T1" fmla="*/ 0 h 21600"/>
                  <a:gd name="T2" fmla="*/ 21600 w 21600"/>
                  <a:gd name="T3" fmla="*/ 21600 h 21600"/>
                </a:gdLst>
                <a:ahLst/>
                <a:cxnLst/>
                <a:rect l="T0" t="T1" r="T2" b="T3"/>
                <a:pathLst>
                  <a:path w="21600" h="21600">
                    <a:moveTo>
                      <a:pt x="21600" y="21600"/>
                    </a:moveTo>
                    <a:cubicBezTo>
                      <a:pt x="11076" y="21600"/>
                      <a:pt x="2025" y="12548"/>
                      <a:pt x="0" y="0"/>
                    </a:cubicBezTo>
                  </a:path>
                </a:pathLst>
              </a:custGeom>
              <a:noFill/>
              <a:ln w="50800">
                <a:solidFill>
                  <a:schemeClr val="tx1"/>
                </a:solidFill>
                <a:miter lim="800000"/>
                <a:headEnd/>
                <a:tailEnd/>
              </a:ln>
            </p:spPr>
            <p:txBody>
              <a:bodyPr>
                <a:prstTxWarp prst="textNoShape">
                  <a:avLst/>
                </a:prstTxWarp>
              </a:bodyPr>
              <a:lstStyle/>
              <a:p>
                <a:endParaRPr lang="en-US" sz="1800"/>
              </a:p>
            </p:txBody>
          </p:sp>
          <p:sp>
            <p:nvSpPr>
              <p:cNvPr id="42130" name="AutoShape 28"/>
              <p:cNvSpPr>
                <a:spLocks noChangeArrowheads="1"/>
              </p:cNvSpPr>
              <p:nvPr/>
            </p:nvSpPr>
            <p:spPr bwMode="auto">
              <a:xfrm>
                <a:off x="1125" y="2622"/>
                <a:ext cx="128" cy="16"/>
              </a:xfrm>
              <a:custGeom>
                <a:avLst/>
                <a:gdLst>
                  <a:gd name="T0" fmla="*/ 0 w 21600"/>
                  <a:gd name="T1" fmla="*/ 0 h 21600"/>
                  <a:gd name="T2" fmla="*/ 21600 w 21600"/>
                  <a:gd name="T3" fmla="*/ 21600 h 21600"/>
                </a:gdLst>
                <a:ahLst/>
                <a:cxnLst/>
                <a:rect l="T0" t="T1" r="T2" b="T3"/>
                <a:pathLst>
                  <a:path w="21600" h="21600">
                    <a:moveTo>
                      <a:pt x="0" y="0"/>
                    </a:moveTo>
                    <a:cubicBezTo>
                      <a:pt x="3206" y="17550"/>
                      <a:pt x="4556" y="18900"/>
                      <a:pt x="8775" y="21600"/>
                    </a:cubicBezTo>
                    <a:cubicBezTo>
                      <a:pt x="11981" y="20250"/>
                      <a:pt x="15356" y="20250"/>
                      <a:pt x="18563" y="18900"/>
                    </a:cubicBezTo>
                    <a:cubicBezTo>
                      <a:pt x="19744" y="18900"/>
                      <a:pt x="21600" y="2700"/>
                      <a:pt x="21600" y="2700"/>
                    </a:cubicBezTo>
                  </a:path>
                </a:pathLst>
              </a:custGeom>
              <a:noFill/>
              <a:ln w="63500">
                <a:solidFill>
                  <a:schemeClr val="tx1"/>
                </a:solidFill>
                <a:miter lim="800000"/>
                <a:headEnd/>
                <a:tailEnd/>
              </a:ln>
            </p:spPr>
            <p:txBody>
              <a:bodyPr>
                <a:prstTxWarp prst="textNoShape">
                  <a:avLst/>
                </a:prstTxWarp>
              </a:bodyPr>
              <a:lstStyle/>
              <a:p>
                <a:endParaRPr lang="en-US" sz="1800"/>
              </a:p>
            </p:txBody>
          </p:sp>
        </p:grpSp>
      </p:grpSp>
      <p:grpSp>
        <p:nvGrpSpPr>
          <p:cNvPr id="25" name="Group 24"/>
          <p:cNvGrpSpPr/>
          <p:nvPr/>
        </p:nvGrpSpPr>
        <p:grpSpPr>
          <a:xfrm>
            <a:off x="1653997" y="925514"/>
            <a:ext cx="2636225" cy="3761009"/>
            <a:chOff x="129994" y="925514"/>
            <a:chExt cx="2636225" cy="3761007"/>
          </a:xfrm>
        </p:grpSpPr>
        <p:sp>
          <p:nvSpPr>
            <p:cNvPr id="9" name="Oval 8"/>
            <p:cNvSpPr/>
            <p:nvPr/>
          </p:nvSpPr>
          <p:spPr bwMode="auto">
            <a:xfrm>
              <a:off x="357813" y="925514"/>
              <a:ext cx="2408406" cy="3288622"/>
            </a:xfrm>
            <a:prstGeom prst="ellipse">
              <a:avLst/>
            </a:prstGeom>
            <a:noFill/>
            <a:ln w="38100" cap="flat" cmpd="sng" algn="ctr">
              <a:solidFill>
                <a:schemeClr val="bg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a typeface="ＭＳ Ｐゴシック" charset="-128"/>
                <a:cs typeface="ＭＳ Ｐゴシック" charset="-128"/>
              </a:endParaRPr>
            </a:p>
          </p:txBody>
        </p:sp>
        <p:sp>
          <p:nvSpPr>
            <p:cNvPr id="24" name="TextBox 23"/>
            <p:cNvSpPr txBox="1"/>
            <p:nvPr/>
          </p:nvSpPr>
          <p:spPr>
            <a:xfrm>
              <a:off x="129994" y="4163301"/>
              <a:ext cx="1515158" cy="523220"/>
            </a:xfrm>
            <a:prstGeom prst="rect">
              <a:avLst/>
            </a:prstGeom>
            <a:noFill/>
          </p:spPr>
          <p:txBody>
            <a:bodyPr wrap="none" rtlCol="0">
              <a:spAutoFit/>
            </a:bodyPr>
            <a:lstStyle/>
            <a:p>
              <a:r>
                <a:rPr lang="en-US" sz="2800" dirty="0">
                  <a:solidFill>
                    <a:schemeClr val="bg1"/>
                  </a:solidFill>
                </a:rPr>
                <a:t>~1-3 </a:t>
              </a:r>
              <a:r>
                <a:rPr lang="en-US" sz="2800" dirty="0" err="1">
                  <a:solidFill>
                    <a:schemeClr val="bg1"/>
                  </a:solidFill>
                </a:rPr>
                <a:t>hrs</a:t>
              </a:r>
              <a:endParaRPr lang="en-US" sz="2800" dirty="0">
                <a:solidFill>
                  <a:schemeClr val="bg1"/>
                </a:solidFill>
              </a:endParaRPr>
            </a:p>
          </p:txBody>
        </p:sp>
      </p:grpSp>
      <p:pic>
        <p:nvPicPr>
          <p:cNvPr id="26" name="Picture 25"/>
          <p:cNvPicPr>
            <a:picLocks noChangeAspect="1"/>
          </p:cNvPicPr>
          <p:nvPr/>
        </p:nvPicPr>
        <p:blipFill rotWithShape="1">
          <a:blip r:embed="rId5">
            <a:extLst>
              <a:ext uri="{28A0092B-C50C-407E-A947-70E740481C1C}">
                <a14:useLocalDpi xmlns:a14="http://schemas.microsoft.com/office/drawing/2010/main" val="0"/>
              </a:ext>
            </a:extLst>
          </a:blip>
          <a:srcRect l="46120" t="10275" r="39505" b="77866"/>
          <a:stretch/>
        </p:blipFill>
        <p:spPr>
          <a:xfrm>
            <a:off x="4574220" y="3088220"/>
            <a:ext cx="1393027" cy="777597"/>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DCDC324-C6C6-F144-AD4F-57FC13572F7B}"/>
              </a:ext>
            </a:extLst>
          </p:cNvPr>
          <p:cNvSpPr>
            <a:spLocks noGrp="1"/>
          </p:cNvSpPr>
          <p:nvPr>
            <p:ph type="title"/>
          </p:nvPr>
        </p:nvSpPr>
        <p:spPr/>
        <p:txBody>
          <a:bodyPr/>
          <a:lstStyle/>
          <a:p>
            <a:r>
              <a:rPr lang="en-US" sz="3200" dirty="0"/>
              <a:t>Ulawun eruption (Papua New Guinea) – June 2019</a:t>
            </a:r>
          </a:p>
        </p:txBody>
      </p:sp>
      <p:pic>
        <p:nvPicPr>
          <p:cNvPr id="4" name="Picture 3">
            <a:extLst>
              <a:ext uri="{FF2B5EF4-FFF2-40B4-BE49-F238E27FC236}">
                <a16:creationId xmlns:a16="http://schemas.microsoft.com/office/drawing/2014/main" id="{2E721416-5524-124E-9C2B-AAFA2467A1FF}"/>
              </a:ext>
            </a:extLst>
          </p:cNvPr>
          <p:cNvPicPr>
            <a:picLocks noChangeAspect="1"/>
          </p:cNvPicPr>
          <p:nvPr/>
        </p:nvPicPr>
        <p:blipFill>
          <a:blip r:embed="rId2"/>
          <a:stretch>
            <a:fillRect/>
          </a:stretch>
        </p:blipFill>
        <p:spPr>
          <a:xfrm>
            <a:off x="1682496" y="804672"/>
            <a:ext cx="8915400" cy="6009224"/>
          </a:xfrm>
          <a:prstGeom prst="rect">
            <a:avLst/>
          </a:prstGeom>
        </p:spPr>
      </p:pic>
    </p:spTree>
    <p:extLst>
      <p:ext uri="{BB962C8B-B14F-4D97-AF65-F5344CB8AC3E}">
        <p14:creationId xmlns:p14="http://schemas.microsoft.com/office/powerpoint/2010/main" val="300552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DCDC324-C6C6-F144-AD4F-57FC13572F7B}"/>
              </a:ext>
            </a:extLst>
          </p:cNvPr>
          <p:cNvSpPr>
            <a:spLocks noGrp="1"/>
          </p:cNvSpPr>
          <p:nvPr>
            <p:ph type="title"/>
          </p:nvPr>
        </p:nvSpPr>
        <p:spPr/>
        <p:txBody>
          <a:bodyPr/>
          <a:lstStyle/>
          <a:p>
            <a:r>
              <a:rPr lang="en-US" sz="3200" dirty="0"/>
              <a:t>Ulawun eruption (Papua New Guinea) – June 2019</a:t>
            </a:r>
          </a:p>
        </p:txBody>
      </p:sp>
      <p:pic>
        <p:nvPicPr>
          <p:cNvPr id="3" name="Picture 2">
            <a:extLst>
              <a:ext uri="{FF2B5EF4-FFF2-40B4-BE49-F238E27FC236}">
                <a16:creationId xmlns:a16="http://schemas.microsoft.com/office/drawing/2014/main" id="{FF4B81BC-57A9-FF4B-950F-07869AADBECA}"/>
              </a:ext>
            </a:extLst>
          </p:cNvPr>
          <p:cNvPicPr>
            <a:picLocks noChangeAspect="1"/>
          </p:cNvPicPr>
          <p:nvPr/>
        </p:nvPicPr>
        <p:blipFill>
          <a:blip r:embed="rId2"/>
          <a:stretch>
            <a:fillRect/>
          </a:stretch>
        </p:blipFill>
        <p:spPr>
          <a:xfrm>
            <a:off x="1682496" y="804672"/>
            <a:ext cx="8915400" cy="6009224"/>
          </a:xfrm>
          <a:prstGeom prst="rect">
            <a:avLst/>
          </a:prstGeom>
        </p:spPr>
      </p:pic>
    </p:spTree>
    <p:extLst>
      <p:ext uri="{BB962C8B-B14F-4D97-AF65-F5344CB8AC3E}">
        <p14:creationId xmlns:p14="http://schemas.microsoft.com/office/powerpoint/2010/main" val="40883896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DCDC324-C6C6-F144-AD4F-57FC13572F7B}"/>
              </a:ext>
            </a:extLst>
          </p:cNvPr>
          <p:cNvSpPr>
            <a:spLocks noGrp="1"/>
          </p:cNvSpPr>
          <p:nvPr>
            <p:ph type="title"/>
          </p:nvPr>
        </p:nvSpPr>
        <p:spPr/>
        <p:txBody>
          <a:bodyPr/>
          <a:lstStyle/>
          <a:p>
            <a:r>
              <a:rPr lang="en-US" sz="3200" dirty="0"/>
              <a:t>Ulawun eruption (Papua New Guinea) – June 2019</a:t>
            </a:r>
          </a:p>
        </p:txBody>
      </p:sp>
      <p:pic>
        <p:nvPicPr>
          <p:cNvPr id="4" name="Picture 3">
            <a:extLst>
              <a:ext uri="{FF2B5EF4-FFF2-40B4-BE49-F238E27FC236}">
                <a16:creationId xmlns:a16="http://schemas.microsoft.com/office/drawing/2014/main" id="{817F7008-2712-384E-9D52-E597949595C4}"/>
              </a:ext>
            </a:extLst>
          </p:cNvPr>
          <p:cNvPicPr>
            <a:picLocks noChangeAspect="1"/>
          </p:cNvPicPr>
          <p:nvPr/>
        </p:nvPicPr>
        <p:blipFill>
          <a:blip r:embed="rId2"/>
          <a:stretch>
            <a:fillRect/>
          </a:stretch>
        </p:blipFill>
        <p:spPr>
          <a:xfrm>
            <a:off x="1682496" y="804672"/>
            <a:ext cx="8915400" cy="6009224"/>
          </a:xfrm>
          <a:prstGeom prst="rect">
            <a:avLst/>
          </a:prstGeom>
        </p:spPr>
      </p:pic>
    </p:spTree>
    <p:extLst>
      <p:ext uri="{BB962C8B-B14F-4D97-AF65-F5344CB8AC3E}">
        <p14:creationId xmlns:p14="http://schemas.microsoft.com/office/powerpoint/2010/main" val="834773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DCDC324-C6C6-F144-AD4F-57FC13572F7B}"/>
              </a:ext>
            </a:extLst>
          </p:cNvPr>
          <p:cNvSpPr>
            <a:spLocks noGrp="1"/>
          </p:cNvSpPr>
          <p:nvPr>
            <p:ph type="title"/>
          </p:nvPr>
        </p:nvSpPr>
        <p:spPr/>
        <p:txBody>
          <a:bodyPr/>
          <a:lstStyle/>
          <a:p>
            <a:r>
              <a:rPr lang="en-US" sz="3200" dirty="0"/>
              <a:t>Ulawun eruption (Papua New Guinea) – June 2019</a:t>
            </a:r>
          </a:p>
        </p:txBody>
      </p:sp>
      <p:pic>
        <p:nvPicPr>
          <p:cNvPr id="3" name="Picture 2">
            <a:extLst>
              <a:ext uri="{FF2B5EF4-FFF2-40B4-BE49-F238E27FC236}">
                <a16:creationId xmlns:a16="http://schemas.microsoft.com/office/drawing/2014/main" id="{58C3C258-A92D-4E44-84DE-0FAF181C79E1}"/>
              </a:ext>
            </a:extLst>
          </p:cNvPr>
          <p:cNvPicPr>
            <a:picLocks noChangeAspect="1"/>
          </p:cNvPicPr>
          <p:nvPr/>
        </p:nvPicPr>
        <p:blipFill>
          <a:blip r:embed="rId2"/>
          <a:stretch>
            <a:fillRect/>
          </a:stretch>
        </p:blipFill>
        <p:spPr>
          <a:xfrm>
            <a:off x="167270" y="1092819"/>
            <a:ext cx="5358975" cy="4248616"/>
          </a:xfrm>
          <a:prstGeom prst="rect">
            <a:avLst/>
          </a:prstGeom>
        </p:spPr>
      </p:pic>
      <p:pic>
        <p:nvPicPr>
          <p:cNvPr id="7" name="Picture 6">
            <a:extLst>
              <a:ext uri="{FF2B5EF4-FFF2-40B4-BE49-F238E27FC236}">
                <a16:creationId xmlns:a16="http://schemas.microsoft.com/office/drawing/2014/main" id="{1EAFE49A-DC77-6D40-8B91-2CE177F6CDC1}"/>
              </a:ext>
            </a:extLst>
          </p:cNvPr>
          <p:cNvPicPr>
            <a:picLocks noChangeAspect="1"/>
          </p:cNvPicPr>
          <p:nvPr/>
        </p:nvPicPr>
        <p:blipFill>
          <a:blip r:embed="rId3"/>
          <a:stretch>
            <a:fillRect/>
          </a:stretch>
        </p:blipFill>
        <p:spPr>
          <a:xfrm>
            <a:off x="5721404" y="1092819"/>
            <a:ext cx="6303329" cy="4248616"/>
          </a:xfrm>
          <a:prstGeom prst="rect">
            <a:avLst/>
          </a:prstGeom>
        </p:spPr>
      </p:pic>
      <p:sp>
        <p:nvSpPr>
          <p:cNvPr id="5" name="Content Placeholder 2">
            <a:extLst>
              <a:ext uri="{FF2B5EF4-FFF2-40B4-BE49-F238E27FC236}">
                <a16:creationId xmlns:a16="http://schemas.microsoft.com/office/drawing/2014/main" id="{8871CBC0-576A-8A49-9ADB-7B57FE270C24}"/>
              </a:ext>
            </a:extLst>
          </p:cNvPr>
          <p:cNvSpPr txBox="1">
            <a:spLocks/>
          </p:cNvSpPr>
          <p:nvPr/>
        </p:nvSpPr>
        <p:spPr bwMode="auto">
          <a:xfrm>
            <a:off x="264294" y="5633628"/>
            <a:ext cx="11669207" cy="1068115"/>
          </a:xfrm>
          <a:prstGeom prst="rect">
            <a:avLst/>
          </a:prstGeom>
          <a:noFill/>
          <a:ln>
            <a:miter lim="800000"/>
            <a:headEnd/>
            <a:tailEnd/>
          </a:ln>
        </p:spPr>
        <p:txBody>
          <a:bodyPr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r>
              <a:rPr lang="en-US" sz="2000" dirty="0">
                <a:solidFill>
                  <a:srgbClr val="0000FF"/>
                </a:solidFill>
                <a:latin typeface="Helvetica" charset="0"/>
                <a:ea typeface="Helvetica" charset="0"/>
                <a:cs typeface="Helvetica" charset="0"/>
              </a:rPr>
              <a:t>Similar peak SO</a:t>
            </a:r>
            <a:r>
              <a:rPr lang="en-US" sz="2000" baseline="-25000" dirty="0">
                <a:solidFill>
                  <a:srgbClr val="0000FF"/>
                </a:solidFill>
                <a:latin typeface="Helvetica" charset="0"/>
                <a:ea typeface="Helvetica" charset="0"/>
                <a:cs typeface="Helvetica" charset="0"/>
              </a:rPr>
              <a:t>2</a:t>
            </a:r>
            <a:r>
              <a:rPr lang="en-US" sz="2000" dirty="0">
                <a:solidFill>
                  <a:srgbClr val="0000FF"/>
                </a:solidFill>
                <a:latin typeface="Helvetica" charset="0"/>
                <a:ea typeface="Helvetica" charset="0"/>
                <a:cs typeface="Helvetica" charset="0"/>
              </a:rPr>
              <a:t> mass loading measured by EPIC (~0.1 </a:t>
            </a:r>
            <a:r>
              <a:rPr lang="en-US" sz="2000" dirty="0" err="1">
                <a:solidFill>
                  <a:srgbClr val="0000FF"/>
                </a:solidFill>
                <a:latin typeface="Helvetica" charset="0"/>
                <a:ea typeface="Helvetica" charset="0"/>
                <a:cs typeface="Helvetica" charset="0"/>
              </a:rPr>
              <a:t>Tg</a:t>
            </a:r>
            <a:r>
              <a:rPr lang="en-US" sz="2000" dirty="0">
                <a:solidFill>
                  <a:srgbClr val="0000FF"/>
                </a:solidFill>
                <a:latin typeface="Helvetica" charset="0"/>
                <a:ea typeface="Helvetica" charset="0"/>
                <a:cs typeface="Helvetica" charset="0"/>
              </a:rPr>
              <a:t>; 22:00 UTC June 26) and TROPOMI (~0.14 </a:t>
            </a:r>
            <a:r>
              <a:rPr lang="en-US" sz="2000" dirty="0" err="1">
                <a:solidFill>
                  <a:srgbClr val="0000FF"/>
                </a:solidFill>
                <a:latin typeface="Helvetica" charset="0"/>
                <a:ea typeface="Helvetica" charset="0"/>
                <a:cs typeface="Helvetica" charset="0"/>
              </a:rPr>
              <a:t>Tg</a:t>
            </a:r>
            <a:r>
              <a:rPr lang="en-US" sz="2000" dirty="0">
                <a:solidFill>
                  <a:srgbClr val="0000FF"/>
                </a:solidFill>
                <a:latin typeface="Helvetica" charset="0"/>
                <a:ea typeface="Helvetica" charset="0"/>
                <a:cs typeface="Helvetica" charset="0"/>
              </a:rPr>
              <a:t>; 04:00 UTC June 27) but at different times</a:t>
            </a:r>
          </a:p>
          <a:p>
            <a:r>
              <a:rPr lang="en-US" sz="2000" dirty="0">
                <a:solidFill>
                  <a:srgbClr val="0000FF"/>
                </a:solidFill>
                <a:latin typeface="Helvetica" charset="0"/>
                <a:ea typeface="Helvetica" charset="0"/>
                <a:cs typeface="Helvetica" charset="0"/>
              </a:rPr>
              <a:t>Larger EPIC SO</a:t>
            </a:r>
            <a:r>
              <a:rPr lang="en-US" sz="2000" baseline="-25000" dirty="0">
                <a:solidFill>
                  <a:srgbClr val="0000FF"/>
                </a:solidFill>
                <a:latin typeface="Helvetica" charset="0"/>
                <a:ea typeface="Helvetica" charset="0"/>
                <a:cs typeface="Helvetica" charset="0"/>
              </a:rPr>
              <a:t>2</a:t>
            </a:r>
            <a:r>
              <a:rPr lang="en-US" sz="2000" dirty="0">
                <a:solidFill>
                  <a:srgbClr val="0000FF"/>
                </a:solidFill>
                <a:latin typeface="Helvetica" charset="0"/>
                <a:ea typeface="Helvetica" charset="0"/>
                <a:cs typeface="Helvetica" charset="0"/>
              </a:rPr>
              <a:t> mass/columns at high SZA – scattering angle effect?</a:t>
            </a:r>
          </a:p>
        </p:txBody>
      </p:sp>
    </p:spTree>
    <p:extLst>
      <p:ext uri="{BB962C8B-B14F-4D97-AF65-F5344CB8AC3E}">
        <p14:creationId xmlns:p14="http://schemas.microsoft.com/office/powerpoint/2010/main" val="27408946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DCDC324-C6C6-F144-AD4F-57FC13572F7B}"/>
              </a:ext>
            </a:extLst>
          </p:cNvPr>
          <p:cNvSpPr>
            <a:spLocks noGrp="1"/>
          </p:cNvSpPr>
          <p:nvPr>
            <p:ph type="title"/>
          </p:nvPr>
        </p:nvSpPr>
        <p:spPr/>
        <p:txBody>
          <a:bodyPr/>
          <a:lstStyle/>
          <a:p>
            <a:r>
              <a:rPr lang="en-US" sz="3200" dirty="0"/>
              <a:t>Ulawun eruption (Papua New Guinea) – June 2019</a:t>
            </a:r>
          </a:p>
        </p:txBody>
      </p:sp>
      <p:sp>
        <p:nvSpPr>
          <p:cNvPr id="5" name="Content Placeholder 2">
            <a:extLst>
              <a:ext uri="{FF2B5EF4-FFF2-40B4-BE49-F238E27FC236}">
                <a16:creationId xmlns:a16="http://schemas.microsoft.com/office/drawing/2014/main" id="{8871CBC0-576A-8A49-9ADB-7B57FE270C24}"/>
              </a:ext>
            </a:extLst>
          </p:cNvPr>
          <p:cNvSpPr txBox="1">
            <a:spLocks/>
          </p:cNvSpPr>
          <p:nvPr/>
        </p:nvSpPr>
        <p:spPr bwMode="auto">
          <a:xfrm>
            <a:off x="8076743" y="1541131"/>
            <a:ext cx="3890211" cy="2138771"/>
          </a:xfrm>
          <a:prstGeom prst="rect">
            <a:avLst/>
          </a:prstGeom>
          <a:noFill/>
          <a:ln>
            <a:miter lim="800000"/>
            <a:headEnd/>
            <a:tailEnd/>
          </a:ln>
        </p:spPr>
        <p:txBody>
          <a:bodyPr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r>
              <a:rPr lang="en-US" sz="2400" dirty="0">
                <a:solidFill>
                  <a:srgbClr val="0000FF"/>
                </a:solidFill>
                <a:latin typeface="Helvetica" charset="0"/>
                <a:ea typeface="Helvetica" charset="0"/>
                <a:cs typeface="Helvetica" charset="0"/>
              </a:rPr>
              <a:t>Oblique GOES-17 visible imagery of Ulawun eruption</a:t>
            </a:r>
          </a:p>
          <a:p>
            <a:r>
              <a:rPr lang="en-US" sz="2400" dirty="0">
                <a:solidFill>
                  <a:srgbClr val="0000FF"/>
                </a:solidFill>
                <a:latin typeface="Helvetica" charset="0"/>
                <a:ea typeface="Helvetica" charset="0"/>
                <a:cs typeface="Helvetica" charset="0"/>
              </a:rPr>
              <a:t>Note umbrella clouds at two altitude levels</a:t>
            </a:r>
          </a:p>
        </p:txBody>
      </p:sp>
      <p:pic>
        <p:nvPicPr>
          <p:cNvPr id="4" name="Picture 3">
            <a:extLst>
              <a:ext uri="{FF2B5EF4-FFF2-40B4-BE49-F238E27FC236}">
                <a16:creationId xmlns:a16="http://schemas.microsoft.com/office/drawing/2014/main" id="{13385DD8-67F8-2149-B97D-BE36C74E2134}"/>
              </a:ext>
            </a:extLst>
          </p:cNvPr>
          <p:cNvPicPr>
            <a:picLocks noChangeAspect="1"/>
          </p:cNvPicPr>
          <p:nvPr/>
        </p:nvPicPr>
        <p:blipFill>
          <a:blip r:embed="rId2"/>
          <a:stretch>
            <a:fillRect/>
          </a:stretch>
        </p:blipFill>
        <p:spPr>
          <a:xfrm>
            <a:off x="225046" y="835273"/>
            <a:ext cx="7851697" cy="5888773"/>
          </a:xfrm>
          <a:prstGeom prst="rect">
            <a:avLst/>
          </a:prstGeom>
        </p:spPr>
      </p:pic>
      <p:sp>
        <p:nvSpPr>
          <p:cNvPr id="8" name="TextBox 7">
            <a:extLst>
              <a:ext uri="{FF2B5EF4-FFF2-40B4-BE49-F238E27FC236}">
                <a16:creationId xmlns:a16="http://schemas.microsoft.com/office/drawing/2014/main" id="{923A14CF-527F-494D-B416-935802B0853C}"/>
              </a:ext>
            </a:extLst>
          </p:cNvPr>
          <p:cNvSpPr txBox="1"/>
          <p:nvPr/>
        </p:nvSpPr>
        <p:spPr>
          <a:xfrm>
            <a:off x="8171224" y="6301634"/>
            <a:ext cx="1850624" cy="400110"/>
          </a:xfrm>
          <a:prstGeom prst="rect">
            <a:avLst/>
          </a:prstGeom>
          <a:noFill/>
        </p:spPr>
        <p:txBody>
          <a:bodyPr wrap="square" rtlCol="0">
            <a:spAutoFit/>
          </a:bodyPr>
          <a:lstStyle/>
          <a:p>
            <a:r>
              <a:rPr lang="en-US" sz="2000" i="1" dirty="0">
                <a:solidFill>
                  <a:srgbClr val="0070C0"/>
                </a:solidFill>
              </a:rPr>
              <a:t>CIMSS/SSEC</a:t>
            </a:r>
            <a:endParaRPr lang="en-US" sz="1800" i="1" dirty="0">
              <a:solidFill>
                <a:srgbClr val="0070C0"/>
              </a:solidFill>
            </a:endParaRPr>
          </a:p>
        </p:txBody>
      </p:sp>
    </p:spTree>
    <p:extLst>
      <p:ext uri="{BB962C8B-B14F-4D97-AF65-F5344CB8AC3E}">
        <p14:creationId xmlns:p14="http://schemas.microsoft.com/office/powerpoint/2010/main" val="5801370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Product status/updates</a:t>
            </a:r>
          </a:p>
        </p:txBody>
      </p:sp>
      <p:sp>
        <p:nvSpPr>
          <p:cNvPr id="6" name="TextBox 5"/>
          <p:cNvSpPr txBox="1"/>
          <p:nvPr/>
        </p:nvSpPr>
        <p:spPr>
          <a:xfrm>
            <a:off x="482279" y="1328425"/>
            <a:ext cx="11227443" cy="4616648"/>
          </a:xfrm>
          <a:prstGeom prst="rect">
            <a:avLst/>
          </a:prstGeom>
          <a:noFill/>
        </p:spPr>
        <p:txBody>
          <a:bodyPr wrap="square" rtlCol="0">
            <a:spAutoFit/>
          </a:bodyPr>
          <a:lstStyle/>
          <a:p>
            <a:pPr>
              <a:spcBef>
                <a:spcPts val="600"/>
              </a:spcBef>
              <a:buFont typeface="Arial"/>
              <a:buChar char="•"/>
            </a:pPr>
            <a:r>
              <a:rPr lang="en-US" sz="2200" dirty="0">
                <a:latin typeface="Arial Rounded MT Bold"/>
                <a:cs typeface="Arial Rounded MT Bold"/>
              </a:rPr>
              <a:t> EPIC L2 volcanic SO</a:t>
            </a:r>
            <a:r>
              <a:rPr lang="en-US" sz="2200" baseline="-25000" dirty="0">
                <a:latin typeface="Arial Rounded MT Bold"/>
                <a:cs typeface="Arial Rounded MT Bold"/>
              </a:rPr>
              <a:t>2</a:t>
            </a:r>
            <a:r>
              <a:rPr lang="en-US" sz="2200" dirty="0">
                <a:latin typeface="Arial Rounded MT Bold"/>
                <a:cs typeface="Arial Rounded MT Bold"/>
              </a:rPr>
              <a:t> product released: Nov 20, 2017 (</a:t>
            </a:r>
            <a:r>
              <a:rPr lang="en-US" sz="2200" i="1" dirty="0">
                <a:latin typeface="Arial Rounded MT Bold"/>
                <a:cs typeface="Arial Rounded MT Bold"/>
              </a:rPr>
              <a:t>only known volcanic events currently processed</a:t>
            </a:r>
            <a:r>
              <a:rPr lang="en-US" sz="2200" dirty="0">
                <a:latin typeface="Arial Rounded MT Bold"/>
                <a:cs typeface="Arial Rounded MT Bold"/>
              </a:rPr>
              <a:t>)</a:t>
            </a:r>
          </a:p>
          <a:p>
            <a:pPr>
              <a:spcBef>
                <a:spcPts val="600"/>
              </a:spcBef>
              <a:buFont typeface="Arial"/>
              <a:buChar char="•"/>
            </a:pPr>
            <a:r>
              <a:rPr lang="en-US" sz="2200" dirty="0">
                <a:latin typeface="Arial Rounded MT Bold" charset="0"/>
                <a:ea typeface="Arial Rounded MT Bold" charset="0"/>
                <a:cs typeface="Arial Rounded MT Bold" charset="0"/>
              </a:rPr>
              <a:t> Results shown here are from v02 data – v03 reprocessing of SO</a:t>
            </a:r>
            <a:r>
              <a:rPr lang="en-US" sz="2200" baseline="-25000" dirty="0">
                <a:latin typeface="Arial Rounded MT Bold" charset="0"/>
                <a:ea typeface="Arial Rounded MT Bold" charset="0"/>
                <a:cs typeface="Arial Rounded MT Bold" charset="0"/>
              </a:rPr>
              <a:t>2</a:t>
            </a:r>
            <a:r>
              <a:rPr lang="en-US" sz="2200" dirty="0">
                <a:latin typeface="Arial Rounded MT Bold" charset="0"/>
                <a:ea typeface="Arial Rounded MT Bold" charset="0"/>
                <a:cs typeface="Arial Rounded MT Bold" charset="0"/>
              </a:rPr>
              <a:t> product underway (2017 complete) and should provide better geolocation</a:t>
            </a:r>
          </a:p>
          <a:p>
            <a:pPr>
              <a:spcBef>
                <a:spcPts val="600"/>
              </a:spcBef>
              <a:buFont typeface="Arial"/>
              <a:buChar char="•"/>
            </a:pPr>
            <a:r>
              <a:rPr lang="en-US" sz="2200" dirty="0">
                <a:latin typeface="Arial Rounded MT Bold" charset="0"/>
                <a:ea typeface="Arial Rounded MT Bold" charset="0"/>
                <a:cs typeface="Arial Rounded MT Bold" charset="0"/>
              </a:rPr>
              <a:t> EPIC L2 SO2 data products (</a:t>
            </a:r>
            <a:r>
              <a:rPr lang="en-US" sz="2200" b="1" dirty="0">
                <a:latin typeface="Arial Rounded MT Bold" charset="0"/>
                <a:ea typeface="Arial Rounded MT Bold" charset="0"/>
                <a:cs typeface="Arial Rounded MT Bold" charset="0"/>
              </a:rPr>
              <a:t>DSCOVR_EPIC_L2_SO2_01) archived at NASA Langley ASDC </a:t>
            </a:r>
            <a:r>
              <a:rPr lang="en-US" sz="1800" b="1" dirty="0">
                <a:latin typeface="Arial Rounded MT Bold" charset="0"/>
                <a:ea typeface="Arial Rounded MT Bold" charset="0"/>
                <a:cs typeface="Arial Rounded MT Bold" charset="0"/>
              </a:rPr>
              <a:t>(</a:t>
            </a:r>
            <a:r>
              <a:rPr lang="en-US" sz="1800" b="1" dirty="0">
                <a:solidFill>
                  <a:srgbClr val="0070C0"/>
                </a:solidFill>
                <a:latin typeface="Arial Rounded MT Bold" charset="0"/>
                <a:ea typeface="Arial Rounded MT Bold" charset="0"/>
                <a:cs typeface="Arial Rounded MT Bold" charset="0"/>
              </a:rPr>
              <a:t>https://</a:t>
            </a:r>
            <a:r>
              <a:rPr lang="en-US" sz="1800" b="1" dirty="0" err="1">
                <a:solidFill>
                  <a:srgbClr val="0070C0"/>
                </a:solidFill>
                <a:latin typeface="Arial Rounded MT Bold" charset="0"/>
                <a:ea typeface="Arial Rounded MT Bold" charset="0"/>
                <a:cs typeface="Arial Rounded MT Bold" charset="0"/>
              </a:rPr>
              <a:t>eosweb.larc.nasa.gov</a:t>
            </a:r>
            <a:r>
              <a:rPr lang="en-US" sz="1800" b="1" dirty="0">
                <a:solidFill>
                  <a:srgbClr val="0070C0"/>
                </a:solidFill>
                <a:latin typeface="Arial Rounded MT Bold" charset="0"/>
                <a:ea typeface="Arial Rounded MT Bold" charset="0"/>
                <a:cs typeface="Arial Rounded MT Bold" charset="0"/>
              </a:rPr>
              <a:t>/project/</a:t>
            </a:r>
            <a:r>
              <a:rPr lang="en-US" sz="1800" b="1" dirty="0" err="1">
                <a:solidFill>
                  <a:srgbClr val="0070C0"/>
                </a:solidFill>
                <a:latin typeface="Arial Rounded MT Bold" charset="0"/>
                <a:ea typeface="Arial Rounded MT Bold" charset="0"/>
                <a:cs typeface="Arial Rounded MT Bold" charset="0"/>
              </a:rPr>
              <a:t>dscovr</a:t>
            </a:r>
            <a:r>
              <a:rPr lang="en-US" sz="1800" b="1" dirty="0">
                <a:solidFill>
                  <a:srgbClr val="0070C0"/>
                </a:solidFill>
                <a:latin typeface="Arial Rounded MT Bold" charset="0"/>
                <a:ea typeface="Arial Rounded MT Bold" charset="0"/>
                <a:cs typeface="Arial Rounded MT Bold" charset="0"/>
              </a:rPr>
              <a:t>/dscovr_epic_l2_so2_01</a:t>
            </a:r>
            <a:r>
              <a:rPr lang="en-US" sz="1800" b="1" dirty="0">
                <a:latin typeface="Arial Rounded MT Bold" charset="0"/>
                <a:ea typeface="Arial Rounded MT Bold" charset="0"/>
                <a:cs typeface="Arial Rounded MT Bold" charset="0"/>
              </a:rPr>
              <a:t>)</a:t>
            </a:r>
            <a:endParaRPr lang="en-US" sz="1800" dirty="0">
              <a:latin typeface="Arial Rounded MT Bold" charset="0"/>
              <a:ea typeface="Arial Rounded MT Bold" charset="0"/>
              <a:cs typeface="Arial Rounded MT Bold" charset="0"/>
            </a:endParaRPr>
          </a:p>
          <a:p>
            <a:pPr>
              <a:spcBef>
                <a:spcPts val="600"/>
              </a:spcBef>
              <a:buFont typeface="Arial"/>
              <a:buChar char="•"/>
            </a:pPr>
            <a:r>
              <a:rPr lang="en-US" sz="2200" dirty="0">
                <a:latin typeface="Arial Rounded MT Bold" charset="0"/>
                <a:ea typeface="Arial Rounded MT Bold" charset="0"/>
                <a:cs typeface="Arial Rounded MT Bold" charset="0"/>
              </a:rPr>
              <a:t> Article on EPIC volcanic </a:t>
            </a:r>
            <a:r>
              <a:rPr lang="en-US" sz="2200" dirty="0">
                <a:latin typeface="Arial Rounded MT Bold"/>
                <a:cs typeface="Arial Rounded MT Bold"/>
              </a:rPr>
              <a:t>SO</a:t>
            </a:r>
            <a:r>
              <a:rPr lang="en-US" sz="2200" baseline="-25000" dirty="0">
                <a:latin typeface="Arial Rounded MT Bold"/>
                <a:cs typeface="Arial Rounded MT Bold"/>
              </a:rPr>
              <a:t>2</a:t>
            </a:r>
            <a:r>
              <a:rPr lang="en-US" sz="2200" dirty="0">
                <a:latin typeface="Arial Rounded MT Bold"/>
                <a:cs typeface="Arial Rounded MT Bold"/>
              </a:rPr>
              <a:t> measurements published in </a:t>
            </a:r>
            <a:r>
              <a:rPr lang="en-US" sz="2200" i="1" dirty="0" err="1">
                <a:latin typeface="Arial Rounded MT Bold"/>
                <a:cs typeface="Arial Rounded MT Bold"/>
              </a:rPr>
              <a:t>Geophys</a:t>
            </a:r>
            <a:r>
              <a:rPr lang="en-US" sz="2200" i="1" dirty="0">
                <a:latin typeface="Arial Rounded MT Bold"/>
                <a:cs typeface="Arial Rounded MT Bold"/>
              </a:rPr>
              <a:t>. Res. Lett. </a:t>
            </a:r>
            <a:r>
              <a:rPr lang="en-US" sz="2200" dirty="0">
                <a:latin typeface="Arial Rounded MT Bold"/>
                <a:cs typeface="Arial Rounded MT Bold"/>
              </a:rPr>
              <a:t>(</a:t>
            </a:r>
            <a:r>
              <a:rPr lang="en-US" sz="2200" dirty="0">
                <a:solidFill>
                  <a:srgbClr val="0070C0"/>
                </a:solidFill>
                <a:latin typeface="Arial Rounded MT Bold"/>
                <a:cs typeface="Arial Rounded MT Bold"/>
              </a:rPr>
              <a:t>Carn, S.A., et al. (2018), First observations of volcanic eruption clouds from the L1 Earth-Sun Lagrange point by DSCOVR/EPIC, </a:t>
            </a:r>
            <a:r>
              <a:rPr lang="en-US" sz="2200" i="1" dirty="0" err="1">
                <a:solidFill>
                  <a:srgbClr val="0070C0"/>
                </a:solidFill>
                <a:latin typeface="Arial Rounded MT Bold"/>
                <a:cs typeface="Arial Rounded MT Bold"/>
              </a:rPr>
              <a:t>Geophys</a:t>
            </a:r>
            <a:r>
              <a:rPr lang="en-US" sz="2200" i="1" dirty="0">
                <a:solidFill>
                  <a:srgbClr val="0070C0"/>
                </a:solidFill>
                <a:latin typeface="Arial Rounded MT Bold"/>
                <a:cs typeface="Arial Rounded MT Bold"/>
              </a:rPr>
              <a:t>. Res. Lett.</a:t>
            </a:r>
            <a:r>
              <a:rPr lang="en-US" sz="2200" dirty="0">
                <a:latin typeface="Arial Rounded MT Bold"/>
                <a:cs typeface="Arial Rounded MT Bold"/>
              </a:rPr>
              <a:t>)</a:t>
            </a:r>
          </a:p>
          <a:p>
            <a:pPr>
              <a:spcBef>
                <a:spcPts val="600"/>
              </a:spcBef>
              <a:buFont typeface="Arial"/>
              <a:buChar char="•"/>
            </a:pPr>
            <a:r>
              <a:rPr lang="en-US" sz="2200" dirty="0">
                <a:latin typeface="Arial Rounded MT Bold"/>
                <a:cs typeface="Arial Rounded MT Bold"/>
              </a:rPr>
              <a:t> Article on recent </a:t>
            </a:r>
            <a:r>
              <a:rPr lang="en-US" sz="2200" dirty="0" err="1">
                <a:latin typeface="Arial Rounded MT Bold"/>
                <a:cs typeface="Arial Rounded MT Bold"/>
              </a:rPr>
              <a:t>Raikoke</a:t>
            </a:r>
            <a:r>
              <a:rPr lang="en-US" sz="2200" dirty="0">
                <a:latin typeface="Arial Rounded MT Bold"/>
                <a:cs typeface="Arial Rounded MT Bold"/>
              </a:rPr>
              <a:t> observations in prep.</a:t>
            </a:r>
          </a:p>
          <a:p>
            <a:pPr>
              <a:spcBef>
                <a:spcPts val="600"/>
              </a:spcBef>
              <a:buFont typeface="Arial"/>
              <a:buChar char="•"/>
            </a:pPr>
            <a:r>
              <a:rPr lang="en-US" sz="2200" dirty="0">
                <a:latin typeface="Arial Rounded MT Bold"/>
                <a:cs typeface="Arial Rounded MT Bold"/>
              </a:rPr>
              <a:t> Two abstracts submitted to 2019 Fall AGU meeting (DSCOVR session) </a:t>
            </a:r>
          </a:p>
          <a:p>
            <a:pPr>
              <a:spcBef>
                <a:spcPts val="600"/>
              </a:spcBef>
              <a:buFont typeface="Arial"/>
              <a:buChar char="•"/>
            </a:pPr>
            <a:r>
              <a:rPr lang="en-US" sz="2200" dirty="0">
                <a:latin typeface="Arial Rounded MT Bold"/>
                <a:cs typeface="Arial Rounded MT Bold"/>
              </a:rPr>
              <a:t> EPIC SO</a:t>
            </a:r>
            <a:r>
              <a:rPr lang="en-US" sz="2200" baseline="-25000" dirty="0">
                <a:latin typeface="Arial Rounded MT Bold"/>
                <a:cs typeface="Arial Rounded MT Bold"/>
              </a:rPr>
              <a:t>2</a:t>
            </a:r>
            <a:r>
              <a:rPr lang="en-US" sz="2200" dirty="0">
                <a:latin typeface="Arial Rounded MT Bold"/>
                <a:cs typeface="Arial Rounded MT Bold"/>
              </a:rPr>
              <a:t> results disseminated via social media (Twitter)</a:t>
            </a:r>
          </a:p>
        </p:txBody>
      </p:sp>
    </p:spTree>
    <p:extLst>
      <p:ext uri="{BB962C8B-B14F-4D97-AF65-F5344CB8AC3E}">
        <p14:creationId xmlns:p14="http://schemas.microsoft.com/office/powerpoint/2010/main" val="1171533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Summary and next steps</a:t>
            </a:r>
          </a:p>
        </p:txBody>
      </p:sp>
      <p:sp>
        <p:nvSpPr>
          <p:cNvPr id="3" name="TextBox 2"/>
          <p:cNvSpPr txBox="1"/>
          <p:nvPr/>
        </p:nvSpPr>
        <p:spPr>
          <a:xfrm>
            <a:off x="157694" y="983640"/>
            <a:ext cx="6599945" cy="5816977"/>
          </a:xfrm>
          <a:prstGeom prst="rect">
            <a:avLst/>
          </a:prstGeom>
          <a:noFill/>
        </p:spPr>
        <p:txBody>
          <a:bodyPr wrap="square" rtlCol="0">
            <a:spAutoFit/>
          </a:bodyPr>
          <a:lstStyle/>
          <a:p>
            <a:pPr>
              <a:spcBef>
                <a:spcPts val="600"/>
              </a:spcBef>
              <a:buFont typeface="Arial"/>
              <a:buChar char="•"/>
            </a:pPr>
            <a:r>
              <a:rPr lang="en-US" sz="2200" dirty="0">
                <a:latin typeface="Arial Rounded MT Bold"/>
                <a:cs typeface="Arial Rounded MT Bold"/>
              </a:rPr>
              <a:t> Recent volcanic eruptions further demonstrate EPIC’s ability to provide timely observations of volcanic SO</a:t>
            </a:r>
            <a:r>
              <a:rPr lang="en-US" sz="2200" baseline="-25000" dirty="0">
                <a:latin typeface="Arial Rounded MT Bold"/>
                <a:cs typeface="Arial Rounded MT Bold"/>
              </a:rPr>
              <a:t>2</a:t>
            </a:r>
            <a:r>
              <a:rPr lang="en-US" sz="2200" dirty="0">
                <a:latin typeface="Arial Rounded MT Bold"/>
                <a:cs typeface="Arial Rounded MT Bold"/>
              </a:rPr>
              <a:t> clouds</a:t>
            </a:r>
          </a:p>
          <a:p>
            <a:pPr>
              <a:spcBef>
                <a:spcPts val="600"/>
              </a:spcBef>
              <a:buFont typeface="Arial"/>
              <a:buChar char="•"/>
            </a:pPr>
            <a:r>
              <a:rPr lang="en-US" sz="2200" dirty="0">
                <a:solidFill>
                  <a:srgbClr val="FF0000"/>
                </a:solidFill>
                <a:latin typeface="Arial Rounded MT Bold"/>
                <a:cs typeface="Arial Rounded MT Bold"/>
              </a:rPr>
              <a:t> Hourly tracking of </a:t>
            </a:r>
            <a:r>
              <a:rPr lang="en-US" sz="2200" dirty="0" err="1">
                <a:solidFill>
                  <a:srgbClr val="FF0000"/>
                </a:solidFill>
                <a:latin typeface="Arial Rounded MT Bold"/>
                <a:cs typeface="Arial Rounded MT Bold"/>
              </a:rPr>
              <a:t>Raikoke</a:t>
            </a:r>
            <a:r>
              <a:rPr lang="en-US" sz="2200" dirty="0">
                <a:solidFill>
                  <a:srgbClr val="FF0000"/>
                </a:solidFill>
                <a:latin typeface="Arial Rounded MT Bold"/>
                <a:cs typeface="Arial Rounded MT Bold"/>
              </a:rPr>
              <a:t> eruption – largest eruption of EPIC mission to date</a:t>
            </a:r>
            <a:endParaRPr lang="en-US" sz="2200" dirty="0">
              <a:latin typeface="Arial Rounded MT Bold"/>
              <a:cs typeface="Arial Rounded MT Bold"/>
            </a:endParaRPr>
          </a:p>
          <a:p>
            <a:pPr>
              <a:spcBef>
                <a:spcPts val="600"/>
              </a:spcBef>
              <a:buFont typeface="Arial"/>
              <a:buChar char="•"/>
            </a:pPr>
            <a:r>
              <a:rPr lang="en-US" sz="2200" dirty="0">
                <a:latin typeface="Arial Rounded MT Bold"/>
                <a:cs typeface="Arial Rounded MT Bold"/>
              </a:rPr>
              <a:t> Analysis of EPIC observations of </a:t>
            </a:r>
            <a:r>
              <a:rPr lang="en-US" sz="2200" dirty="0" err="1">
                <a:latin typeface="Arial Rounded MT Bold"/>
                <a:cs typeface="Arial Rounded MT Bold"/>
              </a:rPr>
              <a:t>Raikoke</a:t>
            </a:r>
            <a:r>
              <a:rPr lang="en-US" sz="2200" dirty="0">
                <a:latin typeface="Arial Rounded MT Bold"/>
                <a:cs typeface="Arial Rounded MT Bold"/>
              </a:rPr>
              <a:t> eruption and other geophysical data in progress</a:t>
            </a:r>
          </a:p>
          <a:p>
            <a:pPr>
              <a:spcBef>
                <a:spcPts val="600"/>
              </a:spcBef>
              <a:buFont typeface="Arial"/>
              <a:buChar char="•"/>
            </a:pPr>
            <a:r>
              <a:rPr lang="en-US" sz="2200" dirty="0">
                <a:latin typeface="Arial Rounded MT Bold"/>
                <a:cs typeface="Arial Rounded MT Bold"/>
              </a:rPr>
              <a:t> EPIC SO</a:t>
            </a:r>
            <a:r>
              <a:rPr lang="en-US" sz="2200" baseline="-25000" dirty="0">
                <a:latin typeface="Arial Rounded MT Bold"/>
                <a:cs typeface="Arial Rounded MT Bold"/>
              </a:rPr>
              <a:t>2</a:t>
            </a:r>
            <a:r>
              <a:rPr lang="en-US" sz="2200" dirty="0">
                <a:latin typeface="Arial Rounded MT Bold"/>
                <a:cs typeface="Arial Rounded MT Bold"/>
              </a:rPr>
              <a:t> retrievals generally consistent with OMI, OMPS and TROPOMI</a:t>
            </a:r>
          </a:p>
          <a:p>
            <a:pPr>
              <a:spcBef>
                <a:spcPts val="600"/>
              </a:spcBef>
              <a:buFont typeface="Arial"/>
              <a:buChar char="•"/>
            </a:pPr>
            <a:r>
              <a:rPr lang="en-US" sz="2200" dirty="0">
                <a:latin typeface="Arial Rounded MT Bold"/>
                <a:cs typeface="Arial Rounded MT Bold"/>
              </a:rPr>
              <a:t> Future plans: improve retrievals near limb, and over bright clouds; assess changes in sensitivity with varying SZA; estimate volcanic ash mass loading from UV Aerosol Index to study temporal evolution of ash and SO</a:t>
            </a:r>
            <a:r>
              <a:rPr lang="en-US" sz="2200" baseline="-25000" dirty="0">
                <a:latin typeface="Arial Rounded MT Bold"/>
                <a:cs typeface="Arial Rounded MT Bold"/>
              </a:rPr>
              <a:t>2</a:t>
            </a:r>
            <a:r>
              <a:rPr lang="en-US" sz="2200" dirty="0">
                <a:latin typeface="Arial Rounded MT Bold"/>
                <a:cs typeface="Arial Rounded MT Bold"/>
              </a:rPr>
              <a:t> loading</a:t>
            </a:r>
          </a:p>
        </p:txBody>
      </p:sp>
      <p:pic>
        <p:nvPicPr>
          <p:cNvPr id="5" name="Picture 4">
            <a:extLst>
              <a:ext uri="{FF2B5EF4-FFF2-40B4-BE49-F238E27FC236}">
                <a16:creationId xmlns:a16="http://schemas.microsoft.com/office/drawing/2014/main" id="{78A96B46-8739-9E47-A4F1-E955DB9F99D6}"/>
              </a:ext>
            </a:extLst>
          </p:cNvPr>
          <p:cNvPicPr>
            <a:picLocks noChangeAspect="1"/>
          </p:cNvPicPr>
          <p:nvPr/>
        </p:nvPicPr>
        <p:blipFill>
          <a:blip r:embed="rId2"/>
          <a:stretch>
            <a:fillRect/>
          </a:stretch>
        </p:blipFill>
        <p:spPr>
          <a:xfrm>
            <a:off x="6578877" y="1389792"/>
            <a:ext cx="5613123" cy="4314058"/>
          </a:xfrm>
          <a:prstGeom prst="rect">
            <a:avLst/>
          </a:prstGeom>
        </p:spPr>
      </p:pic>
      <p:sp>
        <p:nvSpPr>
          <p:cNvPr id="6" name="TextBox 5">
            <a:extLst>
              <a:ext uri="{FF2B5EF4-FFF2-40B4-BE49-F238E27FC236}">
                <a16:creationId xmlns:a16="http://schemas.microsoft.com/office/drawing/2014/main" id="{EB8B0633-D5CF-8E45-B25A-35DB8302A44D}"/>
              </a:ext>
            </a:extLst>
          </p:cNvPr>
          <p:cNvSpPr txBox="1"/>
          <p:nvPr/>
        </p:nvSpPr>
        <p:spPr>
          <a:xfrm>
            <a:off x="8229927" y="5709892"/>
            <a:ext cx="2489784" cy="400110"/>
          </a:xfrm>
          <a:prstGeom prst="rect">
            <a:avLst/>
          </a:prstGeom>
          <a:noFill/>
        </p:spPr>
        <p:txBody>
          <a:bodyPr wrap="none" rtlCol="0">
            <a:spAutoFit/>
          </a:bodyPr>
          <a:lstStyle/>
          <a:p>
            <a:r>
              <a:rPr lang="en-US" sz="2000" i="1" dirty="0" err="1">
                <a:solidFill>
                  <a:srgbClr val="0070C0"/>
                </a:solidFill>
              </a:rPr>
              <a:t>Krotkov</a:t>
            </a:r>
            <a:r>
              <a:rPr lang="en-US" sz="2000" i="1" dirty="0">
                <a:solidFill>
                  <a:srgbClr val="0070C0"/>
                </a:solidFill>
              </a:rPr>
              <a:t> et al. </a:t>
            </a:r>
            <a:r>
              <a:rPr lang="en-US" sz="2000" dirty="0">
                <a:solidFill>
                  <a:srgbClr val="0070C0"/>
                </a:solidFill>
              </a:rPr>
              <a:t>(1999)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DCDC324-C6C6-F144-AD4F-57FC13572F7B}"/>
              </a:ext>
            </a:extLst>
          </p:cNvPr>
          <p:cNvSpPr>
            <a:spLocks noGrp="1"/>
          </p:cNvSpPr>
          <p:nvPr>
            <p:ph type="title"/>
          </p:nvPr>
        </p:nvSpPr>
        <p:spPr/>
        <p:txBody>
          <a:bodyPr/>
          <a:lstStyle/>
          <a:p>
            <a:r>
              <a:rPr lang="en-US" sz="3200" dirty="0"/>
              <a:t>Krakatau eruption (Indonesia) – Dec 2018</a:t>
            </a:r>
          </a:p>
        </p:txBody>
      </p:sp>
      <p:pic>
        <p:nvPicPr>
          <p:cNvPr id="4" name="Picture 3">
            <a:extLst>
              <a:ext uri="{FF2B5EF4-FFF2-40B4-BE49-F238E27FC236}">
                <a16:creationId xmlns:a16="http://schemas.microsoft.com/office/drawing/2014/main" id="{18847E1A-EEF8-7C41-9E65-5BFFB3CDFAF1}"/>
              </a:ext>
            </a:extLst>
          </p:cNvPr>
          <p:cNvPicPr>
            <a:picLocks noChangeAspect="1"/>
          </p:cNvPicPr>
          <p:nvPr/>
        </p:nvPicPr>
        <p:blipFill>
          <a:blip r:embed="rId2"/>
          <a:stretch>
            <a:fillRect/>
          </a:stretch>
        </p:blipFill>
        <p:spPr>
          <a:xfrm>
            <a:off x="23683" y="872647"/>
            <a:ext cx="6400266" cy="5893040"/>
          </a:xfrm>
          <a:prstGeom prst="rect">
            <a:avLst/>
          </a:prstGeom>
        </p:spPr>
      </p:pic>
      <p:pic>
        <p:nvPicPr>
          <p:cNvPr id="9" name="Picture 8">
            <a:extLst>
              <a:ext uri="{FF2B5EF4-FFF2-40B4-BE49-F238E27FC236}">
                <a16:creationId xmlns:a16="http://schemas.microsoft.com/office/drawing/2014/main" id="{45BDB1EA-0693-2741-9A7D-C124F40C3A30}"/>
              </a:ext>
            </a:extLst>
          </p:cNvPr>
          <p:cNvPicPr>
            <a:picLocks noChangeAspect="1"/>
          </p:cNvPicPr>
          <p:nvPr/>
        </p:nvPicPr>
        <p:blipFill>
          <a:blip r:embed="rId3"/>
          <a:stretch>
            <a:fillRect/>
          </a:stretch>
        </p:blipFill>
        <p:spPr>
          <a:xfrm>
            <a:off x="6577433" y="872647"/>
            <a:ext cx="5454931" cy="5829096"/>
          </a:xfrm>
          <a:prstGeom prst="rect">
            <a:avLst/>
          </a:prstGeom>
        </p:spPr>
      </p:pic>
    </p:spTree>
    <p:extLst>
      <p:ext uri="{BB962C8B-B14F-4D97-AF65-F5344CB8AC3E}">
        <p14:creationId xmlns:p14="http://schemas.microsoft.com/office/powerpoint/2010/main" val="32289808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467959" y="110743"/>
            <a:ext cx="7315216" cy="557213"/>
          </a:xfrm>
        </p:spPr>
        <p:txBody>
          <a:bodyPr>
            <a:noAutofit/>
          </a:bodyPr>
          <a:lstStyle/>
          <a:p>
            <a:pPr algn="ctr"/>
            <a:r>
              <a:rPr lang="en-US" sz="1800" b="1">
                <a:solidFill>
                  <a:srgbClr val="FF0000"/>
                </a:solidFill>
                <a:latin typeface="Arial Rounded MT Bold" charset="0"/>
                <a:ea typeface="Arial Rounded MT Bold" charset="0"/>
                <a:cs typeface="Arial Rounded MT Bold" charset="0"/>
              </a:rPr>
              <a:t>SNPP/OMPS and DSCOVR/EPIC track volcanic SO</a:t>
            </a:r>
            <a:r>
              <a:rPr lang="en-US" sz="1800" b="1" baseline="-25000">
                <a:solidFill>
                  <a:srgbClr val="FF0000"/>
                </a:solidFill>
                <a:latin typeface="Arial Rounded MT Bold" charset="0"/>
                <a:ea typeface="Arial Rounded MT Bold" charset="0"/>
                <a:cs typeface="Arial Rounded MT Bold" charset="0"/>
              </a:rPr>
              <a:t>2</a:t>
            </a:r>
            <a:r>
              <a:rPr lang="en-US" sz="1800" b="1">
                <a:solidFill>
                  <a:srgbClr val="FF0000"/>
                </a:solidFill>
                <a:latin typeface="Arial Rounded MT Bold" charset="0"/>
                <a:ea typeface="Arial Rounded MT Bold" charset="0"/>
                <a:cs typeface="Arial Rounded MT Bold" charset="0"/>
              </a:rPr>
              <a:t> and ash plumes from June 3 2018 explosive eruption of Fuego volcano</a:t>
            </a:r>
            <a:endParaRPr lang="en-US" sz="1800" b="1" dirty="0">
              <a:solidFill>
                <a:srgbClr val="FF0000"/>
              </a:solidFill>
              <a:latin typeface="Arial Rounded MT Bold" charset="0"/>
              <a:ea typeface="Arial Rounded MT Bold" charset="0"/>
              <a:cs typeface="Arial Rounded MT Bold" charset="0"/>
            </a:endParaRPr>
          </a:p>
        </p:txBody>
      </p:sp>
      <p:sp>
        <p:nvSpPr>
          <p:cNvPr id="10" name="Rectangle 9">
            <a:extLst>
              <a:ext uri="{FF2B5EF4-FFF2-40B4-BE49-F238E27FC236}">
                <a16:creationId xmlns:a16="http://schemas.microsoft.com/office/drawing/2014/main" id="{058C6441-0625-F44A-9DCF-9364F6782624}"/>
              </a:ext>
            </a:extLst>
          </p:cNvPr>
          <p:cNvSpPr/>
          <p:nvPr/>
        </p:nvSpPr>
        <p:spPr>
          <a:xfrm>
            <a:off x="1685663" y="6017689"/>
            <a:ext cx="8758815" cy="738664"/>
          </a:xfrm>
          <a:prstGeom prst="rect">
            <a:avLst/>
          </a:prstGeom>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a:spAutoFit/>
          </a:bodyPr>
          <a:lstStyle/>
          <a:p>
            <a:pPr lvl="0" algn="ctr"/>
            <a:r>
              <a:rPr lang="en-US" sz="1400" dirty="0">
                <a:solidFill>
                  <a:prstClr val="black"/>
                </a:solidFill>
                <a:latin typeface="Calibri" panose="020F0502020204030204" pitchFamily="34" charset="0"/>
                <a:cs typeface="Calibri" panose="020F0502020204030204" pitchFamily="34" charset="0"/>
              </a:rPr>
              <a:t>Positive values of UV Aerosol Index (</a:t>
            </a:r>
            <a:r>
              <a:rPr lang="en-US" sz="1400" b="1" dirty="0">
                <a:solidFill>
                  <a:prstClr val="black"/>
                </a:solidFill>
                <a:latin typeface="Calibri" panose="020F0502020204030204" pitchFamily="34" charset="0"/>
                <a:cs typeface="Calibri" panose="020F0502020204030204" pitchFamily="34" charset="0"/>
              </a:rPr>
              <a:t>AI &gt; 3</a:t>
            </a:r>
            <a:r>
              <a:rPr lang="en-US" sz="1400" dirty="0">
                <a:solidFill>
                  <a:prstClr val="black"/>
                </a:solidFill>
                <a:latin typeface="Calibri" panose="020F0502020204030204" pitchFamily="34" charset="0"/>
                <a:cs typeface="Calibri" panose="020F0502020204030204" pitchFamily="34" charset="0"/>
              </a:rPr>
              <a:t>) allow discrimination of volcanic ash clouds from the regular water and ice clouds (AI &lt; 1). Volcanic Ash clouds present danger to aviation and are monitored by Volcanic Ash Advisory Centers.</a:t>
            </a:r>
          </a:p>
          <a:p>
            <a:pPr lvl="0" algn="ctr"/>
            <a:r>
              <a:rPr lang="en-US" sz="1400" dirty="0">
                <a:solidFill>
                  <a:prstClr val="black"/>
                </a:solidFill>
                <a:latin typeface="Calibri" panose="020F0502020204030204" pitchFamily="34" charset="0"/>
                <a:cs typeface="Calibri" panose="020F0502020204030204" pitchFamily="34" charset="0"/>
              </a:rPr>
              <a:t>EPIC higher spatial resolution (20km) than OMPS (50km) reveals higher ash concentrations and hourly evolution.</a:t>
            </a:r>
          </a:p>
        </p:txBody>
      </p:sp>
      <p:pic>
        <p:nvPicPr>
          <p:cNvPr id="18" name="Picture 17">
            <a:extLst>
              <a:ext uri="{FF2B5EF4-FFF2-40B4-BE49-F238E27FC236}">
                <a16:creationId xmlns:a16="http://schemas.microsoft.com/office/drawing/2014/main" id="{1DDA347B-7226-214E-91FD-4E1E67D2ED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51477" y="17313"/>
            <a:ext cx="1093331" cy="634603"/>
          </a:xfrm>
          <a:prstGeom prst="rect">
            <a:avLst/>
          </a:prstGeom>
        </p:spPr>
      </p:pic>
      <p:pic>
        <p:nvPicPr>
          <p:cNvPr id="31" name="Picture 30">
            <a:extLst>
              <a:ext uri="{FF2B5EF4-FFF2-40B4-BE49-F238E27FC236}">
                <a16:creationId xmlns:a16="http://schemas.microsoft.com/office/drawing/2014/main" id="{FD0D0689-286C-E44A-ADC5-9CE82F403B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3799" y="632973"/>
            <a:ext cx="2771212" cy="2229983"/>
          </a:xfrm>
          <a:prstGeom prst="rect">
            <a:avLst/>
          </a:prstGeom>
        </p:spPr>
      </p:pic>
      <p:sp>
        <p:nvSpPr>
          <p:cNvPr id="14" name="TextBox 13">
            <a:extLst>
              <a:ext uri="{FF2B5EF4-FFF2-40B4-BE49-F238E27FC236}">
                <a16:creationId xmlns:a16="http://schemas.microsoft.com/office/drawing/2014/main" id="{D6C3D7A2-EAD0-564E-BFCE-68F99B82D77C}"/>
              </a:ext>
            </a:extLst>
          </p:cNvPr>
          <p:cNvSpPr txBox="1"/>
          <p:nvPr/>
        </p:nvSpPr>
        <p:spPr>
          <a:xfrm>
            <a:off x="4796241" y="967461"/>
            <a:ext cx="1000769" cy="300210"/>
          </a:xfrm>
          <a:prstGeom prst="rect">
            <a:avLst/>
          </a:prstGeom>
          <a:solidFill>
            <a:schemeClr val="bg1"/>
          </a:solidFill>
        </p:spPr>
        <p:txBody>
          <a:bodyPr wrap="square" rtlCol="0">
            <a:spAutoFit/>
          </a:bodyPr>
          <a:lstStyle/>
          <a:p>
            <a:pPr algn="ctr"/>
            <a:r>
              <a:rPr lang="en-US" sz="1351" b="1" dirty="0">
                <a:latin typeface="Times New Roman" charset="0"/>
                <a:ea typeface="Times New Roman" charset="0"/>
                <a:cs typeface="Times New Roman" charset="0"/>
              </a:rPr>
              <a:t>19:09 UTC</a:t>
            </a:r>
          </a:p>
        </p:txBody>
      </p:sp>
      <p:pic>
        <p:nvPicPr>
          <p:cNvPr id="32" name="Picture 31">
            <a:extLst>
              <a:ext uri="{FF2B5EF4-FFF2-40B4-BE49-F238E27FC236}">
                <a16:creationId xmlns:a16="http://schemas.microsoft.com/office/drawing/2014/main" id="{11A88EA3-63A9-BF41-8BFF-9A5E297497C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686"/>
          <a:stretch/>
        </p:blipFill>
        <p:spPr>
          <a:xfrm>
            <a:off x="6335714" y="661429"/>
            <a:ext cx="2510999" cy="2206887"/>
          </a:xfrm>
          <a:prstGeom prst="rect">
            <a:avLst/>
          </a:prstGeom>
        </p:spPr>
      </p:pic>
      <p:sp>
        <p:nvSpPr>
          <p:cNvPr id="20" name="TextBox 19">
            <a:extLst>
              <a:ext uri="{FF2B5EF4-FFF2-40B4-BE49-F238E27FC236}">
                <a16:creationId xmlns:a16="http://schemas.microsoft.com/office/drawing/2014/main" id="{994F6E10-6245-F14E-A1D9-58531F4A7975}"/>
              </a:ext>
            </a:extLst>
          </p:cNvPr>
          <p:cNvSpPr txBox="1"/>
          <p:nvPr/>
        </p:nvSpPr>
        <p:spPr>
          <a:xfrm>
            <a:off x="6656630" y="983261"/>
            <a:ext cx="1000769" cy="300210"/>
          </a:xfrm>
          <a:prstGeom prst="rect">
            <a:avLst/>
          </a:prstGeom>
          <a:solidFill>
            <a:schemeClr val="bg1"/>
          </a:solidFill>
        </p:spPr>
        <p:txBody>
          <a:bodyPr wrap="square" rtlCol="0">
            <a:spAutoFit/>
          </a:bodyPr>
          <a:lstStyle/>
          <a:p>
            <a:pPr algn="ctr"/>
            <a:r>
              <a:rPr lang="en-US" sz="1351" b="1" dirty="0">
                <a:latin typeface="Times New Roman" charset="0"/>
                <a:ea typeface="Times New Roman" charset="0"/>
                <a:cs typeface="Times New Roman" charset="0"/>
              </a:rPr>
              <a:t>20:14 UTC</a:t>
            </a:r>
          </a:p>
        </p:txBody>
      </p:sp>
      <p:pic>
        <p:nvPicPr>
          <p:cNvPr id="33" name="Picture 32">
            <a:extLst>
              <a:ext uri="{FF2B5EF4-FFF2-40B4-BE49-F238E27FC236}">
                <a16:creationId xmlns:a16="http://schemas.microsoft.com/office/drawing/2014/main" id="{DD40F0C8-9801-0B42-BB73-8D22883CB0A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082"/>
          <a:stretch/>
        </p:blipFill>
        <p:spPr>
          <a:xfrm>
            <a:off x="8186057" y="697918"/>
            <a:ext cx="2458544" cy="2165036"/>
          </a:xfrm>
          <a:prstGeom prst="rect">
            <a:avLst/>
          </a:prstGeom>
        </p:spPr>
      </p:pic>
      <p:sp>
        <p:nvSpPr>
          <p:cNvPr id="21" name="TextBox 20">
            <a:extLst>
              <a:ext uri="{FF2B5EF4-FFF2-40B4-BE49-F238E27FC236}">
                <a16:creationId xmlns:a16="http://schemas.microsoft.com/office/drawing/2014/main" id="{E0F92474-ECA3-C24A-AB81-07593B71A31C}"/>
              </a:ext>
            </a:extLst>
          </p:cNvPr>
          <p:cNvSpPr txBox="1"/>
          <p:nvPr/>
        </p:nvSpPr>
        <p:spPr>
          <a:xfrm>
            <a:off x="8488485" y="1001992"/>
            <a:ext cx="1000769" cy="300210"/>
          </a:xfrm>
          <a:prstGeom prst="rect">
            <a:avLst/>
          </a:prstGeom>
          <a:solidFill>
            <a:schemeClr val="bg1"/>
          </a:solidFill>
        </p:spPr>
        <p:txBody>
          <a:bodyPr wrap="square" rtlCol="0">
            <a:spAutoFit/>
          </a:bodyPr>
          <a:lstStyle/>
          <a:p>
            <a:pPr algn="ctr"/>
            <a:r>
              <a:rPr lang="en-US" sz="1351" b="1" dirty="0">
                <a:latin typeface="Times New Roman" charset="0"/>
                <a:ea typeface="Times New Roman" charset="0"/>
                <a:cs typeface="Times New Roman" charset="0"/>
              </a:rPr>
              <a:t>21:20 UTC</a:t>
            </a:r>
          </a:p>
        </p:txBody>
      </p:sp>
      <p:sp>
        <p:nvSpPr>
          <p:cNvPr id="26" name="Rectangle 25">
            <a:extLst>
              <a:ext uri="{FF2B5EF4-FFF2-40B4-BE49-F238E27FC236}">
                <a16:creationId xmlns:a16="http://schemas.microsoft.com/office/drawing/2014/main" id="{AFB5E89F-3D69-134C-8D33-662EED4C6957}"/>
              </a:ext>
            </a:extLst>
          </p:cNvPr>
          <p:cNvSpPr/>
          <p:nvPr/>
        </p:nvSpPr>
        <p:spPr>
          <a:xfrm>
            <a:off x="4707679" y="2895031"/>
            <a:ext cx="5640420" cy="738664"/>
          </a:xfrm>
          <a:prstGeom prst="rect">
            <a:avLst/>
          </a:prstGeom>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a:spAutoFit/>
          </a:bodyPr>
          <a:lstStyle/>
          <a:p>
            <a:pPr lvl="0" algn="just"/>
            <a:r>
              <a:rPr lang="en-US" sz="1400" dirty="0">
                <a:solidFill>
                  <a:prstClr val="black"/>
                </a:solidFill>
                <a:latin typeface="Calibri" panose="020F0502020204030204" pitchFamily="34" charset="0"/>
                <a:cs typeface="Calibri" panose="020F0502020204030204" pitchFamily="34" charset="0"/>
              </a:rPr>
              <a:t>Sulfur dioxide (SO</a:t>
            </a:r>
            <a:r>
              <a:rPr lang="en-US" sz="1400" baseline="-25000" dirty="0">
                <a:solidFill>
                  <a:prstClr val="black"/>
                </a:solidFill>
                <a:latin typeface="Calibri" panose="020F0502020204030204" pitchFamily="34" charset="0"/>
                <a:cs typeface="Calibri" panose="020F0502020204030204" pitchFamily="34" charset="0"/>
              </a:rPr>
              <a:t>2</a:t>
            </a:r>
            <a:r>
              <a:rPr lang="en-US" sz="1400" dirty="0">
                <a:solidFill>
                  <a:prstClr val="black"/>
                </a:solidFill>
                <a:latin typeface="Calibri" panose="020F0502020204030204" pitchFamily="34" charset="0"/>
                <a:cs typeface="Calibri" panose="020F0502020204030204" pitchFamily="34" charset="0"/>
              </a:rPr>
              <a:t>) maps for the June 3 2018 eruption of Fuego volcano (triangle) in 3 consecutive EPIC exposures. Total column SO</a:t>
            </a:r>
            <a:r>
              <a:rPr lang="en-US" sz="1400" baseline="-25000" dirty="0">
                <a:solidFill>
                  <a:prstClr val="black"/>
                </a:solidFill>
                <a:latin typeface="Calibri" panose="020F0502020204030204" pitchFamily="34" charset="0"/>
                <a:cs typeface="Calibri" panose="020F0502020204030204" pitchFamily="34" charset="0"/>
              </a:rPr>
              <a:t>2</a:t>
            </a:r>
            <a:r>
              <a:rPr lang="en-US" sz="1400" dirty="0">
                <a:solidFill>
                  <a:prstClr val="black"/>
                </a:solidFill>
                <a:latin typeface="Calibri" panose="020F0502020204030204" pitchFamily="34" charset="0"/>
                <a:cs typeface="Calibri" panose="020F0502020204030204" pitchFamily="34" charset="0"/>
              </a:rPr>
              <a:t> amount is measured in Dobson Units (1DU = 2.69x10</a:t>
            </a:r>
            <a:r>
              <a:rPr lang="en-US" sz="1400" baseline="30000" dirty="0">
                <a:solidFill>
                  <a:prstClr val="black"/>
                </a:solidFill>
                <a:latin typeface="Calibri" panose="020F0502020204030204" pitchFamily="34" charset="0"/>
                <a:cs typeface="Calibri" panose="020F0502020204030204" pitchFamily="34" charset="0"/>
              </a:rPr>
              <a:t>16</a:t>
            </a:r>
            <a:r>
              <a:rPr lang="en-US" sz="1400" dirty="0">
                <a:solidFill>
                  <a:prstClr val="black"/>
                </a:solidFill>
                <a:latin typeface="Calibri" panose="020F0502020204030204" pitchFamily="34" charset="0"/>
                <a:cs typeface="Calibri" panose="020F0502020204030204" pitchFamily="34" charset="0"/>
              </a:rPr>
              <a:t> molecules SO</a:t>
            </a:r>
            <a:r>
              <a:rPr lang="en-US" sz="1400" baseline="-25000" dirty="0">
                <a:solidFill>
                  <a:prstClr val="black"/>
                </a:solidFill>
                <a:latin typeface="Calibri" panose="020F0502020204030204" pitchFamily="34" charset="0"/>
                <a:cs typeface="Calibri" panose="020F0502020204030204" pitchFamily="34" charset="0"/>
              </a:rPr>
              <a:t>2</a:t>
            </a:r>
            <a:r>
              <a:rPr lang="en-US" sz="1400" dirty="0">
                <a:solidFill>
                  <a:prstClr val="black"/>
                </a:solidFill>
                <a:latin typeface="Calibri" panose="020F0502020204030204" pitchFamily="34" charset="0"/>
                <a:cs typeface="Calibri" panose="020F0502020204030204" pitchFamily="34" charset="0"/>
              </a:rPr>
              <a:t>/cm</a:t>
            </a:r>
            <a:r>
              <a:rPr lang="en-US" sz="1400" baseline="30000" dirty="0">
                <a:solidFill>
                  <a:prstClr val="black"/>
                </a:solidFill>
                <a:latin typeface="Calibri" panose="020F0502020204030204" pitchFamily="34" charset="0"/>
                <a:cs typeface="Calibri" panose="020F0502020204030204" pitchFamily="34" charset="0"/>
              </a:rPr>
              <a:t>2</a:t>
            </a:r>
            <a:r>
              <a:rPr lang="en-US" sz="1400" dirty="0">
                <a:solidFill>
                  <a:prstClr val="black"/>
                </a:solidFill>
                <a:latin typeface="Calibri" panose="020F0502020204030204" pitchFamily="34" charset="0"/>
                <a:cs typeface="Calibri" panose="020F0502020204030204" pitchFamily="34" charset="0"/>
              </a:rPr>
              <a:t>). </a:t>
            </a:r>
            <a:endParaRPr lang="en-US" sz="1400" dirty="0">
              <a:solidFill>
                <a:prstClr val="black"/>
              </a:solidFill>
              <a:latin typeface="Calibri" panose="020F0502020204030204" pitchFamily="34" charset="0"/>
              <a:ea typeface="Times New Roman" panose="02020603050405020304" pitchFamily="18" charset="0"/>
              <a:cs typeface="Calibri" panose="020F0502020204030204" pitchFamily="34" charset="0"/>
            </a:endParaRPr>
          </a:p>
        </p:txBody>
      </p:sp>
      <p:pic>
        <p:nvPicPr>
          <p:cNvPr id="34" name="Picture 33">
            <a:extLst>
              <a:ext uri="{FF2B5EF4-FFF2-40B4-BE49-F238E27FC236}">
                <a16:creationId xmlns:a16="http://schemas.microsoft.com/office/drawing/2014/main" id="{943DB307-617C-8942-B663-EE2367004E8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498"/>
          <a:stretch/>
        </p:blipFill>
        <p:spPr>
          <a:xfrm>
            <a:off x="4499582" y="3634903"/>
            <a:ext cx="2514468" cy="2201915"/>
          </a:xfrm>
          <a:prstGeom prst="rect">
            <a:avLst/>
          </a:prstGeom>
        </p:spPr>
      </p:pic>
      <p:sp>
        <p:nvSpPr>
          <p:cNvPr id="3" name="Rectangle 2">
            <a:extLst>
              <a:ext uri="{FF2B5EF4-FFF2-40B4-BE49-F238E27FC236}">
                <a16:creationId xmlns:a16="http://schemas.microsoft.com/office/drawing/2014/main" id="{40299CA6-D16E-9E41-BB64-447D1C602A05}"/>
              </a:ext>
            </a:extLst>
          </p:cNvPr>
          <p:cNvSpPr/>
          <p:nvPr/>
        </p:nvSpPr>
        <p:spPr>
          <a:xfrm>
            <a:off x="6633227" y="1911060"/>
            <a:ext cx="1657826" cy="369332"/>
          </a:xfrm>
          <a:prstGeom prst="rect">
            <a:avLst/>
          </a:prstGeom>
        </p:spPr>
        <p:txBody>
          <a:bodyPr wrap="none">
            <a:spAutoFit/>
          </a:bodyPr>
          <a:lstStyle/>
          <a:p>
            <a:r>
              <a:rPr lang="en-US" sz="1800" b="1" dirty="0">
                <a:latin typeface="Calibri" panose="020F0502020204030204" pitchFamily="34" charset="0"/>
                <a:cs typeface="Calibri" panose="020F0502020204030204" pitchFamily="34" charset="0"/>
              </a:rPr>
              <a:t>EPIC SO</a:t>
            </a:r>
            <a:r>
              <a:rPr lang="en-US" sz="1800" b="1" baseline="-25000" dirty="0">
                <a:latin typeface="Calibri" panose="020F0502020204030204" pitchFamily="34" charset="0"/>
                <a:cs typeface="Calibri" panose="020F0502020204030204" pitchFamily="34" charset="0"/>
              </a:rPr>
              <a:t>2</a:t>
            </a:r>
            <a:r>
              <a:rPr lang="en-US" sz="1800" b="1" dirty="0">
                <a:latin typeface="Calibri" panose="020F0502020204030204" pitchFamily="34" charset="0"/>
                <a:cs typeface="Calibri" panose="020F0502020204030204" pitchFamily="34" charset="0"/>
              </a:rPr>
              <a:t> plume</a:t>
            </a:r>
            <a:endParaRPr lang="en-US" sz="1800" dirty="0"/>
          </a:p>
        </p:txBody>
      </p:sp>
      <p:pic>
        <p:nvPicPr>
          <p:cNvPr id="35" name="Picture 34">
            <a:extLst>
              <a:ext uri="{FF2B5EF4-FFF2-40B4-BE49-F238E27FC236}">
                <a16:creationId xmlns:a16="http://schemas.microsoft.com/office/drawing/2014/main" id="{667A3562-9FDF-4147-A6A7-819A18199C9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153"/>
          <a:stretch/>
        </p:blipFill>
        <p:spPr>
          <a:xfrm>
            <a:off x="6335712" y="3652618"/>
            <a:ext cx="2530891" cy="2184199"/>
          </a:xfrm>
          <a:prstGeom prst="rect">
            <a:avLst/>
          </a:prstGeom>
        </p:spPr>
      </p:pic>
      <p:pic>
        <p:nvPicPr>
          <p:cNvPr id="36" name="Picture 35">
            <a:extLst>
              <a:ext uri="{FF2B5EF4-FFF2-40B4-BE49-F238E27FC236}">
                <a16:creationId xmlns:a16="http://schemas.microsoft.com/office/drawing/2014/main" id="{8D60164D-54D0-5F47-820D-FED51EB2219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8550" r="7558"/>
          <a:stretch/>
        </p:blipFill>
        <p:spPr>
          <a:xfrm>
            <a:off x="8154815" y="3644949"/>
            <a:ext cx="2297251" cy="2191868"/>
          </a:xfrm>
          <a:prstGeom prst="rect">
            <a:avLst/>
          </a:prstGeom>
        </p:spPr>
      </p:pic>
      <p:sp>
        <p:nvSpPr>
          <p:cNvPr id="37" name="TextBox 36">
            <a:extLst>
              <a:ext uri="{FF2B5EF4-FFF2-40B4-BE49-F238E27FC236}">
                <a16:creationId xmlns:a16="http://schemas.microsoft.com/office/drawing/2014/main" id="{772BC1DC-A2A2-804C-808A-E71AF0DF97D2}"/>
              </a:ext>
            </a:extLst>
          </p:cNvPr>
          <p:cNvSpPr txBox="1"/>
          <p:nvPr/>
        </p:nvSpPr>
        <p:spPr>
          <a:xfrm>
            <a:off x="4797917" y="4043928"/>
            <a:ext cx="1000769" cy="300210"/>
          </a:xfrm>
          <a:prstGeom prst="rect">
            <a:avLst/>
          </a:prstGeom>
          <a:solidFill>
            <a:schemeClr val="bg1"/>
          </a:solidFill>
        </p:spPr>
        <p:txBody>
          <a:bodyPr wrap="square" rtlCol="0">
            <a:spAutoFit/>
          </a:bodyPr>
          <a:lstStyle/>
          <a:p>
            <a:pPr algn="ctr"/>
            <a:r>
              <a:rPr lang="en-US" sz="1351" b="1" dirty="0">
                <a:latin typeface="Times New Roman" charset="0"/>
                <a:ea typeface="Times New Roman" charset="0"/>
                <a:cs typeface="Times New Roman" charset="0"/>
              </a:rPr>
              <a:t>19:09 UTC</a:t>
            </a:r>
          </a:p>
        </p:txBody>
      </p:sp>
      <p:sp>
        <p:nvSpPr>
          <p:cNvPr id="38" name="TextBox 37">
            <a:extLst>
              <a:ext uri="{FF2B5EF4-FFF2-40B4-BE49-F238E27FC236}">
                <a16:creationId xmlns:a16="http://schemas.microsoft.com/office/drawing/2014/main" id="{8525E1A0-8219-F94D-8B65-6FB0520AC93D}"/>
              </a:ext>
            </a:extLst>
          </p:cNvPr>
          <p:cNvSpPr txBox="1"/>
          <p:nvPr/>
        </p:nvSpPr>
        <p:spPr>
          <a:xfrm>
            <a:off x="6738918" y="4035555"/>
            <a:ext cx="1000769" cy="300210"/>
          </a:xfrm>
          <a:prstGeom prst="rect">
            <a:avLst/>
          </a:prstGeom>
          <a:solidFill>
            <a:schemeClr val="bg1"/>
          </a:solidFill>
        </p:spPr>
        <p:txBody>
          <a:bodyPr wrap="square" rtlCol="0">
            <a:spAutoFit/>
          </a:bodyPr>
          <a:lstStyle/>
          <a:p>
            <a:pPr algn="ctr"/>
            <a:r>
              <a:rPr lang="en-US" sz="1351" b="1" dirty="0">
                <a:latin typeface="Times New Roman" charset="0"/>
                <a:ea typeface="Times New Roman" charset="0"/>
                <a:cs typeface="Times New Roman" charset="0"/>
              </a:rPr>
              <a:t>20:14 UTC</a:t>
            </a:r>
          </a:p>
        </p:txBody>
      </p:sp>
      <p:sp>
        <p:nvSpPr>
          <p:cNvPr id="39" name="TextBox 38">
            <a:extLst>
              <a:ext uri="{FF2B5EF4-FFF2-40B4-BE49-F238E27FC236}">
                <a16:creationId xmlns:a16="http://schemas.microsoft.com/office/drawing/2014/main" id="{D59F1716-F9C3-644F-99BA-12068AB9F831}"/>
              </a:ext>
            </a:extLst>
          </p:cNvPr>
          <p:cNvSpPr txBox="1"/>
          <p:nvPr/>
        </p:nvSpPr>
        <p:spPr>
          <a:xfrm>
            <a:off x="8509104" y="4027180"/>
            <a:ext cx="1000769" cy="300210"/>
          </a:xfrm>
          <a:prstGeom prst="rect">
            <a:avLst/>
          </a:prstGeom>
          <a:solidFill>
            <a:schemeClr val="bg1"/>
          </a:solidFill>
        </p:spPr>
        <p:txBody>
          <a:bodyPr wrap="square" rtlCol="0">
            <a:spAutoFit/>
          </a:bodyPr>
          <a:lstStyle/>
          <a:p>
            <a:pPr algn="ctr"/>
            <a:r>
              <a:rPr lang="en-US" sz="1351" b="1" dirty="0">
                <a:latin typeface="Times New Roman" charset="0"/>
                <a:ea typeface="Times New Roman" charset="0"/>
                <a:cs typeface="Times New Roman" charset="0"/>
              </a:rPr>
              <a:t>21:20 UTC</a:t>
            </a:r>
          </a:p>
        </p:txBody>
      </p:sp>
      <p:sp>
        <p:nvSpPr>
          <p:cNvPr id="4" name="Rectangle 3">
            <a:extLst>
              <a:ext uri="{FF2B5EF4-FFF2-40B4-BE49-F238E27FC236}">
                <a16:creationId xmlns:a16="http://schemas.microsoft.com/office/drawing/2014/main" id="{283B3362-E7CB-494A-A33A-2C1A2DABACC8}"/>
              </a:ext>
            </a:extLst>
          </p:cNvPr>
          <p:cNvSpPr/>
          <p:nvPr/>
        </p:nvSpPr>
        <p:spPr>
          <a:xfrm>
            <a:off x="6563321" y="4883657"/>
            <a:ext cx="1774845" cy="369332"/>
          </a:xfrm>
          <a:prstGeom prst="rect">
            <a:avLst/>
          </a:prstGeom>
        </p:spPr>
        <p:txBody>
          <a:bodyPr wrap="none">
            <a:spAutoFit/>
          </a:bodyPr>
          <a:lstStyle/>
          <a:p>
            <a:r>
              <a:rPr lang="en-US" sz="1800" b="1" dirty="0">
                <a:latin typeface="Calibri" panose="020F0502020204030204" pitchFamily="34" charset="0"/>
                <a:cs typeface="Calibri" panose="020F0502020204030204" pitchFamily="34" charset="0"/>
              </a:rPr>
              <a:t>EPIC Ash plume  </a:t>
            </a:r>
            <a:endParaRPr lang="en-US" sz="1800" dirty="0"/>
          </a:p>
        </p:txBody>
      </p:sp>
      <p:pic>
        <p:nvPicPr>
          <p:cNvPr id="40" name="Picture 39">
            <a:extLst>
              <a:ext uri="{FF2B5EF4-FFF2-40B4-BE49-F238E27FC236}">
                <a16:creationId xmlns:a16="http://schemas.microsoft.com/office/drawing/2014/main" id="{0FE018B3-66F9-7940-BDC6-599C16FF28E4}"/>
              </a:ext>
            </a:extLst>
          </p:cNvPr>
          <p:cNvPicPr>
            <a:picLocks noChangeAspect="1"/>
          </p:cNvPicPr>
          <p:nvPr/>
        </p:nvPicPr>
        <p:blipFill rotWithShape="1">
          <a:blip r:embed="rId10"/>
          <a:srcRect t="7929" r="12878"/>
          <a:stretch/>
        </p:blipFill>
        <p:spPr>
          <a:xfrm>
            <a:off x="1664677" y="746567"/>
            <a:ext cx="2834905" cy="2511075"/>
          </a:xfrm>
          <a:prstGeom prst="rect">
            <a:avLst/>
          </a:prstGeom>
        </p:spPr>
      </p:pic>
      <p:sp>
        <p:nvSpPr>
          <p:cNvPr id="41" name="Rectangle 40">
            <a:extLst>
              <a:ext uri="{FF2B5EF4-FFF2-40B4-BE49-F238E27FC236}">
                <a16:creationId xmlns:a16="http://schemas.microsoft.com/office/drawing/2014/main" id="{A2595549-799F-8C41-860A-801A513FBBCB}"/>
              </a:ext>
            </a:extLst>
          </p:cNvPr>
          <p:cNvSpPr/>
          <p:nvPr/>
        </p:nvSpPr>
        <p:spPr>
          <a:xfrm>
            <a:off x="1791588" y="2693693"/>
            <a:ext cx="1829347" cy="369332"/>
          </a:xfrm>
          <a:prstGeom prst="rect">
            <a:avLst/>
          </a:prstGeom>
        </p:spPr>
        <p:txBody>
          <a:bodyPr wrap="none">
            <a:spAutoFit/>
          </a:bodyPr>
          <a:lstStyle/>
          <a:p>
            <a:r>
              <a:rPr lang="en-US" sz="1800" b="1" dirty="0">
                <a:latin typeface="Calibri" panose="020F0502020204030204" pitchFamily="34" charset="0"/>
                <a:cs typeface="Calibri" panose="020F0502020204030204" pitchFamily="34" charset="0"/>
              </a:rPr>
              <a:t>OMPS SO</a:t>
            </a:r>
            <a:r>
              <a:rPr lang="en-US" sz="1800" b="1" baseline="-25000" dirty="0">
                <a:latin typeface="Calibri" panose="020F0502020204030204" pitchFamily="34" charset="0"/>
                <a:cs typeface="Calibri" panose="020F0502020204030204" pitchFamily="34" charset="0"/>
              </a:rPr>
              <a:t>2</a:t>
            </a:r>
            <a:r>
              <a:rPr lang="en-US" sz="1800" b="1" dirty="0">
                <a:latin typeface="Calibri" panose="020F0502020204030204" pitchFamily="34" charset="0"/>
                <a:cs typeface="Calibri" panose="020F0502020204030204" pitchFamily="34" charset="0"/>
              </a:rPr>
              <a:t> plume</a:t>
            </a:r>
            <a:endParaRPr lang="en-US" sz="1800" dirty="0"/>
          </a:p>
        </p:txBody>
      </p:sp>
      <p:sp>
        <p:nvSpPr>
          <p:cNvPr id="42" name="TextBox 41">
            <a:extLst>
              <a:ext uri="{FF2B5EF4-FFF2-40B4-BE49-F238E27FC236}">
                <a16:creationId xmlns:a16="http://schemas.microsoft.com/office/drawing/2014/main" id="{B1D0BA83-7B87-9449-B010-8659748CF71D}"/>
              </a:ext>
            </a:extLst>
          </p:cNvPr>
          <p:cNvSpPr txBox="1"/>
          <p:nvPr/>
        </p:nvSpPr>
        <p:spPr>
          <a:xfrm>
            <a:off x="1934131" y="898803"/>
            <a:ext cx="1360388" cy="300210"/>
          </a:xfrm>
          <a:prstGeom prst="rect">
            <a:avLst/>
          </a:prstGeom>
          <a:solidFill>
            <a:schemeClr val="bg1"/>
          </a:solidFill>
        </p:spPr>
        <p:txBody>
          <a:bodyPr wrap="square" rtlCol="0">
            <a:spAutoFit/>
          </a:bodyPr>
          <a:lstStyle/>
          <a:p>
            <a:pPr algn="ctr"/>
            <a:r>
              <a:rPr lang="en-US" sz="1351" b="1" dirty="0">
                <a:latin typeface="Times New Roman" charset="0"/>
                <a:ea typeface="Times New Roman" charset="0"/>
                <a:cs typeface="Times New Roman" charset="0"/>
              </a:rPr>
              <a:t>19:02-06 UTC</a:t>
            </a:r>
          </a:p>
        </p:txBody>
      </p:sp>
      <p:sp>
        <p:nvSpPr>
          <p:cNvPr id="5" name="Rectangle 4">
            <a:extLst>
              <a:ext uri="{FF2B5EF4-FFF2-40B4-BE49-F238E27FC236}">
                <a16:creationId xmlns:a16="http://schemas.microsoft.com/office/drawing/2014/main" id="{70FF026F-D5DE-C14E-8286-B7880E987861}"/>
              </a:ext>
            </a:extLst>
          </p:cNvPr>
          <p:cNvSpPr/>
          <p:nvPr/>
        </p:nvSpPr>
        <p:spPr>
          <a:xfrm>
            <a:off x="1893938" y="1239078"/>
            <a:ext cx="1468911" cy="136344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7" name="Picture 6">
            <a:extLst>
              <a:ext uri="{FF2B5EF4-FFF2-40B4-BE49-F238E27FC236}">
                <a16:creationId xmlns:a16="http://schemas.microsoft.com/office/drawing/2014/main" id="{2D134DB0-DC69-904E-8207-5FBD6D120655}"/>
              </a:ext>
            </a:extLst>
          </p:cNvPr>
          <p:cNvPicPr>
            <a:picLocks noChangeAspect="1"/>
          </p:cNvPicPr>
          <p:nvPr/>
        </p:nvPicPr>
        <p:blipFill>
          <a:blip r:embed="rId11"/>
          <a:stretch>
            <a:fillRect/>
          </a:stretch>
        </p:blipFill>
        <p:spPr>
          <a:xfrm>
            <a:off x="1685662" y="3409878"/>
            <a:ext cx="2753503" cy="2481225"/>
          </a:xfrm>
          <a:prstGeom prst="rect">
            <a:avLst/>
          </a:prstGeom>
        </p:spPr>
      </p:pic>
      <p:sp>
        <p:nvSpPr>
          <p:cNvPr id="43" name="Rectangle 42">
            <a:extLst>
              <a:ext uri="{FF2B5EF4-FFF2-40B4-BE49-F238E27FC236}">
                <a16:creationId xmlns:a16="http://schemas.microsoft.com/office/drawing/2014/main" id="{D5E1E238-D0B6-5647-BCA1-2964C20F2FC0}"/>
              </a:ext>
            </a:extLst>
          </p:cNvPr>
          <p:cNvSpPr/>
          <p:nvPr/>
        </p:nvSpPr>
        <p:spPr>
          <a:xfrm>
            <a:off x="1823405" y="5346661"/>
            <a:ext cx="1840568" cy="369332"/>
          </a:xfrm>
          <a:prstGeom prst="rect">
            <a:avLst/>
          </a:prstGeom>
          <a:solidFill>
            <a:schemeClr val="bg1"/>
          </a:solidFill>
        </p:spPr>
        <p:txBody>
          <a:bodyPr wrap="none">
            <a:spAutoFit/>
          </a:bodyPr>
          <a:lstStyle/>
          <a:p>
            <a:r>
              <a:rPr lang="en-US" sz="1800" b="1" dirty="0">
                <a:latin typeface="Calibri" panose="020F0502020204030204" pitchFamily="34" charset="0"/>
                <a:cs typeface="Calibri" panose="020F0502020204030204" pitchFamily="34" charset="0"/>
              </a:rPr>
              <a:t>OMPS Ash plume</a:t>
            </a:r>
            <a:endParaRPr lang="en-US" sz="1800" dirty="0"/>
          </a:p>
        </p:txBody>
      </p:sp>
      <p:sp>
        <p:nvSpPr>
          <p:cNvPr id="44" name="TextBox 43">
            <a:extLst>
              <a:ext uri="{FF2B5EF4-FFF2-40B4-BE49-F238E27FC236}">
                <a16:creationId xmlns:a16="http://schemas.microsoft.com/office/drawing/2014/main" id="{4EF20498-DF6C-134C-8CE9-1402C78A28D2}"/>
              </a:ext>
            </a:extLst>
          </p:cNvPr>
          <p:cNvSpPr txBox="1"/>
          <p:nvPr/>
        </p:nvSpPr>
        <p:spPr>
          <a:xfrm>
            <a:off x="1925759" y="3603469"/>
            <a:ext cx="1360388" cy="300210"/>
          </a:xfrm>
          <a:prstGeom prst="rect">
            <a:avLst/>
          </a:prstGeom>
          <a:solidFill>
            <a:schemeClr val="bg1"/>
          </a:solidFill>
        </p:spPr>
        <p:txBody>
          <a:bodyPr wrap="square" rtlCol="0">
            <a:spAutoFit/>
          </a:bodyPr>
          <a:lstStyle/>
          <a:p>
            <a:pPr algn="ctr"/>
            <a:r>
              <a:rPr lang="en-US" sz="1351" b="1" dirty="0">
                <a:latin typeface="Times New Roman" charset="0"/>
                <a:ea typeface="Times New Roman" charset="0"/>
                <a:cs typeface="Times New Roman" charset="0"/>
              </a:rPr>
              <a:t>19:02-06 UTC</a:t>
            </a:r>
          </a:p>
        </p:txBody>
      </p:sp>
      <p:grpSp>
        <p:nvGrpSpPr>
          <p:cNvPr id="45" name="Group 13">
            <a:extLst>
              <a:ext uri="{FF2B5EF4-FFF2-40B4-BE49-F238E27FC236}">
                <a16:creationId xmlns:a16="http://schemas.microsoft.com/office/drawing/2014/main" id="{6C0A0590-6ED0-3742-B4B8-6050844193E0}"/>
              </a:ext>
            </a:extLst>
          </p:cNvPr>
          <p:cNvGrpSpPr>
            <a:grpSpLocks/>
          </p:cNvGrpSpPr>
          <p:nvPr/>
        </p:nvGrpSpPr>
        <p:grpSpPr bwMode="auto">
          <a:xfrm>
            <a:off x="1664675" y="125981"/>
            <a:ext cx="1034983" cy="499123"/>
            <a:chOff x="444737" y="2362200"/>
            <a:chExt cx="4605101" cy="2271713"/>
          </a:xfrm>
        </p:grpSpPr>
        <p:graphicFrame>
          <p:nvGraphicFramePr>
            <p:cNvPr id="46" name="Object 10">
              <a:extLst>
                <a:ext uri="{FF2B5EF4-FFF2-40B4-BE49-F238E27FC236}">
                  <a16:creationId xmlns:a16="http://schemas.microsoft.com/office/drawing/2014/main" id="{071CC547-13DD-E345-A2CB-617DCAC3BC4B}"/>
                </a:ext>
              </a:extLst>
            </p:cNvPr>
            <p:cNvGraphicFramePr>
              <a:graphicFrameLocks noChangeAspect="1"/>
            </p:cNvGraphicFramePr>
            <p:nvPr/>
          </p:nvGraphicFramePr>
          <p:xfrm>
            <a:off x="444737" y="2362200"/>
            <a:ext cx="4605101" cy="2271713"/>
          </p:xfrm>
          <a:graphic>
            <a:graphicData uri="http://schemas.openxmlformats.org/presentationml/2006/ole">
              <mc:AlternateContent xmlns:mc="http://schemas.openxmlformats.org/markup-compatibility/2006">
                <mc:Choice xmlns:v="urn:schemas-microsoft-com:vml" Requires="v">
                  <p:oleObj spid="_x0000_s1339" r:id="rId12" imgW="1542857" imgH="762106" progId="">
                    <p:embed/>
                  </p:oleObj>
                </mc:Choice>
                <mc:Fallback>
                  <p:oleObj r:id="rId12" imgW="1542857" imgH="762106" progId="">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4737" y="2362200"/>
                          <a:ext cx="4605101" cy="22717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7" name="Rectangle 12">
              <a:extLst>
                <a:ext uri="{FF2B5EF4-FFF2-40B4-BE49-F238E27FC236}">
                  <a16:creationId xmlns:a16="http://schemas.microsoft.com/office/drawing/2014/main" id="{8253AE73-0A35-154F-8251-09C54375ACA7}"/>
                </a:ext>
              </a:extLst>
            </p:cNvPr>
            <p:cNvSpPr>
              <a:spLocks noChangeArrowheads="1"/>
            </p:cNvSpPr>
            <p:nvPr/>
          </p:nvSpPr>
          <p:spPr bwMode="auto">
            <a:xfrm>
              <a:off x="2743200" y="3657600"/>
              <a:ext cx="2209800" cy="381000"/>
            </a:xfrm>
            <a:prstGeom prst="rect">
              <a:avLst/>
            </a:prstGeom>
            <a:solidFill>
              <a:srgbClr val="FFFFFF"/>
            </a:solidFill>
            <a:ln w="9525">
              <a:solidFill>
                <a:srgbClr val="FFFFFF"/>
              </a:solidFill>
              <a:round/>
              <a:headEnd/>
              <a:tailEnd/>
            </a:ln>
          </p:spPr>
          <p:txBody>
            <a:bodyPr/>
            <a:lstStyle/>
            <a:p>
              <a:endParaRPr lang="en-US" altLang="en-US" sz="1800"/>
            </a:p>
          </p:txBody>
        </p:sp>
      </p:grpSp>
    </p:spTree>
    <p:extLst>
      <p:ext uri="{BB962C8B-B14F-4D97-AF65-F5344CB8AC3E}">
        <p14:creationId xmlns:p14="http://schemas.microsoft.com/office/powerpoint/2010/main" val="5418582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2975AAC6-7A05-3E46-AECE-FA72439ECE0A}"/>
                  </a:ext>
                </a:extLst>
              </p:cNvPr>
              <p:cNvSpPr/>
              <p:nvPr/>
            </p:nvSpPr>
            <p:spPr>
              <a:xfrm>
                <a:off x="1838794" y="786744"/>
                <a:ext cx="8604356" cy="6559809"/>
              </a:xfrm>
              <a:prstGeom prst="rect">
                <a:avLst/>
              </a:prstGeom>
            </p:spPr>
            <p:txBody>
              <a:bodyPr wrap="square">
                <a:spAutoFit/>
              </a:bodyPr>
              <a:lstStyle/>
              <a:p>
                <a:r>
                  <a:rPr lang="en-US" dirty="0">
                    <a:latin typeface="Times New Roman"/>
                    <a:cs typeface="Times New Roman"/>
                  </a:rPr>
                  <a:t>The EPIC SO</a:t>
                </a:r>
                <a:r>
                  <a:rPr lang="en-US" baseline="-25000" dirty="0">
                    <a:latin typeface="Times New Roman"/>
                    <a:cs typeface="Times New Roman"/>
                  </a:rPr>
                  <a:t>2</a:t>
                </a:r>
                <a:r>
                  <a:rPr lang="en-US" dirty="0">
                    <a:latin typeface="Times New Roman"/>
                    <a:cs typeface="Times New Roman"/>
                  </a:rPr>
                  <a:t> algorithm retrieves a state vector </a:t>
                </a:r>
                <a:r>
                  <a:rPr lang="en-US" b="1" dirty="0">
                    <a:latin typeface="Times New Roman"/>
                    <a:cs typeface="Times New Roman"/>
                  </a:rPr>
                  <a:t>x, </a:t>
                </a:r>
                <a:r>
                  <a:rPr lang="en-US" dirty="0">
                    <a:latin typeface="Times New Roman"/>
                    <a:cs typeface="Times New Roman"/>
                  </a:rPr>
                  <a:t>using the 4 UV channels on EPIC (317, 325, 340 and 388 nm). The algorithm simultaneously retrieves volcanic SO</a:t>
                </a:r>
                <a:r>
                  <a:rPr lang="en-US" baseline="-25000" dirty="0">
                    <a:latin typeface="Times New Roman"/>
                    <a:cs typeface="Times New Roman"/>
                  </a:rPr>
                  <a:t>2</a:t>
                </a:r>
                <a:r>
                  <a:rPr lang="en-US" dirty="0">
                    <a:latin typeface="Times New Roman"/>
                    <a:cs typeface="Times New Roman"/>
                  </a:rPr>
                  <a:t> (317 nm), O</a:t>
                </a:r>
                <a:r>
                  <a:rPr lang="en-US" baseline="-25000" dirty="0">
                    <a:latin typeface="Times New Roman"/>
                    <a:cs typeface="Times New Roman"/>
                  </a:rPr>
                  <a:t>3</a:t>
                </a:r>
                <a:r>
                  <a:rPr lang="en-US" dirty="0">
                    <a:latin typeface="Times New Roman"/>
                    <a:cs typeface="Times New Roman"/>
                  </a:rPr>
                  <a:t> (325 nm), the spectral dependence </a:t>
                </a:r>
                <a:r>
                  <a:rPr lang="en-US" dirty="0" err="1">
                    <a:latin typeface="Times New Roman"/>
                    <a:cs typeface="Times New Roman"/>
                  </a:rPr>
                  <a:t>dR</a:t>
                </a:r>
                <a:r>
                  <a:rPr lang="en-US" dirty="0">
                    <a:latin typeface="Times New Roman"/>
                    <a:cs typeface="Times New Roman"/>
                  </a:rPr>
                  <a:t>/d𝛌 (340 nm), and the Lambertian Equivalent Reflectivity R</a:t>
                </a:r>
                <a:r>
                  <a:rPr lang="en-US" baseline="-25000" dirty="0">
                    <a:latin typeface="Times New Roman"/>
                    <a:cs typeface="Times New Roman"/>
                  </a:rPr>
                  <a:t> </a:t>
                </a:r>
                <a:r>
                  <a:rPr lang="en-US" dirty="0">
                    <a:latin typeface="Times New Roman"/>
                    <a:cs typeface="Times New Roman"/>
                  </a:rPr>
                  <a:t>(388 nm) :</a:t>
                </a:r>
              </a:p>
              <a:p>
                <a:endParaRPr lang="en-US" dirty="0">
                  <a:latin typeface="Times New Roman"/>
                  <a:cs typeface="Times New Roman"/>
                </a:endParaRPr>
              </a:p>
              <a:p>
                <a:r>
                  <a:rPr lang="en-US" dirty="0">
                    <a:latin typeface="Times New Roman"/>
                    <a:cs typeface="Times New Roman"/>
                  </a:rPr>
                  <a:t>			</a:t>
                </a:r>
                <a14:m>
                  <m:oMath xmlns:m="http://schemas.openxmlformats.org/officeDocument/2006/math">
                    <m:r>
                      <a:rPr lang="en-US" b="1" i="1">
                        <a:latin typeface="Cambria Math" panose="02040503050406030204" pitchFamily="18" charset="0"/>
                        <a:cs typeface="Times New Roman"/>
                      </a:rPr>
                      <m:t>𝒙</m:t>
                    </m:r>
                    <m:r>
                      <a:rPr lang="en-US" i="1">
                        <a:latin typeface="Cambria Math" panose="02040503050406030204" pitchFamily="18" charset="0"/>
                        <a:cs typeface="Times New Roman"/>
                      </a:rPr>
                      <m:t>=</m:t>
                    </m:r>
                    <m:d>
                      <m:dPr>
                        <m:ctrlPr>
                          <a:rPr lang="en-US" i="1">
                            <a:latin typeface="Cambria Math" panose="02040503050406030204" pitchFamily="18" charset="0"/>
                            <a:cs typeface="Times New Roman"/>
                          </a:rPr>
                        </m:ctrlPr>
                      </m:dPr>
                      <m:e>
                        <m:m>
                          <m:mPr>
                            <m:mcs>
                              <m:mc>
                                <m:mcPr>
                                  <m:count m:val="1"/>
                                  <m:mcJc m:val="center"/>
                                </m:mcPr>
                              </m:mc>
                            </m:mcs>
                            <m:ctrlPr>
                              <a:rPr lang="en-US" i="1">
                                <a:latin typeface="Cambria Math" panose="02040503050406030204" pitchFamily="18" charset="0"/>
                                <a:cs typeface="Times New Roman"/>
                              </a:rPr>
                            </m:ctrlPr>
                          </m:mPr>
                          <m:mr>
                            <m:e>
                              <m:r>
                                <m:rPr>
                                  <m:sty m:val="p"/>
                                  <m:brk m:alnAt="7"/>
                                </m:rPr>
                                <a:rPr lang="en-US">
                                  <a:latin typeface="Cambria Math" panose="02040503050406030204" pitchFamily="18" charset="0"/>
                                  <a:cs typeface="Times New Roman"/>
                                </a:rPr>
                                <m:t>S</m:t>
                              </m:r>
                              <m:r>
                                <m:rPr>
                                  <m:sty m:val="p"/>
                                </m:rPr>
                                <a:rPr lang="en-US">
                                  <a:latin typeface="Cambria Math" panose="02040503050406030204" pitchFamily="18" charset="0"/>
                                  <a:cs typeface="Times New Roman"/>
                                </a:rPr>
                                <m:t>O</m:t>
                              </m:r>
                              <m:r>
                                <a:rPr lang="en-US" baseline="-25000">
                                  <a:latin typeface="Cambria Math" panose="02040503050406030204" pitchFamily="18" charset="0"/>
                                  <a:cs typeface="Times New Roman"/>
                                </a:rPr>
                                <m:t>2</m:t>
                              </m:r>
                            </m:e>
                          </m:mr>
                          <m:mr>
                            <m:e>
                              <m:r>
                                <m:rPr>
                                  <m:sty m:val="p"/>
                                </m:rPr>
                                <a:rPr lang="en-US">
                                  <a:latin typeface="Cambria Math" panose="02040503050406030204" pitchFamily="18" charset="0"/>
                                  <a:cs typeface="Times New Roman"/>
                                </a:rPr>
                                <m:t>O</m:t>
                              </m:r>
                              <m:r>
                                <a:rPr lang="en-US" baseline="-25000">
                                  <a:latin typeface="Cambria Math" panose="02040503050406030204" pitchFamily="18" charset="0"/>
                                  <a:cs typeface="Times New Roman"/>
                                </a:rPr>
                                <m:t>3</m:t>
                              </m:r>
                            </m:e>
                          </m:mr>
                          <m:mr>
                            <m:e>
                              <m:m>
                                <m:mPr>
                                  <m:mcs>
                                    <m:mc>
                                      <m:mcPr>
                                        <m:count m:val="1"/>
                                        <m:mcJc m:val="center"/>
                                      </m:mcPr>
                                    </m:mc>
                                  </m:mcs>
                                  <m:ctrlPr>
                                    <a:rPr lang="en-US" i="1">
                                      <a:latin typeface="Cambria Math" panose="02040503050406030204" pitchFamily="18" charset="0"/>
                                      <a:cs typeface="Times New Roman"/>
                                    </a:rPr>
                                  </m:ctrlPr>
                                </m:mPr>
                                <m:mr>
                                  <m:e>
                                    <m:r>
                                      <m:rPr>
                                        <m:sty m:val="p"/>
                                        <m:brk m:alnAt="7"/>
                                      </m:rPr>
                                      <a:rPr lang="en-US">
                                        <a:latin typeface="Cambria Math" panose="02040503050406030204" pitchFamily="18" charset="0"/>
                                        <a:cs typeface="Times New Roman"/>
                                      </a:rPr>
                                      <m:t>d</m:t>
                                    </m:r>
                                    <m:r>
                                      <m:rPr>
                                        <m:sty m:val="p"/>
                                      </m:rPr>
                                      <a:rPr lang="en-US">
                                        <a:latin typeface="Cambria Math" panose="02040503050406030204" pitchFamily="18" charset="0"/>
                                        <a:cs typeface="Times New Roman"/>
                                      </a:rPr>
                                      <m:t>R</m:t>
                                    </m:r>
                                    <m:r>
                                      <a:rPr lang="en-US">
                                        <a:latin typeface="Cambria Math" panose="02040503050406030204" pitchFamily="18" charset="0"/>
                                        <a:cs typeface="Times New Roman"/>
                                      </a:rPr>
                                      <m:t>/</m:t>
                                    </m:r>
                                    <m:r>
                                      <m:rPr>
                                        <m:sty m:val="p"/>
                                      </m:rPr>
                                      <a:rPr lang="en-US">
                                        <a:latin typeface="Cambria Math" panose="02040503050406030204" pitchFamily="18" charset="0"/>
                                        <a:cs typeface="Times New Roman"/>
                                      </a:rPr>
                                      <m:t>dλ</m:t>
                                    </m:r>
                                  </m:e>
                                </m:mr>
                                <m:mr>
                                  <m:e>
                                    <m:r>
                                      <a:rPr lang="en-US" i="1">
                                        <a:latin typeface="Cambria Math" panose="02040503050406030204" pitchFamily="18" charset="0"/>
                                        <a:cs typeface="Times New Roman"/>
                                      </a:rPr>
                                      <m:t>𝑅</m:t>
                                    </m:r>
                                  </m:e>
                                </m:mr>
                              </m:m>
                            </m:e>
                          </m:mr>
                        </m:m>
                      </m:e>
                    </m:d>
                  </m:oMath>
                </a14:m>
                <a:endParaRPr lang="en-US" dirty="0">
                  <a:latin typeface="Times New Roman" panose="02020603050405020304" pitchFamily="18" charset="0"/>
                  <a:cs typeface="Times New Roman" panose="02020603050405020304" pitchFamily="18" charset="0"/>
                </a:endParaRPr>
              </a:p>
              <a:p>
                <a:endParaRPr lang="en-US" dirty="0">
                  <a:latin typeface="Times New Roman"/>
                  <a:cs typeface="Times New Roman"/>
                </a:endParaRPr>
              </a:p>
              <a:p>
                <a:r>
                  <a:rPr lang="en-US" dirty="0">
                    <a:latin typeface="Times New Roman"/>
                    <a:cs typeface="Times New Roman"/>
                  </a:rPr>
                  <a:t>The retrieval is performed in two steps, Step 1 and Step 2, as shown in the flow chart</a:t>
                </a:r>
              </a:p>
              <a:p>
                <a:endParaRPr lang="en-US" dirty="0">
                  <a:latin typeface="Times New Roman"/>
                  <a:cs typeface="Times New Roman"/>
                </a:endParaRPr>
              </a:p>
              <a:p>
                <a:endParaRPr lang="en-US" dirty="0">
                  <a:latin typeface="Times New Roman"/>
                  <a:cs typeface="Times New Roman"/>
                </a:endParaRPr>
              </a:p>
              <a:p>
                <a:endParaRPr lang="en-US" dirty="0">
                  <a:latin typeface="Times New Roman"/>
                  <a:cs typeface="Times New Roman"/>
                </a:endParaRPr>
              </a:p>
              <a:p>
                <a:r>
                  <a:rPr lang="en-US" dirty="0">
                    <a:latin typeface="Times New Roman"/>
                    <a:cs typeface="Times New Roman"/>
                  </a:rPr>
                  <a:t>		</a:t>
                </a:r>
              </a:p>
              <a:p>
                <a:endParaRPr lang="en-US" dirty="0">
                  <a:latin typeface="Times New Roman"/>
                  <a:cs typeface="Times New Roman"/>
                </a:endParaRPr>
              </a:p>
            </p:txBody>
          </p:sp>
        </mc:Choice>
        <mc:Fallback xmlns="">
          <p:sp>
            <p:nvSpPr>
              <p:cNvPr id="4" name="Rectangle 3">
                <a:extLst>
                  <a:ext uri="{FF2B5EF4-FFF2-40B4-BE49-F238E27FC236}">
                    <a16:creationId xmlns:a16="http://schemas.microsoft.com/office/drawing/2014/main" id="{2975AAC6-7A05-3E46-AECE-FA72439ECE0A}"/>
                  </a:ext>
                </a:extLst>
              </p:cNvPr>
              <p:cNvSpPr>
                <a:spLocks noRot="1" noChangeAspect="1" noMove="1" noResize="1" noEditPoints="1" noAdjustHandles="1" noChangeArrowheads="1" noChangeShapeType="1" noTextEdit="1"/>
              </p:cNvSpPr>
              <p:nvPr/>
            </p:nvSpPr>
            <p:spPr>
              <a:xfrm>
                <a:off x="1838794" y="786744"/>
                <a:ext cx="8604356" cy="6559809"/>
              </a:xfrm>
              <a:prstGeom prst="rect">
                <a:avLst/>
              </a:prstGeom>
              <a:blipFill>
                <a:blip r:embed="rId2"/>
                <a:stretch>
                  <a:fillRect l="-1032" t="-580" r="-1917"/>
                </a:stretch>
              </a:blipFill>
            </p:spPr>
            <p:txBody>
              <a:bodyPr/>
              <a:lstStyle/>
              <a:p>
                <a:r>
                  <a:rPr lang="en-US">
                    <a:noFill/>
                  </a:rPr>
                  <a:t> </a:t>
                </a:r>
              </a:p>
            </p:txBody>
          </p:sp>
        </mc:Fallback>
      </mc:AlternateContent>
      <p:sp>
        <p:nvSpPr>
          <p:cNvPr id="6" name="Rectangle 5">
            <a:extLst>
              <a:ext uri="{FF2B5EF4-FFF2-40B4-BE49-F238E27FC236}">
                <a16:creationId xmlns:a16="http://schemas.microsoft.com/office/drawing/2014/main" id="{DD6297DC-E8B3-7B42-A33E-BA672FA9F6BE}"/>
              </a:ext>
            </a:extLst>
          </p:cNvPr>
          <p:cNvSpPr/>
          <p:nvPr/>
        </p:nvSpPr>
        <p:spPr>
          <a:xfrm>
            <a:off x="1524002" y="218592"/>
            <a:ext cx="9143999" cy="523220"/>
          </a:xfrm>
          <a:prstGeom prst="rect">
            <a:avLst/>
          </a:prstGeom>
        </p:spPr>
        <p:txBody>
          <a:bodyPr wrap="square">
            <a:spAutoFit/>
          </a:bodyPr>
          <a:lstStyle/>
          <a:p>
            <a:pPr algn="ctr"/>
            <a:r>
              <a:rPr lang="en-US" sz="2800" b="1" dirty="0">
                <a:latin typeface="Times New Roman"/>
                <a:cs typeface="Times New Roman"/>
              </a:rPr>
              <a:t>EPIC SO</a:t>
            </a:r>
            <a:r>
              <a:rPr lang="en-US" sz="2800" b="1" baseline="-25000" dirty="0">
                <a:latin typeface="Times New Roman"/>
                <a:cs typeface="Times New Roman"/>
              </a:rPr>
              <a:t>2</a:t>
            </a:r>
            <a:r>
              <a:rPr lang="en-US" sz="2800" b="1" dirty="0">
                <a:latin typeface="Times New Roman"/>
                <a:cs typeface="Times New Roman"/>
              </a:rPr>
              <a:t> Algorithm</a:t>
            </a:r>
            <a:endParaRPr lang="en-US" sz="2800" b="1" dirty="0"/>
          </a:p>
        </p:txBody>
      </p:sp>
      <p:grpSp>
        <p:nvGrpSpPr>
          <p:cNvPr id="21" name="Group 20">
            <a:extLst>
              <a:ext uri="{FF2B5EF4-FFF2-40B4-BE49-F238E27FC236}">
                <a16:creationId xmlns:a16="http://schemas.microsoft.com/office/drawing/2014/main" id="{492572DD-0BAC-214A-BBC9-980D6036641F}"/>
              </a:ext>
            </a:extLst>
          </p:cNvPr>
          <p:cNvGrpSpPr/>
          <p:nvPr/>
        </p:nvGrpSpPr>
        <p:grpSpPr>
          <a:xfrm>
            <a:off x="2119819" y="5596031"/>
            <a:ext cx="7952363" cy="928354"/>
            <a:chOff x="1018384" y="4734047"/>
            <a:chExt cx="7952362" cy="928355"/>
          </a:xfrm>
        </p:grpSpPr>
        <p:sp>
          <p:nvSpPr>
            <p:cNvPr id="8" name="Rectangle 7">
              <a:extLst>
                <a:ext uri="{FF2B5EF4-FFF2-40B4-BE49-F238E27FC236}">
                  <a16:creationId xmlns:a16="http://schemas.microsoft.com/office/drawing/2014/main" id="{6BB4E823-2C22-FA48-B136-8F16DB32AD8E}"/>
                </a:ext>
              </a:extLst>
            </p:cNvPr>
            <p:cNvSpPr/>
            <p:nvPr/>
          </p:nvSpPr>
          <p:spPr>
            <a:xfrm>
              <a:off x="3501340" y="4734047"/>
              <a:ext cx="1105384" cy="914400"/>
            </a:xfrm>
            <a:prstGeom prst="rect">
              <a:avLst/>
            </a:prstGeom>
            <a:noFill/>
            <a:ln w="476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Oval 8">
              <a:extLst>
                <a:ext uri="{FF2B5EF4-FFF2-40B4-BE49-F238E27FC236}">
                  <a16:creationId xmlns:a16="http://schemas.microsoft.com/office/drawing/2014/main" id="{5FAE57C7-C7A4-634B-B1DF-D1F317FB9D8B}"/>
                </a:ext>
              </a:extLst>
            </p:cNvPr>
            <p:cNvSpPr/>
            <p:nvPr/>
          </p:nvSpPr>
          <p:spPr>
            <a:xfrm>
              <a:off x="1018384" y="4734047"/>
              <a:ext cx="1904409" cy="914400"/>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Box 9">
              <a:extLst>
                <a:ext uri="{FF2B5EF4-FFF2-40B4-BE49-F238E27FC236}">
                  <a16:creationId xmlns:a16="http://schemas.microsoft.com/office/drawing/2014/main" id="{F5B58616-790B-7D4F-B413-28D101749F52}"/>
                </a:ext>
              </a:extLst>
            </p:cNvPr>
            <p:cNvSpPr txBox="1"/>
            <p:nvPr/>
          </p:nvSpPr>
          <p:spPr>
            <a:xfrm>
              <a:off x="1076167" y="4931874"/>
              <a:ext cx="1441420" cy="369332"/>
            </a:xfrm>
            <a:prstGeom prst="rect">
              <a:avLst/>
            </a:prstGeom>
            <a:noFill/>
          </p:spPr>
          <p:txBody>
            <a:bodyPr wrap="none" rtlCol="0">
              <a:spAutoFit/>
            </a:bodyPr>
            <a:lstStyle/>
            <a:p>
              <a:r>
                <a:rPr lang="en-US" sz="1800" dirty="0">
                  <a:latin typeface="Times New Roman" panose="02020603050405020304" pitchFamily="18" charset="0"/>
                  <a:cs typeface="Times New Roman" panose="02020603050405020304" pitchFamily="18" charset="0"/>
                </a:rPr>
                <a:t>Measurement</a:t>
              </a:r>
            </a:p>
          </p:txBody>
        </p:sp>
        <p:sp>
          <p:nvSpPr>
            <p:cNvPr id="11" name="Right Arrow 10">
              <a:extLst>
                <a:ext uri="{FF2B5EF4-FFF2-40B4-BE49-F238E27FC236}">
                  <a16:creationId xmlns:a16="http://schemas.microsoft.com/office/drawing/2014/main" id="{923F17AD-3B5F-644E-AA99-026FD41684D7}"/>
                </a:ext>
              </a:extLst>
            </p:cNvPr>
            <p:cNvSpPr/>
            <p:nvPr/>
          </p:nvSpPr>
          <p:spPr>
            <a:xfrm>
              <a:off x="2922792" y="4943449"/>
              <a:ext cx="578547" cy="41668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3" name="Straight Arrow Connector 12">
              <a:extLst>
                <a:ext uri="{FF2B5EF4-FFF2-40B4-BE49-F238E27FC236}">
                  <a16:creationId xmlns:a16="http://schemas.microsoft.com/office/drawing/2014/main" id="{D539CA4E-6A0E-8A4F-A047-BC705B599153}"/>
                </a:ext>
              </a:extLst>
            </p:cNvPr>
            <p:cNvCxnSpPr/>
            <p:nvPr/>
          </p:nvCxnSpPr>
          <p:spPr>
            <a:xfrm>
              <a:off x="4629873" y="5197035"/>
              <a:ext cx="68290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8D52C2E-8564-EC4E-B60C-148D7A120D50}"/>
                </a:ext>
              </a:extLst>
            </p:cNvPr>
            <p:cNvSpPr txBox="1"/>
            <p:nvPr/>
          </p:nvSpPr>
          <p:spPr>
            <a:xfrm>
              <a:off x="3478190" y="4921623"/>
              <a:ext cx="1115912" cy="369332"/>
            </a:xfrm>
            <a:prstGeom prst="rect">
              <a:avLst/>
            </a:prstGeom>
            <a:noFill/>
          </p:spPr>
          <p:txBody>
            <a:bodyPr wrap="square" rtlCol="0">
              <a:spAutoFit/>
            </a:bodyPr>
            <a:lstStyle/>
            <a:p>
              <a:pPr algn="ctr"/>
              <a:r>
                <a:rPr lang="en-US" sz="1800" dirty="0">
                  <a:latin typeface="Times New Roman" panose="02020603050405020304" pitchFamily="18" charset="0"/>
                  <a:cs typeface="Times New Roman" panose="02020603050405020304" pitchFamily="18" charset="0"/>
                </a:rPr>
                <a:t>Step 1</a:t>
              </a:r>
            </a:p>
          </p:txBody>
        </p:sp>
        <p:sp>
          <p:nvSpPr>
            <p:cNvPr id="16" name="Rectangle 15">
              <a:extLst>
                <a:ext uri="{FF2B5EF4-FFF2-40B4-BE49-F238E27FC236}">
                  <a16:creationId xmlns:a16="http://schemas.microsoft.com/office/drawing/2014/main" id="{66ADD1DD-B164-2B42-95BE-1A658EDD4FFD}"/>
                </a:ext>
              </a:extLst>
            </p:cNvPr>
            <p:cNvSpPr/>
            <p:nvPr/>
          </p:nvSpPr>
          <p:spPr>
            <a:xfrm>
              <a:off x="5295413" y="4748002"/>
              <a:ext cx="1105384" cy="914400"/>
            </a:xfrm>
            <a:prstGeom prst="rect">
              <a:avLst/>
            </a:prstGeom>
            <a:noFill/>
            <a:ln w="476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TextBox 16">
              <a:extLst>
                <a:ext uri="{FF2B5EF4-FFF2-40B4-BE49-F238E27FC236}">
                  <a16:creationId xmlns:a16="http://schemas.microsoft.com/office/drawing/2014/main" id="{57102906-D346-A247-ACA0-83638EBA95C7}"/>
                </a:ext>
              </a:extLst>
            </p:cNvPr>
            <p:cNvSpPr txBox="1"/>
            <p:nvPr/>
          </p:nvSpPr>
          <p:spPr>
            <a:xfrm>
              <a:off x="5284885" y="4921623"/>
              <a:ext cx="1115912" cy="369332"/>
            </a:xfrm>
            <a:prstGeom prst="rect">
              <a:avLst/>
            </a:prstGeom>
            <a:noFill/>
          </p:spPr>
          <p:txBody>
            <a:bodyPr wrap="square" rtlCol="0">
              <a:spAutoFit/>
            </a:bodyPr>
            <a:lstStyle/>
            <a:p>
              <a:pPr algn="ctr"/>
              <a:r>
                <a:rPr lang="en-US" sz="1800" dirty="0">
                  <a:latin typeface="Times New Roman" panose="02020603050405020304" pitchFamily="18" charset="0"/>
                  <a:cs typeface="Times New Roman" panose="02020603050405020304" pitchFamily="18" charset="0"/>
                </a:rPr>
                <a:t>Step 2</a:t>
              </a:r>
            </a:p>
          </p:txBody>
        </p:sp>
        <p:cxnSp>
          <p:nvCxnSpPr>
            <p:cNvPr id="18" name="Straight Arrow Connector 17">
              <a:extLst>
                <a:ext uri="{FF2B5EF4-FFF2-40B4-BE49-F238E27FC236}">
                  <a16:creationId xmlns:a16="http://schemas.microsoft.com/office/drawing/2014/main" id="{8486C03C-5001-6542-B3DB-2954678FA0DD}"/>
                </a:ext>
              </a:extLst>
            </p:cNvPr>
            <p:cNvCxnSpPr/>
            <p:nvPr/>
          </p:nvCxnSpPr>
          <p:spPr>
            <a:xfrm>
              <a:off x="6400797" y="5195556"/>
              <a:ext cx="68290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B5EA2063-55FA-2549-8E5C-C0F8658046C0}"/>
                </a:ext>
              </a:extLst>
            </p:cNvPr>
            <p:cNvSpPr txBox="1"/>
            <p:nvPr/>
          </p:nvSpPr>
          <p:spPr>
            <a:xfrm>
              <a:off x="7089486" y="4853502"/>
              <a:ext cx="1881259" cy="646332"/>
            </a:xfrm>
            <a:prstGeom prst="rect">
              <a:avLst/>
            </a:prstGeom>
            <a:noFill/>
          </p:spPr>
          <p:txBody>
            <a:bodyPr wrap="square" rtlCol="0">
              <a:spAutoFit/>
            </a:bodyPr>
            <a:lstStyle/>
            <a:p>
              <a:pPr algn="ctr"/>
              <a:r>
                <a:rPr lang="en-US" sz="1800" dirty="0">
                  <a:latin typeface="Times New Roman" panose="02020603050405020304" pitchFamily="18" charset="0"/>
                  <a:cs typeface="Times New Roman" panose="02020603050405020304" pitchFamily="18" charset="0"/>
                </a:rPr>
                <a:t>State Vector</a:t>
              </a:r>
            </a:p>
            <a:p>
              <a:pPr algn="ctr"/>
              <a:r>
                <a:rPr lang="en-US" sz="1800" b="1" i="1" dirty="0">
                  <a:latin typeface="Times New Roman" panose="02020603050405020304" pitchFamily="18" charset="0"/>
                  <a:cs typeface="Times New Roman" panose="02020603050405020304" pitchFamily="18" charset="0"/>
                </a:rPr>
                <a:t>x</a:t>
              </a:r>
            </a:p>
          </p:txBody>
        </p:sp>
        <p:sp>
          <p:nvSpPr>
            <p:cNvPr id="20" name="Oval 19">
              <a:extLst>
                <a:ext uri="{FF2B5EF4-FFF2-40B4-BE49-F238E27FC236}">
                  <a16:creationId xmlns:a16="http://schemas.microsoft.com/office/drawing/2014/main" id="{CCB8E4AC-7868-7D4B-AA38-A61A9625A544}"/>
                </a:ext>
              </a:extLst>
            </p:cNvPr>
            <p:cNvSpPr/>
            <p:nvPr/>
          </p:nvSpPr>
          <p:spPr>
            <a:xfrm>
              <a:off x="7066337" y="4748002"/>
              <a:ext cx="1904409" cy="914400"/>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pic>
        <p:nvPicPr>
          <p:cNvPr id="22" name="Picture 21">
            <a:extLst>
              <a:ext uri="{FF2B5EF4-FFF2-40B4-BE49-F238E27FC236}">
                <a16:creationId xmlns:a16="http://schemas.microsoft.com/office/drawing/2014/main" id="{BDC4EDA5-AB3A-8841-A656-FCF1C807F1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1" y="200358"/>
            <a:ext cx="1016001" cy="589719"/>
          </a:xfrm>
          <a:prstGeom prst="rect">
            <a:avLst/>
          </a:prstGeom>
        </p:spPr>
      </p:pic>
    </p:spTree>
    <p:extLst>
      <p:ext uri="{BB962C8B-B14F-4D97-AF65-F5344CB8AC3E}">
        <p14:creationId xmlns:p14="http://schemas.microsoft.com/office/powerpoint/2010/main" val="2321811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2FA4FA4-8671-164C-8FFE-8CF740B22979}"/>
              </a:ext>
            </a:extLst>
          </p:cNvPr>
          <p:cNvPicPr>
            <a:picLocks noChangeAspect="1"/>
          </p:cNvPicPr>
          <p:nvPr/>
        </p:nvPicPr>
        <p:blipFill>
          <a:blip r:embed="rId2"/>
          <a:stretch>
            <a:fillRect/>
          </a:stretch>
        </p:blipFill>
        <p:spPr>
          <a:xfrm>
            <a:off x="1943982" y="773736"/>
            <a:ext cx="8304035" cy="6050806"/>
          </a:xfrm>
          <a:prstGeom prst="rect">
            <a:avLst/>
          </a:prstGeom>
        </p:spPr>
      </p:pic>
      <p:sp>
        <p:nvSpPr>
          <p:cNvPr id="2" name="Title 1">
            <a:extLst>
              <a:ext uri="{FF2B5EF4-FFF2-40B4-BE49-F238E27FC236}">
                <a16:creationId xmlns:a16="http://schemas.microsoft.com/office/drawing/2014/main" id="{713521B7-2843-CB41-A65D-C6EE9F8B3765}"/>
              </a:ext>
            </a:extLst>
          </p:cNvPr>
          <p:cNvSpPr>
            <a:spLocks noGrp="1"/>
          </p:cNvSpPr>
          <p:nvPr>
            <p:ph type="title"/>
          </p:nvPr>
        </p:nvSpPr>
        <p:spPr/>
        <p:txBody>
          <a:bodyPr/>
          <a:lstStyle/>
          <a:p>
            <a:r>
              <a:rPr lang="en-US" sz="3200" dirty="0"/>
              <a:t>Multi-decadal volcanic SO</a:t>
            </a:r>
            <a:r>
              <a:rPr lang="en-US" sz="3200" baseline="-25000" dirty="0"/>
              <a:t>2</a:t>
            </a:r>
            <a:r>
              <a:rPr lang="en-US" sz="3200" dirty="0"/>
              <a:t> emissions record</a:t>
            </a:r>
          </a:p>
        </p:txBody>
      </p:sp>
      <p:sp>
        <p:nvSpPr>
          <p:cNvPr id="6" name="TextBox 5">
            <a:extLst>
              <a:ext uri="{FF2B5EF4-FFF2-40B4-BE49-F238E27FC236}">
                <a16:creationId xmlns:a16="http://schemas.microsoft.com/office/drawing/2014/main" id="{47DE2386-E774-F046-876D-783CA5D76AD3}"/>
              </a:ext>
            </a:extLst>
          </p:cNvPr>
          <p:cNvSpPr txBox="1"/>
          <p:nvPr/>
        </p:nvSpPr>
        <p:spPr>
          <a:xfrm>
            <a:off x="9946888" y="6099387"/>
            <a:ext cx="2178205" cy="646331"/>
          </a:xfrm>
          <a:prstGeom prst="rect">
            <a:avLst/>
          </a:prstGeom>
          <a:noFill/>
        </p:spPr>
        <p:txBody>
          <a:bodyPr wrap="square" rtlCol="0">
            <a:spAutoFit/>
          </a:bodyPr>
          <a:lstStyle/>
          <a:p>
            <a:r>
              <a:rPr lang="en-US" sz="1800" i="1" dirty="0">
                <a:solidFill>
                  <a:srgbClr val="0070C0"/>
                </a:solidFill>
              </a:rPr>
              <a:t>Carn et al</a:t>
            </a:r>
            <a:r>
              <a:rPr lang="en-US" sz="1800" dirty="0">
                <a:solidFill>
                  <a:srgbClr val="0070C0"/>
                </a:solidFill>
              </a:rPr>
              <a:t>. (2016) and updates</a:t>
            </a:r>
          </a:p>
        </p:txBody>
      </p:sp>
    </p:spTree>
    <p:extLst>
      <p:ext uri="{BB962C8B-B14F-4D97-AF65-F5344CB8AC3E}">
        <p14:creationId xmlns:p14="http://schemas.microsoft.com/office/powerpoint/2010/main" val="31572531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524002" y="332360"/>
            <a:ext cx="9143999" cy="584775"/>
          </a:xfrm>
          <a:prstGeom prst="rect">
            <a:avLst/>
          </a:prstGeom>
          <a:noFill/>
        </p:spPr>
        <p:txBody>
          <a:bodyPr wrap="square" rtlCol="0">
            <a:spAutoFit/>
          </a:bodyPr>
          <a:lstStyle/>
          <a:p>
            <a:r>
              <a:rPr lang="en-US" sz="3200" b="1" dirty="0">
                <a:latin typeface="Times New Roman" charset="0"/>
                <a:ea typeface="Times New Roman" charset="0"/>
                <a:cs typeface="Times New Roman" charset="0"/>
              </a:rPr>
              <a:t>          Forward Radiative Transfer Model (RTM)</a:t>
            </a:r>
          </a:p>
        </p:txBody>
      </p:sp>
      <p:sp>
        <p:nvSpPr>
          <p:cNvPr id="4" name="Rectangle 3"/>
          <p:cNvSpPr/>
          <p:nvPr/>
        </p:nvSpPr>
        <p:spPr>
          <a:xfrm>
            <a:off x="1793823" y="1163507"/>
            <a:ext cx="8589364" cy="5216813"/>
          </a:xfrm>
          <a:prstGeom prst="rect">
            <a:avLst/>
          </a:prstGeom>
          <a:noFill/>
          <a:ln w="38100">
            <a:solidFill>
              <a:schemeClr val="tx1"/>
            </a:solidFill>
          </a:ln>
        </p:spPr>
        <p:txBody>
          <a:bodyPr wrap="square">
            <a:spAutoFit/>
          </a:bodyPr>
          <a:lstStyle/>
          <a:p>
            <a:pPr>
              <a:spcAft>
                <a:spcPts val="1800"/>
              </a:spcAft>
              <a:buSzPct val="175000"/>
            </a:pPr>
            <a:r>
              <a:rPr lang="en-US" dirty="0">
                <a:latin typeface="Times New Roman" charset="0"/>
                <a:ea typeface="Times New Roman" charset="0"/>
                <a:cs typeface="Times New Roman" charset="0"/>
              </a:rPr>
              <a:t>TOMRAD RTM [Dave 1965] calculations are used to create hyperspectral radiance master Look-Up Tables (LUTs) for all geometries across the full EPIC spectrum of wavelengths between 310 and 400 nm. </a:t>
            </a:r>
          </a:p>
          <a:p>
            <a:pPr marL="457189" indent="-457189">
              <a:spcAft>
                <a:spcPts val="1800"/>
              </a:spcAft>
              <a:buSzPct val="175000"/>
              <a:buFont typeface="Arial" panose="020B0604020202020204" pitchFamily="34" charset="0"/>
              <a:buChar char="•"/>
            </a:pPr>
            <a:r>
              <a:rPr lang="en-US" dirty="0">
                <a:latin typeface="Times New Roman" charset="0"/>
                <a:ea typeface="Times New Roman" charset="0"/>
                <a:cs typeface="Times New Roman" charset="0"/>
              </a:rPr>
              <a:t>The TOMRAD forward model accounts for Rayleigh scattering and absorption by O</a:t>
            </a:r>
            <a:r>
              <a:rPr lang="en-US" baseline="-25000" dirty="0">
                <a:latin typeface="Times New Roman" charset="0"/>
                <a:ea typeface="Times New Roman" charset="0"/>
                <a:cs typeface="Times New Roman" charset="0"/>
              </a:rPr>
              <a:t>3</a:t>
            </a:r>
            <a:r>
              <a:rPr lang="en-US" dirty="0">
                <a:latin typeface="Times New Roman" charset="0"/>
                <a:ea typeface="Times New Roman" charset="0"/>
                <a:cs typeface="Times New Roman" charset="0"/>
              </a:rPr>
              <a:t> [</a:t>
            </a:r>
            <a:r>
              <a:rPr lang="en-US" dirty="0" err="1">
                <a:latin typeface="Times New Roman" charset="0"/>
                <a:ea typeface="Times New Roman" charset="0"/>
                <a:cs typeface="Times New Roman" charset="0"/>
              </a:rPr>
              <a:t>Daumont</a:t>
            </a:r>
            <a:r>
              <a:rPr lang="en-US" dirty="0">
                <a:latin typeface="Times New Roman" charset="0"/>
                <a:ea typeface="Times New Roman" charset="0"/>
                <a:cs typeface="Times New Roman" charset="0"/>
              </a:rPr>
              <a:t> et al., 1992] and SO</a:t>
            </a:r>
            <a:r>
              <a:rPr lang="en-US" baseline="-25000" dirty="0">
                <a:latin typeface="Times New Roman" charset="0"/>
                <a:ea typeface="Times New Roman" charset="0"/>
                <a:cs typeface="Times New Roman" charset="0"/>
              </a:rPr>
              <a:t>2</a:t>
            </a:r>
            <a:r>
              <a:rPr lang="en-US" dirty="0">
                <a:latin typeface="Times New Roman" charset="0"/>
                <a:ea typeface="Times New Roman" charset="0"/>
                <a:cs typeface="Times New Roman" charset="0"/>
              </a:rPr>
              <a:t> [</a:t>
            </a:r>
            <a:r>
              <a:rPr lang="en-US" dirty="0" err="1">
                <a:latin typeface="Times New Roman" charset="0"/>
                <a:ea typeface="Times New Roman" charset="0"/>
                <a:cs typeface="Times New Roman" charset="0"/>
              </a:rPr>
              <a:t>Bogumil</a:t>
            </a:r>
            <a:r>
              <a:rPr lang="en-US" dirty="0">
                <a:latin typeface="Times New Roman" charset="0"/>
                <a:ea typeface="Times New Roman" charset="0"/>
                <a:cs typeface="Times New Roman" charset="0"/>
              </a:rPr>
              <a:t> et al., 2003], using temperature dependent, laboratory measured cross sections </a:t>
            </a:r>
          </a:p>
          <a:p>
            <a:pPr marL="457189" indent="-457189">
              <a:spcAft>
                <a:spcPts val="1800"/>
              </a:spcAft>
              <a:buSzPct val="175000"/>
              <a:buFont typeface="Arial" panose="020B0604020202020204" pitchFamily="34" charset="0"/>
              <a:buChar char="•"/>
            </a:pPr>
            <a:r>
              <a:rPr lang="en-US" dirty="0">
                <a:solidFill>
                  <a:srgbClr val="FF0000"/>
                </a:solidFill>
                <a:latin typeface="Times New Roman" charset="0"/>
                <a:ea typeface="Times New Roman" charset="0"/>
                <a:cs typeface="Times New Roman" charset="0"/>
              </a:rPr>
              <a:t>We assume a Gaussian SO</a:t>
            </a:r>
            <a:r>
              <a:rPr lang="en-US" baseline="-25000" dirty="0">
                <a:solidFill>
                  <a:srgbClr val="FF0000"/>
                </a:solidFill>
                <a:latin typeface="Times New Roman" charset="0"/>
                <a:ea typeface="Times New Roman" charset="0"/>
                <a:cs typeface="Times New Roman" charset="0"/>
              </a:rPr>
              <a:t>2</a:t>
            </a:r>
            <a:r>
              <a:rPr lang="en-US" dirty="0">
                <a:solidFill>
                  <a:srgbClr val="FF0000"/>
                </a:solidFill>
                <a:latin typeface="Times New Roman" charset="0"/>
                <a:ea typeface="Times New Roman" charset="0"/>
                <a:cs typeface="Times New Roman" charset="0"/>
              </a:rPr>
              <a:t> plume vertical profile with a peak altitude of 13 km and a standard deviation ±2.0 km</a:t>
            </a:r>
          </a:p>
          <a:p>
            <a:pPr marL="457189" indent="-457189">
              <a:spcAft>
                <a:spcPts val="1800"/>
              </a:spcAft>
              <a:buSzPct val="175000"/>
              <a:buFont typeface="Arial" panose="020B0604020202020204" pitchFamily="34" charset="0"/>
              <a:buChar char="•"/>
            </a:pPr>
            <a:r>
              <a:rPr lang="en-US" dirty="0">
                <a:latin typeface="Times New Roman" charset="0"/>
                <a:ea typeface="Times New Roman" charset="0"/>
                <a:cs typeface="Times New Roman" charset="0"/>
              </a:rPr>
              <a:t>Instrument LUTs are generated from the master LUTs by convolving the forward model radiances with the EPIC bandpass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6993" y="327417"/>
            <a:ext cx="1016001" cy="589719"/>
          </a:xfrm>
          <a:prstGeom prst="rect">
            <a:avLst/>
          </a:prstGeom>
        </p:spPr>
      </p:pic>
    </p:spTree>
    <p:extLst>
      <p:ext uri="{BB962C8B-B14F-4D97-AF65-F5344CB8AC3E}">
        <p14:creationId xmlns:p14="http://schemas.microsoft.com/office/powerpoint/2010/main" val="37875384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57D3839-C56F-7340-A96F-57D0C1E1E783}"/>
              </a:ext>
            </a:extLst>
          </p:cNvPr>
          <p:cNvGraphicFramePr>
            <a:graphicFrameLocks noGrp="1"/>
          </p:cNvGraphicFramePr>
          <p:nvPr>
            <p:extLst>
              <p:ext uri="{D42A27DB-BD31-4B8C-83A1-F6EECF244321}">
                <p14:modId xmlns:p14="http://schemas.microsoft.com/office/powerpoint/2010/main" val="1889563366"/>
              </p:ext>
            </p:extLst>
          </p:nvPr>
        </p:nvGraphicFramePr>
        <p:xfrm>
          <a:off x="1866862" y="2546801"/>
          <a:ext cx="8458280" cy="4132331"/>
        </p:xfrm>
        <a:graphic>
          <a:graphicData uri="http://schemas.openxmlformats.org/drawingml/2006/table">
            <a:tbl>
              <a:tblPr firstRow="1" firstCol="1" bandRow="1">
                <a:tableStyleId>{073A0DAA-6AF3-43AB-8588-CEC1D06C72B9}</a:tableStyleId>
              </a:tblPr>
              <a:tblGrid>
                <a:gridCol w="2372245">
                  <a:extLst>
                    <a:ext uri="{9D8B030D-6E8A-4147-A177-3AD203B41FA5}">
                      <a16:colId xmlns:a16="http://schemas.microsoft.com/office/drawing/2014/main" val="2584322612"/>
                    </a:ext>
                  </a:extLst>
                </a:gridCol>
                <a:gridCol w="2159560">
                  <a:extLst>
                    <a:ext uri="{9D8B030D-6E8A-4147-A177-3AD203B41FA5}">
                      <a16:colId xmlns:a16="http://schemas.microsoft.com/office/drawing/2014/main" val="709489634"/>
                    </a:ext>
                  </a:extLst>
                </a:gridCol>
                <a:gridCol w="3926475">
                  <a:extLst>
                    <a:ext uri="{9D8B030D-6E8A-4147-A177-3AD203B41FA5}">
                      <a16:colId xmlns:a16="http://schemas.microsoft.com/office/drawing/2014/main" val="376428146"/>
                    </a:ext>
                  </a:extLst>
                </a:gridCol>
              </a:tblGrid>
              <a:tr h="365760">
                <a:tc gridSpan="3">
                  <a:txBody>
                    <a:bodyPr/>
                    <a:lstStyle/>
                    <a:p>
                      <a:pPr marL="0" marR="0" algn="ctr">
                        <a:spcBef>
                          <a:spcPts val="0"/>
                        </a:spcBef>
                        <a:spcAft>
                          <a:spcPts val="600"/>
                        </a:spcAft>
                      </a:pPr>
                      <a:r>
                        <a:rPr lang="en-US" sz="2400" dirty="0">
                          <a:effectLst/>
                          <a:latin typeface="Times New Roman" panose="02020603050405020304" pitchFamily="18" charset="0"/>
                          <a:cs typeface="Times New Roman" panose="02020603050405020304" pitchFamily="18" charset="0"/>
                        </a:rPr>
                        <a:t>Structure of Instrument LUTs</a:t>
                      </a:r>
                      <a:endParaRPr lang="en-US"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88354093"/>
                  </a:ext>
                </a:extLst>
              </a:tr>
              <a:tr h="759315">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Atmospheric Parameter</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Number of Nodes</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Values</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391657999"/>
                  </a:ext>
                </a:extLst>
              </a:tr>
              <a:tr h="304800">
                <a:tc>
                  <a:txBody>
                    <a:bodyPr/>
                    <a:lstStyle/>
                    <a:p>
                      <a:pPr marL="0" marR="0" algn="ctr">
                        <a:spcBef>
                          <a:spcPts val="0"/>
                        </a:spcBef>
                        <a:spcAft>
                          <a:spcPts val="600"/>
                        </a:spcAft>
                      </a:pPr>
                      <a:r>
                        <a:rPr lang="en-US" sz="2000">
                          <a:effectLst/>
                          <a:latin typeface="Times New Roman" panose="02020603050405020304" pitchFamily="18" charset="0"/>
                          <a:cs typeface="Times New Roman" panose="02020603050405020304" pitchFamily="18" charset="0"/>
                        </a:rPr>
                        <a:t>Surface Pressure </a:t>
                      </a:r>
                      <a:endParaRPr lang="en-US" sz="2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2</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1013.25 and 500 </a:t>
                      </a:r>
                      <a:r>
                        <a:rPr lang="en-US" sz="2000" dirty="0" err="1">
                          <a:effectLst/>
                          <a:latin typeface="Times New Roman" panose="02020603050405020304" pitchFamily="18" charset="0"/>
                          <a:cs typeface="Times New Roman" panose="02020603050405020304" pitchFamily="18" charset="0"/>
                        </a:rPr>
                        <a:t>hPa</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703049995"/>
                  </a:ext>
                </a:extLst>
              </a:tr>
              <a:tr h="386813">
                <a:tc>
                  <a:txBody>
                    <a:bodyPr/>
                    <a:lstStyle/>
                    <a:p>
                      <a:pPr marL="0" marR="0" algn="ctr">
                        <a:spcBef>
                          <a:spcPts val="0"/>
                        </a:spcBef>
                        <a:spcAft>
                          <a:spcPts val="600"/>
                        </a:spcAft>
                      </a:pPr>
                      <a:r>
                        <a:rPr lang="en-US" sz="2000">
                          <a:effectLst/>
                          <a:latin typeface="Times New Roman" panose="02020603050405020304" pitchFamily="18" charset="0"/>
                          <a:cs typeface="Times New Roman" panose="02020603050405020304" pitchFamily="18" charset="0"/>
                        </a:rPr>
                        <a:t>Wavelength</a:t>
                      </a:r>
                      <a:endParaRPr lang="en-US" sz="2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6</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313, 317, 331, 340, 360 and 380</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697791231"/>
                  </a:ext>
                </a:extLst>
              </a:tr>
              <a:tr h="736771">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Total Column Ozone</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21</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3 low, 8 middle and 11 high latitude bands (</a:t>
                      </a:r>
                      <a:r>
                        <a:rPr lang="en-US" sz="2000" dirty="0" err="1">
                          <a:effectLst/>
                          <a:latin typeface="Times New Roman" panose="02020603050405020304" pitchFamily="18" charset="0"/>
                          <a:cs typeface="Times New Roman" panose="02020603050405020304" pitchFamily="18" charset="0"/>
                        </a:rPr>
                        <a:t>atm</a:t>
                      </a:r>
                      <a:r>
                        <a:rPr lang="en-US" sz="2000" dirty="0">
                          <a:effectLst/>
                          <a:latin typeface="Times New Roman" panose="02020603050405020304" pitchFamily="18" charset="0"/>
                          <a:cs typeface="Times New Roman" panose="02020603050405020304" pitchFamily="18" charset="0"/>
                        </a:rPr>
                        <a:t>-cm) </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154424766"/>
                  </a:ext>
                </a:extLst>
              </a:tr>
              <a:tr h="779488">
                <a:tc>
                  <a:txBody>
                    <a:bodyPr/>
                    <a:lstStyle/>
                    <a:p>
                      <a:pPr marL="0" marR="0" algn="ctr">
                        <a:spcBef>
                          <a:spcPts val="0"/>
                        </a:spcBef>
                        <a:spcAft>
                          <a:spcPts val="600"/>
                        </a:spcAft>
                      </a:pPr>
                      <a:r>
                        <a:rPr lang="en-US" sz="2000">
                          <a:effectLst/>
                          <a:latin typeface="Times New Roman" panose="02020603050405020304" pitchFamily="18" charset="0"/>
                          <a:cs typeface="Times New Roman" panose="02020603050405020304" pitchFamily="18" charset="0"/>
                        </a:rPr>
                        <a:t>Total Column SO</a:t>
                      </a:r>
                      <a:r>
                        <a:rPr lang="en-US" sz="2000" baseline="-25000">
                          <a:effectLst/>
                          <a:latin typeface="Times New Roman" panose="02020603050405020304" pitchFamily="18" charset="0"/>
                          <a:cs typeface="Times New Roman" panose="02020603050405020304" pitchFamily="18" charset="0"/>
                        </a:rPr>
                        <a:t>2</a:t>
                      </a:r>
                      <a:endParaRPr lang="en-US" sz="2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a:effectLst/>
                          <a:latin typeface="Times New Roman" panose="02020603050405020304" pitchFamily="18" charset="0"/>
                          <a:cs typeface="Times New Roman" panose="02020603050405020304" pitchFamily="18" charset="0"/>
                        </a:rPr>
                        <a:t>12</a:t>
                      </a:r>
                      <a:endParaRPr lang="en-US" sz="2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0, 5, 10, 50, 100, 150, 200, 250, 350, 450, 550, 650 DU</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735513771"/>
                  </a:ext>
                </a:extLst>
              </a:tr>
              <a:tr h="419725">
                <a:tc>
                  <a:txBody>
                    <a:bodyPr/>
                    <a:lstStyle/>
                    <a:p>
                      <a:pPr marL="0" marR="0" algn="ctr">
                        <a:spcBef>
                          <a:spcPts val="0"/>
                        </a:spcBef>
                        <a:spcAft>
                          <a:spcPts val="600"/>
                        </a:spcAft>
                      </a:pPr>
                      <a:r>
                        <a:rPr lang="en-US" sz="2000">
                          <a:effectLst/>
                          <a:latin typeface="Times New Roman" panose="02020603050405020304" pitchFamily="18" charset="0"/>
                          <a:cs typeface="Times New Roman" panose="02020603050405020304" pitchFamily="18" charset="0"/>
                        </a:rPr>
                        <a:t>SZA</a:t>
                      </a:r>
                      <a:endParaRPr lang="en-US" sz="2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a:effectLst/>
                          <a:latin typeface="Times New Roman" panose="02020603050405020304" pitchFamily="18" charset="0"/>
                          <a:cs typeface="Times New Roman" panose="02020603050405020304" pitchFamily="18" charset="0"/>
                        </a:rPr>
                        <a:t>10</a:t>
                      </a:r>
                      <a:endParaRPr lang="en-US" sz="2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0, 30, 45, 60, 70, 77, 81, 84, 86, 88</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80874645"/>
                  </a:ext>
                </a:extLst>
              </a:tr>
              <a:tr h="379659">
                <a:tc>
                  <a:txBody>
                    <a:bodyPr/>
                    <a:lstStyle/>
                    <a:p>
                      <a:pPr marL="0" marR="0" algn="ctr">
                        <a:spcBef>
                          <a:spcPts val="0"/>
                        </a:spcBef>
                        <a:spcAft>
                          <a:spcPts val="600"/>
                        </a:spcAft>
                      </a:pPr>
                      <a:r>
                        <a:rPr lang="en-US" sz="2000">
                          <a:effectLst/>
                          <a:latin typeface="Times New Roman" panose="02020603050405020304" pitchFamily="18" charset="0"/>
                          <a:cs typeface="Times New Roman" panose="02020603050405020304" pitchFamily="18" charset="0"/>
                        </a:rPr>
                        <a:t>VZA</a:t>
                      </a:r>
                      <a:endParaRPr lang="en-US" sz="2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6</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0, 15, 30, 45, 60, 70</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858147230"/>
                  </a:ext>
                </a:extLst>
              </a:tr>
            </a:tbl>
          </a:graphicData>
        </a:graphic>
      </p:graphicFrame>
      <p:sp>
        <p:nvSpPr>
          <p:cNvPr id="5" name="TextBox 4">
            <a:extLst>
              <a:ext uri="{FF2B5EF4-FFF2-40B4-BE49-F238E27FC236}">
                <a16:creationId xmlns:a16="http://schemas.microsoft.com/office/drawing/2014/main" id="{7B9065B6-58A6-2246-B7F1-DB764F27C654}"/>
              </a:ext>
            </a:extLst>
          </p:cNvPr>
          <p:cNvSpPr txBox="1"/>
          <p:nvPr/>
        </p:nvSpPr>
        <p:spPr>
          <a:xfrm>
            <a:off x="1866862" y="704537"/>
            <a:ext cx="8458279" cy="1569660"/>
          </a:xfrm>
          <a:prstGeom prst="rect">
            <a:avLst/>
          </a:prstGeom>
          <a:solidFill>
            <a:schemeClr val="accent6">
              <a:lumMod val="40000"/>
              <a:lumOff val="60000"/>
            </a:schemeClr>
          </a:solidFill>
        </p:spPr>
        <p:txBody>
          <a:bodyPr wrap="square" rtlCol="0">
            <a:spAutoFit/>
          </a:bodyPr>
          <a:lstStyle/>
          <a:p>
            <a:r>
              <a:rPr lang="en-US" dirty="0">
                <a:latin typeface="Times New Roman" panose="02020603050405020304" pitchFamily="18" charset="0"/>
                <a:cs typeface="Times New Roman" panose="02020603050405020304" pitchFamily="18" charset="0"/>
              </a:rPr>
              <a:t>Instrument LUTs are computed at specific viewing geometries and total column trace gas amounts for O</a:t>
            </a:r>
            <a:r>
              <a:rPr lang="en-US" baseline="-25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 and SO</a:t>
            </a:r>
            <a:r>
              <a:rPr lang="en-US" baseline="-25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as described in the Table. Calculated N-values are then linearly interpolated between nodal points based on the estimated gas amounts (O</a:t>
            </a:r>
            <a:r>
              <a:rPr lang="en-US" baseline="-25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 SO</a:t>
            </a:r>
            <a:r>
              <a:rPr lang="en-US" baseline="-25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a:t>
            </a:r>
            <a:endParaRPr lang="en-US" dirty="0"/>
          </a:p>
        </p:txBody>
      </p:sp>
      <p:sp>
        <p:nvSpPr>
          <p:cNvPr id="6" name="TextBox 5">
            <a:extLst>
              <a:ext uri="{FF2B5EF4-FFF2-40B4-BE49-F238E27FC236}">
                <a16:creationId xmlns:a16="http://schemas.microsoft.com/office/drawing/2014/main" id="{E154D4F5-4CE9-1E48-B427-18ABE6183805}"/>
              </a:ext>
            </a:extLst>
          </p:cNvPr>
          <p:cNvSpPr txBox="1"/>
          <p:nvPr/>
        </p:nvSpPr>
        <p:spPr>
          <a:xfrm>
            <a:off x="1524000" y="46797"/>
            <a:ext cx="9144000" cy="523220"/>
          </a:xfrm>
          <a:prstGeom prst="rect">
            <a:avLst/>
          </a:prstGeom>
          <a:noFill/>
        </p:spPr>
        <p:txBody>
          <a:bodyPr wrap="square" rtlCol="0">
            <a:spAutoFit/>
          </a:bodyPr>
          <a:lstStyle/>
          <a:p>
            <a:pPr algn="ctr"/>
            <a:r>
              <a:rPr lang="en-US" sz="2800" b="1" dirty="0">
                <a:latin typeface="Times New Roman" panose="02020603050405020304" pitchFamily="18" charset="0"/>
                <a:cs typeface="Times New Roman" panose="02020603050405020304" pitchFamily="18" charset="0"/>
              </a:rPr>
              <a:t>Instrument LUTs</a:t>
            </a:r>
          </a:p>
        </p:txBody>
      </p:sp>
      <p:pic>
        <p:nvPicPr>
          <p:cNvPr id="8" name="Picture 7">
            <a:extLst>
              <a:ext uri="{FF2B5EF4-FFF2-40B4-BE49-F238E27FC236}">
                <a16:creationId xmlns:a16="http://schemas.microsoft.com/office/drawing/2014/main" id="{D5A70E04-93C4-5041-B95B-72C95AF8EB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1" y="26737"/>
            <a:ext cx="1016001" cy="589719"/>
          </a:xfrm>
          <a:prstGeom prst="rect">
            <a:avLst/>
          </a:prstGeom>
        </p:spPr>
      </p:pic>
    </p:spTree>
    <p:extLst>
      <p:ext uri="{BB962C8B-B14F-4D97-AF65-F5344CB8AC3E}">
        <p14:creationId xmlns:p14="http://schemas.microsoft.com/office/powerpoint/2010/main" val="852605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7A5102-4A2F-7B4F-9123-10077A610E80}"/>
              </a:ext>
            </a:extLst>
          </p:cNvPr>
          <p:cNvSpPr/>
          <p:nvPr/>
        </p:nvSpPr>
        <p:spPr>
          <a:xfrm>
            <a:off x="1524001" y="0"/>
            <a:ext cx="9143999" cy="523220"/>
          </a:xfrm>
          <a:prstGeom prst="rect">
            <a:avLst/>
          </a:prstGeom>
        </p:spPr>
        <p:txBody>
          <a:bodyPr wrap="square">
            <a:spAutoFit/>
          </a:bodyPr>
          <a:lstStyle/>
          <a:p>
            <a:pPr algn="ctr"/>
            <a:r>
              <a:rPr lang="en-US" sz="2800" b="1" dirty="0">
                <a:latin typeface="Times New Roman"/>
                <a:cs typeface="Times New Roman"/>
              </a:rPr>
              <a:t>EPIC SO</a:t>
            </a:r>
            <a:r>
              <a:rPr lang="en-US" sz="2800" b="1" baseline="-25000" dirty="0">
                <a:latin typeface="Times New Roman"/>
                <a:cs typeface="Times New Roman"/>
              </a:rPr>
              <a:t>2</a:t>
            </a:r>
            <a:r>
              <a:rPr lang="en-US" sz="2800" b="1" dirty="0">
                <a:latin typeface="Times New Roman"/>
                <a:cs typeface="Times New Roman"/>
              </a:rPr>
              <a:t> Algorithm: Step 1</a:t>
            </a:r>
            <a:endParaRPr lang="en-US" sz="2800" b="1"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9E14DD3-0134-2943-96EE-D61B41334564}"/>
                  </a:ext>
                </a:extLst>
              </p:cNvPr>
              <p:cNvSpPr txBox="1"/>
              <p:nvPr/>
            </p:nvSpPr>
            <p:spPr>
              <a:xfrm>
                <a:off x="5091721" y="1378505"/>
                <a:ext cx="1363578" cy="369332"/>
              </a:xfrm>
              <a:prstGeom prst="rect">
                <a:avLst/>
              </a:prstGeom>
              <a:noFill/>
            </p:spPr>
            <p:txBody>
              <a:bodyPr wrap="none" lIns="0" tIns="0" rIns="0" bIns="0" rtlCol="0">
                <a:spAutoFit/>
              </a:bodyPr>
              <a:lstStyle/>
              <a:p>
                <a:r>
                  <a:rPr lang="en-US" b="1" dirty="0"/>
                  <a:t>d</a:t>
                </a:r>
                <a14:m>
                  <m:oMath xmlns:m="http://schemas.openxmlformats.org/officeDocument/2006/math">
                    <m:r>
                      <a:rPr lang="en-US" b="1" i="1">
                        <a:latin typeface="Cambria Math" panose="02040503050406030204" pitchFamily="18" charset="0"/>
                      </a:rPr>
                      <m:t>𝒚</m:t>
                    </m:r>
                    <m:r>
                      <a:rPr lang="en-US" i="1">
                        <a:latin typeface="Cambria Math" panose="02040503050406030204" pitchFamily="18" charset="0"/>
                      </a:rPr>
                      <m:t>=</m:t>
                    </m:r>
                    <m:r>
                      <a:rPr lang="en-US" i="1">
                        <a:latin typeface="Cambria Math" panose="02040503050406030204" pitchFamily="18" charset="0"/>
                      </a:rPr>
                      <m:t>𝐾</m:t>
                    </m:r>
                    <m:r>
                      <a:rPr lang="en-US" b="1" i="1">
                        <a:latin typeface="Cambria Math" panose="02040503050406030204" pitchFamily="18" charset="0"/>
                      </a:rPr>
                      <m:t>𝒅𝒙</m:t>
                    </m:r>
                  </m:oMath>
                </a14:m>
                <a:endParaRPr lang="en-US" b="1" dirty="0"/>
              </a:p>
            </p:txBody>
          </p:sp>
        </mc:Choice>
        <mc:Fallback xmlns="">
          <p:sp>
            <p:nvSpPr>
              <p:cNvPr id="5" name="TextBox 4">
                <a:extLst>
                  <a:ext uri="{FF2B5EF4-FFF2-40B4-BE49-F238E27FC236}">
                    <a16:creationId xmlns:a16="http://schemas.microsoft.com/office/drawing/2014/main" id="{F9E14DD3-0134-2943-96EE-D61B41334564}"/>
                  </a:ext>
                </a:extLst>
              </p:cNvPr>
              <p:cNvSpPr txBox="1">
                <a:spLocks noRot="1" noChangeAspect="1" noMove="1" noResize="1" noEditPoints="1" noAdjustHandles="1" noChangeArrowheads="1" noChangeShapeType="1" noTextEdit="1"/>
              </p:cNvSpPr>
              <p:nvPr/>
            </p:nvSpPr>
            <p:spPr>
              <a:xfrm>
                <a:off x="5091721" y="1378505"/>
                <a:ext cx="1363578" cy="369332"/>
              </a:xfrm>
              <a:prstGeom prst="rect">
                <a:avLst/>
              </a:prstGeom>
              <a:blipFill>
                <a:blip r:embed="rId2"/>
                <a:stretch>
                  <a:fillRect l="-12963" t="-23333" r="-7407" b="-43333"/>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F6816EBA-681B-7841-A637-D2F295813E8E}"/>
              </a:ext>
            </a:extLst>
          </p:cNvPr>
          <p:cNvSpPr txBox="1"/>
          <p:nvPr/>
        </p:nvSpPr>
        <p:spPr>
          <a:xfrm>
            <a:off x="1838795" y="563023"/>
            <a:ext cx="8514412" cy="830997"/>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The state vector is retrieved in Step 1 by iteratively solving the following equation by inversion:</a:t>
            </a:r>
          </a:p>
        </p:txBody>
      </p:sp>
      <p:sp>
        <p:nvSpPr>
          <p:cNvPr id="7" name="TextBox 6">
            <a:extLst>
              <a:ext uri="{FF2B5EF4-FFF2-40B4-BE49-F238E27FC236}">
                <a16:creationId xmlns:a16="http://schemas.microsoft.com/office/drawing/2014/main" id="{40ECB664-C012-234F-8397-D9D79106F7B2}"/>
              </a:ext>
            </a:extLst>
          </p:cNvPr>
          <p:cNvSpPr txBox="1"/>
          <p:nvPr/>
        </p:nvSpPr>
        <p:spPr>
          <a:xfrm>
            <a:off x="1838794" y="3220308"/>
            <a:ext cx="8514412" cy="1200329"/>
          </a:xfrm>
          <a:prstGeom prst="rect">
            <a:avLst/>
          </a:prstGeom>
          <a:noFill/>
          <a:ln w="50800">
            <a:solidFill>
              <a:schemeClr val="tx1"/>
            </a:solidFill>
          </a:ln>
        </p:spPr>
        <p:txBody>
          <a:bodyPr wrap="square" rtlCol="0">
            <a:spAutoFit/>
          </a:bodyPr>
          <a:lstStyle/>
          <a:p>
            <a:r>
              <a:rPr lang="en-US" dirty="0">
                <a:latin typeface="Times New Roman" panose="02020603050405020304" pitchFamily="18" charset="0"/>
                <a:cs typeface="Times New Roman" panose="02020603050405020304" pitchFamily="18" charset="0"/>
              </a:rPr>
              <a:t>K in the above expression represents a 4 x 4 matrix, consisting of Jacobians defined with respect to the measured radiances N</a:t>
            </a:r>
            <a:r>
              <a:rPr lang="en-US" baseline="-25000" dirty="0">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and the retrieved state vector </a:t>
            </a:r>
            <a:r>
              <a:rPr lang="en-US" dirty="0" err="1">
                <a:latin typeface="Times New Roman" panose="02020603050405020304" pitchFamily="18" charset="0"/>
                <a:cs typeface="Times New Roman" panose="02020603050405020304" pitchFamily="18" charset="0"/>
              </a:rPr>
              <a:t>x</a:t>
            </a:r>
            <a:r>
              <a:rPr lang="en-US" baseline="-25000" dirty="0" err="1">
                <a:latin typeface="Times New Roman" panose="02020603050405020304" pitchFamily="18" charset="0"/>
                <a:cs typeface="Times New Roman" panose="02020603050405020304" pitchFamily="18" charset="0"/>
              </a:rPr>
              <a:t>j</a:t>
            </a:r>
            <a:r>
              <a:rPr lang="en-US" dirty="0">
                <a:latin typeface="Times New Roman" panose="02020603050405020304" pitchFamily="18" charset="0"/>
                <a:cs typeface="Times New Roman" panose="02020603050405020304" pitchFamily="18" charset="0"/>
              </a:rPr>
              <a:t> as shown:</a:t>
            </a:r>
          </a:p>
        </p:txBody>
      </p: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A283BFC0-FBA4-504D-A03C-8C494359C684}"/>
                  </a:ext>
                </a:extLst>
              </p:cNvPr>
              <p:cNvSpPr>
                <a:spLocks noChangeAspect="1"/>
              </p:cNvSpPr>
              <p:nvPr/>
            </p:nvSpPr>
            <p:spPr>
              <a:xfrm>
                <a:off x="2623459" y="4490751"/>
                <a:ext cx="6744789" cy="236725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𝐾</m:t>
                      </m:r>
                      <m:r>
                        <a:rPr lang="en-US" sz="1800">
                          <a:latin typeface="Cambria Math" panose="02040503050406030204" pitchFamily="18" charset="0"/>
                        </a:rPr>
                        <m:t>= </m:t>
                      </m:r>
                      <m:d>
                        <m:dPr>
                          <m:ctrlPr>
                            <a:rPr lang="en-US" sz="1800" i="1">
                              <a:latin typeface="Cambria Math" panose="02040503050406030204" pitchFamily="18" charset="0"/>
                            </a:rPr>
                          </m:ctrlPr>
                        </m:dPr>
                        <m:e>
                          <m:m>
                            <m:mPr>
                              <m:plcHide m:val="on"/>
                              <m:mcs>
                                <m:mc>
                                  <m:mcPr>
                                    <m:count m:val="3"/>
                                    <m:mcJc m:val="center"/>
                                  </m:mcPr>
                                </m:mc>
                              </m:mcs>
                              <m:ctrlPr>
                                <a:rPr lang="en-US" sz="1800" i="1">
                                  <a:latin typeface="Cambria Math" panose="02040503050406030204" pitchFamily="18" charset="0"/>
                                </a:rPr>
                              </m:ctrlPr>
                            </m:mPr>
                            <m:mr>
                              <m:e>
                                <m:f>
                                  <m:fPr>
                                    <m:ctrlPr>
                                      <a:rPr lang="en-US" sz="1800" i="1">
                                        <a:latin typeface="Cambria Math" panose="02040503050406030204" pitchFamily="18" charset="0"/>
                                      </a:rPr>
                                    </m:ctrlPr>
                                  </m:fPr>
                                  <m:num>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𝑁</m:t>
                                        </m:r>
                                      </m:e>
                                      <m:sub>
                                        <m:r>
                                          <a:rPr lang="en-US" sz="1800">
                                            <a:latin typeface="Cambria Math" panose="02040503050406030204" pitchFamily="18" charset="0"/>
                                          </a:rPr>
                                          <m:t>317</m:t>
                                        </m:r>
                                      </m:sub>
                                    </m:sSub>
                                  </m:num>
                                  <m:den>
                                    <m:r>
                                      <a:rPr lang="en-US" sz="1800">
                                        <a:latin typeface="Cambria Math" panose="02040503050406030204" pitchFamily="18" charset="0"/>
                                      </a:rPr>
                                      <m:t>𝜕</m:t>
                                    </m:r>
                                    <m:r>
                                      <m:rPr>
                                        <m:sty m:val="p"/>
                                      </m:rPr>
                                      <a:rPr lang="en-US" sz="1800">
                                        <a:latin typeface="Cambria Math" panose="02040503050406030204" pitchFamily="18" charset="0"/>
                                      </a:rPr>
                                      <m:t>Ω</m:t>
                                    </m:r>
                                  </m:den>
                                </m:f>
                              </m:e>
                              <m:e>
                                <m:f>
                                  <m:fPr>
                                    <m:ctrlPr>
                                      <a:rPr lang="en-US" sz="1800" i="1">
                                        <a:latin typeface="Cambria Math" panose="02040503050406030204" pitchFamily="18" charset="0"/>
                                      </a:rPr>
                                    </m:ctrlPr>
                                  </m:fPr>
                                  <m:num>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𝑁</m:t>
                                        </m:r>
                                      </m:e>
                                      <m:sub>
                                        <m:r>
                                          <a:rPr lang="en-US" sz="1800">
                                            <a:latin typeface="Cambria Math" panose="02040503050406030204" pitchFamily="18" charset="0"/>
                                          </a:rPr>
                                          <m:t>317</m:t>
                                        </m:r>
                                      </m:sub>
                                    </m:sSub>
                                  </m:num>
                                  <m:den>
                                    <m:r>
                                      <a:rPr lang="en-US" sz="1800">
                                        <a:latin typeface="Cambria Math" panose="02040503050406030204" pitchFamily="18" charset="0"/>
                                      </a:rPr>
                                      <m:t>𝜕</m:t>
                                    </m:r>
                                    <m:r>
                                      <m:rPr>
                                        <m:sty m:val="p"/>
                                      </m:rPr>
                                      <a:rPr lang="en-US" sz="1800">
                                        <a:latin typeface="Cambria Math" panose="02040503050406030204" pitchFamily="18" charset="0"/>
                                      </a:rPr>
                                      <m:t>Σ</m:t>
                                    </m:r>
                                  </m:den>
                                </m:f>
                              </m:e>
                              <m:e>
                                <m:m>
                                  <m:mPr>
                                    <m:plcHide m:val="on"/>
                                    <m:mcs>
                                      <m:mc>
                                        <m:mcPr>
                                          <m:count m:val="2"/>
                                          <m:mcJc m:val="center"/>
                                        </m:mcPr>
                                      </m:mc>
                                    </m:mcs>
                                    <m:ctrlPr>
                                      <a:rPr lang="en-US" sz="1800" i="1">
                                        <a:latin typeface="Cambria Math" panose="02040503050406030204" pitchFamily="18" charset="0"/>
                                      </a:rPr>
                                    </m:ctrlPr>
                                  </m:mPr>
                                  <m:mr>
                                    <m:e>
                                      <m:f>
                                        <m:fPr>
                                          <m:ctrlPr>
                                            <a:rPr lang="en-US" sz="1800" i="1">
                                              <a:latin typeface="Cambria Math" panose="02040503050406030204" pitchFamily="18" charset="0"/>
                                            </a:rPr>
                                          </m:ctrlPr>
                                        </m:fPr>
                                        <m:num>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𝑁</m:t>
                                              </m:r>
                                            </m:e>
                                            <m:sub>
                                              <m:r>
                                                <a:rPr lang="en-US" sz="1800">
                                                  <a:latin typeface="Cambria Math" panose="02040503050406030204" pitchFamily="18" charset="0"/>
                                                </a:rPr>
                                                <m:t>317</m:t>
                                              </m:r>
                                            </m:sub>
                                          </m:sSub>
                                        </m:num>
                                        <m:den>
                                          <m:r>
                                            <a:rPr lang="en-US" sz="1800">
                                              <a:latin typeface="Cambria Math" panose="02040503050406030204" pitchFamily="18" charset="0"/>
                                            </a:rPr>
                                            <m:t>𝜕</m:t>
                                          </m:r>
                                          <m:r>
                                            <a:rPr lang="en-US" sz="1800" i="1">
                                              <a:latin typeface="Cambria Math" panose="02040503050406030204" pitchFamily="18" charset="0"/>
                                            </a:rPr>
                                            <m:t>𝑅</m:t>
                                          </m:r>
                                        </m:den>
                                      </m:f>
                                      <m:d>
                                        <m:dPr>
                                          <m:ctrlPr>
                                            <a:rPr lang="en-US" sz="1800" i="1">
                                              <a:latin typeface="Cambria Math" panose="02040503050406030204" pitchFamily="18" charset="0"/>
                                            </a:rPr>
                                          </m:ctrlPr>
                                        </m:dPr>
                                        <m:e>
                                          <m:sSub>
                                            <m:sSubPr>
                                              <m:ctrlPr>
                                                <a:rPr lang="en-US" sz="1800" i="1">
                                                  <a:latin typeface="Cambria Math" panose="02040503050406030204" pitchFamily="18" charset="0"/>
                                                </a:rPr>
                                              </m:ctrlPr>
                                            </m:sSubPr>
                                            <m:e>
                                              <m:r>
                                                <a:rPr lang="en-US" sz="1800" i="1">
                                                  <a:latin typeface="Cambria Math" panose="02040503050406030204" pitchFamily="18" charset="0"/>
                                                </a:rPr>
                                                <m:t>𝜆</m:t>
                                              </m:r>
                                            </m:e>
                                            <m:sub>
                                              <m:r>
                                                <a:rPr lang="en-US" sz="1800">
                                                  <a:latin typeface="Cambria Math" panose="02040503050406030204" pitchFamily="18" charset="0"/>
                                                </a:rPr>
                                                <m:t>1</m:t>
                                              </m:r>
                                            </m:sub>
                                          </m:sSub>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𝜆</m:t>
                                              </m:r>
                                            </m:e>
                                            <m:sub>
                                              <m:r>
                                                <a:rPr lang="en-US" sz="1800" i="1">
                                                  <a:latin typeface="Cambria Math" panose="02040503050406030204" pitchFamily="18" charset="0"/>
                                                </a:rPr>
                                                <m:t>𝑅</m:t>
                                              </m:r>
                                            </m:sub>
                                          </m:sSub>
                                        </m:e>
                                      </m:d>
                                    </m:e>
                                    <m:e>
                                      <m:f>
                                        <m:fPr>
                                          <m:ctrlPr>
                                            <a:rPr lang="en-US" sz="1800" i="1">
                                              <a:latin typeface="Cambria Math" panose="02040503050406030204" pitchFamily="18" charset="0"/>
                                            </a:rPr>
                                          </m:ctrlPr>
                                        </m:fPr>
                                        <m:num>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𝑁</m:t>
                                              </m:r>
                                            </m:e>
                                            <m:sub>
                                              <m:r>
                                                <a:rPr lang="en-US" sz="1800">
                                                  <a:latin typeface="Cambria Math" panose="02040503050406030204" pitchFamily="18" charset="0"/>
                                                </a:rPr>
                                                <m:t>317</m:t>
                                              </m:r>
                                            </m:sub>
                                          </m:sSub>
                                        </m:num>
                                        <m:den>
                                          <m:r>
                                            <a:rPr lang="en-US" sz="1800">
                                              <a:latin typeface="Cambria Math" panose="02040503050406030204" pitchFamily="18" charset="0"/>
                                            </a:rPr>
                                            <m:t>𝜕</m:t>
                                          </m:r>
                                          <m:r>
                                            <a:rPr lang="en-US" sz="1800" i="1">
                                              <a:latin typeface="Cambria Math" panose="02040503050406030204" pitchFamily="18" charset="0"/>
                                            </a:rPr>
                                            <m:t>𝑅</m:t>
                                          </m:r>
                                        </m:den>
                                      </m:f>
                                    </m:e>
                                  </m:mr>
                                </m:m>
                              </m:e>
                            </m:mr>
                            <m:mr>
                              <m:e>
                                <m:f>
                                  <m:fPr>
                                    <m:ctrlPr>
                                      <a:rPr lang="en-US" sz="1800" i="1">
                                        <a:latin typeface="Cambria Math" panose="02040503050406030204" pitchFamily="18" charset="0"/>
                                      </a:rPr>
                                    </m:ctrlPr>
                                  </m:fPr>
                                  <m:num>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𝑁</m:t>
                                        </m:r>
                                      </m:e>
                                      <m:sub>
                                        <m:r>
                                          <a:rPr lang="en-US" sz="1800">
                                            <a:latin typeface="Cambria Math" panose="02040503050406030204" pitchFamily="18" charset="0"/>
                                          </a:rPr>
                                          <m:t>331</m:t>
                                        </m:r>
                                      </m:sub>
                                    </m:sSub>
                                  </m:num>
                                  <m:den>
                                    <m:r>
                                      <a:rPr lang="en-US" sz="1800">
                                        <a:latin typeface="Cambria Math" panose="02040503050406030204" pitchFamily="18" charset="0"/>
                                      </a:rPr>
                                      <m:t>𝜕</m:t>
                                    </m:r>
                                    <m:r>
                                      <m:rPr>
                                        <m:sty m:val="p"/>
                                      </m:rPr>
                                      <a:rPr lang="en-US" sz="1800">
                                        <a:latin typeface="Cambria Math" panose="02040503050406030204" pitchFamily="18" charset="0"/>
                                      </a:rPr>
                                      <m:t>Ω</m:t>
                                    </m:r>
                                  </m:den>
                                </m:f>
                              </m:e>
                              <m:e>
                                <m:f>
                                  <m:fPr>
                                    <m:ctrlPr>
                                      <a:rPr lang="en-US" sz="1800" i="1">
                                        <a:latin typeface="Cambria Math" panose="02040503050406030204" pitchFamily="18" charset="0"/>
                                      </a:rPr>
                                    </m:ctrlPr>
                                  </m:fPr>
                                  <m:num>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𝑁</m:t>
                                        </m:r>
                                      </m:e>
                                      <m:sub>
                                        <m:r>
                                          <a:rPr lang="en-US" sz="1800">
                                            <a:latin typeface="Cambria Math" panose="02040503050406030204" pitchFamily="18" charset="0"/>
                                          </a:rPr>
                                          <m:t>331</m:t>
                                        </m:r>
                                      </m:sub>
                                    </m:sSub>
                                  </m:num>
                                  <m:den>
                                    <m:r>
                                      <a:rPr lang="en-US" sz="1800">
                                        <a:latin typeface="Cambria Math" panose="02040503050406030204" pitchFamily="18" charset="0"/>
                                      </a:rPr>
                                      <m:t>𝜕</m:t>
                                    </m:r>
                                    <m:r>
                                      <m:rPr>
                                        <m:sty m:val="p"/>
                                      </m:rPr>
                                      <a:rPr lang="en-US" sz="1800">
                                        <a:latin typeface="Cambria Math" panose="02040503050406030204" pitchFamily="18" charset="0"/>
                                      </a:rPr>
                                      <m:t>Σ</m:t>
                                    </m:r>
                                  </m:den>
                                </m:f>
                              </m:e>
                              <m:e>
                                <m:m>
                                  <m:mPr>
                                    <m:plcHide m:val="on"/>
                                    <m:mcs>
                                      <m:mc>
                                        <m:mcPr>
                                          <m:count m:val="2"/>
                                          <m:mcJc m:val="center"/>
                                        </m:mcPr>
                                      </m:mc>
                                    </m:mcs>
                                    <m:ctrlPr>
                                      <a:rPr lang="en-US" sz="1800" i="1">
                                        <a:latin typeface="Cambria Math" panose="02040503050406030204" pitchFamily="18" charset="0"/>
                                      </a:rPr>
                                    </m:ctrlPr>
                                  </m:mPr>
                                  <m:mr>
                                    <m:e>
                                      <m:f>
                                        <m:fPr>
                                          <m:ctrlPr>
                                            <a:rPr lang="en-US" sz="1800" i="1">
                                              <a:latin typeface="Cambria Math" panose="02040503050406030204" pitchFamily="18" charset="0"/>
                                            </a:rPr>
                                          </m:ctrlPr>
                                        </m:fPr>
                                        <m:num>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𝑁</m:t>
                                              </m:r>
                                            </m:e>
                                            <m:sub>
                                              <m:r>
                                                <a:rPr lang="en-US" sz="1800">
                                                  <a:latin typeface="Cambria Math" panose="02040503050406030204" pitchFamily="18" charset="0"/>
                                                </a:rPr>
                                                <m:t>331</m:t>
                                              </m:r>
                                            </m:sub>
                                          </m:sSub>
                                        </m:num>
                                        <m:den>
                                          <m:r>
                                            <a:rPr lang="en-US" sz="1800">
                                              <a:latin typeface="Cambria Math" panose="02040503050406030204" pitchFamily="18" charset="0"/>
                                            </a:rPr>
                                            <m:t>𝜕</m:t>
                                          </m:r>
                                          <m:r>
                                            <a:rPr lang="en-US" sz="1800" i="1">
                                              <a:latin typeface="Cambria Math" panose="02040503050406030204" pitchFamily="18" charset="0"/>
                                            </a:rPr>
                                            <m:t>𝑅</m:t>
                                          </m:r>
                                        </m:den>
                                      </m:f>
                                      <m:d>
                                        <m:dPr>
                                          <m:ctrlPr>
                                            <a:rPr lang="en-US" sz="1800" i="1">
                                              <a:latin typeface="Cambria Math" panose="02040503050406030204" pitchFamily="18" charset="0"/>
                                            </a:rPr>
                                          </m:ctrlPr>
                                        </m:dPr>
                                        <m:e>
                                          <m:sSub>
                                            <m:sSubPr>
                                              <m:ctrlPr>
                                                <a:rPr lang="en-US" sz="1800" i="1">
                                                  <a:latin typeface="Cambria Math" panose="02040503050406030204" pitchFamily="18" charset="0"/>
                                                </a:rPr>
                                              </m:ctrlPr>
                                            </m:sSubPr>
                                            <m:e>
                                              <m:r>
                                                <a:rPr lang="en-US" sz="1800" i="1">
                                                  <a:latin typeface="Cambria Math" panose="02040503050406030204" pitchFamily="18" charset="0"/>
                                                </a:rPr>
                                                <m:t>𝜆</m:t>
                                              </m:r>
                                            </m:e>
                                            <m:sub>
                                              <m:r>
                                                <a:rPr lang="en-US" sz="1800">
                                                  <a:latin typeface="Cambria Math" panose="02040503050406030204" pitchFamily="18" charset="0"/>
                                                </a:rPr>
                                                <m:t>2</m:t>
                                              </m:r>
                                            </m:sub>
                                          </m:sSub>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𝜆</m:t>
                                              </m:r>
                                            </m:e>
                                            <m:sub>
                                              <m:r>
                                                <a:rPr lang="en-US" sz="1800" i="1">
                                                  <a:latin typeface="Cambria Math" panose="02040503050406030204" pitchFamily="18" charset="0"/>
                                                </a:rPr>
                                                <m:t>𝑅</m:t>
                                              </m:r>
                                            </m:sub>
                                          </m:sSub>
                                        </m:e>
                                      </m:d>
                                    </m:e>
                                    <m:e>
                                      <m:f>
                                        <m:fPr>
                                          <m:ctrlPr>
                                            <a:rPr lang="en-US" sz="1800" i="1">
                                              <a:latin typeface="Cambria Math" panose="02040503050406030204" pitchFamily="18" charset="0"/>
                                            </a:rPr>
                                          </m:ctrlPr>
                                        </m:fPr>
                                        <m:num>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𝑁</m:t>
                                              </m:r>
                                            </m:e>
                                            <m:sub>
                                              <m:r>
                                                <a:rPr lang="en-US" sz="1800">
                                                  <a:latin typeface="Cambria Math" panose="02040503050406030204" pitchFamily="18" charset="0"/>
                                                </a:rPr>
                                                <m:t>331</m:t>
                                              </m:r>
                                            </m:sub>
                                          </m:sSub>
                                        </m:num>
                                        <m:den>
                                          <m:r>
                                            <a:rPr lang="en-US" sz="1800">
                                              <a:latin typeface="Cambria Math" panose="02040503050406030204" pitchFamily="18" charset="0"/>
                                            </a:rPr>
                                            <m:t>𝜕</m:t>
                                          </m:r>
                                          <m:r>
                                            <a:rPr lang="en-US" sz="1800" i="1">
                                              <a:latin typeface="Cambria Math" panose="02040503050406030204" pitchFamily="18" charset="0"/>
                                            </a:rPr>
                                            <m:t>𝑅</m:t>
                                          </m:r>
                                        </m:den>
                                      </m:f>
                                    </m:e>
                                  </m:mr>
                                </m:m>
                              </m:e>
                            </m:mr>
                            <m:mr>
                              <m:e>
                                <m:m>
                                  <m:mPr>
                                    <m:plcHide m:val="on"/>
                                    <m:mcs>
                                      <m:mc>
                                        <m:mcPr>
                                          <m:count m:val="1"/>
                                          <m:mcJc m:val="center"/>
                                        </m:mcPr>
                                      </m:mc>
                                    </m:mcs>
                                    <m:ctrlPr>
                                      <a:rPr lang="en-US" sz="1800" i="1">
                                        <a:latin typeface="Cambria Math" panose="02040503050406030204" pitchFamily="18" charset="0"/>
                                      </a:rPr>
                                    </m:ctrlPr>
                                  </m:mPr>
                                  <m:mr>
                                    <m:e>
                                      <m:f>
                                        <m:fPr>
                                          <m:ctrlPr>
                                            <a:rPr lang="en-US" sz="1800" i="1">
                                              <a:latin typeface="Cambria Math" panose="02040503050406030204" pitchFamily="18" charset="0"/>
                                            </a:rPr>
                                          </m:ctrlPr>
                                        </m:fPr>
                                        <m:num>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𝑁</m:t>
                                              </m:r>
                                            </m:e>
                                            <m:sub>
                                              <m:r>
                                                <a:rPr lang="en-US" sz="1800">
                                                  <a:latin typeface="Cambria Math" panose="02040503050406030204" pitchFamily="18" charset="0"/>
                                                </a:rPr>
                                                <m:t>340</m:t>
                                              </m:r>
                                            </m:sub>
                                          </m:sSub>
                                        </m:num>
                                        <m:den>
                                          <m:r>
                                            <a:rPr lang="en-US" sz="1800">
                                              <a:latin typeface="Cambria Math" panose="02040503050406030204" pitchFamily="18" charset="0"/>
                                            </a:rPr>
                                            <m:t>𝜕</m:t>
                                          </m:r>
                                          <m:r>
                                            <m:rPr>
                                              <m:sty m:val="p"/>
                                            </m:rPr>
                                            <a:rPr lang="en-US" sz="1800">
                                              <a:latin typeface="Cambria Math" panose="02040503050406030204" pitchFamily="18" charset="0"/>
                                            </a:rPr>
                                            <m:t>Ω</m:t>
                                          </m:r>
                                        </m:den>
                                      </m:f>
                                    </m:e>
                                  </m:mr>
                                  <m:mr>
                                    <m:e>
                                      <m:r>
                                        <a:rPr lang="en-US" sz="1800">
                                          <a:latin typeface="Cambria Math" panose="02040503050406030204" pitchFamily="18" charset="0"/>
                                        </a:rPr>
                                        <m:t>0</m:t>
                                      </m:r>
                                    </m:e>
                                  </m:mr>
                                </m:m>
                              </m:e>
                              <m:e>
                                <m:m>
                                  <m:mPr>
                                    <m:plcHide m:val="on"/>
                                    <m:mcs>
                                      <m:mc>
                                        <m:mcPr>
                                          <m:count m:val="1"/>
                                          <m:mcJc m:val="center"/>
                                        </m:mcPr>
                                      </m:mc>
                                    </m:mcs>
                                    <m:ctrlPr>
                                      <a:rPr lang="en-US" sz="1800" i="1">
                                        <a:latin typeface="Cambria Math" panose="02040503050406030204" pitchFamily="18" charset="0"/>
                                      </a:rPr>
                                    </m:ctrlPr>
                                  </m:mPr>
                                  <m:mr>
                                    <m:e>
                                      <m:f>
                                        <m:fPr>
                                          <m:ctrlPr>
                                            <a:rPr lang="en-US" sz="1800" i="1">
                                              <a:latin typeface="Cambria Math" panose="02040503050406030204" pitchFamily="18" charset="0"/>
                                            </a:rPr>
                                          </m:ctrlPr>
                                        </m:fPr>
                                        <m:num>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𝑁</m:t>
                                              </m:r>
                                            </m:e>
                                            <m:sub>
                                              <m:r>
                                                <a:rPr lang="en-US" sz="1800">
                                                  <a:latin typeface="Cambria Math" panose="02040503050406030204" pitchFamily="18" charset="0"/>
                                                </a:rPr>
                                                <m:t>340</m:t>
                                              </m:r>
                                            </m:sub>
                                          </m:sSub>
                                        </m:num>
                                        <m:den>
                                          <m:r>
                                            <a:rPr lang="en-US" sz="1800">
                                              <a:latin typeface="Cambria Math" panose="02040503050406030204" pitchFamily="18" charset="0"/>
                                            </a:rPr>
                                            <m:t>𝜕</m:t>
                                          </m:r>
                                          <m:r>
                                            <m:rPr>
                                              <m:sty m:val="p"/>
                                            </m:rPr>
                                            <a:rPr lang="en-US" sz="1800">
                                              <a:latin typeface="Cambria Math" panose="02040503050406030204" pitchFamily="18" charset="0"/>
                                            </a:rPr>
                                            <m:t>Σ</m:t>
                                          </m:r>
                                        </m:den>
                                      </m:f>
                                    </m:e>
                                  </m:mr>
                                  <m:mr>
                                    <m:e>
                                      <m:r>
                                        <a:rPr lang="en-US" sz="1800">
                                          <a:latin typeface="Cambria Math" panose="02040503050406030204" pitchFamily="18" charset="0"/>
                                        </a:rPr>
                                        <m:t>0</m:t>
                                      </m:r>
                                    </m:e>
                                  </m:mr>
                                </m:m>
                              </m:e>
                              <m:e>
                                <m:m>
                                  <m:mPr>
                                    <m:plcHide m:val="on"/>
                                    <m:mcs>
                                      <m:mc>
                                        <m:mcPr>
                                          <m:count m:val="2"/>
                                          <m:mcJc m:val="center"/>
                                        </m:mcPr>
                                      </m:mc>
                                    </m:mcs>
                                    <m:ctrlPr>
                                      <a:rPr lang="en-US" sz="1800" i="1">
                                        <a:latin typeface="Cambria Math" panose="02040503050406030204" pitchFamily="18" charset="0"/>
                                      </a:rPr>
                                    </m:ctrlPr>
                                  </m:mPr>
                                  <m:mr>
                                    <m:e>
                                      <m:m>
                                        <m:mPr>
                                          <m:plcHide m:val="on"/>
                                          <m:mcs>
                                            <m:mc>
                                              <m:mcPr>
                                                <m:count m:val="1"/>
                                                <m:mcJc m:val="center"/>
                                              </m:mcPr>
                                            </m:mc>
                                          </m:mcs>
                                          <m:ctrlPr>
                                            <a:rPr lang="en-US" sz="1800" i="1">
                                              <a:latin typeface="Cambria Math" panose="02040503050406030204" pitchFamily="18" charset="0"/>
                                            </a:rPr>
                                          </m:ctrlPr>
                                        </m:mPr>
                                        <m:mr>
                                          <m:e>
                                            <m:f>
                                              <m:fPr>
                                                <m:ctrlPr>
                                                  <a:rPr lang="en-US" sz="1800" i="1">
                                                    <a:latin typeface="Cambria Math" panose="02040503050406030204" pitchFamily="18" charset="0"/>
                                                  </a:rPr>
                                                </m:ctrlPr>
                                              </m:fPr>
                                              <m:num>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𝑁</m:t>
                                                    </m:r>
                                                  </m:e>
                                                  <m:sub>
                                                    <m:r>
                                                      <a:rPr lang="en-US" sz="1800">
                                                        <a:latin typeface="Cambria Math" panose="02040503050406030204" pitchFamily="18" charset="0"/>
                                                      </a:rPr>
                                                      <m:t>340</m:t>
                                                    </m:r>
                                                  </m:sub>
                                                </m:sSub>
                                              </m:num>
                                              <m:den>
                                                <m:r>
                                                  <a:rPr lang="en-US" sz="1800">
                                                    <a:latin typeface="Cambria Math" panose="02040503050406030204" pitchFamily="18" charset="0"/>
                                                  </a:rPr>
                                                  <m:t>𝜕</m:t>
                                                </m:r>
                                                <m:r>
                                                  <a:rPr lang="en-US" sz="1800" i="1">
                                                    <a:latin typeface="Cambria Math" panose="02040503050406030204" pitchFamily="18" charset="0"/>
                                                  </a:rPr>
                                                  <m:t>𝑅</m:t>
                                                </m:r>
                                              </m:den>
                                            </m:f>
                                            <m:d>
                                              <m:dPr>
                                                <m:ctrlPr>
                                                  <a:rPr lang="en-US" sz="1800" i="1">
                                                    <a:latin typeface="Cambria Math" panose="02040503050406030204" pitchFamily="18" charset="0"/>
                                                  </a:rPr>
                                                </m:ctrlPr>
                                              </m:dPr>
                                              <m:e>
                                                <m:sSub>
                                                  <m:sSubPr>
                                                    <m:ctrlPr>
                                                      <a:rPr lang="en-US" sz="1800" i="1">
                                                        <a:latin typeface="Cambria Math" panose="02040503050406030204" pitchFamily="18" charset="0"/>
                                                      </a:rPr>
                                                    </m:ctrlPr>
                                                  </m:sSubPr>
                                                  <m:e>
                                                    <m:r>
                                                      <a:rPr lang="en-US" sz="1800" i="1">
                                                        <a:latin typeface="Cambria Math" panose="02040503050406030204" pitchFamily="18" charset="0"/>
                                                      </a:rPr>
                                                      <m:t>𝜆</m:t>
                                                    </m:r>
                                                  </m:e>
                                                  <m:sub>
                                                    <m:r>
                                                      <a:rPr lang="en-US" sz="1800">
                                                        <a:latin typeface="Cambria Math" panose="02040503050406030204" pitchFamily="18" charset="0"/>
                                                      </a:rPr>
                                                      <m:t>3</m:t>
                                                    </m:r>
                                                  </m:sub>
                                                </m:sSub>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𝜆</m:t>
                                                    </m:r>
                                                  </m:e>
                                                  <m:sub>
                                                    <m:r>
                                                      <a:rPr lang="en-US" sz="1800" i="1">
                                                        <a:latin typeface="Cambria Math" panose="02040503050406030204" pitchFamily="18" charset="0"/>
                                                      </a:rPr>
                                                      <m:t>𝑅</m:t>
                                                    </m:r>
                                                  </m:sub>
                                                </m:sSub>
                                              </m:e>
                                            </m:d>
                                          </m:e>
                                        </m:mr>
                                        <m:mr>
                                          <m:e>
                                            <m:r>
                                              <a:rPr lang="en-US" sz="1800">
                                                <a:latin typeface="Cambria Math" panose="02040503050406030204" pitchFamily="18" charset="0"/>
                                              </a:rPr>
                                              <m:t>0</m:t>
                                            </m:r>
                                          </m:e>
                                        </m:mr>
                                      </m:m>
                                    </m:e>
                                    <m:e>
                                      <m:m>
                                        <m:mPr>
                                          <m:plcHide m:val="on"/>
                                          <m:mcs>
                                            <m:mc>
                                              <m:mcPr>
                                                <m:count m:val="1"/>
                                                <m:mcJc m:val="center"/>
                                              </m:mcPr>
                                            </m:mc>
                                          </m:mcs>
                                          <m:ctrlPr>
                                            <a:rPr lang="en-US" sz="1800" i="1">
                                              <a:latin typeface="Cambria Math" panose="02040503050406030204" pitchFamily="18" charset="0"/>
                                            </a:rPr>
                                          </m:ctrlPr>
                                        </m:mPr>
                                        <m:mr>
                                          <m:e>
                                            <m:f>
                                              <m:fPr>
                                                <m:ctrlPr>
                                                  <a:rPr lang="en-US" sz="1800" i="1">
                                                    <a:latin typeface="Cambria Math" panose="02040503050406030204" pitchFamily="18" charset="0"/>
                                                  </a:rPr>
                                                </m:ctrlPr>
                                              </m:fPr>
                                              <m:num>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𝑁</m:t>
                                                    </m:r>
                                                  </m:e>
                                                  <m:sub>
                                                    <m:r>
                                                      <a:rPr lang="en-US" sz="1800">
                                                        <a:latin typeface="Cambria Math" panose="02040503050406030204" pitchFamily="18" charset="0"/>
                                                      </a:rPr>
                                                      <m:t>340</m:t>
                                                    </m:r>
                                                  </m:sub>
                                                </m:sSub>
                                              </m:num>
                                              <m:den>
                                                <m:r>
                                                  <a:rPr lang="en-US" sz="1800">
                                                    <a:latin typeface="Cambria Math" panose="02040503050406030204" pitchFamily="18" charset="0"/>
                                                  </a:rPr>
                                                  <m:t>𝜕</m:t>
                                                </m:r>
                                                <m:r>
                                                  <a:rPr lang="en-US" sz="1800" i="1">
                                                    <a:latin typeface="Cambria Math" panose="02040503050406030204" pitchFamily="18" charset="0"/>
                                                  </a:rPr>
                                                  <m:t>𝑅</m:t>
                                                </m:r>
                                              </m:den>
                                            </m:f>
                                          </m:e>
                                        </m:mr>
                                        <m:mr>
                                          <m:e>
                                            <m:f>
                                              <m:fPr>
                                                <m:ctrlPr>
                                                  <a:rPr lang="en-US" sz="1800" i="1">
                                                    <a:latin typeface="Cambria Math" panose="02040503050406030204" pitchFamily="18" charset="0"/>
                                                  </a:rPr>
                                                </m:ctrlPr>
                                              </m:fPr>
                                              <m:num>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𝑁</m:t>
                                                    </m:r>
                                                  </m:e>
                                                  <m:sub>
                                                    <m:r>
                                                      <a:rPr lang="en-US" sz="1800">
                                                        <a:latin typeface="Cambria Math" panose="02040503050406030204" pitchFamily="18" charset="0"/>
                                                      </a:rPr>
                                                      <m:t>380</m:t>
                                                    </m:r>
                                                  </m:sub>
                                                </m:sSub>
                                              </m:num>
                                              <m:den>
                                                <m:r>
                                                  <a:rPr lang="en-US" sz="1800">
                                                    <a:latin typeface="Cambria Math" panose="02040503050406030204" pitchFamily="18" charset="0"/>
                                                  </a:rPr>
                                                  <m:t>𝜕</m:t>
                                                </m:r>
                                                <m:r>
                                                  <a:rPr lang="en-US" sz="1800" i="1">
                                                    <a:latin typeface="Cambria Math" panose="02040503050406030204" pitchFamily="18" charset="0"/>
                                                  </a:rPr>
                                                  <m:t>𝑅</m:t>
                                                </m:r>
                                              </m:den>
                                            </m:f>
                                          </m:e>
                                        </m:mr>
                                      </m:m>
                                    </m:e>
                                  </m:mr>
                                </m:m>
                              </m:e>
                            </m:mr>
                          </m:m>
                        </m:e>
                      </m:d>
                    </m:oMath>
                  </m:oMathPara>
                </a14:m>
                <a:endParaRPr lang="en-US" sz="1800" dirty="0"/>
              </a:p>
            </p:txBody>
          </p:sp>
        </mc:Choice>
        <mc:Fallback xmlns="">
          <p:sp>
            <p:nvSpPr>
              <p:cNvPr id="9" name="Rectangle 8">
                <a:extLst>
                  <a:ext uri="{FF2B5EF4-FFF2-40B4-BE49-F238E27FC236}">
                    <a16:creationId xmlns:a16="http://schemas.microsoft.com/office/drawing/2014/main" id="{A283BFC0-FBA4-504D-A03C-8C494359C684}"/>
                  </a:ext>
                </a:extLst>
              </p:cNvPr>
              <p:cNvSpPr>
                <a:spLocks noRot="1" noChangeAspect="1" noMove="1" noResize="1" noEditPoints="1" noAdjustHandles="1" noChangeArrowheads="1" noChangeShapeType="1" noTextEdit="1"/>
              </p:cNvSpPr>
              <p:nvPr/>
            </p:nvSpPr>
            <p:spPr>
              <a:xfrm>
                <a:off x="2623459" y="4490751"/>
                <a:ext cx="6744789" cy="2367251"/>
              </a:xfrm>
              <a:prstGeom prst="rect">
                <a:avLst/>
              </a:prstGeom>
              <a:blipFill>
                <a:blip r:embed="rId3"/>
                <a:stretch>
                  <a:fillRect/>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A43E6599-8D57-024F-B816-081DAB7B0A09}"/>
              </a:ext>
            </a:extLst>
          </p:cNvPr>
          <p:cNvSpPr txBox="1"/>
          <p:nvPr/>
        </p:nvSpPr>
        <p:spPr>
          <a:xfrm>
            <a:off x="1838794" y="1804661"/>
            <a:ext cx="8514412" cy="1200329"/>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where </a:t>
            </a:r>
            <a:r>
              <a:rPr lang="en-US" dirty="0" err="1">
                <a:latin typeface="Times New Roman" panose="02020603050405020304" pitchFamily="18" charset="0"/>
                <a:cs typeface="Times New Roman" panose="02020603050405020304" pitchFamily="18" charset="0"/>
              </a:rPr>
              <a:t>dy</a:t>
            </a:r>
            <a:r>
              <a:rPr lang="en-US" dirty="0">
                <a:latin typeface="Times New Roman" panose="02020603050405020304" pitchFamily="18" charset="0"/>
                <a:cs typeface="Times New Roman" panose="02020603050405020304" pitchFamily="18" charset="0"/>
              </a:rPr>
              <a:t> is the difference between the measured (N</a:t>
            </a:r>
            <a:r>
              <a:rPr lang="en-US" baseline="-25000" dirty="0">
                <a:latin typeface="Times New Roman" panose="02020603050405020304" pitchFamily="18" charset="0"/>
                <a:cs typeface="Times New Roman" panose="02020603050405020304" pitchFamily="18" charset="0"/>
              </a:rPr>
              <a:t>m</a:t>
            </a:r>
            <a:r>
              <a:rPr lang="en-US" dirty="0">
                <a:latin typeface="Times New Roman" panose="02020603050405020304" pitchFamily="18" charset="0"/>
                <a:cs typeface="Times New Roman" panose="02020603050405020304" pitchFamily="18" charset="0"/>
              </a:rPr>
              <a:t>) and forward model calculated N-value (N</a:t>
            </a:r>
            <a:r>
              <a:rPr lang="en-US" baseline="-25000"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and dx the difference between the current estimate and the previous iteration: </a:t>
            </a:r>
            <a:r>
              <a:rPr lang="en-US" b="1" dirty="0">
                <a:latin typeface="Times New Roman" panose="02020603050405020304" pitchFamily="18" charset="0"/>
                <a:cs typeface="Times New Roman" panose="02020603050405020304" pitchFamily="18" charset="0"/>
              </a:rPr>
              <a:t>x</a:t>
            </a:r>
            <a:r>
              <a:rPr lang="en-US" b="1" baseline="-25000" dirty="0">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 </a:t>
            </a:r>
            <a:r>
              <a:rPr lang="en-US" b="1" dirty="0">
                <a:latin typeface="Times New Roman" panose="02020603050405020304" pitchFamily="18" charset="0"/>
                <a:cs typeface="Times New Roman" panose="02020603050405020304" pitchFamily="18" charset="0"/>
              </a:rPr>
              <a:t>x</a:t>
            </a:r>
            <a:r>
              <a:rPr lang="en-US" baseline="-25000" dirty="0">
                <a:latin typeface="Times New Roman" panose="02020603050405020304" pitchFamily="18" charset="0"/>
                <a:cs typeface="Times New Roman" panose="02020603050405020304" pitchFamily="18" charset="0"/>
              </a:rPr>
              <a:t>i-1</a:t>
            </a:r>
            <a:r>
              <a:rPr lang="en-US" dirty="0">
                <a:latin typeface="Times New Roman" panose="02020603050405020304" pitchFamily="18" charset="0"/>
                <a:cs typeface="Times New Roman" panose="02020603050405020304" pitchFamily="18" charset="0"/>
              </a:rPr>
              <a:t> + </a:t>
            </a:r>
            <a:r>
              <a:rPr lang="en-US" b="1" dirty="0">
                <a:latin typeface="Times New Roman" panose="02020603050405020304" pitchFamily="18" charset="0"/>
                <a:cs typeface="Times New Roman" panose="02020603050405020304" pitchFamily="18" charset="0"/>
              </a:rPr>
              <a:t>dx</a:t>
            </a:r>
          </a:p>
        </p:txBody>
      </p:sp>
      <p:sp>
        <p:nvSpPr>
          <p:cNvPr id="12" name="Rectangle 11">
            <a:extLst>
              <a:ext uri="{FF2B5EF4-FFF2-40B4-BE49-F238E27FC236}">
                <a16:creationId xmlns:a16="http://schemas.microsoft.com/office/drawing/2014/main" id="{D9AD81FC-2F67-EE40-9145-922171F98EC3}"/>
              </a:ext>
            </a:extLst>
          </p:cNvPr>
          <p:cNvSpPr/>
          <p:nvPr/>
        </p:nvSpPr>
        <p:spPr>
          <a:xfrm>
            <a:off x="1838794" y="523221"/>
            <a:ext cx="8514412" cy="2481768"/>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1EF784A9-9A02-704B-BD99-F51FE01097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1" y="26737"/>
            <a:ext cx="1016001" cy="589719"/>
          </a:xfrm>
          <a:prstGeom prst="rect">
            <a:avLst/>
          </a:prstGeom>
        </p:spPr>
      </p:pic>
    </p:spTree>
    <p:extLst>
      <p:ext uri="{BB962C8B-B14F-4D97-AF65-F5344CB8AC3E}">
        <p14:creationId xmlns:p14="http://schemas.microsoft.com/office/powerpoint/2010/main" val="37358319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523999" y="62189"/>
            <a:ext cx="9144000" cy="523220"/>
          </a:xfrm>
          <a:prstGeom prst="rect">
            <a:avLst/>
          </a:prstGeom>
          <a:noFill/>
        </p:spPr>
        <p:txBody>
          <a:bodyPr wrap="square" rtlCol="0">
            <a:spAutoFit/>
          </a:bodyPr>
          <a:lstStyle/>
          <a:p>
            <a:pPr algn="ctr"/>
            <a:r>
              <a:rPr lang="en-US" sz="2800" b="1" dirty="0">
                <a:latin typeface="Times New Roman"/>
                <a:cs typeface="Times New Roman"/>
              </a:rPr>
              <a:t>EPIC SO</a:t>
            </a:r>
            <a:r>
              <a:rPr lang="en-US" sz="2800" b="1" baseline="-25000" dirty="0">
                <a:latin typeface="Times New Roman"/>
                <a:cs typeface="Times New Roman"/>
              </a:rPr>
              <a:t>2</a:t>
            </a:r>
            <a:r>
              <a:rPr lang="en-US" sz="2800" b="1" dirty="0">
                <a:latin typeface="Times New Roman"/>
                <a:cs typeface="Times New Roman"/>
              </a:rPr>
              <a:t> Algorithm: Step 2</a:t>
            </a:r>
          </a:p>
        </p:txBody>
      </p:sp>
      <p:sp>
        <p:nvSpPr>
          <p:cNvPr id="5" name="TextBox 4"/>
          <p:cNvSpPr txBox="1"/>
          <p:nvPr/>
        </p:nvSpPr>
        <p:spPr>
          <a:xfrm>
            <a:off x="3048002" y="838201"/>
            <a:ext cx="184731" cy="369332"/>
          </a:xfrm>
          <a:prstGeom prst="rect">
            <a:avLst/>
          </a:prstGeom>
          <a:noFill/>
        </p:spPr>
        <p:txBody>
          <a:bodyPr wrap="none" rtlCol="0">
            <a:spAutoFit/>
          </a:bodyPr>
          <a:lstStyle/>
          <a:p>
            <a:endParaRPr lang="en-US" sz="1800" dirty="0"/>
          </a:p>
        </p:txBody>
      </p:sp>
      <p:sp>
        <p:nvSpPr>
          <p:cNvPr id="11" name="Rectangle 10"/>
          <p:cNvSpPr/>
          <p:nvPr/>
        </p:nvSpPr>
        <p:spPr>
          <a:xfrm>
            <a:off x="1720746" y="673069"/>
            <a:ext cx="8750508" cy="1200329"/>
          </a:xfrm>
          <a:prstGeom prst="rect">
            <a:avLst/>
          </a:prstGeom>
          <a:noFill/>
          <a:ln w="50800">
            <a:solidFill>
              <a:schemeClr val="tx1"/>
            </a:solidFill>
          </a:ln>
        </p:spPr>
        <p:txBody>
          <a:bodyPr wrap="square">
            <a:spAutoFit/>
          </a:bodyPr>
          <a:lstStyle/>
          <a:p>
            <a:r>
              <a:rPr lang="en-US" dirty="0">
                <a:latin typeface="Times New Roman"/>
                <a:cs typeface="Times New Roman"/>
              </a:rPr>
              <a:t>Our Step 2 procedure was added to reduce false positive and negative SO</a:t>
            </a:r>
            <a:r>
              <a:rPr lang="en-US" baseline="-25000" dirty="0">
                <a:latin typeface="Times New Roman"/>
                <a:cs typeface="Times New Roman"/>
              </a:rPr>
              <a:t>2</a:t>
            </a:r>
            <a:r>
              <a:rPr lang="en-US" dirty="0">
                <a:latin typeface="Times New Roman"/>
                <a:cs typeface="Times New Roman"/>
              </a:rPr>
              <a:t> artifacts due to spatiotemporal mismatch between 4 UV channels that are not completely accounted for in Level 1B processing </a:t>
            </a:r>
          </a:p>
        </p:txBody>
      </p:sp>
      <p:sp>
        <p:nvSpPr>
          <p:cNvPr id="9" name="TextBox 8"/>
          <p:cNvSpPr txBox="1"/>
          <p:nvPr/>
        </p:nvSpPr>
        <p:spPr>
          <a:xfrm>
            <a:off x="1720746" y="2371912"/>
            <a:ext cx="8750508" cy="4108817"/>
          </a:xfrm>
          <a:prstGeom prst="rect">
            <a:avLst/>
          </a:prstGeom>
          <a:noFill/>
          <a:ln w="50800">
            <a:solidFill>
              <a:schemeClr val="tx1"/>
            </a:solidFill>
          </a:ln>
        </p:spPr>
        <p:txBody>
          <a:bodyPr wrap="square" rtlCol="0">
            <a:spAutoFit/>
          </a:bodyPr>
          <a:lstStyle/>
          <a:p>
            <a:pPr>
              <a:spcAft>
                <a:spcPts val="1800"/>
              </a:spcAft>
              <a:buSzPct val="140000"/>
              <a:buFont typeface="Arial"/>
              <a:buChar char="•"/>
            </a:pPr>
            <a:r>
              <a:rPr lang="en-US" dirty="0">
                <a:latin typeface="Times New Roman"/>
                <a:ea typeface="Times New Roman" charset="0"/>
                <a:cs typeface="Times New Roman"/>
              </a:rPr>
              <a:t>Step 1 retrieved quantities (SO</a:t>
            </a:r>
            <a:r>
              <a:rPr lang="en-US" baseline="-25000" dirty="0">
                <a:latin typeface="Times New Roman"/>
                <a:ea typeface="Times New Roman" charset="0"/>
                <a:cs typeface="Times New Roman"/>
              </a:rPr>
              <a:t>2</a:t>
            </a:r>
            <a:r>
              <a:rPr lang="en-US" dirty="0">
                <a:latin typeface="Times New Roman"/>
                <a:ea typeface="Times New Roman" charset="0"/>
                <a:cs typeface="Times New Roman"/>
              </a:rPr>
              <a:t>, </a:t>
            </a:r>
            <a:r>
              <a:rPr lang="en-US" dirty="0" err="1">
                <a:latin typeface="Times New Roman"/>
                <a:ea typeface="Times New Roman" charset="0"/>
                <a:cs typeface="Times New Roman"/>
              </a:rPr>
              <a:t>dR</a:t>
            </a:r>
            <a:r>
              <a:rPr lang="en-US" dirty="0">
                <a:latin typeface="Times New Roman"/>
                <a:ea typeface="Times New Roman" charset="0"/>
                <a:cs typeface="Times New Roman"/>
              </a:rPr>
              <a:t>/</a:t>
            </a:r>
            <a:r>
              <a:rPr lang="en-US" dirty="0" err="1">
                <a:latin typeface="Times New Roman"/>
                <a:cs typeface="Times New Roman"/>
              </a:rPr>
              <a:t>dλ</a:t>
            </a:r>
            <a:r>
              <a:rPr lang="en-US" dirty="0">
                <a:latin typeface="Times New Roman"/>
                <a:cs typeface="Times New Roman"/>
              </a:rPr>
              <a:t> and R)</a:t>
            </a:r>
            <a:r>
              <a:rPr lang="en-US" dirty="0">
                <a:latin typeface="Times New Roman"/>
                <a:ea typeface="Times New Roman" charset="0"/>
                <a:cs typeface="Times New Roman"/>
              </a:rPr>
              <a:t> are used as first guesses </a:t>
            </a:r>
          </a:p>
          <a:p>
            <a:pPr>
              <a:spcAft>
                <a:spcPts val="1800"/>
              </a:spcAft>
              <a:buSzPct val="140000"/>
              <a:buFont typeface="Arial"/>
              <a:buChar char="•"/>
            </a:pPr>
            <a:r>
              <a:rPr lang="en-US" dirty="0">
                <a:latin typeface="Times New Roman" charset="0"/>
                <a:ea typeface="Times New Roman" charset="0"/>
                <a:cs typeface="Times New Roman" charset="0"/>
              </a:rPr>
              <a:t>A 31 x 31 box smoothing procedure is applied to the every Step 1 O</a:t>
            </a:r>
            <a:r>
              <a:rPr lang="en-US" baseline="-25000" dirty="0">
                <a:latin typeface="Times New Roman" charset="0"/>
                <a:ea typeface="Times New Roman" charset="0"/>
                <a:cs typeface="Times New Roman" charset="0"/>
              </a:rPr>
              <a:t>3</a:t>
            </a:r>
            <a:r>
              <a:rPr lang="en-US" dirty="0">
                <a:latin typeface="Times New Roman" charset="0"/>
                <a:ea typeface="Times New Roman" charset="0"/>
                <a:cs typeface="Times New Roman" charset="0"/>
              </a:rPr>
              <a:t> </a:t>
            </a:r>
            <a:r>
              <a:rPr lang="en-US" dirty="0" err="1">
                <a:latin typeface="Times New Roman" charset="0"/>
                <a:ea typeface="Times New Roman" charset="0"/>
                <a:cs typeface="Times New Roman" charset="0"/>
              </a:rPr>
              <a:t>FoV</a:t>
            </a:r>
            <a:r>
              <a:rPr lang="en-US" dirty="0">
                <a:latin typeface="Times New Roman" charset="0"/>
                <a:ea typeface="Times New Roman" charset="0"/>
                <a:cs typeface="Times New Roman" charset="0"/>
              </a:rPr>
              <a:t> to obtain a smoothed ozone field across the full disc image.</a:t>
            </a:r>
          </a:p>
          <a:p>
            <a:pPr>
              <a:spcAft>
                <a:spcPts val="1800"/>
              </a:spcAft>
              <a:buSzPct val="140000"/>
              <a:buFont typeface="Arial"/>
              <a:buChar char="•"/>
            </a:pPr>
            <a:r>
              <a:rPr lang="en-US" dirty="0">
                <a:latin typeface="Times New Roman" charset="0"/>
                <a:ea typeface="Times New Roman" charset="0"/>
                <a:cs typeface="Times New Roman" charset="0"/>
              </a:rPr>
              <a:t> The smoothed O</a:t>
            </a:r>
            <a:r>
              <a:rPr lang="en-US" baseline="-25000" dirty="0">
                <a:latin typeface="Times New Roman" charset="0"/>
                <a:ea typeface="Times New Roman" charset="0"/>
                <a:cs typeface="Times New Roman" charset="0"/>
              </a:rPr>
              <a:t>3</a:t>
            </a:r>
            <a:r>
              <a:rPr lang="en-US" dirty="0">
                <a:latin typeface="Times New Roman" charset="0"/>
                <a:ea typeface="Times New Roman" charset="0"/>
                <a:cs typeface="Times New Roman" charset="0"/>
              </a:rPr>
              <a:t> </a:t>
            </a:r>
            <a:r>
              <a:rPr lang="en-US" dirty="0" err="1">
                <a:latin typeface="Times New Roman" charset="0"/>
                <a:ea typeface="Times New Roman" charset="0"/>
                <a:cs typeface="Times New Roman" charset="0"/>
              </a:rPr>
              <a:t>FoVs</a:t>
            </a:r>
            <a:r>
              <a:rPr lang="en-US" dirty="0">
                <a:latin typeface="Times New Roman" charset="0"/>
                <a:ea typeface="Times New Roman" charset="0"/>
                <a:cs typeface="Times New Roman" charset="0"/>
              </a:rPr>
              <a:t> are fixed in Step 2 and a second retrieval of SO</a:t>
            </a:r>
            <a:r>
              <a:rPr lang="en-US" baseline="-25000" dirty="0">
                <a:latin typeface="Times New Roman" charset="0"/>
                <a:ea typeface="Times New Roman" charset="0"/>
                <a:cs typeface="Times New Roman" charset="0"/>
              </a:rPr>
              <a:t>2</a:t>
            </a:r>
            <a:r>
              <a:rPr lang="en-US" dirty="0">
                <a:latin typeface="Times New Roman" charset="0"/>
                <a:ea typeface="Times New Roman" charset="0"/>
                <a:cs typeface="Times New Roman" charset="0"/>
              </a:rPr>
              <a:t> and </a:t>
            </a:r>
            <a:r>
              <a:rPr lang="en-US" dirty="0" err="1">
                <a:latin typeface="Times New Roman" charset="0"/>
                <a:ea typeface="Times New Roman" charset="0"/>
                <a:cs typeface="Times New Roman" charset="0"/>
              </a:rPr>
              <a:t>dR</a:t>
            </a:r>
            <a:r>
              <a:rPr lang="en-US" dirty="0">
                <a:latin typeface="Times New Roman" charset="0"/>
                <a:ea typeface="Times New Roman" charset="0"/>
                <a:cs typeface="Times New Roman" charset="0"/>
              </a:rPr>
              <a:t>/</a:t>
            </a:r>
            <a:r>
              <a:rPr lang="en-US" dirty="0" err="1">
                <a:latin typeface="Times New Roman" charset="0"/>
                <a:ea typeface="Times New Roman" charset="0"/>
                <a:cs typeface="Times New Roman" charset="0"/>
              </a:rPr>
              <a:t>dλ</a:t>
            </a:r>
            <a:r>
              <a:rPr lang="en-US" dirty="0">
                <a:latin typeface="Times New Roman" charset="0"/>
                <a:ea typeface="Times New Roman" charset="0"/>
                <a:cs typeface="Times New Roman" charset="0"/>
              </a:rPr>
              <a:t> is performed using a 2x2 K-matrix (Jacobians for SO</a:t>
            </a:r>
            <a:r>
              <a:rPr lang="en-US" baseline="-25000" dirty="0">
                <a:latin typeface="Times New Roman" charset="0"/>
                <a:ea typeface="Times New Roman" charset="0"/>
                <a:cs typeface="Times New Roman" charset="0"/>
              </a:rPr>
              <a:t>2</a:t>
            </a:r>
            <a:r>
              <a:rPr lang="en-US" dirty="0">
                <a:latin typeface="Times New Roman" charset="0"/>
                <a:ea typeface="Times New Roman" charset="0"/>
                <a:cs typeface="Times New Roman" charset="0"/>
              </a:rPr>
              <a:t> and </a:t>
            </a:r>
            <a:r>
              <a:rPr lang="en-US" dirty="0" err="1">
                <a:latin typeface="Times New Roman" charset="0"/>
                <a:ea typeface="Times New Roman" charset="0"/>
                <a:cs typeface="Times New Roman" charset="0"/>
              </a:rPr>
              <a:t>dR</a:t>
            </a:r>
            <a:r>
              <a:rPr lang="en-US" dirty="0">
                <a:latin typeface="Times New Roman" charset="0"/>
                <a:ea typeface="Times New Roman" charset="0"/>
                <a:cs typeface="Times New Roman" charset="0"/>
              </a:rPr>
              <a:t>/</a:t>
            </a:r>
            <a:r>
              <a:rPr lang="en-US" dirty="0" err="1">
                <a:latin typeface="Times New Roman" charset="0"/>
                <a:ea typeface="Times New Roman" charset="0"/>
                <a:cs typeface="Times New Roman" charset="0"/>
              </a:rPr>
              <a:t>dλ</a:t>
            </a:r>
            <a:r>
              <a:rPr lang="en-US" dirty="0">
                <a:latin typeface="Times New Roman" charset="0"/>
                <a:ea typeface="Times New Roman" charset="0"/>
                <a:cs typeface="Times New Roman" charset="0"/>
              </a:rPr>
              <a:t>)</a:t>
            </a:r>
          </a:p>
          <a:p>
            <a:pPr>
              <a:spcAft>
                <a:spcPts val="1800"/>
              </a:spcAft>
              <a:buSzPct val="140000"/>
              <a:buFont typeface="Arial"/>
              <a:buChar char="•"/>
            </a:pPr>
            <a:r>
              <a:rPr lang="en-US" dirty="0">
                <a:latin typeface="Times New Roman" charset="0"/>
                <a:ea typeface="Times New Roman" charset="0"/>
                <a:cs typeface="Times New Roman" charset="0"/>
              </a:rPr>
              <a:t> In the SO</a:t>
            </a:r>
            <a:r>
              <a:rPr lang="en-US" baseline="-25000" dirty="0">
                <a:latin typeface="Times New Roman" charset="0"/>
                <a:ea typeface="Times New Roman" charset="0"/>
                <a:cs typeface="Times New Roman" charset="0"/>
              </a:rPr>
              <a:t>2</a:t>
            </a:r>
            <a:r>
              <a:rPr lang="en-US" dirty="0">
                <a:latin typeface="Times New Roman" charset="0"/>
                <a:ea typeface="Times New Roman" charset="0"/>
                <a:cs typeface="Times New Roman" charset="0"/>
              </a:rPr>
              <a:t> product, we report both Step 1 and the smoothed Step 2 ozone.</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1" y="26737"/>
            <a:ext cx="1016001" cy="589719"/>
          </a:xfrm>
          <a:prstGeom prst="rect">
            <a:avLst/>
          </a:prstGeom>
        </p:spPr>
      </p:pic>
    </p:spTree>
    <p:extLst>
      <p:ext uri="{BB962C8B-B14F-4D97-AF65-F5344CB8AC3E}">
        <p14:creationId xmlns:p14="http://schemas.microsoft.com/office/powerpoint/2010/main" val="2451640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51" name="Group 50"/>
          <p:cNvGrpSpPr/>
          <p:nvPr/>
        </p:nvGrpSpPr>
        <p:grpSpPr>
          <a:xfrm>
            <a:off x="4987000" y="1190735"/>
            <a:ext cx="5641593" cy="5633172"/>
            <a:chOff x="1634777" y="1104022"/>
            <a:chExt cx="5641593" cy="5633172"/>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0874" y="1104022"/>
              <a:ext cx="2825496" cy="2825496"/>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9990" y="3911384"/>
              <a:ext cx="2825496" cy="2825496"/>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34778" y="3908721"/>
              <a:ext cx="2828473" cy="2828473"/>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34777" y="1105291"/>
              <a:ext cx="2828473" cy="2828473"/>
            </a:xfrm>
            <a:prstGeom prst="rect">
              <a:avLst/>
            </a:prstGeom>
          </p:spPr>
        </p:pic>
      </p:grpSp>
      <p:sp>
        <p:nvSpPr>
          <p:cNvPr id="2" name="Title 1"/>
          <p:cNvSpPr>
            <a:spLocks noGrp="1"/>
          </p:cNvSpPr>
          <p:nvPr>
            <p:ph type="title"/>
          </p:nvPr>
        </p:nvSpPr>
        <p:spPr/>
        <p:txBody>
          <a:bodyPr/>
          <a:lstStyle/>
          <a:p>
            <a:r>
              <a:rPr lang="en-US" sz="3200" dirty="0"/>
              <a:t>EPIC volcanic SO</a:t>
            </a:r>
            <a:r>
              <a:rPr lang="en-US" sz="3200" baseline="-25000" dirty="0"/>
              <a:t>2</a:t>
            </a:r>
            <a:r>
              <a:rPr lang="en-US" sz="3200" dirty="0"/>
              <a:t> retrieval algorithm</a:t>
            </a:r>
          </a:p>
        </p:txBody>
      </p:sp>
      <p:pic>
        <p:nvPicPr>
          <p:cNvPr id="7" name="Picture 6"/>
          <p:cNvPicPr>
            <a:picLocks noChangeAspect="1"/>
          </p:cNvPicPr>
          <p:nvPr/>
        </p:nvPicPr>
        <p:blipFill rotWithShape="1">
          <a:blip r:embed="rId7">
            <a:extLst>
              <a:ext uri="{28A0092B-C50C-407E-A947-70E740481C1C}">
                <a14:useLocalDpi xmlns:a14="http://schemas.microsoft.com/office/drawing/2010/main" val="0"/>
              </a:ext>
            </a:extLst>
          </a:blip>
          <a:srcRect t="6716" b="6887"/>
          <a:stretch/>
        </p:blipFill>
        <p:spPr>
          <a:xfrm>
            <a:off x="10688836" y="1455311"/>
            <a:ext cx="858753" cy="2473123"/>
          </a:xfrm>
          <a:prstGeom prst="rect">
            <a:avLst/>
          </a:prstGeom>
        </p:spPr>
      </p:pic>
      <p:pic>
        <p:nvPicPr>
          <p:cNvPr id="8" name="Picture 7"/>
          <p:cNvPicPr>
            <a:picLocks noChangeAspect="1"/>
          </p:cNvPicPr>
          <p:nvPr/>
        </p:nvPicPr>
        <p:blipFill rotWithShape="1">
          <a:blip r:embed="rId8">
            <a:extLst>
              <a:ext uri="{28A0092B-C50C-407E-A947-70E740481C1C}">
                <a14:useLocalDpi xmlns:a14="http://schemas.microsoft.com/office/drawing/2010/main" val="0"/>
              </a:ext>
            </a:extLst>
          </a:blip>
          <a:srcRect t="7666" b="7525"/>
          <a:stretch/>
        </p:blipFill>
        <p:spPr>
          <a:xfrm>
            <a:off x="10695894" y="4215791"/>
            <a:ext cx="844637" cy="2387760"/>
          </a:xfrm>
          <a:prstGeom prst="rect">
            <a:avLst/>
          </a:prstGeom>
        </p:spPr>
      </p:pic>
      <p:sp>
        <p:nvSpPr>
          <p:cNvPr id="15" name="Oval 14"/>
          <p:cNvSpPr/>
          <p:nvPr/>
        </p:nvSpPr>
        <p:spPr>
          <a:xfrm>
            <a:off x="9162741" y="2556815"/>
            <a:ext cx="406400" cy="4212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2" name="TextBox 51"/>
          <p:cNvSpPr txBox="1"/>
          <p:nvPr/>
        </p:nvSpPr>
        <p:spPr>
          <a:xfrm>
            <a:off x="3948303" y="2320325"/>
            <a:ext cx="835485" cy="523220"/>
          </a:xfrm>
          <a:prstGeom prst="rect">
            <a:avLst/>
          </a:prstGeom>
          <a:noFill/>
        </p:spPr>
        <p:txBody>
          <a:bodyPr wrap="none" rtlCol="0">
            <a:spAutoFit/>
          </a:bodyPr>
          <a:lstStyle/>
          <a:p>
            <a:r>
              <a:rPr lang="en-US" sz="2800" b="1" dirty="0">
                <a:solidFill>
                  <a:srgbClr val="FF0000"/>
                </a:solidFill>
              </a:rPr>
              <a:t>SO</a:t>
            </a:r>
            <a:r>
              <a:rPr lang="en-US" sz="2800" b="1" baseline="-25000" dirty="0">
                <a:solidFill>
                  <a:srgbClr val="FF0000"/>
                </a:solidFill>
              </a:rPr>
              <a:t>2</a:t>
            </a:r>
          </a:p>
        </p:txBody>
      </p:sp>
      <p:sp>
        <p:nvSpPr>
          <p:cNvPr id="53" name="TextBox 52"/>
          <p:cNvSpPr txBox="1"/>
          <p:nvPr/>
        </p:nvSpPr>
        <p:spPr>
          <a:xfrm>
            <a:off x="4067726" y="5148060"/>
            <a:ext cx="596638" cy="523220"/>
          </a:xfrm>
          <a:prstGeom prst="rect">
            <a:avLst/>
          </a:prstGeom>
          <a:noFill/>
        </p:spPr>
        <p:txBody>
          <a:bodyPr wrap="none" rtlCol="0">
            <a:spAutoFit/>
          </a:bodyPr>
          <a:lstStyle/>
          <a:p>
            <a:r>
              <a:rPr lang="en-US" sz="2800" b="1">
                <a:solidFill>
                  <a:srgbClr val="FF0000"/>
                </a:solidFill>
              </a:rPr>
              <a:t>O</a:t>
            </a:r>
            <a:r>
              <a:rPr lang="en-US" sz="2800" b="1" baseline="-25000">
                <a:solidFill>
                  <a:srgbClr val="FF0000"/>
                </a:solidFill>
              </a:rPr>
              <a:t>3</a:t>
            </a:r>
            <a:endParaRPr lang="en-US" sz="2800" b="1" baseline="-25000" dirty="0">
              <a:solidFill>
                <a:srgbClr val="FF0000"/>
              </a:solidFill>
            </a:endParaRPr>
          </a:p>
        </p:txBody>
      </p:sp>
      <p:sp>
        <p:nvSpPr>
          <p:cNvPr id="54" name="TextBox 53"/>
          <p:cNvSpPr txBox="1"/>
          <p:nvPr/>
        </p:nvSpPr>
        <p:spPr>
          <a:xfrm>
            <a:off x="5750161" y="771529"/>
            <a:ext cx="1263487" cy="523220"/>
          </a:xfrm>
          <a:prstGeom prst="rect">
            <a:avLst/>
          </a:prstGeom>
          <a:noFill/>
        </p:spPr>
        <p:txBody>
          <a:bodyPr wrap="none" rtlCol="0">
            <a:spAutoFit/>
          </a:bodyPr>
          <a:lstStyle/>
          <a:p>
            <a:r>
              <a:rPr lang="en-US" sz="2800" b="1" dirty="0">
                <a:solidFill>
                  <a:srgbClr val="FF0000"/>
                </a:solidFill>
              </a:rPr>
              <a:t>Step 1</a:t>
            </a:r>
            <a:endParaRPr lang="en-US" sz="2800" b="1" baseline="-25000" dirty="0">
              <a:solidFill>
                <a:srgbClr val="FF0000"/>
              </a:solidFill>
            </a:endParaRPr>
          </a:p>
        </p:txBody>
      </p:sp>
      <p:sp>
        <p:nvSpPr>
          <p:cNvPr id="55" name="TextBox 54"/>
          <p:cNvSpPr txBox="1"/>
          <p:nvPr/>
        </p:nvSpPr>
        <p:spPr>
          <a:xfrm>
            <a:off x="8570408" y="758717"/>
            <a:ext cx="1263487" cy="523220"/>
          </a:xfrm>
          <a:prstGeom prst="rect">
            <a:avLst/>
          </a:prstGeom>
          <a:noFill/>
        </p:spPr>
        <p:txBody>
          <a:bodyPr wrap="none" rtlCol="0">
            <a:spAutoFit/>
          </a:bodyPr>
          <a:lstStyle/>
          <a:p>
            <a:r>
              <a:rPr lang="en-US" sz="2800" b="1" dirty="0">
                <a:solidFill>
                  <a:srgbClr val="FF0000"/>
                </a:solidFill>
              </a:rPr>
              <a:t>Step 2</a:t>
            </a:r>
            <a:endParaRPr lang="en-US" sz="2800" b="1" baseline="-25000" dirty="0">
              <a:solidFill>
                <a:srgbClr val="FF0000"/>
              </a:solidFill>
            </a:endParaRPr>
          </a:p>
        </p:txBody>
      </p:sp>
      <p:sp>
        <p:nvSpPr>
          <p:cNvPr id="56" name="TextBox 55"/>
          <p:cNvSpPr txBox="1"/>
          <p:nvPr/>
        </p:nvSpPr>
        <p:spPr>
          <a:xfrm>
            <a:off x="8484240" y="2198901"/>
            <a:ext cx="1945789" cy="369332"/>
          </a:xfrm>
          <a:prstGeom prst="rect">
            <a:avLst/>
          </a:prstGeom>
          <a:noFill/>
        </p:spPr>
        <p:txBody>
          <a:bodyPr wrap="none" rtlCol="0">
            <a:spAutoFit/>
          </a:bodyPr>
          <a:lstStyle/>
          <a:p>
            <a:r>
              <a:rPr lang="en-US" sz="1800" dirty="0" err="1"/>
              <a:t>Tinakula</a:t>
            </a:r>
            <a:r>
              <a:rPr lang="en-US" sz="1800" dirty="0"/>
              <a:t> eruption</a:t>
            </a:r>
          </a:p>
        </p:txBody>
      </p:sp>
      <p:sp>
        <p:nvSpPr>
          <p:cNvPr id="57" name="TextBox 56"/>
          <p:cNvSpPr txBox="1"/>
          <p:nvPr/>
        </p:nvSpPr>
        <p:spPr>
          <a:xfrm>
            <a:off x="7346381" y="3539460"/>
            <a:ext cx="1016876" cy="584775"/>
          </a:xfrm>
          <a:prstGeom prst="rect">
            <a:avLst/>
          </a:prstGeom>
          <a:noFill/>
        </p:spPr>
        <p:txBody>
          <a:bodyPr wrap="square" rtlCol="0">
            <a:spAutoFit/>
          </a:bodyPr>
          <a:lstStyle/>
          <a:p>
            <a:r>
              <a:rPr lang="en-US" sz="1600">
                <a:solidFill>
                  <a:schemeClr val="bg1"/>
                </a:solidFill>
              </a:rPr>
              <a:t>Noise at high SZA</a:t>
            </a:r>
          </a:p>
        </p:txBody>
      </p:sp>
      <p:sp>
        <p:nvSpPr>
          <p:cNvPr id="58" name="TextBox 57"/>
          <p:cNvSpPr txBox="1"/>
          <p:nvPr/>
        </p:nvSpPr>
        <p:spPr>
          <a:xfrm rot="16200000">
            <a:off x="10731952" y="2507204"/>
            <a:ext cx="2121093" cy="369332"/>
          </a:xfrm>
          <a:prstGeom prst="rect">
            <a:avLst/>
          </a:prstGeom>
          <a:noFill/>
        </p:spPr>
        <p:txBody>
          <a:bodyPr wrap="none" rtlCol="0">
            <a:spAutoFit/>
          </a:bodyPr>
          <a:lstStyle/>
          <a:p>
            <a:r>
              <a:rPr lang="en-US" sz="1800" dirty="0">
                <a:solidFill>
                  <a:schemeClr val="bg1"/>
                </a:solidFill>
              </a:rPr>
              <a:t>Dobson Units (DU)</a:t>
            </a:r>
          </a:p>
        </p:txBody>
      </p:sp>
      <p:sp>
        <p:nvSpPr>
          <p:cNvPr id="59" name="TextBox 58"/>
          <p:cNvSpPr txBox="1"/>
          <p:nvPr/>
        </p:nvSpPr>
        <p:spPr>
          <a:xfrm rot="16200000">
            <a:off x="10717406" y="5225003"/>
            <a:ext cx="2121093" cy="369332"/>
          </a:xfrm>
          <a:prstGeom prst="rect">
            <a:avLst/>
          </a:prstGeom>
          <a:noFill/>
        </p:spPr>
        <p:txBody>
          <a:bodyPr wrap="none" rtlCol="0">
            <a:spAutoFit/>
          </a:bodyPr>
          <a:lstStyle/>
          <a:p>
            <a:r>
              <a:rPr lang="en-US" sz="1800">
                <a:solidFill>
                  <a:schemeClr val="bg1"/>
                </a:solidFill>
              </a:rPr>
              <a:t>Dobson Units (DU)</a:t>
            </a:r>
          </a:p>
        </p:txBody>
      </p:sp>
      <p:sp>
        <p:nvSpPr>
          <p:cNvPr id="60" name="TextBox 59"/>
          <p:cNvSpPr txBox="1"/>
          <p:nvPr/>
        </p:nvSpPr>
        <p:spPr>
          <a:xfrm>
            <a:off x="8605197" y="4563287"/>
            <a:ext cx="1292435" cy="584775"/>
          </a:xfrm>
          <a:prstGeom prst="rect">
            <a:avLst/>
          </a:prstGeom>
          <a:noFill/>
        </p:spPr>
        <p:txBody>
          <a:bodyPr wrap="square" rtlCol="0">
            <a:spAutoFit/>
          </a:bodyPr>
          <a:lstStyle/>
          <a:p>
            <a:pPr algn="ctr"/>
            <a:r>
              <a:rPr lang="en-US" sz="1600"/>
              <a:t>Smoothed Ozone field</a:t>
            </a:r>
          </a:p>
        </p:txBody>
      </p:sp>
      <p:sp>
        <p:nvSpPr>
          <p:cNvPr id="61" name="TextBox 60"/>
          <p:cNvSpPr txBox="1"/>
          <p:nvPr/>
        </p:nvSpPr>
        <p:spPr>
          <a:xfrm>
            <a:off x="158800" y="2978063"/>
            <a:ext cx="3941121" cy="3416320"/>
          </a:xfrm>
          <a:prstGeom prst="rect">
            <a:avLst/>
          </a:prstGeom>
          <a:noFill/>
        </p:spPr>
        <p:txBody>
          <a:bodyPr wrap="square" rtlCol="0">
            <a:spAutoFit/>
          </a:bodyPr>
          <a:lstStyle/>
          <a:p>
            <a:pPr marL="171446" indent="-171446">
              <a:buFont typeface="Arial" charset="0"/>
              <a:buChar char="•"/>
            </a:pPr>
            <a:r>
              <a:rPr lang="en-US" dirty="0">
                <a:solidFill>
                  <a:schemeClr val="bg1"/>
                </a:solidFill>
              </a:rPr>
              <a:t>Uses 4 EPIC UV channels</a:t>
            </a:r>
          </a:p>
          <a:p>
            <a:pPr marL="171446" indent="-171446">
              <a:buFont typeface="Arial" charset="0"/>
              <a:buChar char="•"/>
            </a:pPr>
            <a:r>
              <a:rPr lang="en-US" dirty="0">
                <a:solidFill>
                  <a:schemeClr val="bg1"/>
                </a:solidFill>
              </a:rPr>
              <a:t>Step 1 -&gt; initial estimates</a:t>
            </a:r>
          </a:p>
          <a:p>
            <a:pPr marL="171446" indent="-171446">
              <a:buFont typeface="Arial" charset="0"/>
              <a:buChar char="•"/>
            </a:pPr>
            <a:r>
              <a:rPr lang="en-US" dirty="0">
                <a:solidFill>
                  <a:schemeClr val="bg1"/>
                </a:solidFill>
              </a:rPr>
              <a:t>Step 2 -&gt; reduce artifacts</a:t>
            </a:r>
          </a:p>
          <a:p>
            <a:pPr marL="628635" lvl="1" indent="-171446">
              <a:buFont typeface="Arial" charset="0"/>
              <a:buChar char="•"/>
            </a:pPr>
            <a:r>
              <a:rPr lang="en-US" dirty="0">
                <a:solidFill>
                  <a:schemeClr val="bg1"/>
                </a:solidFill>
              </a:rPr>
              <a:t>Earth rotation</a:t>
            </a:r>
          </a:p>
          <a:p>
            <a:pPr marL="628635" lvl="1" indent="-171446">
              <a:buFont typeface="Arial" charset="0"/>
              <a:buChar char="•"/>
            </a:pPr>
            <a:r>
              <a:rPr lang="en-US" dirty="0">
                <a:solidFill>
                  <a:schemeClr val="bg1"/>
                </a:solidFill>
              </a:rPr>
              <a:t>Geolocation errors</a:t>
            </a:r>
          </a:p>
          <a:p>
            <a:pPr marL="628635" lvl="1" indent="-171446">
              <a:buFont typeface="Arial" charset="0"/>
              <a:buChar char="•"/>
            </a:pPr>
            <a:r>
              <a:rPr lang="en-US" dirty="0">
                <a:solidFill>
                  <a:schemeClr val="bg1"/>
                </a:solidFill>
              </a:rPr>
              <a:t>Cloud noise</a:t>
            </a:r>
          </a:p>
          <a:p>
            <a:pPr marL="628635" lvl="1" indent="-171446">
              <a:buFont typeface="Arial" charset="0"/>
              <a:buChar char="•"/>
            </a:pPr>
            <a:r>
              <a:rPr lang="en-US" dirty="0">
                <a:solidFill>
                  <a:schemeClr val="bg1"/>
                </a:solidFill>
              </a:rPr>
              <a:t>Ozone variability</a:t>
            </a:r>
          </a:p>
          <a:p>
            <a:pPr marL="171446" indent="-171446">
              <a:buFont typeface="Arial" charset="0"/>
              <a:buChar char="•"/>
            </a:pPr>
            <a:r>
              <a:rPr lang="en-US" dirty="0">
                <a:solidFill>
                  <a:schemeClr val="bg1"/>
                </a:solidFill>
              </a:rPr>
              <a:t>Should improve with v03 L1b data</a:t>
            </a: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8A7648F3-2E45-B84C-994C-E89CA3F615EF}"/>
                  </a:ext>
                </a:extLst>
              </p:cNvPr>
              <p:cNvSpPr/>
              <p:nvPr/>
            </p:nvSpPr>
            <p:spPr>
              <a:xfrm>
                <a:off x="645101" y="1409825"/>
                <a:ext cx="2102499" cy="138916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a:solidFill>
                            <a:schemeClr val="bg1"/>
                          </a:solidFill>
                          <a:latin typeface="Cambria Math" panose="02040503050406030204" pitchFamily="18" charset="0"/>
                          <a:cs typeface="Times New Roman"/>
                        </a:rPr>
                        <m:t>𝒙</m:t>
                      </m:r>
                      <m:r>
                        <a:rPr lang="en-US" i="1">
                          <a:solidFill>
                            <a:schemeClr val="bg1"/>
                          </a:solidFill>
                          <a:latin typeface="Cambria Math" panose="02040503050406030204" pitchFamily="18" charset="0"/>
                          <a:cs typeface="Times New Roman"/>
                        </a:rPr>
                        <m:t>=</m:t>
                      </m:r>
                      <m:d>
                        <m:dPr>
                          <m:ctrlPr>
                            <a:rPr lang="en-US" i="1">
                              <a:solidFill>
                                <a:schemeClr val="bg1"/>
                              </a:solidFill>
                              <a:latin typeface="Cambria Math" panose="02040503050406030204" pitchFamily="18" charset="0"/>
                              <a:cs typeface="Times New Roman"/>
                            </a:rPr>
                          </m:ctrlPr>
                        </m:dPr>
                        <m:e>
                          <m:m>
                            <m:mPr>
                              <m:mcs>
                                <m:mc>
                                  <m:mcPr>
                                    <m:count m:val="1"/>
                                    <m:mcJc m:val="center"/>
                                  </m:mcPr>
                                </m:mc>
                              </m:mcs>
                              <m:ctrlPr>
                                <a:rPr lang="en-US" i="1">
                                  <a:solidFill>
                                    <a:schemeClr val="bg1"/>
                                  </a:solidFill>
                                  <a:latin typeface="Cambria Math" panose="02040503050406030204" pitchFamily="18" charset="0"/>
                                  <a:cs typeface="Times New Roman"/>
                                </a:rPr>
                              </m:ctrlPr>
                            </m:mPr>
                            <m:mr>
                              <m:e>
                                <m:r>
                                  <m:rPr>
                                    <m:sty m:val="p"/>
                                    <m:brk m:alnAt="7"/>
                                  </m:rPr>
                                  <a:rPr lang="en-US">
                                    <a:solidFill>
                                      <a:schemeClr val="bg1"/>
                                    </a:solidFill>
                                    <a:latin typeface="Cambria Math" panose="02040503050406030204" pitchFamily="18" charset="0"/>
                                    <a:cs typeface="Times New Roman"/>
                                  </a:rPr>
                                  <m:t>S</m:t>
                                </m:r>
                                <m:r>
                                  <m:rPr>
                                    <m:sty m:val="p"/>
                                  </m:rPr>
                                  <a:rPr lang="en-US">
                                    <a:solidFill>
                                      <a:schemeClr val="bg1"/>
                                    </a:solidFill>
                                    <a:latin typeface="Cambria Math" panose="02040503050406030204" pitchFamily="18" charset="0"/>
                                    <a:cs typeface="Times New Roman"/>
                                  </a:rPr>
                                  <m:t>O</m:t>
                                </m:r>
                                <m:r>
                                  <a:rPr lang="en-US" baseline="-25000">
                                    <a:solidFill>
                                      <a:schemeClr val="bg1"/>
                                    </a:solidFill>
                                    <a:latin typeface="Cambria Math" panose="02040503050406030204" pitchFamily="18" charset="0"/>
                                    <a:cs typeface="Times New Roman"/>
                                  </a:rPr>
                                  <m:t>2</m:t>
                                </m:r>
                              </m:e>
                            </m:mr>
                            <m:mr>
                              <m:e>
                                <m:r>
                                  <m:rPr>
                                    <m:sty m:val="p"/>
                                  </m:rPr>
                                  <a:rPr lang="en-US">
                                    <a:solidFill>
                                      <a:schemeClr val="bg1"/>
                                    </a:solidFill>
                                    <a:latin typeface="Cambria Math" panose="02040503050406030204" pitchFamily="18" charset="0"/>
                                    <a:cs typeface="Times New Roman"/>
                                  </a:rPr>
                                  <m:t>O</m:t>
                                </m:r>
                                <m:r>
                                  <a:rPr lang="en-US" baseline="-25000">
                                    <a:solidFill>
                                      <a:schemeClr val="bg1"/>
                                    </a:solidFill>
                                    <a:latin typeface="Cambria Math" panose="02040503050406030204" pitchFamily="18" charset="0"/>
                                    <a:cs typeface="Times New Roman"/>
                                  </a:rPr>
                                  <m:t>3</m:t>
                                </m:r>
                              </m:e>
                            </m:mr>
                            <m:mr>
                              <m:e>
                                <m:m>
                                  <m:mPr>
                                    <m:mcs>
                                      <m:mc>
                                        <m:mcPr>
                                          <m:count m:val="1"/>
                                          <m:mcJc m:val="center"/>
                                        </m:mcPr>
                                      </m:mc>
                                    </m:mcs>
                                    <m:ctrlPr>
                                      <a:rPr lang="en-US" i="1">
                                        <a:solidFill>
                                          <a:schemeClr val="bg1"/>
                                        </a:solidFill>
                                        <a:latin typeface="Cambria Math" panose="02040503050406030204" pitchFamily="18" charset="0"/>
                                        <a:cs typeface="Times New Roman"/>
                                      </a:rPr>
                                    </m:ctrlPr>
                                  </m:mPr>
                                  <m:mr>
                                    <m:e>
                                      <m:r>
                                        <m:rPr>
                                          <m:sty m:val="p"/>
                                          <m:brk m:alnAt="7"/>
                                        </m:rPr>
                                        <a:rPr lang="en-US">
                                          <a:solidFill>
                                            <a:schemeClr val="bg1"/>
                                          </a:solidFill>
                                          <a:latin typeface="Cambria Math" panose="02040503050406030204" pitchFamily="18" charset="0"/>
                                          <a:cs typeface="Times New Roman"/>
                                        </a:rPr>
                                        <m:t>d</m:t>
                                      </m:r>
                                      <m:r>
                                        <m:rPr>
                                          <m:sty m:val="p"/>
                                        </m:rPr>
                                        <a:rPr lang="en-US">
                                          <a:solidFill>
                                            <a:schemeClr val="bg1"/>
                                          </a:solidFill>
                                          <a:latin typeface="Cambria Math" panose="02040503050406030204" pitchFamily="18" charset="0"/>
                                          <a:cs typeface="Times New Roman"/>
                                        </a:rPr>
                                        <m:t>R</m:t>
                                      </m:r>
                                      <m:r>
                                        <a:rPr lang="en-US">
                                          <a:solidFill>
                                            <a:schemeClr val="bg1"/>
                                          </a:solidFill>
                                          <a:latin typeface="Cambria Math" panose="02040503050406030204" pitchFamily="18" charset="0"/>
                                          <a:cs typeface="Times New Roman"/>
                                        </a:rPr>
                                        <m:t>/</m:t>
                                      </m:r>
                                      <m:r>
                                        <m:rPr>
                                          <m:sty m:val="p"/>
                                        </m:rPr>
                                        <a:rPr lang="en-US">
                                          <a:solidFill>
                                            <a:schemeClr val="bg1"/>
                                          </a:solidFill>
                                          <a:latin typeface="Cambria Math" panose="02040503050406030204" pitchFamily="18" charset="0"/>
                                          <a:cs typeface="Times New Roman"/>
                                        </a:rPr>
                                        <m:t>dλ</m:t>
                                      </m:r>
                                    </m:e>
                                  </m:mr>
                                  <m:mr>
                                    <m:e>
                                      <m:r>
                                        <a:rPr lang="en-US" i="1">
                                          <a:solidFill>
                                            <a:schemeClr val="bg1"/>
                                          </a:solidFill>
                                          <a:latin typeface="Cambria Math" panose="02040503050406030204" pitchFamily="18" charset="0"/>
                                          <a:cs typeface="Times New Roman"/>
                                        </a:rPr>
                                        <m:t>𝑅</m:t>
                                      </m:r>
                                    </m:e>
                                  </m:mr>
                                </m:m>
                              </m:e>
                            </m:mr>
                          </m:m>
                        </m:e>
                      </m:d>
                    </m:oMath>
                  </m:oMathPara>
                </a14:m>
                <a:endParaRPr lang="en-US" dirty="0">
                  <a:solidFill>
                    <a:schemeClr val="bg1"/>
                  </a:solidFill>
                </a:endParaRPr>
              </a:p>
            </p:txBody>
          </p:sp>
        </mc:Choice>
        <mc:Fallback xmlns="">
          <p:sp>
            <p:nvSpPr>
              <p:cNvPr id="3" name="Rectangle 2">
                <a:extLst>
                  <a:ext uri="{FF2B5EF4-FFF2-40B4-BE49-F238E27FC236}">
                    <a16:creationId xmlns:a16="http://schemas.microsoft.com/office/drawing/2014/main" id="{8A7648F3-2E45-B84C-994C-E89CA3F615EF}"/>
                  </a:ext>
                </a:extLst>
              </p:cNvPr>
              <p:cNvSpPr>
                <a:spLocks noRot="1" noChangeAspect="1" noMove="1" noResize="1" noEditPoints="1" noAdjustHandles="1" noChangeArrowheads="1" noChangeShapeType="1" noTextEdit="1"/>
              </p:cNvSpPr>
              <p:nvPr/>
            </p:nvSpPr>
            <p:spPr>
              <a:xfrm>
                <a:off x="645101" y="1409825"/>
                <a:ext cx="2102499" cy="1389163"/>
              </a:xfrm>
              <a:prstGeom prst="rect">
                <a:avLst/>
              </a:prstGeom>
              <a:blipFill>
                <a:blip r:embed="rId9"/>
                <a:stretch>
                  <a:fillRect b="-2727"/>
                </a:stretch>
              </a:blipFill>
            </p:spPr>
            <p:txBody>
              <a:bodyPr/>
              <a:lstStyle/>
              <a:p>
                <a:r>
                  <a:rPr lang="en-US">
                    <a:noFill/>
                  </a:rPr>
                  <a:t> </a:t>
                </a:r>
              </a:p>
            </p:txBody>
          </p:sp>
        </mc:Fallback>
      </mc:AlternateContent>
      <p:sp>
        <p:nvSpPr>
          <p:cNvPr id="22" name="TextBox 21">
            <a:extLst>
              <a:ext uri="{FF2B5EF4-FFF2-40B4-BE49-F238E27FC236}">
                <a16:creationId xmlns:a16="http://schemas.microsoft.com/office/drawing/2014/main" id="{BF7D9CB9-63A2-2D42-A16D-09B19C851FF5}"/>
              </a:ext>
            </a:extLst>
          </p:cNvPr>
          <p:cNvSpPr txBox="1"/>
          <p:nvPr/>
        </p:nvSpPr>
        <p:spPr>
          <a:xfrm>
            <a:off x="280785" y="890456"/>
            <a:ext cx="2243019" cy="461665"/>
          </a:xfrm>
          <a:prstGeom prst="rect">
            <a:avLst/>
          </a:prstGeom>
          <a:noFill/>
        </p:spPr>
        <p:txBody>
          <a:bodyPr wrap="square" rtlCol="0">
            <a:spAutoFit/>
          </a:bodyPr>
          <a:lstStyle/>
          <a:p>
            <a:pPr marL="171446" indent="-171446">
              <a:buFont typeface="Arial" charset="0"/>
              <a:buChar char="•"/>
            </a:pPr>
            <a:r>
              <a:rPr lang="en-US" dirty="0">
                <a:solidFill>
                  <a:schemeClr val="bg1"/>
                </a:solidFill>
              </a:rPr>
              <a:t>State vector</a:t>
            </a:r>
          </a:p>
        </p:txBody>
      </p:sp>
    </p:spTree>
    <p:extLst>
      <p:ext uri="{BB962C8B-B14F-4D97-AF65-F5344CB8AC3E}">
        <p14:creationId xmlns:p14="http://schemas.microsoft.com/office/powerpoint/2010/main" val="573495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Volcanic eruptions detected by EPIC (2015 - )</a:t>
            </a:r>
          </a:p>
        </p:txBody>
      </p:sp>
      <p:sp>
        <p:nvSpPr>
          <p:cNvPr id="5" name="Content Placeholder 2"/>
          <p:cNvSpPr txBox="1">
            <a:spLocks/>
          </p:cNvSpPr>
          <p:nvPr/>
        </p:nvSpPr>
        <p:spPr bwMode="auto">
          <a:xfrm>
            <a:off x="449489" y="6071185"/>
            <a:ext cx="11293025" cy="701715"/>
          </a:xfrm>
          <a:prstGeom prst="rect">
            <a:avLst/>
          </a:prstGeom>
          <a:noFill/>
          <a:ln>
            <a:miter lim="800000"/>
            <a:headEnd/>
            <a:tailEnd/>
          </a:ln>
        </p:spPr>
        <p:txBody>
          <a:bodyPr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r>
              <a:rPr lang="en-US" sz="2000" dirty="0">
                <a:solidFill>
                  <a:srgbClr val="0000FF"/>
                </a:solidFill>
                <a:latin typeface="Helvetica" charset="0"/>
                <a:ea typeface="Helvetica" charset="0"/>
                <a:cs typeface="Helvetica" charset="0"/>
              </a:rPr>
              <a:t>All significant eruptions since June 2015 detected by EPIC</a:t>
            </a:r>
          </a:p>
          <a:p>
            <a:r>
              <a:rPr lang="en-US" sz="2000" dirty="0">
                <a:solidFill>
                  <a:srgbClr val="0000FF"/>
                </a:solidFill>
                <a:latin typeface="Helvetica" charset="0"/>
                <a:ea typeface="Helvetica" charset="0"/>
                <a:cs typeface="Helvetica" charset="0"/>
              </a:rPr>
              <a:t>At least 6 eruptions detected within ~0-3 hours of onset; major </a:t>
            </a:r>
            <a:r>
              <a:rPr lang="en-US" sz="2000" dirty="0" err="1">
                <a:solidFill>
                  <a:srgbClr val="0000FF"/>
                </a:solidFill>
                <a:latin typeface="Helvetica" charset="0"/>
                <a:ea typeface="Helvetica" charset="0"/>
                <a:cs typeface="Helvetica" charset="0"/>
              </a:rPr>
              <a:t>Raikoke</a:t>
            </a:r>
            <a:r>
              <a:rPr lang="en-US" sz="2000" dirty="0">
                <a:solidFill>
                  <a:srgbClr val="0000FF"/>
                </a:solidFill>
                <a:latin typeface="Helvetica" charset="0"/>
                <a:ea typeface="Helvetica" charset="0"/>
                <a:cs typeface="Helvetica" charset="0"/>
              </a:rPr>
              <a:t> eruption in June 2019</a:t>
            </a:r>
          </a:p>
        </p:txBody>
      </p:sp>
      <p:pic>
        <p:nvPicPr>
          <p:cNvPr id="6" name="Picture 5">
            <a:extLst>
              <a:ext uri="{FF2B5EF4-FFF2-40B4-BE49-F238E27FC236}">
                <a16:creationId xmlns:a16="http://schemas.microsoft.com/office/drawing/2014/main" id="{50E0343E-014E-2E4A-BA50-BAA120415DC0}"/>
              </a:ext>
            </a:extLst>
          </p:cNvPr>
          <p:cNvPicPr>
            <a:picLocks noChangeAspect="1"/>
          </p:cNvPicPr>
          <p:nvPr/>
        </p:nvPicPr>
        <p:blipFill>
          <a:blip r:embed="rId2"/>
          <a:stretch>
            <a:fillRect/>
          </a:stretch>
        </p:blipFill>
        <p:spPr>
          <a:xfrm>
            <a:off x="1374764" y="777292"/>
            <a:ext cx="9107385" cy="5303416"/>
          </a:xfrm>
          <a:prstGeom prst="rect">
            <a:avLst/>
          </a:prstGeom>
        </p:spPr>
      </p:pic>
      <p:sp>
        <p:nvSpPr>
          <p:cNvPr id="7" name="TextBox 6"/>
          <p:cNvSpPr txBox="1"/>
          <p:nvPr/>
        </p:nvSpPr>
        <p:spPr>
          <a:xfrm>
            <a:off x="7928431" y="785694"/>
            <a:ext cx="3646536" cy="338554"/>
          </a:xfrm>
          <a:prstGeom prst="rect">
            <a:avLst/>
          </a:prstGeom>
          <a:noFill/>
        </p:spPr>
        <p:txBody>
          <a:bodyPr wrap="square" rtlCol="0">
            <a:spAutoFit/>
          </a:bodyPr>
          <a:lstStyle/>
          <a:p>
            <a:r>
              <a:rPr lang="en-US" sz="1600" i="1" dirty="0">
                <a:solidFill>
                  <a:srgbClr val="FF0000"/>
                </a:solidFill>
              </a:rPr>
              <a:t>Carn et al</a:t>
            </a:r>
            <a:r>
              <a:rPr lang="en-US" sz="1600" dirty="0">
                <a:solidFill>
                  <a:srgbClr val="FF0000"/>
                </a:solidFill>
              </a:rPr>
              <a:t>., GRL (2018) and updates</a:t>
            </a:r>
          </a:p>
        </p:txBody>
      </p:sp>
      <p:sp>
        <p:nvSpPr>
          <p:cNvPr id="3" name="Rectangle 2">
            <a:extLst>
              <a:ext uri="{FF2B5EF4-FFF2-40B4-BE49-F238E27FC236}">
                <a16:creationId xmlns:a16="http://schemas.microsoft.com/office/drawing/2014/main" id="{AA13B758-8F3E-DE45-B8A7-D14FB07D4F4A}"/>
              </a:ext>
            </a:extLst>
          </p:cNvPr>
          <p:cNvSpPr/>
          <p:nvPr/>
        </p:nvSpPr>
        <p:spPr bwMode="auto">
          <a:xfrm>
            <a:off x="1374762" y="4751268"/>
            <a:ext cx="8449463" cy="646771"/>
          </a:xfrm>
          <a:prstGeom prst="rect">
            <a:avLst/>
          </a:prstGeom>
          <a:noFill/>
          <a:ln w="444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377" eaLnBrk="0" hangingPunct="0"/>
            <a:endParaRPr lang="en-US" sz="3200" dirty="0">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48770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DD9EC-FDAC-E546-8961-B669E368FF17}"/>
              </a:ext>
            </a:extLst>
          </p:cNvPr>
          <p:cNvSpPr>
            <a:spLocks noGrp="1"/>
          </p:cNvSpPr>
          <p:nvPr>
            <p:ph type="title"/>
          </p:nvPr>
        </p:nvSpPr>
        <p:spPr/>
        <p:txBody>
          <a:bodyPr/>
          <a:lstStyle/>
          <a:p>
            <a:r>
              <a:rPr lang="en-US" sz="3200" dirty="0" err="1"/>
              <a:t>Raikoke</a:t>
            </a:r>
            <a:r>
              <a:rPr lang="en-US" sz="3200" dirty="0"/>
              <a:t> eruption (Kuril Islands, Russia) – June 2019</a:t>
            </a:r>
          </a:p>
        </p:txBody>
      </p:sp>
      <p:pic>
        <p:nvPicPr>
          <p:cNvPr id="5" name="Online Media 4" descr="Raikoke_Himawari_IMS_full.mp4">
            <a:hlinkClick r:id="" action="ppaction://media"/>
            <a:extLst>
              <a:ext uri="{FF2B5EF4-FFF2-40B4-BE49-F238E27FC236}">
                <a16:creationId xmlns:a16="http://schemas.microsoft.com/office/drawing/2014/main" id="{623739E8-746A-6C49-959E-82A81AA0238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12604" y="786159"/>
            <a:ext cx="8080917" cy="6060688"/>
          </a:xfrm>
          <a:prstGeom prst="rect">
            <a:avLst/>
          </a:prstGeom>
        </p:spPr>
      </p:pic>
      <p:sp>
        <p:nvSpPr>
          <p:cNvPr id="6" name="TextBox 5">
            <a:extLst>
              <a:ext uri="{FF2B5EF4-FFF2-40B4-BE49-F238E27FC236}">
                <a16:creationId xmlns:a16="http://schemas.microsoft.com/office/drawing/2014/main" id="{C24023C3-7FA3-FF4F-B6C8-5A19672D31D7}"/>
              </a:ext>
            </a:extLst>
          </p:cNvPr>
          <p:cNvSpPr txBox="1"/>
          <p:nvPr/>
        </p:nvSpPr>
        <p:spPr>
          <a:xfrm>
            <a:off x="8705393" y="4574786"/>
            <a:ext cx="2717175" cy="2154436"/>
          </a:xfrm>
          <a:prstGeom prst="rect">
            <a:avLst/>
          </a:prstGeom>
          <a:noFill/>
        </p:spPr>
        <p:txBody>
          <a:bodyPr wrap="square" rtlCol="0">
            <a:spAutoFit/>
          </a:bodyPr>
          <a:lstStyle/>
          <a:p>
            <a:r>
              <a:rPr lang="en-US" sz="2000" dirty="0">
                <a:solidFill>
                  <a:srgbClr val="0070C0"/>
                </a:solidFill>
              </a:rPr>
              <a:t>Himawari-8 AHI</a:t>
            </a:r>
          </a:p>
          <a:p>
            <a:r>
              <a:rPr lang="en-US" sz="1800" dirty="0">
                <a:solidFill>
                  <a:srgbClr val="0070C0"/>
                </a:solidFill>
              </a:rPr>
              <a:t>(CIMSS/SSEC)</a:t>
            </a:r>
          </a:p>
          <a:p>
            <a:endParaRPr lang="en-US" sz="1800" dirty="0">
              <a:solidFill>
                <a:srgbClr val="0070C0"/>
              </a:solidFill>
            </a:endParaRPr>
          </a:p>
          <a:p>
            <a:r>
              <a:rPr lang="en-US" sz="2000" dirty="0">
                <a:solidFill>
                  <a:srgbClr val="0070C0"/>
                </a:solidFill>
              </a:rPr>
              <a:t>Remote infrasound from Petropavlovsk-</a:t>
            </a:r>
            <a:r>
              <a:rPr lang="en-US" sz="2000" dirty="0" err="1">
                <a:solidFill>
                  <a:srgbClr val="0070C0"/>
                </a:solidFill>
              </a:rPr>
              <a:t>Kamchatskiy</a:t>
            </a:r>
            <a:endParaRPr lang="en-US" sz="2000" dirty="0">
              <a:solidFill>
                <a:srgbClr val="0070C0"/>
              </a:solidFill>
            </a:endParaRPr>
          </a:p>
          <a:p>
            <a:r>
              <a:rPr lang="en-US" sz="1800" dirty="0">
                <a:solidFill>
                  <a:srgbClr val="0070C0"/>
                </a:solidFill>
              </a:rPr>
              <a:t>(R. </a:t>
            </a:r>
            <a:r>
              <a:rPr lang="en-US" sz="1800" dirty="0" err="1">
                <a:solidFill>
                  <a:srgbClr val="0070C0"/>
                </a:solidFill>
              </a:rPr>
              <a:t>Matoza</a:t>
            </a:r>
            <a:r>
              <a:rPr lang="en-US" sz="1800" dirty="0">
                <a:solidFill>
                  <a:srgbClr val="0070C0"/>
                </a:solidFill>
              </a:rPr>
              <a:t>/UCSB)</a:t>
            </a:r>
          </a:p>
        </p:txBody>
      </p:sp>
      <p:sp>
        <p:nvSpPr>
          <p:cNvPr id="7" name="Content Placeholder 2">
            <a:extLst>
              <a:ext uri="{FF2B5EF4-FFF2-40B4-BE49-F238E27FC236}">
                <a16:creationId xmlns:a16="http://schemas.microsoft.com/office/drawing/2014/main" id="{C87966D8-A38A-994F-AB0C-2D753BBA6CE9}"/>
              </a:ext>
            </a:extLst>
          </p:cNvPr>
          <p:cNvSpPr txBox="1">
            <a:spLocks/>
          </p:cNvSpPr>
          <p:nvPr/>
        </p:nvSpPr>
        <p:spPr bwMode="auto">
          <a:xfrm>
            <a:off x="8598598" y="1113399"/>
            <a:ext cx="3473797" cy="3007188"/>
          </a:xfrm>
          <a:prstGeom prst="rect">
            <a:avLst/>
          </a:prstGeom>
          <a:noFill/>
          <a:ln>
            <a:miter lim="800000"/>
            <a:headEnd/>
            <a:tailEnd/>
          </a:ln>
        </p:spPr>
        <p:txBody>
          <a:bodyPr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171446" indent="-171446"/>
            <a:r>
              <a:rPr lang="en-US" sz="2400" dirty="0">
                <a:solidFill>
                  <a:srgbClr val="0000FF"/>
                </a:solidFill>
                <a:latin typeface="Helvetica" charset="0"/>
                <a:ea typeface="Helvetica" charset="0"/>
                <a:cs typeface="Helvetica" charset="0"/>
              </a:rPr>
              <a:t>Strong eruption w/ stratospheric injection</a:t>
            </a:r>
          </a:p>
          <a:p>
            <a:pPr marL="171446" indent="-171446"/>
            <a:r>
              <a:rPr lang="en-US" sz="2400" dirty="0">
                <a:solidFill>
                  <a:srgbClr val="0000FF"/>
                </a:solidFill>
                <a:latin typeface="Helvetica" charset="0"/>
                <a:ea typeface="Helvetica" charset="0"/>
                <a:cs typeface="Helvetica" charset="0"/>
              </a:rPr>
              <a:t>Mid-latitude</a:t>
            </a:r>
          </a:p>
          <a:p>
            <a:pPr marL="171446" indent="-171446"/>
            <a:r>
              <a:rPr lang="en-US" sz="2400" dirty="0">
                <a:solidFill>
                  <a:srgbClr val="0000FF"/>
                </a:solidFill>
                <a:latin typeface="Helvetica" charset="0"/>
                <a:ea typeface="Helvetica" charset="0"/>
                <a:cs typeface="Helvetica" charset="0"/>
              </a:rPr>
              <a:t>NH summer solstice</a:t>
            </a:r>
          </a:p>
          <a:p>
            <a:pPr marL="171446" indent="-171446"/>
            <a:r>
              <a:rPr lang="en-US" sz="2400" dirty="0">
                <a:solidFill>
                  <a:srgbClr val="0000FF"/>
                </a:solidFill>
                <a:latin typeface="Helvetica" charset="0"/>
                <a:ea typeface="Helvetica" charset="0"/>
                <a:cs typeface="Helvetica" charset="0"/>
              </a:rPr>
              <a:t>Summer cadence</a:t>
            </a:r>
          </a:p>
          <a:p>
            <a:pPr marL="171446" indent="-171446"/>
            <a:r>
              <a:rPr lang="en-US" sz="2400" dirty="0">
                <a:solidFill>
                  <a:srgbClr val="0000FF"/>
                </a:solidFill>
                <a:latin typeface="Helvetica" charset="0"/>
                <a:ea typeface="Helvetica" charset="0"/>
                <a:cs typeface="Helvetica" charset="0"/>
              </a:rPr>
              <a:t>Sunrise to sunset eruption</a:t>
            </a:r>
          </a:p>
        </p:txBody>
      </p:sp>
    </p:spTree>
    <p:extLst>
      <p:ext uri="{BB962C8B-B14F-4D97-AF65-F5344CB8AC3E}">
        <p14:creationId xmlns:p14="http://schemas.microsoft.com/office/powerpoint/2010/main" val="339789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8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3B1238-21C8-2948-BC5A-6C70C3D039B6}"/>
              </a:ext>
            </a:extLst>
          </p:cNvPr>
          <p:cNvPicPr>
            <a:picLocks noChangeAspect="1"/>
          </p:cNvPicPr>
          <p:nvPr/>
        </p:nvPicPr>
        <p:blipFill>
          <a:blip r:embed="rId2"/>
          <a:stretch>
            <a:fillRect/>
          </a:stretch>
        </p:blipFill>
        <p:spPr>
          <a:xfrm>
            <a:off x="2966226" y="114921"/>
            <a:ext cx="6628161" cy="6628161"/>
          </a:xfrm>
          <a:prstGeom prst="rect">
            <a:avLst/>
          </a:prstGeom>
        </p:spPr>
      </p:pic>
      <p:sp>
        <p:nvSpPr>
          <p:cNvPr id="2" name="Title 1">
            <a:extLst>
              <a:ext uri="{FF2B5EF4-FFF2-40B4-BE49-F238E27FC236}">
                <a16:creationId xmlns:a16="http://schemas.microsoft.com/office/drawing/2014/main" id="{342DD9EC-FDAC-E546-8961-B669E368FF17}"/>
              </a:ext>
            </a:extLst>
          </p:cNvPr>
          <p:cNvSpPr>
            <a:spLocks noGrp="1"/>
          </p:cNvSpPr>
          <p:nvPr>
            <p:ph type="title"/>
          </p:nvPr>
        </p:nvSpPr>
        <p:spPr>
          <a:xfrm>
            <a:off x="216281" y="200721"/>
            <a:ext cx="2904203" cy="1717288"/>
          </a:xfrm>
        </p:spPr>
        <p:txBody>
          <a:bodyPr/>
          <a:lstStyle/>
          <a:p>
            <a:r>
              <a:rPr lang="en-US" dirty="0" err="1"/>
              <a:t>Raikoke</a:t>
            </a:r>
            <a:r>
              <a:rPr lang="en-US" dirty="0"/>
              <a:t> eruption (Kuril Islands, Russia) – June 21, 2019</a:t>
            </a:r>
          </a:p>
        </p:txBody>
      </p:sp>
      <p:sp>
        <p:nvSpPr>
          <p:cNvPr id="5" name="Title 1">
            <a:extLst>
              <a:ext uri="{FF2B5EF4-FFF2-40B4-BE49-F238E27FC236}">
                <a16:creationId xmlns:a16="http://schemas.microsoft.com/office/drawing/2014/main" id="{445C7CD4-C9CE-A74F-A2FF-3F7945F5944F}"/>
              </a:ext>
            </a:extLst>
          </p:cNvPr>
          <p:cNvSpPr txBox="1">
            <a:spLocks/>
          </p:cNvSpPr>
          <p:nvPr/>
        </p:nvSpPr>
        <p:spPr bwMode="auto">
          <a:xfrm>
            <a:off x="216281" y="5965902"/>
            <a:ext cx="2904203" cy="568712"/>
          </a:xfrm>
          <a:prstGeom prst="rect">
            <a:avLst/>
          </a:prstGeom>
          <a:noFill/>
          <a:ln w="9525">
            <a:noFill/>
            <a:miter lim="800000"/>
            <a:headEnd/>
            <a:tailEnd/>
          </a:ln>
          <a:effectLst>
            <a:outerShdw blurRad="63500" dist="25400" algn="ctr" rotWithShape="0">
              <a:schemeClr val="bg2">
                <a:alpha val="74998"/>
              </a:schemeClr>
            </a:outerShdw>
          </a:effec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chemeClr val="bg1"/>
                </a:solidFill>
                <a:latin typeface="Arial Rounded MT Bold"/>
                <a:ea typeface="ＭＳ Ｐゴシック" pitchFamily="-111" charset="-128"/>
                <a:cs typeface="Arial Rounded MT Bold"/>
              </a:defRPr>
            </a:lvl1pPr>
            <a:lvl2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2pPr>
            <a:lvl3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3pPr>
            <a:lvl4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4pPr>
            <a:lvl5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5pPr>
            <a:lvl6pPr marL="457189"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6pPr>
            <a:lvl7pPr marL="914377"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7pPr>
            <a:lvl8pPr marL="1371566"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8pPr>
            <a:lvl9pPr marL="1828754"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9pPr>
          </a:lstStyle>
          <a:p>
            <a:r>
              <a:rPr lang="en-US" kern="0" dirty="0"/>
              <a:t>EPIC RGB images</a:t>
            </a:r>
          </a:p>
        </p:txBody>
      </p:sp>
    </p:spTree>
    <p:extLst>
      <p:ext uri="{BB962C8B-B14F-4D97-AF65-F5344CB8AC3E}">
        <p14:creationId xmlns:p14="http://schemas.microsoft.com/office/powerpoint/2010/main" val="3568913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DD9EC-FDAC-E546-8961-B669E368FF17}"/>
              </a:ext>
            </a:extLst>
          </p:cNvPr>
          <p:cNvSpPr>
            <a:spLocks noGrp="1"/>
          </p:cNvSpPr>
          <p:nvPr>
            <p:ph type="title"/>
          </p:nvPr>
        </p:nvSpPr>
        <p:spPr/>
        <p:txBody>
          <a:bodyPr/>
          <a:lstStyle/>
          <a:p>
            <a:r>
              <a:rPr lang="en-US" sz="3200" dirty="0" err="1"/>
              <a:t>Raikoke</a:t>
            </a:r>
            <a:r>
              <a:rPr lang="en-US" sz="3200" dirty="0"/>
              <a:t> eruption (Kuril Islands, Russia) – June 2019</a:t>
            </a:r>
          </a:p>
        </p:txBody>
      </p:sp>
      <p:pic>
        <p:nvPicPr>
          <p:cNvPr id="4" name="Picture 3">
            <a:extLst>
              <a:ext uri="{FF2B5EF4-FFF2-40B4-BE49-F238E27FC236}">
                <a16:creationId xmlns:a16="http://schemas.microsoft.com/office/drawing/2014/main" id="{08E3D506-893B-3E46-B2E2-C823B5F909D4}"/>
              </a:ext>
            </a:extLst>
          </p:cNvPr>
          <p:cNvPicPr>
            <a:picLocks noChangeAspect="1"/>
          </p:cNvPicPr>
          <p:nvPr/>
        </p:nvPicPr>
        <p:blipFill>
          <a:blip r:embed="rId2"/>
          <a:stretch>
            <a:fillRect/>
          </a:stretch>
        </p:blipFill>
        <p:spPr>
          <a:xfrm>
            <a:off x="1028756" y="843892"/>
            <a:ext cx="10156789" cy="5947203"/>
          </a:xfrm>
          <a:prstGeom prst="rect">
            <a:avLst/>
          </a:prstGeom>
        </p:spPr>
      </p:pic>
      <p:sp>
        <p:nvSpPr>
          <p:cNvPr id="3" name="Rectangle 2">
            <a:extLst>
              <a:ext uri="{FF2B5EF4-FFF2-40B4-BE49-F238E27FC236}">
                <a16:creationId xmlns:a16="http://schemas.microsoft.com/office/drawing/2014/main" id="{AD6E1F63-1354-C645-8BA2-5A0CF0A69ACD}"/>
              </a:ext>
            </a:extLst>
          </p:cNvPr>
          <p:cNvSpPr/>
          <p:nvPr/>
        </p:nvSpPr>
        <p:spPr>
          <a:xfrm>
            <a:off x="1494264" y="5310652"/>
            <a:ext cx="4601736" cy="400110"/>
          </a:xfrm>
          <a:prstGeom prst="rect">
            <a:avLst/>
          </a:prstGeom>
        </p:spPr>
        <p:txBody>
          <a:bodyPr wrap="square">
            <a:spAutoFit/>
          </a:bodyPr>
          <a:lstStyle/>
          <a:p>
            <a:r>
              <a:rPr lang="en-US" sz="2000" dirty="0">
                <a:solidFill>
                  <a:srgbClr val="FF0000"/>
                </a:solidFill>
              </a:rPr>
              <a:t>First possible SO</a:t>
            </a:r>
            <a:r>
              <a:rPr lang="en-US" sz="2000" baseline="-25000" dirty="0">
                <a:solidFill>
                  <a:srgbClr val="FF0000"/>
                </a:solidFill>
              </a:rPr>
              <a:t>2</a:t>
            </a:r>
            <a:r>
              <a:rPr lang="en-US" sz="2000" dirty="0">
                <a:solidFill>
                  <a:srgbClr val="FF0000"/>
                </a:solidFill>
              </a:rPr>
              <a:t> detection (high SZA)</a:t>
            </a:r>
          </a:p>
        </p:txBody>
      </p:sp>
    </p:spTree>
    <p:extLst>
      <p:ext uri="{BB962C8B-B14F-4D97-AF65-F5344CB8AC3E}">
        <p14:creationId xmlns:p14="http://schemas.microsoft.com/office/powerpoint/2010/main" val="4103992470"/>
      </p:ext>
    </p:extLst>
  </p:cSld>
  <p:clrMapOvr>
    <a:masterClrMapping/>
  </p:clrMapOvr>
</p:sld>
</file>

<file path=ppt/theme/theme1.xml><?xml version="1.0" encoding="utf-8"?>
<a:theme xmlns:a="http://schemas.openxmlformats.org/drawingml/2006/main" name="5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27746</TotalTime>
  <Words>2726</Words>
  <Application>Microsoft Macintosh PowerPoint</Application>
  <PresentationFormat>Widescreen</PresentationFormat>
  <Paragraphs>292</Paragraphs>
  <Slides>43</Slides>
  <Notes>8</Notes>
  <HiddenSlides>0</HiddenSlides>
  <MMClips>2</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0</vt:i4>
      </vt:variant>
      <vt:variant>
        <vt:lpstr>Slide Titles</vt:lpstr>
      </vt:variant>
      <vt:variant>
        <vt:i4>43</vt:i4>
      </vt:variant>
    </vt:vector>
  </HeadingPairs>
  <TitlesOfParts>
    <vt:vector size="53" baseType="lpstr">
      <vt:lpstr>Arial</vt:lpstr>
      <vt:lpstr>Arial Rounded MT Bold</vt:lpstr>
      <vt:lpstr>Calibri</vt:lpstr>
      <vt:lpstr>Cambria Math</vt:lpstr>
      <vt:lpstr>Comic Sans MS</vt:lpstr>
      <vt:lpstr>Helvetica</vt:lpstr>
      <vt:lpstr>Lucida Grande</vt:lpstr>
      <vt:lpstr>Symbol</vt:lpstr>
      <vt:lpstr>Times New Roman</vt:lpstr>
      <vt:lpstr>5_Default Design</vt:lpstr>
      <vt:lpstr>PowerPoint Presentation</vt:lpstr>
      <vt:lpstr>UV satellite remote sensing of volcanic SO2</vt:lpstr>
      <vt:lpstr>PowerPoint Presentation</vt:lpstr>
      <vt:lpstr>Multi-decadal volcanic SO2 emissions record</vt:lpstr>
      <vt:lpstr>EPIC volcanic SO2 retrieval algorithm</vt:lpstr>
      <vt:lpstr>Volcanic eruptions detected by EPIC (2015 - )</vt:lpstr>
      <vt:lpstr>Raikoke eruption (Kuril Islands, Russia) – June 2019</vt:lpstr>
      <vt:lpstr>Raikoke eruption (Kuril Islands, Russia) – June 21, 2019</vt:lpstr>
      <vt:lpstr>Raikoke eruption (Kuril Islands, Russia) – June 2019</vt:lpstr>
      <vt:lpstr>Raikoke eruption (Kuril Islands, Russia) – June 2019</vt:lpstr>
      <vt:lpstr>Raikoke eruption (Kuril Islands, Russia) – June 2019</vt:lpstr>
      <vt:lpstr>Raikoke eruption (Kuril Islands, Russia) – June 2019</vt:lpstr>
      <vt:lpstr>Raikoke eruption (Kuril Islands, Russia) – June 2019</vt:lpstr>
      <vt:lpstr>Raikoke eruption (Kuril Islands, Russia) – June 2019</vt:lpstr>
      <vt:lpstr>Raikoke eruption (Kuril Islands, Russia) – June 2019</vt:lpstr>
      <vt:lpstr>Raikoke eruption (Kuril Islands, Russia) – June 2019</vt:lpstr>
      <vt:lpstr>Raikoke eruption: comparison of EPIC and S5P/TROPOMI</vt:lpstr>
      <vt:lpstr>Raikoke eruption: comparison of EPIC and S5P/TROPOMI</vt:lpstr>
      <vt:lpstr>Raikoke eruption: infrasound and lightning</vt:lpstr>
      <vt:lpstr>Raikoke eruption (Kuril Islands, Russia) – June 2019</vt:lpstr>
      <vt:lpstr>Raikoke eruption: comparison of EPIC and S5P/TROPOMI</vt:lpstr>
      <vt:lpstr>PowerPoint Presentation</vt:lpstr>
      <vt:lpstr>PowerPoint Presentation</vt:lpstr>
      <vt:lpstr>Ulawun eruption (Papua New Guinea) – June 2019</vt:lpstr>
      <vt:lpstr>Ulawun eruption (Papua New Guinea) – June 2019</vt:lpstr>
      <vt:lpstr>Ulawun eruption (Papua New Guinea) – June 2019</vt:lpstr>
      <vt:lpstr>Ulawun eruption (Papua New Guinea) – June 2019</vt:lpstr>
      <vt:lpstr>Ulawun eruption (Papua New Guinea) – June 2019</vt:lpstr>
      <vt:lpstr>Ulawun eruption (Papua New Guinea) – June 2019</vt:lpstr>
      <vt:lpstr>Ulawun eruption (Papua New Guinea) – June 2019</vt:lpstr>
      <vt:lpstr>Ulawun eruption (Papua New Guinea) – June 2019</vt:lpstr>
      <vt:lpstr>Ulawun eruption (Papua New Guinea) – June 2019</vt:lpstr>
      <vt:lpstr>Ulawun eruption (Papua New Guinea) – June 2019</vt:lpstr>
      <vt:lpstr>Ulawun eruption (Papua New Guinea) – June 2019</vt:lpstr>
      <vt:lpstr>Product status/updates</vt:lpstr>
      <vt:lpstr>Summary and next steps</vt:lpstr>
      <vt:lpstr>Krakatau eruption (Indonesia) – Dec 2018</vt:lpstr>
      <vt:lpstr>SNPP/OMPS and DSCOVR/EPIC track volcanic SO2 and ash plumes from June 3 2018 explosive eruption of Fuego volcano</vt:lpstr>
      <vt:lpstr>PowerPoint Presentation</vt:lpstr>
      <vt:lpstr>PowerPoint Presentation</vt:lpstr>
      <vt:lpstr>PowerPoint Presentation</vt:lpstr>
      <vt:lpstr>PowerPoint Presentation</vt:lpstr>
      <vt:lpstr>PowerPoint Presentation</vt:lpstr>
    </vt:vector>
  </TitlesOfParts>
  <Company>University of Maryland Baltimore County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Carn</dc:creator>
  <cp:lastModifiedBy>Simon Carn</cp:lastModifiedBy>
  <cp:revision>3307</cp:revision>
  <cp:lastPrinted>2009-04-22T16:51:18Z</cp:lastPrinted>
  <dcterms:created xsi:type="dcterms:W3CDTF">2013-08-28T16:35:44Z</dcterms:created>
  <dcterms:modified xsi:type="dcterms:W3CDTF">2019-09-18T12:12:08Z</dcterms:modified>
</cp:coreProperties>
</file>