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6"/>
  </p:notesMasterIdLst>
  <p:sldIdLst>
    <p:sldId id="371" r:id="rId2"/>
    <p:sldId id="290" r:id="rId3"/>
    <p:sldId id="396" r:id="rId4"/>
    <p:sldId id="259" r:id="rId5"/>
    <p:sldId id="388" r:id="rId6"/>
    <p:sldId id="268" r:id="rId7"/>
    <p:sldId id="389" r:id="rId8"/>
    <p:sldId id="390" r:id="rId9"/>
    <p:sldId id="274" r:id="rId10"/>
    <p:sldId id="384" r:id="rId11"/>
    <p:sldId id="387" r:id="rId12"/>
    <p:sldId id="391" r:id="rId13"/>
    <p:sldId id="392" r:id="rId14"/>
    <p:sldId id="393" r:id="rId15"/>
    <p:sldId id="398" r:id="rId16"/>
    <p:sldId id="394" r:id="rId17"/>
    <p:sldId id="395" r:id="rId18"/>
    <p:sldId id="379" r:id="rId19"/>
    <p:sldId id="265" r:id="rId20"/>
    <p:sldId id="272" r:id="rId21"/>
    <p:sldId id="281" r:id="rId22"/>
    <p:sldId id="273" r:id="rId23"/>
    <p:sldId id="386" r:id="rId24"/>
    <p:sldId id="380" r:id="rId25"/>
  </p:sldIdLst>
  <p:sldSz cx="12192000" cy="6858000"/>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48FD"/>
    <a:srgbClr val="E4FF50"/>
    <a:srgbClr val="0094FD"/>
    <a:srgbClr val="F2FF01"/>
    <a:srgbClr val="CCFF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8"/>
    <p:restoredTop sz="94643"/>
  </p:normalViewPr>
  <p:slideViewPr>
    <p:cSldViewPr snapToGrid="0" snapToObjects="1">
      <p:cViewPr>
        <p:scale>
          <a:sx n="79" d="100"/>
          <a:sy n="79" d="100"/>
        </p:scale>
        <p:origin x="616" y="1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362747-53C0-BC40-B4F4-481ADCC428B7}" type="datetimeFigureOut">
              <a:rPr lang="en-US" smtClean="0"/>
              <a:t>9/18/18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6D4422-2530-B945-96F8-DE015915DB6C}" type="slidenum">
              <a:rPr lang="en-US" smtClean="0"/>
              <a:t>‹#›</a:t>
            </a:fld>
            <a:endParaRPr lang="en-US"/>
          </a:p>
        </p:txBody>
      </p:sp>
    </p:spTree>
    <p:extLst>
      <p:ext uri="{BB962C8B-B14F-4D97-AF65-F5344CB8AC3E}">
        <p14:creationId xmlns:p14="http://schemas.microsoft.com/office/powerpoint/2010/main" val="3559722429"/>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3ECA12EE-0180-6F4F-84E3-0A3D0491A5DE}" type="slidenum">
              <a:rPr lang="en-US"/>
              <a:pPr/>
              <a:t>1</a:t>
            </a:fld>
            <a:endParaRPr lang="en-US"/>
          </a:p>
        </p:txBody>
      </p:sp>
      <p:sp>
        <p:nvSpPr>
          <p:cNvPr id="15363" name="Rectangle 2"/>
          <p:cNvSpPr>
            <a:spLocks noGrp="1" noRot="1" noChangeAspect="1" noChangeArrowheads="1"/>
          </p:cNvSpPr>
          <p:nvPr>
            <p:ph type="sldImg"/>
          </p:nvPr>
        </p:nvSpPr>
        <p:spPr>
          <a:xfrm>
            <a:off x="685800" y="1143000"/>
            <a:ext cx="5486400" cy="3086100"/>
          </a:xfrm>
          <a:solidFill>
            <a:srgbClr val="FFFFFF"/>
          </a:solidFill>
          <a:ln/>
        </p:spPr>
      </p:sp>
      <p:sp>
        <p:nvSpPr>
          <p:cNvPr id="153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061618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DC332C-DDE4-7642-A602-914A6A949D0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2152155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DC332C-DDE4-7642-A602-914A6A949D0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1406162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DC332C-DDE4-7642-A602-914A6A949D0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2784764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DC332C-DDE4-7642-A602-914A6A949D0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4285608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DC332C-DDE4-7642-A602-914A6A949D02}" type="datetimeFigureOut">
              <a:rPr lang="en-US" smtClean="0"/>
              <a:t>9/18/18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2504095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DC332C-DDE4-7642-A602-914A6A949D02}" type="datetimeFigureOut">
              <a:rPr lang="en-US" smtClean="0"/>
              <a:t>9/18/18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4105790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DC332C-DDE4-7642-A602-914A6A949D02}" type="datetimeFigureOut">
              <a:rPr lang="en-US" smtClean="0"/>
              <a:t>9/18/18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1143054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DC332C-DDE4-7642-A602-914A6A949D02}" type="datetimeFigureOut">
              <a:rPr lang="en-US" smtClean="0"/>
              <a:t>9/18/18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1798967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DC332C-DDE4-7642-A602-914A6A949D02}" type="datetimeFigureOut">
              <a:rPr lang="en-US" smtClean="0"/>
              <a:t>9/18/18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2197619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DC332C-DDE4-7642-A602-914A6A949D02}" type="datetimeFigureOut">
              <a:rPr lang="en-US" smtClean="0"/>
              <a:t>9/18/18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234227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DC332C-DDE4-7642-A602-914A6A949D02}" type="datetimeFigureOut">
              <a:rPr lang="en-US" smtClean="0"/>
              <a:t>9/18/18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880503-C8C1-1049-B207-A19B5FB7FB6D}" type="slidenum">
              <a:rPr lang="en-US" smtClean="0"/>
              <a:t>‹#›</a:t>
            </a:fld>
            <a:endParaRPr lang="en-US"/>
          </a:p>
        </p:txBody>
      </p:sp>
    </p:spTree>
    <p:extLst>
      <p:ext uri="{BB962C8B-B14F-4D97-AF65-F5344CB8AC3E}">
        <p14:creationId xmlns:p14="http://schemas.microsoft.com/office/powerpoint/2010/main" val="1203342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DC332C-DDE4-7642-A602-914A6A949D02}" type="datetimeFigureOut">
              <a:rPr lang="en-US" smtClean="0"/>
              <a:t>9/18/18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880503-C8C1-1049-B207-A19B5FB7FB6D}" type="slidenum">
              <a:rPr lang="en-US" smtClean="0"/>
              <a:t>‹#›</a:t>
            </a:fld>
            <a:endParaRPr lang="en-US"/>
          </a:p>
        </p:txBody>
      </p:sp>
      <p:pic>
        <p:nvPicPr>
          <p:cNvPr id="7" name="Picture 4" descr="Logo-nasa-800px">
            <a:extLst>
              <a:ext uri="{FF2B5EF4-FFF2-40B4-BE49-F238E27FC236}">
                <a16:creationId xmlns:a16="http://schemas.microsoft.com/office/drawing/2014/main" id="{EAACB1A4-59BE-204D-B6A3-F35A454201D4}"/>
              </a:ext>
            </a:extLst>
          </p:cNvPr>
          <p:cNvPicPr>
            <a:picLocks noChangeAspect="1" noChangeArrowheads="1"/>
          </p:cNvPicPr>
          <p:nvPr userDrawn="1"/>
        </p:nvPicPr>
        <p:blipFill>
          <a:blip r:embed="rId13"/>
          <a:srcRect/>
          <a:stretch>
            <a:fillRect/>
          </a:stretch>
        </p:blipFill>
        <p:spPr bwMode="auto">
          <a:xfrm>
            <a:off x="0" y="31751"/>
            <a:ext cx="889000" cy="666751"/>
          </a:xfrm>
          <a:prstGeom prst="rect">
            <a:avLst/>
          </a:prstGeom>
          <a:noFill/>
          <a:ln w="9525">
            <a:noFill/>
            <a:miter lim="800000"/>
            <a:headEnd/>
            <a:tailEnd/>
          </a:ln>
        </p:spPr>
      </p:pic>
      <p:pic>
        <p:nvPicPr>
          <p:cNvPr id="8" name="Picture 3">
            <a:extLst>
              <a:ext uri="{FF2B5EF4-FFF2-40B4-BE49-F238E27FC236}">
                <a16:creationId xmlns:a16="http://schemas.microsoft.com/office/drawing/2014/main" id="{D9975AF6-6802-B14E-9478-978C38555500}"/>
              </a:ext>
            </a:extLst>
          </p:cNvPr>
          <p:cNvPicPr>
            <a:picLocks noChangeAspect="1"/>
          </p:cNvPicPr>
          <p:nvPr userDrawn="1"/>
        </p:nvPicPr>
        <p:blipFill>
          <a:blip r:embed="rId14"/>
          <a:srcRect/>
          <a:stretch>
            <a:fillRect/>
          </a:stretch>
        </p:blipFill>
        <p:spPr bwMode="auto">
          <a:xfrm>
            <a:off x="11113620" y="30712"/>
            <a:ext cx="1078381" cy="684803"/>
          </a:xfrm>
          <a:prstGeom prst="rect">
            <a:avLst/>
          </a:prstGeom>
          <a:noFill/>
          <a:ln w="9525">
            <a:noFill/>
            <a:miter lim="800000"/>
            <a:headEnd/>
            <a:tailEnd/>
          </a:ln>
        </p:spPr>
      </p:pic>
    </p:spTree>
    <p:extLst>
      <p:ext uri="{BB962C8B-B14F-4D97-AF65-F5344CB8AC3E}">
        <p14:creationId xmlns:p14="http://schemas.microsoft.com/office/powerpoint/2010/main" val="10787245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bwMode="auto">
          <a:xfrm>
            <a:off x="1605516" y="1708378"/>
            <a:ext cx="8569842" cy="612812"/>
          </a:xfrm>
          <a:noFill/>
          <a:ln>
            <a:miter lim="800000"/>
            <a:headEnd/>
            <a:tailEnd/>
          </a:ln>
        </p:spPr>
        <p:txBody>
          <a:bodyPr vert="horz" wrap="square" lIns="68580" tIns="34290" rIns="68580" bIns="34290" numCol="1" rtlCol="0" anchor="t" anchorCtr="0" compatLnSpc="1">
            <a:prstTxWarp prst="textNoShape">
              <a:avLst/>
            </a:prstTxWarp>
            <a:noAutofit/>
          </a:bodyPr>
          <a:lstStyle/>
          <a:p>
            <a:pPr algn="ctr">
              <a:buNone/>
            </a:pPr>
            <a:r>
              <a:rPr lang="en-US" dirty="0">
                <a:solidFill>
                  <a:srgbClr val="5248FD"/>
                </a:solidFill>
              </a:rPr>
              <a:t>EPIC L2 Cloud Products: Current Status and Future Plans</a:t>
            </a:r>
            <a:endParaRPr lang="en-US" dirty="0">
              <a:solidFill>
                <a:srgbClr val="5248FD"/>
              </a:solidFill>
              <a:latin typeface="+mj-lt"/>
            </a:endParaRPr>
          </a:p>
        </p:txBody>
      </p:sp>
      <p:sp>
        <p:nvSpPr>
          <p:cNvPr id="160770" name="Text Box 2"/>
          <p:cNvSpPr txBox="1">
            <a:spLocks noChangeArrowheads="1"/>
          </p:cNvSpPr>
          <p:nvPr/>
        </p:nvSpPr>
        <p:spPr bwMode="auto">
          <a:xfrm>
            <a:off x="2041451" y="2830693"/>
            <a:ext cx="7697971" cy="1135251"/>
          </a:xfrm>
          <a:prstGeom prst="rect">
            <a:avLst/>
          </a:prstGeom>
          <a:noFill/>
          <a:ln w="25400">
            <a:noFill/>
            <a:miter lim="800000"/>
            <a:headEnd/>
            <a:tailEnd/>
          </a:ln>
        </p:spPr>
        <p:txBody>
          <a:bodyPr vert="horz" wrap="square" lIns="68580" tIns="68580" rIns="68580" bIns="68580" numCol="1" anchor="t" anchorCtr="0" compatLnSpc="1">
            <a:prstTxWarp prst="textNoShape">
              <a:avLst/>
            </a:prstTxWarp>
          </a:bodyPr>
          <a:lstStyle/>
          <a:p>
            <a:pPr algn="ctr" fontAlgn="base">
              <a:spcBef>
                <a:spcPct val="0"/>
              </a:spcBef>
              <a:spcAft>
                <a:spcPct val="0"/>
              </a:spcAft>
            </a:pPr>
            <a:r>
              <a:rPr lang="en-US" sz="2000" dirty="0" err="1">
                <a:latin typeface="Times New Roman" panose="02020603050405020304" pitchFamily="18" charset="0"/>
                <a:ea typeface="Tahoma" panose="020B0604030504040204" pitchFamily="34" charset="0"/>
                <a:cs typeface="Times New Roman" panose="02020603050405020304" pitchFamily="18" charset="0"/>
              </a:rPr>
              <a:t>Yuekui</a:t>
            </a:r>
            <a:r>
              <a:rPr lang="en-US" sz="2000" dirty="0">
                <a:latin typeface="Times New Roman" panose="02020603050405020304" pitchFamily="18" charset="0"/>
                <a:ea typeface="Tahoma" panose="020B0604030504040204" pitchFamily="34" charset="0"/>
                <a:cs typeface="Times New Roman" panose="02020603050405020304" pitchFamily="18" charset="0"/>
              </a:rPr>
              <a:t> Yang, </a:t>
            </a:r>
            <a:r>
              <a:rPr lang="en-US" sz="2000" dirty="0" err="1">
                <a:latin typeface="Times New Roman" panose="02020603050405020304" pitchFamily="18" charset="0"/>
                <a:ea typeface="Tahoma" panose="020B0604030504040204" pitchFamily="34" charset="0"/>
                <a:cs typeface="Times New Roman" panose="02020603050405020304" pitchFamily="18" charset="0"/>
              </a:rPr>
              <a:t>Yaping</a:t>
            </a:r>
            <a:r>
              <a:rPr lang="en-US" sz="2000" dirty="0">
                <a:latin typeface="Times New Roman" panose="02020603050405020304" pitchFamily="18" charset="0"/>
                <a:ea typeface="Tahoma" panose="020B0604030504040204" pitchFamily="34" charset="0"/>
                <a:cs typeface="Times New Roman" panose="02020603050405020304" pitchFamily="18" charset="0"/>
              </a:rPr>
              <a:t> Zhou, </a:t>
            </a:r>
          </a:p>
          <a:p>
            <a:pPr algn="ctr" fontAlgn="base">
              <a:spcBef>
                <a:spcPct val="0"/>
              </a:spcBef>
              <a:spcAft>
                <a:spcPct val="0"/>
              </a:spcAft>
            </a:pPr>
            <a:r>
              <a:rPr lang="en-US" sz="2000" dirty="0">
                <a:latin typeface="Times New Roman" panose="02020603050405020304" pitchFamily="18" charset="0"/>
                <a:ea typeface="SimSun" charset="-122"/>
                <a:cs typeface="Times New Roman" panose="02020603050405020304" pitchFamily="18" charset="0"/>
              </a:rPr>
              <a:t>Kerry Meyer, Gala Wind, </a:t>
            </a:r>
            <a:r>
              <a:rPr lang="en-US" sz="2000" dirty="0">
                <a:latin typeface="Times New Roman" panose="02020603050405020304" pitchFamily="18" charset="0"/>
                <a:ea typeface="Times New Roman" pitchFamily="-107" charset="0"/>
                <a:cs typeface="Times New Roman" panose="02020603050405020304" pitchFamily="18" charset="0"/>
              </a:rPr>
              <a:t>Steven </a:t>
            </a:r>
            <a:r>
              <a:rPr lang="en-US" sz="2000" dirty="0" err="1">
                <a:latin typeface="Times New Roman" panose="02020603050405020304" pitchFamily="18" charset="0"/>
                <a:ea typeface="Times New Roman" pitchFamily="-107" charset="0"/>
                <a:cs typeface="Times New Roman" panose="02020603050405020304" pitchFamily="18" charset="0"/>
              </a:rPr>
              <a:t>Platnick</a:t>
            </a:r>
            <a:r>
              <a:rPr lang="en-US" sz="2000" dirty="0">
                <a:latin typeface="Times New Roman" panose="02020603050405020304" pitchFamily="18" charset="0"/>
                <a:ea typeface="Times New Roman" pitchFamily="-107" charset="0"/>
                <a:cs typeface="Times New Roman" panose="02020603050405020304" pitchFamily="18" charset="0"/>
              </a:rPr>
              <a:t>, </a:t>
            </a:r>
            <a:r>
              <a:rPr lang="en-US" sz="2000" dirty="0" err="1">
                <a:latin typeface="Times New Roman" panose="02020603050405020304" pitchFamily="18" charset="0"/>
                <a:ea typeface="SimSun" charset="-122"/>
                <a:cs typeface="Times New Roman" panose="02020603050405020304" pitchFamily="18" charset="0"/>
              </a:rPr>
              <a:t>Qilong</a:t>
            </a:r>
            <a:r>
              <a:rPr lang="en-US" sz="2000" dirty="0">
                <a:latin typeface="Times New Roman" panose="02020603050405020304" pitchFamily="18" charset="0"/>
                <a:ea typeface="SimSun" charset="-122"/>
                <a:cs typeface="Times New Roman" panose="02020603050405020304" pitchFamily="18" charset="0"/>
              </a:rPr>
              <a:t> Min, Anthony Davis, </a:t>
            </a:r>
            <a:r>
              <a:rPr lang="en-US" sz="2000" dirty="0">
                <a:latin typeface="Times New Roman" panose="02020603050405020304" pitchFamily="18" charset="0"/>
                <a:ea typeface="Times New Roman" pitchFamily="-107" charset="0"/>
                <a:cs typeface="Times New Roman" panose="02020603050405020304" pitchFamily="18" charset="0"/>
              </a:rPr>
              <a:t>David </a:t>
            </a:r>
            <a:r>
              <a:rPr lang="en-US" sz="2000" dirty="0" err="1">
                <a:latin typeface="Times New Roman" panose="02020603050405020304" pitchFamily="18" charset="0"/>
                <a:ea typeface="Times New Roman" pitchFamily="-107" charset="0"/>
                <a:cs typeface="Times New Roman" panose="02020603050405020304" pitchFamily="18" charset="0"/>
              </a:rPr>
              <a:t>Duda</a:t>
            </a:r>
            <a:r>
              <a:rPr lang="en-US" sz="2000" dirty="0">
                <a:latin typeface="Times New Roman" panose="02020603050405020304" pitchFamily="18" charset="0"/>
                <a:ea typeface="Times New Roman" pitchFamily="-107" charset="0"/>
                <a:cs typeface="Times New Roman" panose="02020603050405020304" pitchFamily="18" charset="0"/>
              </a:rPr>
              <a:t>, and </a:t>
            </a:r>
            <a:r>
              <a:rPr lang="en-US" sz="2000" dirty="0" err="1">
                <a:latin typeface="Times New Roman" panose="02020603050405020304" pitchFamily="18" charset="0"/>
                <a:ea typeface="Times New Roman" pitchFamily="-107" charset="0"/>
                <a:cs typeface="Times New Roman" panose="02020603050405020304" pitchFamily="18" charset="0"/>
              </a:rPr>
              <a:t>Wenying</a:t>
            </a:r>
            <a:r>
              <a:rPr lang="en-US" sz="2000" dirty="0">
                <a:latin typeface="Times New Roman" panose="02020603050405020304" pitchFamily="18" charset="0"/>
                <a:ea typeface="Times New Roman" pitchFamily="-107" charset="0"/>
                <a:cs typeface="Times New Roman" panose="02020603050405020304" pitchFamily="18" charset="0"/>
              </a:rPr>
              <a:t> Su </a:t>
            </a:r>
          </a:p>
          <a:p>
            <a:pPr algn="ctr" fontAlgn="base">
              <a:spcBef>
                <a:spcPct val="0"/>
              </a:spcBef>
              <a:spcAft>
                <a:spcPct val="0"/>
              </a:spcAft>
            </a:pPr>
            <a:endParaRPr lang="en-US" sz="2000" dirty="0">
              <a:latin typeface="Times New Roman" panose="02020603050405020304" pitchFamily="18" charset="0"/>
              <a:ea typeface="Times New Roman" pitchFamily="-107" charset="0"/>
              <a:cs typeface="Times New Roman" panose="02020603050405020304" pitchFamily="18" charset="0"/>
            </a:endParaRPr>
          </a:p>
        </p:txBody>
      </p:sp>
      <p:sp>
        <p:nvSpPr>
          <p:cNvPr id="14" name="TextBox 13"/>
          <p:cNvSpPr txBox="1"/>
          <p:nvPr/>
        </p:nvSpPr>
        <p:spPr>
          <a:xfrm>
            <a:off x="2775099" y="4799137"/>
            <a:ext cx="6624082" cy="584775"/>
          </a:xfrm>
          <a:prstGeom prst="rect">
            <a:avLst/>
          </a:prstGeom>
          <a:noFill/>
        </p:spPr>
        <p:txBody>
          <a:bodyPr wrap="square" rtlCol="0">
            <a:spAutoFit/>
          </a:bodyPr>
          <a:lstStyle/>
          <a:p>
            <a:pPr algn="ctr"/>
            <a:r>
              <a:rPr lang="en-US" sz="1600" dirty="0">
                <a:solidFill>
                  <a:srgbClr val="FF0000"/>
                </a:solidFill>
              </a:rPr>
              <a:t>DSCOVR EPIC&amp;NISTAR Science Team Meeting</a:t>
            </a:r>
          </a:p>
          <a:p>
            <a:pPr algn="ctr"/>
            <a:r>
              <a:rPr lang="en-US" sz="1600" dirty="0">
                <a:solidFill>
                  <a:srgbClr val="000090"/>
                </a:solidFill>
              </a:rPr>
              <a:t>Sept. 17-18, 2018, Goddard Space Flight Center, Greenbelt, MD</a:t>
            </a:r>
          </a:p>
        </p:txBody>
      </p:sp>
    </p:spTree>
    <p:extLst>
      <p:ext uri="{BB962C8B-B14F-4D97-AF65-F5344CB8AC3E}">
        <p14:creationId xmlns:p14="http://schemas.microsoft.com/office/powerpoint/2010/main" val="934410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4959E-74A6-E74D-813A-083943F64BCA}"/>
              </a:ext>
            </a:extLst>
          </p:cNvPr>
          <p:cNvSpPr>
            <a:spLocks noGrp="1"/>
          </p:cNvSpPr>
          <p:nvPr>
            <p:ph type="title"/>
          </p:nvPr>
        </p:nvSpPr>
        <p:spPr>
          <a:xfrm>
            <a:off x="838200" y="365126"/>
            <a:ext cx="10796752" cy="706930"/>
          </a:xfrm>
        </p:spPr>
        <p:txBody>
          <a:bodyPr>
            <a:normAutofit/>
          </a:bodyPr>
          <a:lstStyle/>
          <a:p>
            <a:r>
              <a:rPr lang="en-US" sz="3200" dirty="0">
                <a:solidFill>
                  <a:srgbClr val="5248FD"/>
                </a:solidFill>
              </a:rPr>
              <a:t>EPIC vs GEO/LEO composites: Global cloud coverage</a:t>
            </a:r>
          </a:p>
        </p:txBody>
      </p:sp>
      <p:sp>
        <p:nvSpPr>
          <p:cNvPr id="3" name="TextBox 2">
            <a:extLst>
              <a:ext uri="{FF2B5EF4-FFF2-40B4-BE49-F238E27FC236}">
                <a16:creationId xmlns:a16="http://schemas.microsoft.com/office/drawing/2014/main" id="{746C97B9-7CF1-F349-A707-F869F7CCC8ED}"/>
              </a:ext>
            </a:extLst>
          </p:cNvPr>
          <p:cNvSpPr txBox="1"/>
          <p:nvPr/>
        </p:nvSpPr>
        <p:spPr>
          <a:xfrm>
            <a:off x="115614" y="5413141"/>
            <a:ext cx="11998417" cy="769441"/>
          </a:xfrm>
          <a:prstGeom prst="rect">
            <a:avLst/>
          </a:prstGeom>
          <a:solidFill>
            <a:schemeClr val="accent4">
              <a:lumMod val="20000"/>
              <a:lumOff val="80000"/>
            </a:schemeClr>
          </a:solidFill>
          <a:ln w="28575">
            <a:solidFill>
              <a:srgbClr val="C00000"/>
            </a:solidFill>
          </a:ln>
        </p:spPr>
        <p:txBody>
          <a:bodyPr wrap="square" rtlCol="0">
            <a:spAutoFit/>
          </a:bodyPr>
          <a:lstStyle/>
          <a:p>
            <a:pPr marL="342900" indent="-342900">
              <a:buFont typeface="Arial" panose="020B0604020202020204" pitchFamily="34" charset="0"/>
              <a:buChar char="•"/>
            </a:pPr>
            <a:r>
              <a:rPr lang="en-US" sz="2200" dirty="0"/>
              <a:t>Comparison used four weeks of data from 2016 with one week for each season. </a:t>
            </a:r>
          </a:p>
          <a:p>
            <a:pPr marL="342900" indent="-342900">
              <a:buFont typeface="Arial" panose="020B0604020202020204" pitchFamily="34" charset="0"/>
              <a:buChar char="•"/>
            </a:pPr>
            <a:r>
              <a:rPr lang="en-US" sz="2200" dirty="0"/>
              <a:t>General patterns agree well, but problems exist for EPIC cloud masks over snow/ice covered areas. </a:t>
            </a:r>
          </a:p>
        </p:txBody>
      </p:sp>
      <p:pic>
        <p:nvPicPr>
          <p:cNvPr id="6" name="Picture 5">
            <a:extLst>
              <a:ext uri="{FF2B5EF4-FFF2-40B4-BE49-F238E27FC236}">
                <a16:creationId xmlns:a16="http://schemas.microsoft.com/office/drawing/2014/main" id="{29D54D06-F07F-924B-B299-E23D1F60F9BE}"/>
              </a:ext>
            </a:extLst>
          </p:cNvPr>
          <p:cNvPicPr>
            <a:picLocks noChangeAspect="1"/>
          </p:cNvPicPr>
          <p:nvPr/>
        </p:nvPicPr>
        <p:blipFill>
          <a:blip r:embed="rId2"/>
          <a:stretch>
            <a:fillRect/>
          </a:stretch>
        </p:blipFill>
        <p:spPr>
          <a:xfrm>
            <a:off x="115614" y="1086348"/>
            <a:ext cx="5982208" cy="4019296"/>
          </a:xfrm>
          <a:prstGeom prst="rect">
            <a:avLst/>
          </a:prstGeom>
        </p:spPr>
      </p:pic>
      <p:sp>
        <p:nvSpPr>
          <p:cNvPr id="10" name="TextBox 9">
            <a:extLst>
              <a:ext uri="{FF2B5EF4-FFF2-40B4-BE49-F238E27FC236}">
                <a16:creationId xmlns:a16="http://schemas.microsoft.com/office/drawing/2014/main" id="{EE7C44EE-608F-8E4E-A2E0-3F0DF2557738}"/>
              </a:ext>
            </a:extLst>
          </p:cNvPr>
          <p:cNvSpPr txBox="1"/>
          <p:nvPr/>
        </p:nvSpPr>
        <p:spPr>
          <a:xfrm>
            <a:off x="371475" y="1343025"/>
            <a:ext cx="857250" cy="523220"/>
          </a:xfrm>
          <a:prstGeom prst="rect">
            <a:avLst/>
          </a:prstGeom>
          <a:noFill/>
        </p:spPr>
        <p:txBody>
          <a:bodyPr wrap="square" rtlCol="0">
            <a:spAutoFit/>
          </a:bodyPr>
          <a:lstStyle/>
          <a:p>
            <a:r>
              <a:rPr lang="en-US" sz="2800" dirty="0"/>
              <a:t>EPIC</a:t>
            </a:r>
          </a:p>
        </p:txBody>
      </p:sp>
      <p:sp>
        <p:nvSpPr>
          <p:cNvPr id="11" name="TextBox 10">
            <a:extLst>
              <a:ext uri="{FF2B5EF4-FFF2-40B4-BE49-F238E27FC236}">
                <a16:creationId xmlns:a16="http://schemas.microsoft.com/office/drawing/2014/main" id="{0DD16360-DA3C-F145-ACEC-D4AF6452E3D1}"/>
              </a:ext>
            </a:extLst>
          </p:cNvPr>
          <p:cNvSpPr txBox="1"/>
          <p:nvPr/>
        </p:nvSpPr>
        <p:spPr>
          <a:xfrm>
            <a:off x="6083534" y="1343025"/>
            <a:ext cx="1531704" cy="523220"/>
          </a:xfrm>
          <a:prstGeom prst="rect">
            <a:avLst/>
          </a:prstGeom>
          <a:noFill/>
        </p:spPr>
        <p:txBody>
          <a:bodyPr wrap="square" rtlCol="0">
            <a:spAutoFit/>
          </a:bodyPr>
          <a:lstStyle/>
          <a:p>
            <a:r>
              <a:rPr lang="en-US" sz="2800" dirty="0"/>
              <a:t>GEO/LEO</a:t>
            </a:r>
          </a:p>
        </p:txBody>
      </p:sp>
      <p:pic>
        <p:nvPicPr>
          <p:cNvPr id="13" name="Picture 12">
            <a:extLst>
              <a:ext uri="{FF2B5EF4-FFF2-40B4-BE49-F238E27FC236}">
                <a16:creationId xmlns:a16="http://schemas.microsoft.com/office/drawing/2014/main" id="{6EDE5318-23B4-7146-8344-AFC392AF21FF}"/>
              </a:ext>
            </a:extLst>
          </p:cNvPr>
          <p:cNvPicPr>
            <a:picLocks noChangeAspect="1"/>
          </p:cNvPicPr>
          <p:nvPr/>
        </p:nvPicPr>
        <p:blipFill>
          <a:blip r:embed="rId3"/>
          <a:stretch>
            <a:fillRect/>
          </a:stretch>
        </p:blipFill>
        <p:spPr>
          <a:xfrm>
            <a:off x="6114822" y="1100640"/>
            <a:ext cx="5982208" cy="4019296"/>
          </a:xfrm>
          <a:prstGeom prst="rect">
            <a:avLst/>
          </a:prstGeom>
        </p:spPr>
      </p:pic>
      <p:sp>
        <p:nvSpPr>
          <p:cNvPr id="8" name="TextBox 7">
            <a:extLst>
              <a:ext uri="{FF2B5EF4-FFF2-40B4-BE49-F238E27FC236}">
                <a16:creationId xmlns:a16="http://schemas.microsoft.com/office/drawing/2014/main" id="{31A8B96A-634D-AC43-BB85-2E685394730A}"/>
              </a:ext>
            </a:extLst>
          </p:cNvPr>
          <p:cNvSpPr txBox="1"/>
          <p:nvPr/>
        </p:nvSpPr>
        <p:spPr>
          <a:xfrm>
            <a:off x="6183384" y="1358791"/>
            <a:ext cx="1531704" cy="523220"/>
          </a:xfrm>
          <a:prstGeom prst="rect">
            <a:avLst/>
          </a:prstGeom>
          <a:noFill/>
        </p:spPr>
        <p:txBody>
          <a:bodyPr wrap="square" rtlCol="0">
            <a:spAutoFit/>
          </a:bodyPr>
          <a:lstStyle/>
          <a:p>
            <a:r>
              <a:rPr lang="en-US" sz="2800" dirty="0"/>
              <a:t>GEO/LEO</a:t>
            </a:r>
          </a:p>
        </p:txBody>
      </p:sp>
      <p:sp>
        <p:nvSpPr>
          <p:cNvPr id="15" name="Oval 14">
            <a:extLst>
              <a:ext uri="{FF2B5EF4-FFF2-40B4-BE49-F238E27FC236}">
                <a16:creationId xmlns:a16="http://schemas.microsoft.com/office/drawing/2014/main" id="{79CEF885-F66B-1849-91FB-70BF6F724969}"/>
              </a:ext>
            </a:extLst>
          </p:cNvPr>
          <p:cNvSpPr/>
          <p:nvPr/>
        </p:nvSpPr>
        <p:spPr>
          <a:xfrm>
            <a:off x="2127783" y="4069065"/>
            <a:ext cx="2072742" cy="457200"/>
          </a:xfrm>
          <a:prstGeom prst="ellipse">
            <a:avLst/>
          </a:prstGeom>
          <a:noFill/>
          <a:ln w="412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4238DA3-6808-784C-BC98-C529A31FEB18}"/>
              </a:ext>
            </a:extLst>
          </p:cNvPr>
          <p:cNvSpPr/>
          <p:nvPr/>
        </p:nvSpPr>
        <p:spPr>
          <a:xfrm>
            <a:off x="8241256" y="4063357"/>
            <a:ext cx="1974307" cy="457200"/>
          </a:xfrm>
          <a:prstGeom prst="ellipse">
            <a:avLst/>
          </a:prstGeom>
          <a:noFill/>
          <a:ln w="412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527FAE4-0BF8-4D49-8C99-27725AE15887}"/>
              </a:ext>
            </a:extLst>
          </p:cNvPr>
          <p:cNvSpPr/>
          <p:nvPr/>
        </p:nvSpPr>
        <p:spPr>
          <a:xfrm>
            <a:off x="1743076" y="1543050"/>
            <a:ext cx="1362878" cy="457200"/>
          </a:xfrm>
          <a:prstGeom prst="ellipse">
            <a:avLst/>
          </a:prstGeom>
          <a:noFill/>
          <a:ln w="412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94B1669-98BE-644E-92BF-E5E9C07B5CDD}"/>
              </a:ext>
            </a:extLst>
          </p:cNvPr>
          <p:cNvSpPr/>
          <p:nvPr/>
        </p:nvSpPr>
        <p:spPr>
          <a:xfrm>
            <a:off x="7615238" y="1534470"/>
            <a:ext cx="1443037" cy="457200"/>
          </a:xfrm>
          <a:prstGeom prst="ellipse">
            <a:avLst/>
          </a:prstGeom>
          <a:noFill/>
          <a:ln w="412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978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EF734-657D-6F4F-A36E-97C028A675A6}"/>
              </a:ext>
            </a:extLst>
          </p:cNvPr>
          <p:cNvSpPr>
            <a:spLocks noGrp="1"/>
          </p:cNvSpPr>
          <p:nvPr>
            <p:ph type="title"/>
          </p:nvPr>
        </p:nvSpPr>
        <p:spPr>
          <a:xfrm>
            <a:off x="838200" y="205273"/>
            <a:ext cx="10515600" cy="1615988"/>
          </a:xfrm>
        </p:spPr>
        <p:txBody>
          <a:bodyPr>
            <a:normAutofit/>
          </a:bodyPr>
          <a:lstStyle/>
          <a:p>
            <a:r>
              <a:rPr lang="en-US" sz="3600" dirty="0">
                <a:solidFill>
                  <a:srgbClr val="5248FD"/>
                </a:solidFill>
              </a:rPr>
              <a:t>Overall performance: EPIC reports higher cloud fraction over land, but lower cloud fraction over ocean</a:t>
            </a:r>
          </a:p>
        </p:txBody>
      </p:sp>
      <p:pic>
        <p:nvPicPr>
          <p:cNvPr id="5" name="Picture 4">
            <a:extLst>
              <a:ext uri="{FF2B5EF4-FFF2-40B4-BE49-F238E27FC236}">
                <a16:creationId xmlns:a16="http://schemas.microsoft.com/office/drawing/2014/main" id="{69819D0D-9420-9D45-A422-E5D6EB56D576}"/>
              </a:ext>
            </a:extLst>
          </p:cNvPr>
          <p:cNvPicPr>
            <a:picLocks noChangeAspect="1"/>
          </p:cNvPicPr>
          <p:nvPr/>
        </p:nvPicPr>
        <p:blipFill>
          <a:blip r:embed="rId2"/>
          <a:stretch>
            <a:fillRect/>
          </a:stretch>
        </p:blipFill>
        <p:spPr>
          <a:xfrm>
            <a:off x="785670" y="1688620"/>
            <a:ext cx="8694253" cy="2920726"/>
          </a:xfrm>
          <a:prstGeom prst="rect">
            <a:avLst/>
          </a:prstGeom>
        </p:spPr>
      </p:pic>
      <p:grpSp>
        <p:nvGrpSpPr>
          <p:cNvPr id="9" name="Group 8">
            <a:extLst>
              <a:ext uri="{FF2B5EF4-FFF2-40B4-BE49-F238E27FC236}">
                <a16:creationId xmlns:a16="http://schemas.microsoft.com/office/drawing/2014/main" id="{85E5E80B-3D30-D749-BBA9-187ED9B64D99}"/>
              </a:ext>
            </a:extLst>
          </p:cNvPr>
          <p:cNvGrpSpPr/>
          <p:nvPr/>
        </p:nvGrpSpPr>
        <p:grpSpPr>
          <a:xfrm>
            <a:off x="9577499" y="2216879"/>
            <a:ext cx="1562100" cy="2019300"/>
            <a:chOff x="9577499" y="2080417"/>
            <a:chExt cx="1562100" cy="2019300"/>
          </a:xfrm>
        </p:grpSpPr>
        <p:pic>
          <p:nvPicPr>
            <p:cNvPr id="7" name="Picture 6">
              <a:extLst>
                <a:ext uri="{FF2B5EF4-FFF2-40B4-BE49-F238E27FC236}">
                  <a16:creationId xmlns:a16="http://schemas.microsoft.com/office/drawing/2014/main" id="{F31E52BD-6266-8844-AC36-3F1090234CE1}"/>
                </a:ext>
              </a:extLst>
            </p:cNvPr>
            <p:cNvPicPr>
              <a:picLocks noChangeAspect="1"/>
            </p:cNvPicPr>
            <p:nvPr/>
          </p:nvPicPr>
          <p:blipFill>
            <a:blip r:embed="rId3"/>
            <a:stretch>
              <a:fillRect/>
            </a:stretch>
          </p:blipFill>
          <p:spPr>
            <a:xfrm>
              <a:off x="9577499" y="2080417"/>
              <a:ext cx="1562100" cy="2019300"/>
            </a:xfrm>
            <a:prstGeom prst="rect">
              <a:avLst/>
            </a:prstGeom>
          </p:spPr>
        </p:pic>
        <p:sp>
          <p:nvSpPr>
            <p:cNvPr id="8" name="TextBox 7">
              <a:extLst>
                <a:ext uri="{FF2B5EF4-FFF2-40B4-BE49-F238E27FC236}">
                  <a16:creationId xmlns:a16="http://schemas.microsoft.com/office/drawing/2014/main" id="{2C2D009D-1547-844A-8E8A-6F4C08E1C262}"/>
                </a:ext>
              </a:extLst>
            </p:cNvPr>
            <p:cNvSpPr txBox="1"/>
            <p:nvPr/>
          </p:nvSpPr>
          <p:spPr>
            <a:xfrm>
              <a:off x="9772650" y="2643189"/>
              <a:ext cx="1100138" cy="369332"/>
            </a:xfrm>
            <a:prstGeom prst="rect">
              <a:avLst/>
            </a:prstGeom>
            <a:solidFill>
              <a:schemeClr val="bg1"/>
            </a:solidFill>
          </p:spPr>
          <p:txBody>
            <a:bodyPr wrap="square" rtlCol="0">
              <a:spAutoFit/>
            </a:bodyPr>
            <a:lstStyle/>
            <a:p>
              <a:r>
                <a:rPr lang="en-US" sz="1800" b="1" dirty="0"/>
                <a:t>GEO/LEO</a:t>
              </a:r>
            </a:p>
          </p:txBody>
        </p:sp>
      </p:grpSp>
      <p:graphicFrame>
        <p:nvGraphicFramePr>
          <p:cNvPr id="10" name="Table 9">
            <a:extLst>
              <a:ext uri="{FF2B5EF4-FFF2-40B4-BE49-F238E27FC236}">
                <a16:creationId xmlns:a16="http://schemas.microsoft.com/office/drawing/2014/main" id="{4204449F-3656-254B-9F3D-D3B0DBBDDBA9}"/>
              </a:ext>
            </a:extLst>
          </p:cNvPr>
          <p:cNvGraphicFramePr>
            <a:graphicFrameLocks noGrp="1"/>
          </p:cNvGraphicFramePr>
          <p:nvPr>
            <p:extLst>
              <p:ext uri="{D42A27DB-BD31-4B8C-83A1-F6EECF244321}">
                <p14:modId xmlns:p14="http://schemas.microsoft.com/office/powerpoint/2010/main" val="2126638575"/>
              </p:ext>
            </p:extLst>
          </p:nvPr>
        </p:nvGraphicFramePr>
        <p:xfrm>
          <a:off x="1351924" y="4609346"/>
          <a:ext cx="8127999" cy="16154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86235415"/>
                    </a:ext>
                  </a:extLst>
                </a:gridCol>
                <a:gridCol w="2709333">
                  <a:extLst>
                    <a:ext uri="{9D8B030D-6E8A-4147-A177-3AD203B41FA5}">
                      <a16:colId xmlns:a16="http://schemas.microsoft.com/office/drawing/2014/main" val="1579955822"/>
                    </a:ext>
                  </a:extLst>
                </a:gridCol>
                <a:gridCol w="2709333">
                  <a:extLst>
                    <a:ext uri="{9D8B030D-6E8A-4147-A177-3AD203B41FA5}">
                      <a16:colId xmlns:a16="http://schemas.microsoft.com/office/drawing/2014/main" val="2081776383"/>
                    </a:ext>
                  </a:extLst>
                </a:gridCol>
              </a:tblGrid>
              <a:tr h="370840">
                <a:tc>
                  <a:txBody>
                    <a:bodyPr/>
                    <a:lstStyle/>
                    <a:p>
                      <a:pPr algn="ctr"/>
                      <a:r>
                        <a:rPr lang="en-US" sz="2200" dirty="0">
                          <a:solidFill>
                            <a:srgbClr val="C00000"/>
                          </a:solidFill>
                        </a:rPr>
                        <a:t>Surface</a:t>
                      </a:r>
                    </a:p>
                  </a:txBody>
                  <a:tcPr/>
                </a:tc>
                <a:tc>
                  <a:txBody>
                    <a:bodyPr/>
                    <a:lstStyle/>
                    <a:p>
                      <a:pPr algn="ctr"/>
                      <a:r>
                        <a:rPr lang="en-US" sz="2200" dirty="0">
                          <a:solidFill>
                            <a:srgbClr val="C00000"/>
                          </a:solidFill>
                        </a:rPr>
                        <a:t>EPIC</a:t>
                      </a:r>
                    </a:p>
                  </a:txBody>
                  <a:tcPr/>
                </a:tc>
                <a:tc>
                  <a:txBody>
                    <a:bodyPr/>
                    <a:lstStyle/>
                    <a:p>
                      <a:pPr algn="ctr"/>
                      <a:r>
                        <a:rPr lang="en-US" sz="2200" dirty="0">
                          <a:solidFill>
                            <a:srgbClr val="C00000"/>
                          </a:solidFill>
                        </a:rPr>
                        <a:t>Collocated GEO/LEO</a:t>
                      </a:r>
                    </a:p>
                  </a:txBody>
                  <a:tcPr/>
                </a:tc>
                <a:extLst>
                  <a:ext uri="{0D108BD9-81ED-4DB2-BD59-A6C34878D82A}">
                    <a16:rowId xmlns:a16="http://schemas.microsoft.com/office/drawing/2014/main" val="842452176"/>
                  </a:ext>
                </a:extLst>
              </a:tr>
              <a:tr h="370840">
                <a:tc>
                  <a:txBody>
                    <a:bodyPr/>
                    <a:lstStyle/>
                    <a:p>
                      <a:pPr algn="ctr"/>
                      <a:r>
                        <a:rPr lang="en-US" sz="2000" dirty="0">
                          <a:solidFill>
                            <a:srgbClr val="00B050"/>
                          </a:solidFill>
                          <a:effectLst/>
                        </a:rPr>
                        <a:t>Land</a:t>
                      </a:r>
                      <a:endParaRPr lang="en-US" sz="2000" dirty="0">
                        <a:solidFill>
                          <a:srgbClr val="00B050"/>
                        </a:solidFill>
                      </a:endParaRPr>
                    </a:p>
                  </a:txBody>
                  <a:tcPr/>
                </a:tc>
                <a:tc>
                  <a:txBody>
                    <a:bodyPr/>
                    <a:lstStyle/>
                    <a:p>
                      <a:pPr algn="ctr"/>
                      <a:r>
                        <a:rPr lang="en-US" sz="2000" dirty="0"/>
                        <a:t>60.9%</a:t>
                      </a:r>
                    </a:p>
                  </a:txBody>
                  <a:tcPr/>
                </a:tc>
                <a:tc>
                  <a:txBody>
                    <a:bodyPr/>
                    <a:lstStyle/>
                    <a:p>
                      <a:pPr algn="ctr"/>
                      <a:r>
                        <a:rPr lang="en-US" sz="2000" dirty="0"/>
                        <a:t>57.9%</a:t>
                      </a:r>
                    </a:p>
                  </a:txBody>
                  <a:tcPr/>
                </a:tc>
                <a:extLst>
                  <a:ext uri="{0D108BD9-81ED-4DB2-BD59-A6C34878D82A}">
                    <a16:rowId xmlns:a16="http://schemas.microsoft.com/office/drawing/2014/main" val="1588242887"/>
                  </a:ext>
                </a:extLst>
              </a:tr>
              <a:tr h="370840">
                <a:tc>
                  <a:txBody>
                    <a:bodyPr/>
                    <a:lstStyle/>
                    <a:p>
                      <a:pPr algn="ctr"/>
                      <a:r>
                        <a:rPr lang="en-US" sz="2000" dirty="0">
                          <a:solidFill>
                            <a:srgbClr val="00B050"/>
                          </a:solidFill>
                        </a:rPr>
                        <a:t>Ocean</a:t>
                      </a:r>
                    </a:p>
                  </a:txBody>
                  <a:tcPr/>
                </a:tc>
                <a:tc>
                  <a:txBody>
                    <a:bodyPr/>
                    <a:lstStyle/>
                    <a:p>
                      <a:pPr algn="ctr"/>
                      <a:r>
                        <a:rPr lang="en-US" sz="2000" dirty="0"/>
                        <a:t>74.7%</a:t>
                      </a:r>
                    </a:p>
                  </a:txBody>
                  <a:tcPr/>
                </a:tc>
                <a:tc>
                  <a:txBody>
                    <a:bodyPr/>
                    <a:lstStyle/>
                    <a:p>
                      <a:pPr algn="ctr"/>
                      <a:r>
                        <a:rPr lang="en-US" sz="2000" dirty="0"/>
                        <a:t>77.5%</a:t>
                      </a:r>
                    </a:p>
                  </a:txBody>
                  <a:tcPr/>
                </a:tc>
                <a:extLst>
                  <a:ext uri="{0D108BD9-81ED-4DB2-BD59-A6C34878D82A}">
                    <a16:rowId xmlns:a16="http://schemas.microsoft.com/office/drawing/2014/main" val="2067002017"/>
                  </a:ext>
                </a:extLst>
              </a:tr>
              <a:tr h="370840">
                <a:tc>
                  <a:txBody>
                    <a:bodyPr/>
                    <a:lstStyle/>
                    <a:p>
                      <a:pPr algn="ctr"/>
                      <a:r>
                        <a:rPr lang="en-US" sz="2000" dirty="0">
                          <a:solidFill>
                            <a:srgbClr val="00B050"/>
                          </a:solidFill>
                        </a:rPr>
                        <a:t>Global</a:t>
                      </a:r>
                    </a:p>
                  </a:txBody>
                  <a:tcPr/>
                </a:tc>
                <a:tc>
                  <a:txBody>
                    <a:bodyPr/>
                    <a:lstStyle/>
                    <a:p>
                      <a:pPr algn="ctr"/>
                      <a:r>
                        <a:rPr lang="en-US" sz="2000" dirty="0"/>
                        <a:t>70.7%</a:t>
                      </a:r>
                    </a:p>
                  </a:txBody>
                  <a:tcPr/>
                </a:tc>
                <a:tc>
                  <a:txBody>
                    <a:bodyPr/>
                    <a:lstStyle/>
                    <a:p>
                      <a:pPr algn="ctr"/>
                      <a:r>
                        <a:rPr lang="en-US" sz="2000" dirty="0"/>
                        <a:t>71.8%</a:t>
                      </a:r>
                    </a:p>
                  </a:txBody>
                  <a:tcPr/>
                </a:tc>
                <a:extLst>
                  <a:ext uri="{0D108BD9-81ED-4DB2-BD59-A6C34878D82A}">
                    <a16:rowId xmlns:a16="http://schemas.microsoft.com/office/drawing/2014/main" val="2824681207"/>
                  </a:ext>
                </a:extLst>
              </a:tr>
            </a:tbl>
          </a:graphicData>
        </a:graphic>
      </p:graphicFrame>
    </p:spTree>
    <p:extLst>
      <p:ext uri="{BB962C8B-B14F-4D97-AF65-F5344CB8AC3E}">
        <p14:creationId xmlns:p14="http://schemas.microsoft.com/office/powerpoint/2010/main" val="197869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DA6FF-411C-B345-A76B-7E7E9C485BDB}"/>
              </a:ext>
            </a:extLst>
          </p:cNvPr>
          <p:cNvSpPr>
            <a:spLocks noGrp="1"/>
          </p:cNvSpPr>
          <p:nvPr>
            <p:ph type="title"/>
          </p:nvPr>
        </p:nvSpPr>
        <p:spPr>
          <a:xfrm>
            <a:off x="838200" y="365125"/>
            <a:ext cx="10515600" cy="854075"/>
          </a:xfrm>
        </p:spPr>
        <p:txBody>
          <a:bodyPr>
            <a:normAutofit/>
          </a:bodyPr>
          <a:lstStyle/>
          <a:p>
            <a:r>
              <a:rPr lang="en-US" sz="3600" dirty="0">
                <a:solidFill>
                  <a:srgbClr val="5248FD"/>
                </a:solidFill>
              </a:rPr>
              <a:t>EPIC vs GEO/LEO composites: Effective Cloud Pressure</a:t>
            </a:r>
            <a:endParaRPr lang="en-US" sz="3600" dirty="0"/>
          </a:p>
        </p:txBody>
      </p:sp>
      <p:sp>
        <p:nvSpPr>
          <p:cNvPr id="4" name="TextBox 3">
            <a:extLst>
              <a:ext uri="{FF2B5EF4-FFF2-40B4-BE49-F238E27FC236}">
                <a16:creationId xmlns:a16="http://schemas.microsoft.com/office/drawing/2014/main" id="{66FF60F5-B9D3-D445-8528-F94E5C96BF6F}"/>
              </a:ext>
            </a:extLst>
          </p:cNvPr>
          <p:cNvSpPr txBox="1"/>
          <p:nvPr/>
        </p:nvSpPr>
        <p:spPr>
          <a:xfrm>
            <a:off x="546538" y="5460621"/>
            <a:ext cx="11359712" cy="1015663"/>
          </a:xfrm>
          <a:prstGeom prst="rect">
            <a:avLst/>
          </a:prstGeom>
          <a:noFill/>
        </p:spPr>
        <p:txBody>
          <a:bodyPr wrap="square" rtlCol="0">
            <a:spAutoFit/>
          </a:bodyPr>
          <a:lstStyle/>
          <a:p>
            <a:r>
              <a:rPr lang="en-US" sz="2000" dirty="0">
                <a:solidFill>
                  <a:srgbClr val="FF0000"/>
                </a:solidFill>
              </a:rPr>
              <a:t>Effective cloud pressure are generally higher (lower altitude) than the physical cloud top; factors contribute to the A- and B-band differences include penetration depths differences, surface albedo differences, geolocation uncertainties, cloud evolution etc.</a:t>
            </a:r>
          </a:p>
        </p:txBody>
      </p:sp>
      <p:pic>
        <p:nvPicPr>
          <p:cNvPr id="6" name="Picture 5">
            <a:extLst>
              <a:ext uri="{FF2B5EF4-FFF2-40B4-BE49-F238E27FC236}">
                <a16:creationId xmlns:a16="http://schemas.microsoft.com/office/drawing/2014/main" id="{D3E78F4A-ED1D-AF40-A56B-EC35306B3782}"/>
              </a:ext>
            </a:extLst>
          </p:cNvPr>
          <p:cNvPicPr>
            <a:picLocks noChangeAspect="1"/>
          </p:cNvPicPr>
          <p:nvPr/>
        </p:nvPicPr>
        <p:blipFill>
          <a:blip r:embed="rId2"/>
          <a:stretch>
            <a:fillRect/>
          </a:stretch>
        </p:blipFill>
        <p:spPr>
          <a:xfrm>
            <a:off x="1054071" y="1551214"/>
            <a:ext cx="9372629" cy="3490686"/>
          </a:xfrm>
          <a:prstGeom prst="rect">
            <a:avLst/>
          </a:prstGeom>
        </p:spPr>
      </p:pic>
    </p:spTree>
    <p:extLst>
      <p:ext uri="{BB962C8B-B14F-4D97-AF65-F5344CB8AC3E}">
        <p14:creationId xmlns:p14="http://schemas.microsoft.com/office/powerpoint/2010/main" val="3928165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DA6FF-411C-B345-A76B-7E7E9C485BDB}"/>
              </a:ext>
            </a:extLst>
          </p:cNvPr>
          <p:cNvSpPr>
            <a:spLocks noGrp="1"/>
          </p:cNvSpPr>
          <p:nvPr>
            <p:ph type="title"/>
          </p:nvPr>
        </p:nvSpPr>
        <p:spPr>
          <a:xfrm>
            <a:off x="838200" y="365125"/>
            <a:ext cx="10515600" cy="854075"/>
          </a:xfrm>
        </p:spPr>
        <p:txBody>
          <a:bodyPr>
            <a:normAutofit/>
          </a:bodyPr>
          <a:lstStyle/>
          <a:p>
            <a:r>
              <a:rPr lang="en-US" sz="3600" dirty="0">
                <a:solidFill>
                  <a:srgbClr val="5248FD"/>
                </a:solidFill>
              </a:rPr>
              <a:t>EPIC vs GEO/LEO composites: Cloud Optical Thickness</a:t>
            </a:r>
            <a:endParaRPr lang="en-US" sz="3600" dirty="0"/>
          </a:p>
        </p:txBody>
      </p:sp>
      <p:sp>
        <p:nvSpPr>
          <p:cNvPr id="5" name="TextBox 4">
            <a:extLst>
              <a:ext uri="{FF2B5EF4-FFF2-40B4-BE49-F238E27FC236}">
                <a16:creationId xmlns:a16="http://schemas.microsoft.com/office/drawing/2014/main" id="{7ACAF14F-2BBC-7948-8942-B379277020CF}"/>
              </a:ext>
            </a:extLst>
          </p:cNvPr>
          <p:cNvSpPr txBox="1"/>
          <p:nvPr/>
        </p:nvSpPr>
        <p:spPr>
          <a:xfrm>
            <a:off x="688264" y="5370783"/>
            <a:ext cx="11087100" cy="923330"/>
          </a:xfrm>
          <a:prstGeom prst="rect">
            <a:avLst/>
          </a:prstGeom>
          <a:noFill/>
        </p:spPr>
        <p:txBody>
          <a:bodyPr wrap="square" rtlCol="0">
            <a:spAutoFit/>
          </a:bodyPr>
          <a:lstStyle/>
          <a:p>
            <a:r>
              <a:rPr lang="en-US" sz="1800" dirty="0">
                <a:solidFill>
                  <a:srgbClr val="FF0000"/>
                </a:solidFill>
              </a:rPr>
              <a:t>Two </a:t>
            </a:r>
            <a:r>
              <a:rPr lang="en-GB" sz="1800" dirty="0">
                <a:solidFill>
                  <a:srgbClr val="FF0000"/>
                </a:solidFill>
              </a:rPr>
              <a:t>COT values are retrieved for each cloudy pixel by assuming liquid and ice phases, respectively.</a:t>
            </a:r>
            <a:r>
              <a:rPr lang="en-US" sz="1800" dirty="0">
                <a:solidFill>
                  <a:srgbClr val="FF0000"/>
                </a:solidFill>
              </a:rPr>
              <a:t>  For the same reflectance, liquid clouds have higher COTs, as expected. EPIC COTs and GEO/LEO composites compare well given the fact that the CERES-cloud algorithm uses </a:t>
            </a:r>
            <a:r>
              <a:rPr lang="en-GB" sz="1800" dirty="0">
                <a:solidFill>
                  <a:srgbClr val="FF0000"/>
                </a:solidFill>
              </a:rPr>
              <a:t>a different set of assumptions and cloud models </a:t>
            </a:r>
            <a:r>
              <a:rPr lang="en-US" sz="1800" dirty="0">
                <a:solidFill>
                  <a:srgbClr val="FF0000"/>
                </a:solidFill>
              </a:rPr>
              <a:t> than MODIS.</a:t>
            </a:r>
          </a:p>
        </p:txBody>
      </p:sp>
      <p:pic>
        <p:nvPicPr>
          <p:cNvPr id="6" name="Picture 5">
            <a:extLst>
              <a:ext uri="{FF2B5EF4-FFF2-40B4-BE49-F238E27FC236}">
                <a16:creationId xmlns:a16="http://schemas.microsoft.com/office/drawing/2014/main" id="{17A559F1-AF9E-BD4E-B583-62026CC38F8D}"/>
              </a:ext>
            </a:extLst>
          </p:cNvPr>
          <p:cNvPicPr>
            <a:picLocks noChangeAspect="1"/>
          </p:cNvPicPr>
          <p:nvPr/>
        </p:nvPicPr>
        <p:blipFill>
          <a:blip r:embed="rId2"/>
          <a:stretch>
            <a:fillRect/>
          </a:stretch>
        </p:blipFill>
        <p:spPr>
          <a:xfrm>
            <a:off x="688264" y="1127025"/>
            <a:ext cx="10365038" cy="3931920"/>
          </a:xfrm>
          <a:prstGeom prst="rect">
            <a:avLst/>
          </a:prstGeom>
        </p:spPr>
      </p:pic>
    </p:spTree>
    <p:extLst>
      <p:ext uri="{BB962C8B-B14F-4D97-AF65-F5344CB8AC3E}">
        <p14:creationId xmlns:p14="http://schemas.microsoft.com/office/powerpoint/2010/main" val="1360943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0C702-CB5C-4347-9731-B0E0C48F0C38}"/>
              </a:ext>
            </a:extLst>
          </p:cNvPr>
          <p:cNvSpPr>
            <a:spLocks noGrp="1"/>
          </p:cNvSpPr>
          <p:nvPr>
            <p:ph type="title"/>
          </p:nvPr>
        </p:nvSpPr>
        <p:spPr/>
        <p:txBody>
          <a:bodyPr>
            <a:normAutofit/>
          </a:bodyPr>
          <a:lstStyle/>
          <a:p>
            <a:r>
              <a:rPr lang="en-US" sz="3800" dirty="0">
                <a:solidFill>
                  <a:srgbClr val="5248FD"/>
                </a:solidFill>
              </a:rPr>
              <a:t>Future Plans</a:t>
            </a:r>
          </a:p>
        </p:txBody>
      </p:sp>
      <p:sp>
        <p:nvSpPr>
          <p:cNvPr id="3" name="Content Placeholder 2">
            <a:extLst>
              <a:ext uri="{FF2B5EF4-FFF2-40B4-BE49-F238E27FC236}">
                <a16:creationId xmlns:a16="http://schemas.microsoft.com/office/drawing/2014/main" id="{154A973B-3038-D44F-AFB2-F7EA2C8F9D7B}"/>
              </a:ext>
            </a:extLst>
          </p:cNvPr>
          <p:cNvSpPr>
            <a:spLocks noGrp="1"/>
          </p:cNvSpPr>
          <p:nvPr>
            <p:ph idx="1"/>
          </p:nvPr>
        </p:nvSpPr>
        <p:spPr>
          <a:xfrm>
            <a:off x="838200" y="1846645"/>
            <a:ext cx="10515600" cy="3040665"/>
          </a:xfrm>
        </p:spPr>
        <p:txBody>
          <a:bodyPr/>
          <a:lstStyle/>
          <a:p>
            <a:r>
              <a:rPr lang="en-US" dirty="0"/>
              <a:t>Improve cloud mask over ice and snow</a:t>
            </a:r>
          </a:p>
          <a:p>
            <a:r>
              <a:rPr lang="en-US" dirty="0"/>
              <a:t>Monitor O2 A- and B-band performance through establishing a long term record</a:t>
            </a:r>
          </a:p>
          <a:p>
            <a:r>
              <a:rPr lang="en-US" dirty="0"/>
              <a:t>Continue cloud product assessment; a MODIS retrieval dataset will be generated for this purpose. </a:t>
            </a:r>
          </a:p>
          <a:p>
            <a:r>
              <a:rPr lang="en-US" dirty="0"/>
              <a:t>Generate Level 3 gridded cloud products</a:t>
            </a:r>
          </a:p>
        </p:txBody>
      </p:sp>
    </p:spTree>
    <p:extLst>
      <p:ext uri="{BB962C8B-B14F-4D97-AF65-F5344CB8AC3E}">
        <p14:creationId xmlns:p14="http://schemas.microsoft.com/office/powerpoint/2010/main" val="3120295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80D-5081-0C4A-A71F-BD4D4A7C5EBA}"/>
              </a:ext>
            </a:extLst>
          </p:cNvPr>
          <p:cNvSpPr>
            <a:spLocks noGrp="1"/>
          </p:cNvSpPr>
          <p:nvPr>
            <p:ph type="title"/>
          </p:nvPr>
        </p:nvSpPr>
        <p:spPr>
          <a:xfrm>
            <a:off x="838200" y="1"/>
            <a:ext cx="4708205" cy="1314449"/>
          </a:xfrm>
        </p:spPr>
        <p:txBody>
          <a:bodyPr>
            <a:normAutofit/>
          </a:bodyPr>
          <a:lstStyle/>
          <a:p>
            <a:r>
              <a:rPr lang="en-US" sz="3600" dirty="0">
                <a:solidFill>
                  <a:srgbClr val="5248FD"/>
                </a:solidFill>
              </a:rPr>
              <a:t>Tracking A- and B-band Performance</a:t>
            </a:r>
          </a:p>
        </p:txBody>
      </p:sp>
      <p:sp>
        <p:nvSpPr>
          <p:cNvPr id="3" name="TextBox 2">
            <a:extLst>
              <a:ext uri="{FF2B5EF4-FFF2-40B4-BE49-F238E27FC236}">
                <a16:creationId xmlns:a16="http://schemas.microsoft.com/office/drawing/2014/main" id="{2A76A591-7ED9-1144-94D2-5F27CE7CA540}"/>
              </a:ext>
            </a:extLst>
          </p:cNvPr>
          <p:cNvSpPr txBox="1"/>
          <p:nvPr/>
        </p:nvSpPr>
        <p:spPr>
          <a:xfrm>
            <a:off x="363596" y="1229863"/>
            <a:ext cx="5022798" cy="1938992"/>
          </a:xfrm>
          <a:prstGeom prst="rect">
            <a:avLst/>
          </a:prstGeom>
          <a:noFill/>
          <a:ln w="34925">
            <a:solidFill>
              <a:srgbClr val="C00000"/>
            </a:solidFill>
          </a:ln>
        </p:spPr>
        <p:txBody>
          <a:bodyPr wrap="square" rtlCol="0">
            <a:spAutoFit/>
          </a:bodyPr>
          <a:lstStyle/>
          <a:p>
            <a:r>
              <a:rPr lang="en-US" sz="2000" dirty="0">
                <a:solidFill>
                  <a:srgbClr val="C00000"/>
                </a:solidFill>
              </a:rPr>
              <a:t>EPIC O</a:t>
            </a:r>
            <a:r>
              <a:rPr lang="en-US" sz="2000" baseline="-25000" dirty="0">
                <a:solidFill>
                  <a:srgbClr val="C00000"/>
                </a:solidFill>
              </a:rPr>
              <a:t>2</a:t>
            </a:r>
            <a:r>
              <a:rPr lang="en-US" sz="2000" dirty="0">
                <a:solidFill>
                  <a:srgbClr val="C00000"/>
                </a:solidFill>
              </a:rPr>
              <a:t> A- and B-band observations over the Amundsen–Scott South Pole Station area</a:t>
            </a:r>
            <a:r>
              <a:rPr lang="en-US" sz="2000" dirty="0"/>
              <a:t>. </a:t>
            </a:r>
          </a:p>
          <a:p>
            <a:r>
              <a:rPr lang="en-US" sz="2000" dirty="0"/>
              <a:t>Data are from December 2015, January and December 2016 and January 2017 when the South Pole is on the daytime side of the earth and the solar elevation angle is relatively high. </a:t>
            </a:r>
          </a:p>
        </p:txBody>
      </p:sp>
      <p:pic>
        <p:nvPicPr>
          <p:cNvPr id="8" name="Picture 7">
            <a:extLst>
              <a:ext uri="{FF2B5EF4-FFF2-40B4-BE49-F238E27FC236}">
                <a16:creationId xmlns:a16="http://schemas.microsoft.com/office/drawing/2014/main" id="{54D41292-25A1-924E-81B5-5711FB87019F}"/>
              </a:ext>
            </a:extLst>
          </p:cNvPr>
          <p:cNvPicPr>
            <a:picLocks noChangeAspect="1"/>
          </p:cNvPicPr>
          <p:nvPr/>
        </p:nvPicPr>
        <p:blipFill>
          <a:blip r:embed="rId2"/>
          <a:stretch>
            <a:fillRect/>
          </a:stretch>
        </p:blipFill>
        <p:spPr>
          <a:xfrm>
            <a:off x="6021009" y="830317"/>
            <a:ext cx="5842000" cy="5334000"/>
          </a:xfrm>
          <a:prstGeom prst="rect">
            <a:avLst/>
          </a:prstGeom>
        </p:spPr>
      </p:pic>
      <p:sp>
        <p:nvSpPr>
          <p:cNvPr id="9" name="Oval 8">
            <a:extLst>
              <a:ext uri="{FF2B5EF4-FFF2-40B4-BE49-F238E27FC236}">
                <a16:creationId xmlns:a16="http://schemas.microsoft.com/office/drawing/2014/main" id="{AC74345E-398D-EC4E-8B03-9A89670D2AFB}"/>
              </a:ext>
            </a:extLst>
          </p:cNvPr>
          <p:cNvSpPr/>
          <p:nvPr/>
        </p:nvSpPr>
        <p:spPr>
          <a:xfrm>
            <a:off x="8910138" y="5739910"/>
            <a:ext cx="46495" cy="5036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TextBox 9">
            <a:extLst>
              <a:ext uri="{FF2B5EF4-FFF2-40B4-BE49-F238E27FC236}">
                <a16:creationId xmlns:a16="http://schemas.microsoft.com/office/drawing/2014/main" id="{8803D8CC-3547-8C42-9157-4FDCF12DA421}"/>
              </a:ext>
            </a:extLst>
          </p:cNvPr>
          <p:cNvSpPr txBox="1"/>
          <p:nvPr/>
        </p:nvSpPr>
        <p:spPr>
          <a:xfrm>
            <a:off x="363596" y="3271835"/>
            <a:ext cx="5022798" cy="1631216"/>
          </a:xfrm>
          <a:prstGeom prst="rect">
            <a:avLst/>
          </a:prstGeom>
          <a:solidFill>
            <a:srgbClr val="E4FF50"/>
          </a:solidFill>
          <a:ln w="25400">
            <a:solidFill>
              <a:srgbClr val="C00000"/>
            </a:solidFill>
          </a:ln>
        </p:spPr>
        <p:txBody>
          <a:bodyPr wrap="square" rtlCol="0">
            <a:spAutoFit/>
          </a:bodyPr>
          <a:lstStyle/>
          <a:p>
            <a:r>
              <a:rPr lang="en-US" sz="2000" dirty="0"/>
              <a:t>Choose a bright surface will make sure most of the photons are coming from the surface, which have a well defined photon path. </a:t>
            </a:r>
          </a:p>
          <a:p>
            <a:r>
              <a:rPr lang="en-US" sz="2000" dirty="0"/>
              <a:t>A-band Ratio:  R</a:t>
            </a:r>
            <a:r>
              <a:rPr lang="en-US" sz="2000" baseline="-25000" dirty="0"/>
              <a:t>764</a:t>
            </a:r>
            <a:r>
              <a:rPr lang="en-US" sz="2000" dirty="0"/>
              <a:t> / R</a:t>
            </a:r>
            <a:r>
              <a:rPr lang="en-US" sz="2000" baseline="-25000" dirty="0"/>
              <a:t>780</a:t>
            </a:r>
          </a:p>
          <a:p>
            <a:r>
              <a:rPr lang="en-US" sz="2000" dirty="0"/>
              <a:t>B-band Ratio:  R</a:t>
            </a:r>
            <a:r>
              <a:rPr lang="en-US" sz="2000" baseline="-25000" dirty="0"/>
              <a:t>688</a:t>
            </a:r>
            <a:r>
              <a:rPr lang="en-US" sz="2000" dirty="0"/>
              <a:t> / R</a:t>
            </a:r>
            <a:r>
              <a:rPr lang="en-US" sz="2000" baseline="-25000" dirty="0"/>
              <a:t>680</a:t>
            </a:r>
          </a:p>
        </p:txBody>
      </p:sp>
    </p:spTree>
    <p:extLst>
      <p:ext uri="{BB962C8B-B14F-4D97-AF65-F5344CB8AC3E}">
        <p14:creationId xmlns:p14="http://schemas.microsoft.com/office/powerpoint/2010/main" val="791019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80D-5081-0C4A-A71F-BD4D4A7C5EBA}"/>
              </a:ext>
            </a:extLst>
          </p:cNvPr>
          <p:cNvSpPr>
            <a:spLocks noGrp="1"/>
          </p:cNvSpPr>
          <p:nvPr>
            <p:ph type="title"/>
          </p:nvPr>
        </p:nvSpPr>
        <p:spPr>
          <a:xfrm>
            <a:off x="838200" y="1"/>
            <a:ext cx="4708205" cy="1314449"/>
          </a:xfrm>
        </p:spPr>
        <p:txBody>
          <a:bodyPr>
            <a:normAutofit/>
          </a:bodyPr>
          <a:lstStyle/>
          <a:p>
            <a:r>
              <a:rPr lang="en-US" sz="3600" dirty="0">
                <a:solidFill>
                  <a:srgbClr val="5248FD"/>
                </a:solidFill>
              </a:rPr>
              <a:t>Tracking A- and B-band Performance</a:t>
            </a:r>
          </a:p>
        </p:txBody>
      </p:sp>
      <p:pic>
        <p:nvPicPr>
          <p:cNvPr id="4" name="Picture 3">
            <a:extLst>
              <a:ext uri="{FF2B5EF4-FFF2-40B4-BE49-F238E27FC236}">
                <a16:creationId xmlns:a16="http://schemas.microsoft.com/office/drawing/2014/main" id="{378CECF0-7D87-754A-8CDF-7A07C597E3B2}"/>
              </a:ext>
            </a:extLst>
          </p:cNvPr>
          <p:cNvPicPr/>
          <p:nvPr/>
        </p:nvPicPr>
        <p:blipFill>
          <a:blip r:embed="rId2">
            <a:extLst>
              <a:ext uri="{28A0092B-C50C-407E-A947-70E740481C1C}">
                <a14:useLocalDpi xmlns:a14="http://schemas.microsoft.com/office/drawing/2010/main" val="0"/>
              </a:ext>
            </a:extLst>
          </a:blip>
          <a:stretch>
            <a:fillRect/>
          </a:stretch>
        </p:blipFill>
        <p:spPr>
          <a:xfrm>
            <a:off x="5546405" y="785013"/>
            <a:ext cx="6169343" cy="5944394"/>
          </a:xfrm>
          <a:prstGeom prst="rect">
            <a:avLst/>
          </a:prstGeom>
        </p:spPr>
      </p:pic>
      <p:sp>
        <p:nvSpPr>
          <p:cNvPr id="3" name="TextBox 2">
            <a:extLst>
              <a:ext uri="{FF2B5EF4-FFF2-40B4-BE49-F238E27FC236}">
                <a16:creationId xmlns:a16="http://schemas.microsoft.com/office/drawing/2014/main" id="{2A76A591-7ED9-1144-94D2-5F27CE7CA540}"/>
              </a:ext>
            </a:extLst>
          </p:cNvPr>
          <p:cNvSpPr txBox="1"/>
          <p:nvPr/>
        </p:nvSpPr>
        <p:spPr>
          <a:xfrm>
            <a:off x="363596" y="1229863"/>
            <a:ext cx="5022798" cy="1938992"/>
          </a:xfrm>
          <a:prstGeom prst="rect">
            <a:avLst/>
          </a:prstGeom>
          <a:noFill/>
          <a:ln w="34925">
            <a:solidFill>
              <a:srgbClr val="C00000"/>
            </a:solidFill>
          </a:ln>
        </p:spPr>
        <p:txBody>
          <a:bodyPr wrap="square" rtlCol="0">
            <a:spAutoFit/>
          </a:bodyPr>
          <a:lstStyle/>
          <a:p>
            <a:r>
              <a:rPr lang="en-US" sz="2000" dirty="0">
                <a:solidFill>
                  <a:srgbClr val="C00000"/>
                </a:solidFill>
              </a:rPr>
              <a:t>EPIC O</a:t>
            </a:r>
            <a:r>
              <a:rPr lang="en-US" sz="2000" baseline="-25000" dirty="0">
                <a:solidFill>
                  <a:srgbClr val="C00000"/>
                </a:solidFill>
              </a:rPr>
              <a:t>2</a:t>
            </a:r>
            <a:r>
              <a:rPr lang="en-US" sz="2000" dirty="0">
                <a:solidFill>
                  <a:srgbClr val="C00000"/>
                </a:solidFill>
              </a:rPr>
              <a:t> A- and B-band observations over the Amundsen–Scott South Pole Station area</a:t>
            </a:r>
            <a:r>
              <a:rPr lang="en-US" sz="2000" dirty="0"/>
              <a:t>. </a:t>
            </a:r>
          </a:p>
          <a:p>
            <a:r>
              <a:rPr lang="en-US" sz="2000" dirty="0"/>
              <a:t>Data are from December 2015, January and December 2016 and January 2017 when the South Pole is on the daytime side of the earth and the solar elevation angle is relatively high. </a:t>
            </a:r>
          </a:p>
        </p:txBody>
      </p:sp>
      <p:sp>
        <p:nvSpPr>
          <p:cNvPr id="6" name="TextBox 5">
            <a:extLst>
              <a:ext uri="{FF2B5EF4-FFF2-40B4-BE49-F238E27FC236}">
                <a16:creationId xmlns:a16="http://schemas.microsoft.com/office/drawing/2014/main" id="{050FB6BE-0B11-EC45-92D4-3E4527799062}"/>
              </a:ext>
            </a:extLst>
          </p:cNvPr>
          <p:cNvSpPr txBox="1"/>
          <p:nvPr/>
        </p:nvSpPr>
        <p:spPr>
          <a:xfrm>
            <a:off x="363596" y="5098191"/>
            <a:ext cx="4737046" cy="1631216"/>
          </a:xfrm>
          <a:prstGeom prst="rect">
            <a:avLst/>
          </a:prstGeom>
          <a:noFill/>
        </p:spPr>
        <p:txBody>
          <a:bodyPr wrap="square" rtlCol="0">
            <a:spAutoFit/>
          </a:bodyPr>
          <a:lstStyle/>
          <a:p>
            <a:r>
              <a:rPr lang="en-US" sz="2000" dirty="0">
                <a:solidFill>
                  <a:srgbClr val="5248FD"/>
                </a:solidFill>
              </a:rPr>
              <a:t>Observation values will be used as the basis for cloud detection thresholds.</a:t>
            </a:r>
          </a:p>
          <a:p>
            <a:r>
              <a:rPr lang="en-US" sz="2000" dirty="0"/>
              <a:t>Will perform radiative transfer calculations as an independent test for the radiometric calibration.</a:t>
            </a:r>
          </a:p>
        </p:txBody>
      </p:sp>
      <p:sp>
        <p:nvSpPr>
          <p:cNvPr id="7" name="TextBox 6">
            <a:extLst>
              <a:ext uri="{FF2B5EF4-FFF2-40B4-BE49-F238E27FC236}">
                <a16:creationId xmlns:a16="http://schemas.microsoft.com/office/drawing/2014/main" id="{E63A083B-1B88-BD44-B11B-2664937EF3A0}"/>
              </a:ext>
            </a:extLst>
          </p:cNvPr>
          <p:cNvSpPr txBox="1"/>
          <p:nvPr/>
        </p:nvSpPr>
        <p:spPr>
          <a:xfrm>
            <a:off x="363596" y="3271835"/>
            <a:ext cx="5022798" cy="1631216"/>
          </a:xfrm>
          <a:prstGeom prst="rect">
            <a:avLst/>
          </a:prstGeom>
          <a:solidFill>
            <a:srgbClr val="E4FF50"/>
          </a:solidFill>
          <a:ln w="25400">
            <a:solidFill>
              <a:srgbClr val="C00000"/>
            </a:solidFill>
          </a:ln>
        </p:spPr>
        <p:txBody>
          <a:bodyPr wrap="square" rtlCol="0">
            <a:spAutoFit/>
          </a:bodyPr>
          <a:lstStyle/>
          <a:p>
            <a:r>
              <a:rPr lang="en-US" sz="2000" dirty="0"/>
              <a:t>Choose a bright surface will make sure most of the photons are coming from the surface, which have a well defined photon path. </a:t>
            </a:r>
          </a:p>
          <a:p>
            <a:r>
              <a:rPr lang="en-US" sz="2000" dirty="0"/>
              <a:t>A-band Ratio:  R</a:t>
            </a:r>
            <a:r>
              <a:rPr lang="en-US" sz="2000" baseline="-25000" dirty="0"/>
              <a:t>764</a:t>
            </a:r>
            <a:r>
              <a:rPr lang="en-US" sz="2000" dirty="0"/>
              <a:t> / R</a:t>
            </a:r>
            <a:r>
              <a:rPr lang="en-US" sz="2000" baseline="-25000" dirty="0"/>
              <a:t>780</a:t>
            </a:r>
          </a:p>
          <a:p>
            <a:r>
              <a:rPr lang="en-US" sz="2000" dirty="0"/>
              <a:t>B-band Ratio:  R</a:t>
            </a:r>
            <a:r>
              <a:rPr lang="en-US" sz="2000" baseline="-25000" dirty="0"/>
              <a:t>688</a:t>
            </a:r>
            <a:r>
              <a:rPr lang="en-US" sz="2000" dirty="0"/>
              <a:t> / R</a:t>
            </a:r>
            <a:r>
              <a:rPr lang="en-US" sz="2000" baseline="-25000" dirty="0"/>
              <a:t>680</a:t>
            </a:r>
          </a:p>
        </p:txBody>
      </p:sp>
    </p:spTree>
    <p:extLst>
      <p:ext uri="{BB962C8B-B14F-4D97-AF65-F5344CB8AC3E}">
        <p14:creationId xmlns:p14="http://schemas.microsoft.com/office/powerpoint/2010/main" val="56781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D96A7-0D0B-B545-991C-5CE405B45967}"/>
              </a:ext>
            </a:extLst>
          </p:cNvPr>
          <p:cNvSpPr>
            <a:spLocks noGrp="1"/>
          </p:cNvSpPr>
          <p:nvPr>
            <p:ph type="title"/>
          </p:nvPr>
        </p:nvSpPr>
        <p:spPr>
          <a:xfrm>
            <a:off x="838200" y="365126"/>
            <a:ext cx="10515600" cy="1049338"/>
          </a:xfrm>
        </p:spPr>
        <p:txBody>
          <a:bodyPr>
            <a:normAutofit/>
          </a:bodyPr>
          <a:lstStyle/>
          <a:p>
            <a:r>
              <a:rPr lang="en-US" sz="3600" dirty="0">
                <a:solidFill>
                  <a:srgbClr val="5248FD"/>
                </a:solidFill>
              </a:rPr>
              <a:t>Potential Level 3 Gridded Cloud Products</a:t>
            </a:r>
          </a:p>
        </p:txBody>
      </p:sp>
      <p:sp>
        <p:nvSpPr>
          <p:cNvPr id="3" name="Content Placeholder 2">
            <a:extLst>
              <a:ext uri="{FF2B5EF4-FFF2-40B4-BE49-F238E27FC236}">
                <a16:creationId xmlns:a16="http://schemas.microsoft.com/office/drawing/2014/main" id="{CD2C5284-CC4D-1545-9DA4-B1D8DF053997}"/>
              </a:ext>
            </a:extLst>
          </p:cNvPr>
          <p:cNvSpPr>
            <a:spLocks noGrp="1"/>
          </p:cNvSpPr>
          <p:nvPr>
            <p:ph idx="1"/>
          </p:nvPr>
        </p:nvSpPr>
        <p:spPr>
          <a:xfrm>
            <a:off x="838200" y="1697033"/>
            <a:ext cx="10515600" cy="4351338"/>
          </a:xfrm>
        </p:spPr>
        <p:txBody>
          <a:bodyPr/>
          <a:lstStyle/>
          <a:p>
            <a:r>
              <a:rPr lang="en-US" dirty="0"/>
              <a:t>One major strength of EPIC observations is its ability to observe one location multiple times during the sunlit hours, which has potential for studying the daily cycle of the local climate systems. </a:t>
            </a:r>
          </a:p>
          <a:p>
            <a:r>
              <a:rPr lang="en-US" dirty="0"/>
              <a:t>The potential Level 3 product will include gridded cloud fraction, cloud effective height and cloud optical thickness as a function of time of day. </a:t>
            </a:r>
          </a:p>
          <a:p>
            <a:r>
              <a:rPr lang="en-US" dirty="0"/>
              <a:t>EPIC temporal resolution: 1.08 hours in boreal summer and every 1.85 hours in winter; hence for a place with 12 hours of sunlight per day, it will have ~11 EPIC observations in a boreal summer day and ~8 observations in a winter day. </a:t>
            </a:r>
          </a:p>
          <a:p>
            <a:endParaRPr lang="en-US" dirty="0"/>
          </a:p>
          <a:p>
            <a:endParaRPr lang="en-US" dirty="0"/>
          </a:p>
        </p:txBody>
      </p:sp>
    </p:spTree>
    <p:extLst>
      <p:ext uri="{BB962C8B-B14F-4D97-AF65-F5344CB8AC3E}">
        <p14:creationId xmlns:p14="http://schemas.microsoft.com/office/powerpoint/2010/main" val="382547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36239-3007-9540-A531-0136D5C479F7}"/>
              </a:ext>
            </a:extLst>
          </p:cNvPr>
          <p:cNvSpPr>
            <a:spLocks noGrp="1"/>
          </p:cNvSpPr>
          <p:nvPr>
            <p:ph type="title"/>
          </p:nvPr>
        </p:nvSpPr>
        <p:spPr>
          <a:xfrm>
            <a:off x="838200" y="205633"/>
            <a:ext cx="10515600" cy="1304187"/>
          </a:xfrm>
        </p:spPr>
        <p:txBody>
          <a:bodyPr>
            <a:noAutofit/>
          </a:bodyPr>
          <a:lstStyle/>
          <a:p>
            <a:r>
              <a:rPr lang="en-US" sz="3600" dirty="0">
                <a:solidFill>
                  <a:srgbClr val="5248FD"/>
                </a:solidFill>
              </a:rPr>
              <a:t>Daily Sunlit Hours Around the Globe</a:t>
            </a:r>
          </a:p>
        </p:txBody>
      </p:sp>
      <p:pic>
        <p:nvPicPr>
          <p:cNvPr id="5" name="Picture 4">
            <a:extLst>
              <a:ext uri="{FF2B5EF4-FFF2-40B4-BE49-F238E27FC236}">
                <a16:creationId xmlns:a16="http://schemas.microsoft.com/office/drawing/2014/main" id="{0B17B7D5-ADC5-F744-8EDA-7B9DB41855BA}"/>
              </a:ext>
            </a:extLst>
          </p:cNvPr>
          <p:cNvPicPr>
            <a:picLocks noChangeAspect="1"/>
          </p:cNvPicPr>
          <p:nvPr/>
        </p:nvPicPr>
        <p:blipFill>
          <a:blip r:embed="rId2"/>
          <a:stretch>
            <a:fillRect/>
          </a:stretch>
        </p:blipFill>
        <p:spPr>
          <a:xfrm>
            <a:off x="413636" y="1742673"/>
            <a:ext cx="10833100" cy="4483100"/>
          </a:xfrm>
          <a:prstGeom prst="rect">
            <a:avLst/>
          </a:prstGeom>
        </p:spPr>
      </p:pic>
      <p:sp>
        <p:nvSpPr>
          <p:cNvPr id="6" name="TextBox 5">
            <a:extLst>
              <a:ext uri="{FF2B5EF4-FFF2-40B4-BE49-F238E27FC236}">
                <a16:creationId xmlns:a16="http://schemas.microsoft.com/office/drawing/2014/main" id="{5A1A801D-6563-B04A-858F-B18F2E31E740}"/>
              </a:ext>
            </a:extLst>
          </p:cNvPr>
          <p:cNvSpPr txBox="1"/>
          <p:nvPr/>
        </p:nvSpPr>
        <p:spPr>
          <a:xfrm>
            <a:off x="8676167" y="6298799"/>
            <a:ext cx="3083442" cy="369332"/>
          </a:xfrm>
          <a:prstGeom prst="rect">
            <a:avLst/>
          </a:prstGeom>
          <a:noFill/>
        </p:spPr>
        <p:txBody>
          <a:bodyPr wrap="square" rtlCol="0">
            <a:spAutoFit/>
          </a:bodyPr>
          <a:lstStyle/>
          <a:p>
            <a:r>
              <a:rPr lang="en-US" sz="1800" i="1" dirty="0" err="1">
                <a:solidFill>
                  <a:srgbClr val="002060"/>
                </a:solidFill>
              </a:rPr>
              <a:t>Holdaway</a:t>
            </a:r>
            <a:r>
              <a:rPr lang="en-US" sz="1800" i="1" dirty="0">
                <a:solidFill>
                  <a:srgbClr val="002060"/>
                </a:solidFill>
              </a:rPr>
              <a:t> and Yang, 2016</a:t>
            </a:r>
          </a:p>
        </p:txBody>
      </p:sp>
    </p:spTree>
    <p:extLst>
      <p:ext uri="{BB962C8B-B14F-4D97-AF65-F5344CB8AC3E}">
        <p14:creationId xmlns:p14="http://schemas.microsoft.com/office/powerpoint/2010/main" val="1287506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305CD-D30E-5543-A968-D3C5673E2D8A}"/>
              </a:ext>
            </a:extLst>
          </p:cNvPr>
          <p:cNvSpPr>
            <a:spLocks noGrp="1"/>
          </p:cNvSpPr>
          <p:nvPr>
            <p:ph type="title"/>
          </p:nvPr>
        </p:nvSpPr>
        <p:spPr>
          <a:xfrm>
            <a:off x="838200" y="267466"/>
            <a:ext cx="10027596" cy="718096"/>
          </a:xfrm>
        </p:spPr>
        <p:txBody>
          <a:bodyPr>
            <a:noAutofit/>
          </a:bodyPr>
          <a:lstStyle/>
          <a:p>
            <a:r>
              <a:rPr lang="en-US" sz="2800" dirty="0">
                <a:solidFill>
                  <a:srgbClr val="0094FD"/>
                </a:solidFill>
              </a:rPr>
              <a:t>Using EPIC cloud mask for studying cloud daytime variability</a:t>
            </a:r>
          </a:p>
        </p:txBody>
      </p:sp>
      <p:pic>
        <p:nvPicPr>
          <p:cNvPr id="8" name="Picture 7">
            <a:extLst>
              <a:ext uri="{FF2B5EF4-FFF2-40B4-BE49-F238E27FC236}">
                <a16:creationId xmlns:a16="http://schemas.microsoft.com/office/drawing/2014/main" id="{542354E8-D94F-0644-B1D9-5444850484D6}"/>
              </a:ext>
            </a:extLst>
          </p:cNvPr>
          <p:cNvPicPr>
            <a:picLocks noChangeAspect="1"/>
          </p:cNvPicPr>
          <p:nvPr/>
        </p:nvPicPr>
        <p:blipFill>
          <a:blip r:embed="rId2"/>
          <a:stretch>
            <a:fillRect/>
          </a:stretch>
        </p:blipFill>
        <p:spPr>
          <a:xfrm>
            <a:off x="6943722" y="6148135"/>
            <a:ext cx="2710683" cy="675772"/>
          </a:xfrm>
          <a:prstGeom prst="rect">
            <a:avLst/>
          </a:prstGeom>
        </p:spPr>
      </p:pic>
      <p:grpSp>
        <p:nvGrpSpPr>
          <p:cNvPr id="4" name="Group 3">
            <a:extLst>
              <a:ext uri="{FF2B5EF4-FFF2-40B4-BE49-F238E27FC236}">
                <a16:creationId xmlns:a16="http://schemas.microsoft.com/office/drawing/2014/main" id="{E3E51776-3B89-C14A-B38E-246D62F92465}"/>
              </a:ext>
            </a:extLst>
          </p:cNvPr>
          <p:cNvGrpSpPr/>
          <p:nvPr/>
        </p:nvGrpSpPr>
        <p:grpSpPr>
          <a:xfrm>
            <a:off x="736199" y="3523495"/>
            <a:ext cx="10561500" cy="3300412"/>
            <a:chOff x="736199" y="3523495"/>
            <a:chExt cx="10561500" cy="3300412"/>
          </a:xfrm>
        </p:grpSpPr>
        <p:pic>
          <p:nvPicPr>
            <p:cNvPr id="7" name="Picture 6">
              <a:extLst>
                <a:ext uri="{FF2B5EF4-FFF2-40B4-BE49-F238E27FC236}">
                  <a16:creationId xmlns:a16="http://schemas.microsoft.com/office/drawing/2014/main" id="{769D64E6-07A8-4642-87CA-709ECA5B2E5B}"/>
                </a:ext>
              </a:extLst>
            </p:cNvPr>
            <p:cNvPicPr>
              <a:picLocks noChangeAspect="1"/>
            </p:cNvPicPr>
            <p:nvPr/>
          </p:nvPicPr>
          <p:blipFill>
            <a:blip r:embed="rId3"/>
            <a:stretch>
              <a:fillRect/>
            </a:stretch>
          </p:blipFill>
          <p:spPr>
            <a:xfrm>
              <a:off x="736199" y="3523495"/>
              <a:ext cx="2700684" cy="3300412"/>
            </a:xfrm>
            <a:prstGeom prst="rect">
              <a:avLst/>
            </a:prstGeom>
          </p:spPr>
        </p:pic>
        <p:pic>
          <p:nvPicPr>
            <p:cNvPr id="5" name="Picture 4">
              <a:extLst>
                <a:ext uri="{FF2B5EF4-FFF2-40B4-BE49-F238E27FC236}">
                  <a16:creationId xmlns:a16="http://schemas.microsoft.com/office/drawing/2014/main" id="{1BC66A26-0446-9141-A23A-D6AE25484820}"/>
                </a:ext>
              </a:extLst>
            </p:cNvPr>
            <p:cNvPicPr>
              <a:picLocks noChangeAspect="1"/>
            </p:cNvPicPr>
            <p:nvPr/>
          </p:nvPicPr>
          <p:blipFill>
            <a:blip r:embed="rId4"/>
            <a:stretch>
              <a:fillRect/>
            </a:stretch>
          </p:blipFill>
          <p:spPr>
            <a:xfrm>
              <a:off x="5691826" y="3534883"/>
              <a:ext cx="5605873" cy="2622471"/>
            </a:xfrm>
            <a:prstGeom prst="rect">
              <a:avLst/>
            </a:prstGeom>
          </p:spPr>
        </p:pic>
        <p:sp>
          <p:nvSpPr>
            <p:cNvPr id="3" name="Right Arrow 2">
              <a:extLst>
                <a:ext uri="{FF2B5EF4-FFF2-40B4-BE49-F238E27FC236}">
                  <a16:creationId xmlns:a16="http://schemas.microsoft.com/office/drawing/2014/main" id="{49D6D0AD-D428-FB45-A8C9-E46246AE3A97}"/>
                </a:ext>
              </a:extLst>
            </p:cNvPr>
            <p:cNvSpPr/>
            <p:nvPr/>
          </p:nvSpPr>
          <p:spPr>
            <a:xfrm>
              <a:off x="3579760" y="4477407"/>
              <a:ext cx="1891862" cy="18918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6069DDE5-C28C-0448-A030-9BBB7D131895}"/>
              </a:ext>
            </a:extLst>
          </p:cNvPr>
          <p:cNvSpPr txBox="1"/>
          <p:nvPr/>
        </p:nvSpPr>
        <p:spPr>
          <a:xfrm>
            <a:off x="736198" y="1014138"/>
            <a:ext cx="9836552" cy="1107996"/>
          </a:xfrm>
          <a:prstGeom prst="rect">
            <a:avLst/>
          </a:prstGeom>
          <a:noFill/>
        </p:spPr>
        <p:txBody>
          <a:bodyPr wrap="square" rtlCol="0">
            <a:spAutoFit/>
          </a:bodyPr>
          <a:lstStyle/>
          <a:p>
            <a:r>
              <a:rPr lang="en-US" sz="2200" dirty="0"/>
              <a:t>1, project EPIC cloud mask on a 3-D grid: [</a:t>
            </a:r>
            <a:r>
              <a:rPr lang="en-US" sz="2200" dirty="0" err="1"/>
              <a:t>lat</a:t>
            </a:r>
            <a:r>
              <a:rPr lang="en-US" sz="2200" dirty="0"/>
              <a:t>, </a:t>
            </a:r>
            <a:r>
              <a:rPr lang="en-US" sz="2200" dirty="0" err="1"/>
              <a:t>lon</a:t>
            </a:r>
            <a:r>
              <a:rPr lang="en-US" sz="2200" dirty="0"/>
              <a:t>, GMT]; data is binned into 2 hour bins, so we have a time series (12 points) for each day and the standard deviation of this time series contains information of daytime variability (</a:t>
            </a:r>
            <a:r>
              <a:rPr lang="en-US" sz="2200" dirty="0" err="1"/>
              <a:t>V</a:t>
            </a:r>
            <a:r>
              <a:rPr lang="en-US" sz="2200" baseline="-25000" dirty="0" err="1"/>
              <a:t>hh</a:t>
            </a:r>
            <a:r>
              <a:rPr lang="en-US" sz="2200" dirty="0"/>
              <a:t>).</a:t>
            </a:r>
          </a:p>
        </p:txBody>
      </p:sp>
      <p:sp>
        <p:nvSpPr>
          <p:cNvPr id="9" name="TextBox 8">
            <a:extLst>
              <a:ext uri="{FF2B5EF4-FFF2-40B4-BE49-F238E27FC236}">
                <a16:creationId xmlns:a16="http://schemas.microsoft.com/office/drawing/2014/main" id="{2547DCD3-DBE3-0C4E-A0B4-78022FA1ACE9}"/>
              </a:ext>
            </a:extLst>
          </p:cNvPr>
          <p:cNvSpPr txBox="1"/>
          <p:nvPr/>
        </p:nvSpPr>
        <p:spPr>
          <a:xfrm>
            <a:off x="721910" y="2263355"/>
            <a:ext cx="9836552" cy="1107996"/>
          </a:xfrm>
          <a:prstGeom prst="rect">
            <a:avLst/>
          </a:prstGeom>
          <a:noFill/>
        </p:spPr>
        <p:txBody>
          <a:bodyPr wrap="square" rtlCol="0">
            <a:spAutoFit/>
          </a:bodyPr>
          <a:lstStyle/>
          <a:p>
            <a:r>
              <a:rPr lang="en-US" sz="2200" dirty="0"/>
              <a:t>2, Calculate the average cloud coverage for each day, then we have a time series (30 points) for each month;  the standard deviation of this time series is the day to day variability (</a:t>
            </a:r>
            <a:r>
              <a:rPr lang="en-US" sz="2200" dirty="0" err="1"/>
              <a:t>Vdd</a:t>
            </a:r>
            <a:r>
              <a:rPr lang="en-US" sz="2200" dirty="0"/>
              <a:t>). </a:t>
            </a:r>
          </a:p>
        </p:txBody>
      </p:sp>
    </p:spTree>
    <p:extLst>
      <p:ext uri="{BB962C8B-B14F-4D97-AF65-F5344CB8AC3E}">
        <p14:creationId xmlns:p14="http://schemas.microsoft.com/office/powerpoint/2010/main" val="208335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FF"/>
                </a:solidFill>
              </a:rPr>
              <a:t>EPIC Standard L2 Cloud Product System</a:t>
            </a:r>
          </a:p>
        </p:txBody>
      </p:sp>
      <p:sp>
        <p:nvSpPr>
          <p:cNvPr id="4" name="Rectangle 3"/>
          <p:cNvSpPr/>
          <p:nvPr/>
        </p:nvSpPr>
        <p:spPr>
          <a:xfrm>
            <a:off x="2554885" y="3462530"/>
            <a:ext cx="1889568" cy="631283"/>
          </a:xfrm>
          <a:prstGeom prst="rect">
            <a:avLst/>
          </a:prstGeom>
          <a:solidFill>
            <a:srgbClr val="FF8000"/>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Cloud Mask</a:t>
            </a:r>
            <a:endParaRPr lang="en-US" sz="1600" dirty="0">
              <a:solidFill>
                <a:srgbClr val="0000FF"/>
              </a:solidFill>
            </a:endParaRPr>
          </a:p>
        </p:txBody>
      </p:sp>
      <p:sp>
        <p:nvSpPr>
          <p:cNvPr id="6" name="Rectangle 5"/>
          <p:cNvSpPr/>
          <p:nvPr/>
        </p:nvSpPr>
        <p:spPr>
          <a:xfrm>
            <a:off x="7802854" y="3462530"/>
            <a:ext cx="2027621" cy="631283"/>
          </a:xfrm>
          <a:prstGeom prst="rect">
            <a:avLst/>
          </a:prstGeom>
          <a:solidFill>
            <a:srgbClr val="FF8000"/>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Cloud Optical Thickness</a:t>
            </a:r>
            <a:endParaRPr lang="en-US" sz="1600" dirty="0">
              <a:solidFill>
                <a:srgbClr val="0000FF"/>
              </a:solidFill>
            </a:endParaRPr>
          </a:p>
        </p:txBody>
      </p:sp>
      <p:sp>
        <p:nvSpPr>
          <p:cNvPr id="7" name="Rectangle 6"/>
          <p:cNvSpPr/>
          <p:nvPr/>
        </p:nvSpPr>
        <p:spPr>
          <a:xfrm>
            <a:off x="5281132" y="3462530"/>
            <a:ext cx="1882216" cy="631283"/>
          </a:xfrm>
          <a:prstGeom prst="rect">
            <a:avLst/>
          </a:prstGeom>
          <a:solidFill>
            <a:srgbClr val="FF8000"/>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Effective Height/Pressure</a:t>
            </a:r>
            <a:endParaRPr lang="en-US" sz="1600" dirty="0">
              <a:solidFill>
                <a:srgbClr val="0000FF"/>
              </a:solidFill>
            </a:endParaRPr>
          </a:p>
        </p:txBody>
      </p:sp>
      <p:sp>
        <p:nvSpPr>
          <p:cNvPr id="9" name="Rectangle 8"/>
          <p:cNvSpPr/>
          <p:nvPr/>
        </p:nvSpPr>
        <p:spPr>
          <a:xfrm>
            <a:off x="3468943" y="1792209"/>
            <a:ext cx="2132490" cy="779181"/>
          </a:xfrm>
          <a:prstGeom prst="rect">
            <a:avLst/>
          </a:prstGeom>
          <a:solidFill>
            <a:srgbClr val="CCFFCC"/>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EPIC L1B Products</a:t>
            </a:r>
            <a:endParaRPr lang="en-US" sz="1600" dirty="0">
              <a:solidFill>
                <a:srgbClr val="0000FF"/>
              </a:solidFill>
            </a:endParaRPr>
          </a:p>
        </p:txBody>
      </p:sp>
      <p:cxnSp>
        <p:nvCxnSpPr>
          <p:cNvPr id="13" name="Straight Arrow Connector 12"/>
          <p:cNvCxnSpPr/>
          <p:nvPr/>
        </p:nvCxnSpPr>
        <p:spPr>
          <a:xfrm rot="5400000">
            <a:off x="4139317" y="2875731"/>
            <a:ext cx="608685" cy="1588"/>
          </a:xfrm>
          <a:prstGeom prst="straightConnector1">
            <a:avLst/>
          </a:prstGeom>
          <a:ln>
            <a:solidFill>
              <a:srgbClr val="008000"/>
            </a:solidFill>
            <a:tailEnd type="arrow" w="sm" len="lg"/>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981200" y="3180074"/>
            <a:ext cx="8387416" cy="1588"/>
          </a:xfrm>
          <a:prstGeom prst="line">
            <a:avLst/>
          </a:prstGeom>
          <a:ln w="38100" cmpd="dbl">
            <a:solidFill>
              <a:srgbClr val="800000"/>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6556765" y="1792209"/>
            <a:ext cx="2132490" cy="779181"/>
          </a:xfrm>
          <a:prstGeom prst="rect">
            <a:avLst/>
          </a:prstGeom>
          <a:solidFill>
            <a:schemeClr val="accent1">
              <a:lumMod val="60000"/>
              <a:lumOff val="40000"/>
            </a:schemeClr>
          </a:soli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Ancillary Data</a:t>
            </a:r>
            <a:endParaRPr lang="en-US" sz="1600" dirty="0">
              <a:solidFill>
                <a:srgbClr val="0000FF"/>
              </a:solidFill>
            </a:endParaRPr>
          </a:p>
        </p:txBody>
      </p:sp>
      <p:cxnSp>
        <p:nvCxnSpPr>
          <p:cNvPr id="25" name="Straight Arrow Connector 24"/>
          <p:cNvCxnSpPr/>
          <p:nvPr/>
        </p:nvCxnSpPr>
        <p:spPr>
          <a:xfrm rot="5400000">
            <a:off x="7497717" y="2894585"/>
            <a:ext cx="608685" cy="1588"/>
          </a:xfrm>
          <a:prstGeom prst="straightConnector1">
            <a:avLst/>
          </a:prstGeom>
          <a:ln>
            <a:solidFill>
              <a:srgbClr val="008000"/>
            </a:solidFill>
            <a:tailEnd type="arrow" w="sm" len="lg"/>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1991140" y="4348983"/>
            <a:ext cx="8387416" cy="1588"/>
          </a:xfrm>
          <a:prstGeom prst="line">
            <a:avLst/>
          </a:prstGeom>
          <a:ln w="38100" cmpd="dbl">
            <a:solidFill>
              <a:srgbClr val="800000"/>
            </a:solidFill>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5400000">
            <a:off x="5705889" y="4654120"/>
            <a:ext cx="608685" cy="1588"/>
          </a:xfrm>
          <a:prstGeom prst="straightConnector1">
            <a:avLst/>
          </a:prstGeom>
          <a:ln>
            <a:solidFill>
              <a:srgbClr val="008000"/>
            </a:solidFill>
            <a:tailEnd type="arrow" w="sm" len="lg"/>
          </a:ln>
        </p:spPr>
        <p:style>
          <a:lnRef idx="2">
            <a:schemeClr val="accent1"/>
          </a:lnRef>
          <a:fillRef idx="0">
            <a:schemeClr val="accent1"/>
          </a:fillRef>
          <a:effectRef idx="1">
            <a:schemeClr val="accent1"/>
          </a:effectRef>
          <a:fontRef idx="minor">
            <a:schemeClr val="tx1"/>
          </a:fontRef>
        </p:style>
      </p:cxnSp>
      <p:sp>
        <p:nvSpPr>
          <p:cNvPr id="34" name="Direct Access Storage 33"/>
          <p:cNvSpPr/>
          <p:nvPr/>
        </p:nvSpPr>
        <p:spPr>
          <a:xfrm>
            <a:off x="4692849" y="4959258"/>
            <a:ext cx="2655871" cy="807448"/>
          </a:xfrm>
          <a:prstGeom prst="flowChartMagneticDrum">
            <a:avLst/>
          </a:prstGeom>
          <a:solidFill>
            <a:srgbClr val="FFFF00"/>
          </a:solid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rgbClr val="FF0000"/>
                </a:solidFill>
                <a:latin typeface="+mj-lt"/>
              </a:rPr>
              <a:t>EPIC L2 Cloud Products</a:t>
            </a:r>
          </a:p>
        </p:txBody>
      </p:sp>
    </p:spTree>
    <p:extLst>
      <p:ext uri="{BB962C8B-B14F-4D97-AF65-F5344CB8AC3E}">
        <p14:creationId xmlns:p14="http://schemas.microsoft.com/office/powerpoint/2010/main" val="681030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8E9DB-3C9F-7844-BE44-CBCED8FCD954}"/>
              </a:ext>
            </a:extLst>
          </p:cNvPr>
          <p:cNvSpPr>
            <a:spLocks noGrp="1"/>
          </p:cNvSpPr>
          <p:nvPr>
            <p:ph type="title"/>
          </p:nvPr>
        </p:nvSpPr>
        <p:spPr/>
        <p:txBody>
          <a:bodyPr/>
          <a:lstStyle/>
          <a:p>
            <a:r>
              <a:rPr lang="en-US" dirty="0"/>
              <a:t>Monthly mean cloud coverage (June 2016)</a:t>
            </a:r>
          </a:p>
        </p:txBody>
      </p:sp>
      <p:pic>
        <p:nvPicPr>
          <p:cNvPr id="5" name="Picture 4">
            <a:extLst>
              <a:ext uri="{FF2B5EF4-FFF2-40B4-BE49-F238E27FC236}">
                <a16:creationId xmlns:a16="http://schemas.microsoft.com/office/drawing/2014/main" id="{CFE9C050-B65A-7C48-A9D5-83E464A9BE9A}"/>
              </a:ext>
            </a:extLst>
          </p:cNvPr>
          <p:cNvPicPr>
            <a:picLocks noChangeAspect="1"/>
          </p:cNvPicPr>
          <p:nvPr/>
        </p:nvPicPr>
        <p:blipFill>
          <a:blip r:embed="rId2"/>
          <a:stretch>
            <a:fillRect/>
          </a:stretch>
        </p:blipFill>
        <p:spPr>
          <a:xfrm>
            <a:off x="10453549" y="2200275"/>
            <a:ext cx="1437246" cy="4019550"/>
          </a:xfrm>
          <a:prstGeom prst="rect">
            <a:avLst/>
          </a:prstGeom>
        </p:spPr>
      </p:pic>
      <p:sp>
        <p:nvSpPr>
          <p:cNvPr id="6" name="TextBox 5">
            <a:extLst>
              <a:ext uri="{FF2B5EF4-FFF2-40B4-BE49-F238E27FC236}">
                <a16:creationId xmlns:a16="http://schemas.microsoft.com/office/drawing/2014/main" id="{495E8E2C-95EF-714A-AD33-BF1B92A010FB}"/>
              </a:ext>
            </a:extLst>
          </p:cNvPr>
          <p:cNvSpPr txBox="1"/>
          <p:nvPr/>
        </p:nvSpPr>
        <p:spPr>
          <a:xfrm>
            <a:off x="600761" y="2028813"/>
            <a:ext cx="584874" cy="369332"/>
          </a:xfrm>
          <a:prstGeom prst="rect">
            <a:avLst/>
          </a:prstGeom>
          <a:noFill/>
        </p:spPr>
        <p:txBody>
          <a:bodyPr wrap="square" rtlCol="0">
            <a:spAutoFit/>
          </a:bodyPr>
          <a:lstStyle/>
          <a:p>
            <a:r>
              <a:rPr lang="en-US" dirty="0"/>
              <a:t>90N</a:t>
            </a:r>
          </a:p>
        </p:txBody>
      </p:sp>
      <p:sp>
        <p:nvSpPr>
          <p:cNvPr id="7" name="TextBox 6">
            <a:extLst>
              <a:ext uri="{FF2B5EF4-FFF2-40B4-BE49-F238E27FC236}">
                <a16:creationId xmlns:a16="http://schemas.microsoft.com/office/drawing/2014/main" id="{0DAE95E1-2BE6-F24C-B109-782DD4EE7B77}"/>
              </a:ext>
            </a:extLst>
          </p:cNvPr>
          <p:cNvSpPr txBox="1"/>
          <p:nvPr/>
        </p:nvSpPr>
        <p:spPr>
          <a:xfrm>
            <a:off x="600761" y="3252641"/>
            <a:ext cx="584874" cy="369332"/>
          </a:xfrm>
          <a:prstGeom prst="rect">
            <a:avLst/>
          </a:prstGeom>
          <a:noFill/>
        </p:spPr>
        <p:txBody>
          <a:bodyPr wrap="square" rtlCol="0">
            <a:spAutoFit/>
          </a:bodyPr>
          <a:lstStyle/>
          <a:p>
            <a:r>
              <a:rPr lang="en-US" dirty="0"/>
              <a:t>30N</a:t>
            </a:r>
          </a:p>
        </p:txBody>
      </p:sp>
      <p:sp>
        <p:nvSpPr>
          <p:cNvPr id="8" name="TextBox 7">
            <a:extLst>
              <a:ext uri="{FF2B5EF4-FFF2-40B4-BE49-F238E27FC236}">
                <a16:creationId xmlns:a16="http://schemas.microsoft.com/office/drawing/2014/main" id="{9F46F68F-37FE-F040-B819-F05EB1C17915}"/>
              </a:ext>
            </a:extLst>
          </p:cNvPr>
          <p:cNvSpPr txBox="1"/>
          <p:nvPr/>
        </p:nvSpPr>
        <p:spPr>
          <a:xfrm>
            <a:off x="600761" y="3933419"/>
            <a:ext cx="584874" cy="369332"/>
          </a:xfrm>
          <a:prstGeom prst="rect">
            <a:avLst/>
          </a:prstGeom>
          <a:noFill/>
        </p:spPr>
        <p:txBody>
          <a:bodyPr wrap="square" rtlCol="0">
            <a:spAutoFit/>
          </a:bodyPr>
          <a:lstStyle/>
          <a:p>
            <a:r>
              <a:rPr lang="en-US" dirty="0"/>
              <a:t>0</a:t>
            </a:r>
          </a:p>
        </p:txBody>
      </p:sp>
      <p:sp>
        <p:nvSpPr>
          <p:cNvPr id="9" name="TextBox 8">
            <a:extLst>
              <a:ext uri="{FF2B5EF4-FFF2-40B4-BE49-F238E27FC236}">
                <a16:creationId xmlns:a16="http://schemas.microsoft.com/office/drawing/2014/main" id="{0313C651-8AA4-F645-B810-FB8BD176C994}"/>
              </a:ext>
            </a:extLst>
          </p:cNvPr>
          <p:cNvSpPr txBox="1"/>
          <p:nvPr/>
        </p:nvSpPr>
        <p:spPr>
          <a:xfrm>
            <a:off x="600761" y="5298645"/>
            <a:ext cx="584874" cy="369332"/>
          </a:xfrm>
          <a:prstGeom prst="rect">
            <a:avLst/>
          </a:prstGeom>
          <a:noFill/>
        </p:spPr>
        <p:txBody>
          <a:bodyPr wrap="square" rtlCol="0">
            <a:spAutoFit/>
          </a:bodyPr>
          <a:lstStyle/>
          <a:p>
            <a:r>
              <a:rPr lang="en-US" dirty="0"/>
              <a:t>60S</a:t>
            </a:r>
          </a:p>
        </p:txBody>
      </p:sp>
      <p:sp>
        <p:nvSpPr>
          <p:cNvPr id="10" name="TextBox 9">
            <a:extLst>
              <a:ext uri="{FF2B5EF4-FFF2-40B4-BE49-F238E27FC236}">
                <a16:creationId xmlns:a16="http://schemas.microsoft.com/office/drawing/2014/main" id="{1B515D7D-CA71-2242-B5E9-D124B8147FB1}"/>
              </a:ext>
            </a:extLst>
          </p:cNvPr>
          <p:cNvSpPr txBox="1"/>
          <p:nvPr/>
        </p:nvSpPr>
        <p:spPr>
          <a:xfrm>
            <a:off x="600761" y="2588870"/>
            <a:ext cx="584874" cy="369332"/>
          </a:xfrm>
          <a:prstGeom prst="rect">
            <a:avLst/>
          </a:prstGeom>
          <a:noFill/>
        </p:spPr>
        <p:txBody>
          <a:bodyPr wrap="square" rtlCol="0">
            <a:spAutoFit/>
          </a:bodyPr>
          <a:lstStyle/>
          <a:p>
            <a:r>
              <a:rPr lang="en-US" dirty="0"/>
              <a:t>60N</a:t>
            </a:r>
          </a:p>
        </p:txBody>
      </p:sp>
      <p:sp>
        <p:nvSpPr>
          <p:cNvPr id="11" name="TextBox 10">
            <a:extLst>
              <a:ext uri="{FF2B5EF4-FFF2-40B4-BE49-F238E27FC236}">
                <a16:creationId xmlns:a16="http://schemas.microsoft.com/office/drawing/2014/main" id="{191FD4C2-9E89-9C4B-BAD5-A2D34AB35B77}"/>
              </a:ext>
            </a:extLst>
          </p:cNvPr>
          <p:cNvSpPr txBox="1"/>
          <p:nvPr/>
        </p:nvSpPr>
        <p:spPr>
          <a:xfrm>
            <a:off x="600761" y="5979423"/>
            <a:ext cx="584874" cy="369332"/>
          </a:xfrm>
          <a:prstGeom prst="rect">
            <a:avLst/>
          </a:prstGeom>
          <a:noFill/>
        </p:spPr>
        <p:txBody>
          <a:bodyPr wrap="square" rtlCol="0">
            <a:spAutoFit/>
          </a:bodyPr>
          <a:lstStyle/>
          <a:p>
            <a:r>
              <a:rPr lang="en-US" dirty="0"/>
              <a:t>90S</a:t>
            </a:r>
          </a:p>
        </p:txBody>
      </p:sp>
      <p:sp>
        <p:nvSpPr>
          <p:cNvPr id="12" name="TextBox 11">
            <a:extLst>
              <a:ext uri="{FF2B5EF4-FFF2-40B4-BE49-F238E27FC236}">
                <a16:creationId xmlns:a16="http://schemas.microsoft.com/office/drawing/2014/main" id="{8A4A0E92-6276-2D4E-AD3F-7D051B54A122}"/>
              </a:ext>
            </a:extLst>
          </p:cNvPr>
          <p:cNvSpPr txBox="1"/>
          <p:nvPr/>
        </p:nvSpPr>
        <p:spPr>
          <a:xfrm>
            <a:off x="600761" y="4579947"/>
            <a:ext cx="584874" cy="369332"/>
          </a:xfrm>
          <a:prstGeom prst="rect">
            <a:avLst/>
          </a:prstGeom>
          <a:noFill/>
        </p:spPr>
        <p:txBody>
          <a:bodyPr wrap="square" rtlCol="0">
            <a:spAutoFit/>
          </a:bodyPr>
          <a:lstStyle/>
          <a:p>
            <a:r>
              <a:rPr lang="en-US" dirty="0"/>
              <a:t>30S</a:t>
            </a:r>
          </a:p>
        </p:txBody>
      </p:sp>
      <p:sp>
        <p:nvSpPr>
          <p:cNvPr id="13" name="TextBox 12">
            <a:extLst>
              <a:ext uri="{FF2B5EF4-FFF2-40B4-BE49-F238E27FC236}">
                <a16:creationId xmlns:a16="http://schemas.microsoft.com/office/drawing/2014/main" id="{FD9EFAE7-9128-D24E-90D4-B8C1C8D6D0DB}"/>
              </a:ext>
            </a:extLst>
          </p:cNvPr>
          <p:cNvSpPr txBox="1"/>
          <p:nvPr/>
        </p:nvSpPr>
        <p:spPr>
          <a:xfrm>
            <a:off x="1913641" y="6189974"/>
            <a:ext cx="857839" cy="369332"/>
          </a:xfrm>
          <a:prstGeom prst="rect">
            <a:avLst/>
          </a:prstGeom>
          <a:noFill/>
        </p:spPr>
        <p:txBody>
          <a:bodyPr wrap="square" rtlCol="0">
            <a:spAutoFit/>
          </a:bodyPr>
          <a:lstStyle/>
          <a:p>
            <a:r>
              <a:rPr lang="en-US" dirty="0"/>
              <a:t>135W</a:t>
            </a:r>
          </a:p>
        </p:txBody>
      </p:sp>
      <p:sp>
        <p:nvSpPr>
          <p:cNvPr id="14" name="TextBox 13">
            <a:extLst>
              <a:ext uri="{FF2B5EF4-FFF2-40B4-BE49-F238E27FC236}">
                <a16:creationId xmlns:a16="http://schemas.microsoft.com/office/drawing/2014/main" id="{889E5139-143F-F442-A6AC-AF7BB61A90A8}"/>
              </a:ext>
            </a:extLst>
          </p:cNvPr>
          <p:cNvSpPr txBox="1"/>
          <p:nvPr/>
        </p:nvSpPr>
        <p:spPr>
          <a:xfrm>
            <a:off x="3084136" y="6189974"/>
            <a:ext cx="857839" cy="369332"/>
          </a:xfrm>
          <a:prstGeom prst="rect">
            <a:avLst/>
          </a:prstGeom>
          <a:noFill/>
        </p:spPr>
        <p:txBody>
          <a:bodyPr wrap="square" rtlCol="0">
            <a:spAutoFit/>
          </a:bodyPr>
          <a:lstStyle/>
          <a:p>
            <a:r>
              <a:rPr lang="en-US" dirty="0"/>
              <a:t>90W</a:t>
            </a:r>
          </a:p>
        </p:txBody>
      </p:sp>
      <p:sp>
        <p:nvSpPr>
          <p:cNvPr id="15" name="TextBox 14">
            <a:extLst>
              <a:ext uri="{FF2B5EF4-FFF2-40B4-BE49-F238E27FC236}">
                <a16:creationId xmlns:a16="http://schemas.microsoft.com/office/drawing/2014/main" id="{67D2C4F8-58B7-2D43-9154-2A40EE34F273}"/>
              </a:ext>
            </a:extLst>
          </p:cNvPr>
          <p:cNvSpPr txBox="1"/>
          <p:nvPr/>
        </p:nvSpPr>
        <p:spPr>
          <a:xfrm>
            <a:off x="4157628" y="6189974"/>
            <a:ext cx="857839" cy="369332"/>
          </a:xfrm>
          <a:prstGeom prst="rect">
            <a:avLst/>
          </a:prstGeom>
          <a:noFill/>
        </p:spPr>
        <p:txBody>
          <a:bodyPr wrap="square" rtlCol="0">
            <a:spAutoFit/>
          </a:bodyPr>
          <a:lstStyle/>
          <a:p>
            <a:r>
              <a:rPr lang="en-US" dirty="0"/>
              <a:t>45W</a:t>
            </a:r>
          </a:p>
        </p:txBody>
      </p:sp>
      <p:sp>
        <p:nvSpPr>
          <p:cNvPr id="16" name="TextBox 15">
            <a:extLst>
              <a:ext uri="{FF2B5EF4-FFF2-40B4-BE49-F238E27FC236}">
                <a16:creationId xmlns:a16="http://schemas.microsoft.com/office/drawing/2014/main" id="{7707505B-D9A9-E441-8E1B-6E0FAEEBACB3}"/>
              </a:ext>
            </a:extLst>
          </p:cNvPr>
          <p:cNvSpPr txBox="1"/>
          <p:nvPr/>
        </p:nvSpPr>
        <p:spPr>
          <a:xfrm>
            <a:off x="5394524" y="6189974"/>
            <a:ext cx="468947" cy="369332"/>
          </a:xfrm>
          <a:prstGeom prst="rect">
            <a:avLst/>
          </a:prstGeom>
          <a:noFill/>
        </p:spPr>
        <p:txBody>
          <a:bodyPr wrap="square" rtlCol="0">
            <a:spAutoFit/>
          </a:bodyPr>
          <a:lstStyle/>
          <a:p>
            <a:r>
              <a:rPr lang="en-US" dirty="0"/>
              <a:t>0</a:t>
            </a:r>
          </a:p>
        </p:txBody>
      </p:sp>
      <p:sp>
        <p:nvSpPr>
          <p:cNvPr id="17" name="TextBox 16">
            <a:extLst>
              <a:ext uri="{FF2B5EF4-FFF2-40B4-BE49-F238E27FC236}">
                <a16:creationId xmlns:a16="http://schemas.microsoft.com/office/drawing/2014/main" id="{35F24F56-BFB3-594C-A72B-BB0C34A04F92}"/>
              </a:ext>
            </a:extLst>
          </p:cNvPr>
          <p:cNvSpPr txBox="1"/>
          <p:nvPr/>
        </p:nvSpPr>
        <p:spPr>
          <a:xfrm>
            <a:off x="6383925" y="6189974"/>
            <a:ext cx="857839" cy="369332"/>
          </a:xfrm>
          <a:prstGeom prst="rect">
            <a:avLst/>
          </a:prstGeom>
          <a:noFill/>
        </p:spPr>
        <p:txBody>
          <a:bodyPr wrap="square" rtlCol="0">
            <a:spAutoFit/>
          </a:bodyPr>
          <a:lstStyle/>
          <a:p>
            <a:r>
              <a:rPr lang="en-US" dirty="0"/>
              <a:t>45E</a:t>
            </a:r>
          </a:p>
        </p:txBody>
      </p:sp>
      <p:sp>
        <p:nvSpPr>
          <p:cNvPr id="18" name="TextBox 17">
            <a:extLst>
              <a:ext uri="{FF2B5EF4-FFF2-40B4-BE49-F238E27FC236}">
                <a16:creationId xmlns:a16="http://schemas.microsoft.com/office/drawing/2014/main" id="{9D4DFE78-FD2B-B04F-8884-23B40C515B4A}"/>
              </a:ext>
            </a:extLst>
          </p:cNvPr>
          <p:cNvSpPr txBox="1"/>
          <p:nvPr/>
        </p:nvSpPr>
        <p:spPr>
          <a:xfrm>
            <a:off x="7537137" y="6189974"/>
            <a:ext cx="857839" cy="369332"/>
          </a:xfrm>
          <a:prstGeom prst="rect">
            <a:avLst/>
          </a:prstGeom>
          <a:noFill/>
        </p:spPr>
        <p:txBody>
          <a:bodyPr wrap="square" rtlCol="0">
            <a:spAutoFit/>
          </a:bodyPr>
          <a:lstStyle/>
          <a:p>
            <a:r>
              <a:rPr lang="en-US" dirty="0"/>
              <a:t>90E</a:t>
            </a:r>
          </a:p>
        </p:txBody>
      </p:sp>
      <p:sp>
        <p:nvSpPr>
          <p:cNvPr id="19" name="TextBox 18">
            <a:extLst>
              <a:ext uri="{FF2B5EF4-FFF2-40B4-BE49-F238E27FC236}">
                <a16:creationId xmlns:a16="http://schemas.microsoft.com/office/drawing/2014/main" id="{942C2AD8-B21A-944A-AC20-F4AF23D3C981}"/>
              </a:ext>
            </a:extLst>
          </p:cNvPr>
          <p:cNvSpPr txBox="1"/>
          <p:nvPr/>
        </p:nvSpPr>
        <p:spPr>
          <a:xfrm>
            <a:off x="8664800" y="6189974"/>
            <a:ext cx="857839" cy="369332"/>
          </a:xfrm>
          <a:prstGeom prst="rect">
            <a:avLst/>
          </a:prstGeom>
          <a:noFill/>
        </p:spPr>
        <p:txBody>
          <a:bodyPr wrap="square" rtlCol="0">
            <a:spAutoFit/>
          </a:bodyPr>
          <a:lstStyle/>
          <a:p>
            <a:r>
              <a:rPr lang="en-US" dirty="0"/>
              <a:t>135E</a:t>
            </a:r>
          </a:p>
        </p:txBody>
      </p:sp>
      <p:pic>
        <p:nvPicPr>
          <p:cNvPr id="22" name="Picture 21">
            <a:extLst>
              <a:ext uri="{FF2B5EF4-FFF2-40B4-BE49-F238E27FC236}">
                <a16:creationId xmlns:a16="http://schemas.microsoft.com/office/drawing/2014/main" id="{7743106B-BA71-114C-B1FD-8105F82C6575}"/>
              </a:ext>
            </a:extLst>
          </p:cNvPr>
          <p:cNvPicPr>
            <a:picLocks noChangeAspect="1"/>
          </p:cNvPicPr>
          <p:nvPr/>
        </p:nvPicPr>
        <p:blipFill>
          <a:blip r:embed="rId3"/>
          <a:stretch>
            <a:fillRect/>
          </a:stretch>
        </p:blipFill>
        <p:spPr>
          <a:xfrm>
            <a:off x="1163486" y="2204441"/>
            <a:ext cx="8882253" cy="4068318"/>
          </a:xfrm>
          <a:prstGeom prst="rect">
            <a:avLst/>
          </a:prstGeom>
        </p:spPr>
      </p:pic>
    </p:spTree>
    <p:extLst>
      <p:ext uri="{BB962C8B-B14F-4D97-AF65-F5344CB8AC3E}">
        <p14:creationId xmlns:p14="http://schemas.microsoft.com/office/powerpoint/2010/main" val="3863237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8E9DB-3C9F-7844-BE44-CBCED8FCD954}"/>
              </a:ext>
            </a:extLst>
          </p:cNvPr>
          <p:cNvSpPr>
            <a:spLocks noGrp="1"/>
          </p:cNvSpPr>
          <p:nvPr>
            <p:ph type="title"/>
          </p:nvPr>
        </p:nvSpPr>
        <p:spPr/>
        <p:txBody>
          <a:bodyPr>
            <a:normAutofit/>
          </a:bodyPr>
          <a:lstStyle/>
          <a:p>
            <a:r>
              <a:rPr lang="en-US" sz="3600" dirty="0"/>
              <a:t>Daytime Variability (Standard Deviation 00-23 GMT)</a:t>
            </a:r>
          </a:p>
        </p:txBody>
      </p:sp>
      <p:sp>
        <p:nvSpPr>
          <p:cNvPr id="6" name="TextBox 5">
            <a:extLst>
              <a:ext uri="{FF2B5EF4-FFF2-40B4-BE49-F238E27FC236}">
                <a16:creationId xmlns:a16="http://schemas.microsoft.com/office/drawing/2014/main" id="{495E8E2C-95EF-714A-AD33-BF1B92A010FB}"/>
              </a:ext>
            </a:extLst>
          </p:cNvPr>
          <p:cNvSpPr txBox="1"/>
          <p:nvPr/>
        </p:nvSpPr>
        <p:spPr>
          <a:xfrm>
            <a:off x="600761" y="2028813"/>
            <a:ext cx="584874" cy="369332"/>
          </a:xfrm>
          <a:prstGeom prst="rect">
            <a:avLst/>
          </a:prstGeom>
          <a:noFill/>
        </p:spPr>
        <p:txBody>
          <a:bodyPr wrap="square" rtlCol="0">
            <a:spAutoFit/>
          </a:bodyPr>
          <a:lstStyle/>
          <a:p>
            <a:r>
              <a:rPr lang="en-US" dirty="0"/>
              <a:t>90N</a:t>
            </a:r>
          </a:p>
        </p:txBody>
      </p:sp>
      <p:sp>
        <p:nvSpPr>
          <p:cNvPr id="7" name="TextBox 6">
            <a:extLst>
              <a:ext uri="{FF2B5EF4-FFF2-40B4-BE49-F238E27FC236}">
                <a16:creationId xmlns:a16="http://schemas.microsoft.com/office/drawing/2014/main" id="{0DAE95E1-2BE6-F24C-B109-782DD4EE7B77}"/>
              </a:ext>
            </a:extLst>
          </p:cNvPr>
          <p:cNvSpPr txBox="1"/>
          <p:nvPr/>
        </p:nvSpPr>
        <p:spPr>
          <a:xfrm>
            <a:off x="600761" y="3252641"/>
            <a:ext cx="584874" cy="369332"/>
          </a:xfrm>
          <a:prstGeom prst="rect">
            <a:avLst/>
          </a:prstGeom>
          <a:noFill/>
        </p:spPr>
        <p:txBody>
          <a:bodyPr wrap="square" rtlCol="0">
            <a:spAutoFit/>
          </a:bodyPr>
          <a:lstStyle/>
          <a:p>
            <a:r>
              <a:rPr lang="en-US" dirty="0"/>
              <a:t>30N</a:t>
            </a:r>
          </a:p>
        </p:txBody>
      </p:sp>
      <p:sp>
        <p:nvSpPr>
          <p:cNvPr id="8" name="TextBox 7">
            <a:extLst>
              <a:ext uri="{FF2B5EF4-FFF2-40B4-BE49-F238E27FC236}">
                <a16:creationId xmlns:a16="http://schemas.microsoft.com/office/drawing/2014/main" id="{9F46F68F-37FE-F040-B819-F05EB1C17915}"/>
              </a:ext>
            </a:extLst>
          </p:cNvPr>
          <p:cNvSpPr txBox="1"/>
          <p:nvPr/>
        </p:nvSpPr>
        <p:spPr>
          <a:xfrm>
            <a:off x="600761" y="3933419"/>
            <a:ext cx="584874" cy="369332"/>
          </a:xfrm>
          <a:prstGeom prst="rect">
            <a:avLst/>
          </a:prstGeom>
          <a:noFill/>
        </p:spPr>
        <p:txBody>
          <a:bodyPr wrap="square" rtlCol="0">
            <a:spAutoFit/>
          </a:bodyPr>
          <a:lstStyle/>
          <a:p>
            <a:r>
              <a:rPr lang="en-US" dirty="0"/>
              <a:t>0</a:t>
            </a:r>
          </a:p>
        </p:txBody>
      </p:sp>
      <p:sp>
        <p:nvSpPr>
          <p:cNvPr id="9" name="TextBox 8">
            <a:extLst>
              <a:ext uri="{FF2B5EF4-FFF2-40B4-BE49-F238E27FC236}">
                <a16:creationId xmlns:a16="http://schemas.microsoft.com/office/drawing/2014/main" id="{0313C651-8AA4-F645-B810-FB8BD176C994}"/>
              </a:ext>
            </a:extLst>
          </p:cNvPr>
          <p:cNvSpPr txBox="1"/>
          <p:nvPr/>
        </p:nvSpPr>
        <p:spPr>
          <a:xfrm>
            <a:off x="600761" y="5298645"/>
            <a:ext cx="584874" cy="369332"/>
          </a:xfrm>
          <a:prstGeom prst="rect">
            <a:avLst/>
          </a:prstGeom>
          <a:noFill/>
        </p:spPr>
        <p:txBody>
          <a:bodyPr wrap="square" rtlCol="0">
            <a:spAutoFit/>
          </a:bodyPr>
          <a:lstStyle/>
          <a:p>
            <a:r>
              <a:rPr lang="en-US" dirty="0"/>
              <a:t>60S</a:t>
            </a:r>
          </a:p>
        </p:txBody>
      </p:sp>
      <p:sp>
        <p:nvSpPr>
          <p:cNvPr id="10" name="TextBox 9">
            <a:extLst>
              <a:ext uri="{FF2B5EF4-FFF2-40B4-BE49-F238E27FC236}">
                <a16:creationId xmlns:a16="http://schemas.microsoft.com/office/drawing/2014/main" id="{1B515D7D-CA71-2242-B5E9-D124B8147FB1}"/>
              </a:ext>
            </a:extLst>
          </p:cNvPr>
          <p:cNvSpPr txBox="1"/>
          <p:nvPr/>
        </p:nvSpPr>
        <p:spPr>
          <a:xfrm>
            <a:off x="600761" y="2588870"/>
            <a:ext cx="584874" cy="369332"/>
          </a:xfrm>
          <a:prstGeom prst="rect">
            <a:avLst/>
          </a:prstGeom>
          <a:noFill/>
        </p:spPr>
        <p:txBody>
          <a:bodyPr wrap="square" rtlCol="0">
            <a:spAutoFit/>
          </a:bodyPr>
          <a:lstStyle/>
          <a:p>
            <a:r>
              <a:rPr lang="en-US" dirty="0"/>
              <a:t>60N</a:t>
            </a:r>
          </a:p>
        </p:txBody>
      </p:sp>
      <p:sp>
        <p:nvSpPr>
          <p:cNvPr id="11" name="TextBox 10">
            <a:extLst>
              <a:ext uri="{FF2B5EF4-FFF2-40B4-BE49-F238E27FC236}">
                <a16:creationId xmlns:a16="http://schemas.microsoft.com/office/drawing/2014/main" id="{191FD4C2-9E89-9C4B-BAD5-A2D34AB35B77}"/>
              </a:ext>
            </a:extLst>
          </p:cNvPr>
          <p:cNvSpPr txBox="1"/>
          <p:nvPr/>
        </p:nvSpPr>
        <p:spPr>
          <a:xfrm>
            <a:off x="600761" y="5979423"/>
            <a:ext cx="584874" cy="369332"/>
          </a:xfrm>
          <a:prstGeom prst="rect">
            <a:avLst/>
          </a:prstGeom>
          <a:noFill/>
        </p:spPr>
        <p:txBody>
          <a:bodyPr wrap="square" rtlCol="0">
            <a:spAutoFit/>
          </a:bodyPr>
          <a:lstStyle/>
          <a:p>
            <a:r>
              <a:rPr lang="en-US" dirty="0"/>
              <a:t>90S</a:t>
            </a:r>
          </a:p>
        </p:txBody>
      </p:sp>
      <p:sp>
        <p:nvSpPr>
          <p:cNvPr id="12" name="TextBox 11">
            <a:extLst>
              <a:ext uri="{FF2B5EF4-FFF2-40B4-BE49-F238E27FC236}">
                <a16:creationId xmlns:a16="http://schemas.microsoft.com/office/drawing/2014/main" id="{8A4A0E92-6276-2D4E-AD3F-7D051B54A122}"/>
              </a:ext>
            </a:extLst>
          </p:cNvPr>
          <p:cNvSpPr txBox="1"/>
          <p:nvPr/>
        </p:nvSpPr>
        <p:spPr>
          <a:xfrm>
            <a:off x="600761" y="4579947"/>
            <a:ext cx="584874" cy="369332"/>
          </a:xfrm>
          <a:prstGeom prst="rect">
            <a:avLst/>
          </a:prstGeom>
          <a:noFill/>
        </p:spPr>
        <p:txBody>
          <a:bodyPr wrap="square" rtlCol="0">
            <a:spAutoFit/>
          </a:bodyPr>
          <a:lstStyle/>
          <a:p>
            <a:r>
              <a:rPr lang="en-US" dirty="0"/>
              <a:t>30S</a:t>
            </a:r>
          </a:p>
        </p:txBody>
      </p:sp>
      <p:sp>
        <p:nvSpPr>
          <p:cNvPr id="13" name="TextBox 12">
            <a:extLst>
              <a:ext uri="{FF2B5EF4-FFF2-40B4-BE49-F238E27FC236}">
                <a16:creationId xmlns:a16="http://schemas.microsoft.com/office/drawing/2014/main" id="{FD9EFAE7-9128-D24E-90D4-B8C1C8D6D0DB}"/>
              </a:ext>
            </a:extLst>
          </p:cNvPr>
          <p:cNvSpPr txBox="1"/>
          <p:nvPr/>
        </p:nvSpPr>
        <p:spPr>
          <a:xfrm>
            <a:off x="1913641" y="6189974"/>
            <a:ext cx="857839" cy="369332"/>
          </a:xfrm>
          <a:prstGeom prst="rect">
            <a:avLst/>
          </a:prstGeom>
          <a:noFill/>
        </p:spPr>
        <p:txBody>
          <a:bodyPr wrap="square" rtlCol="0">
            <a:spAutoFit/>
          </a:bodyPr>
          <a:lstStyle/>
          <a:p>
            <a:r>
              <a:rPr lang="en-US" dirty="0"/>
              <a:t>135W</a:t>
            </a:r>
          </a:p>
        </p:txBody>
      </p:sp>
      <p:sp>
        <p:nvSpPr>
          <p:cNvPr id="14" name="TextBox 13">
            <a:extLst>
              <a:ext uri="{FF2B5EF4-FFF2-40B4-BE49-F238E27FC236}">
                <a16:creationId xmlns:a16="http://schemas.microsoft.com/office/drawing/2014/main" id="{889E5139-143F-F442-A6AC-AF7BB61A90A8}"/>
              </a:ext>
            </a:extLst>
          </p:cNvPr>
          <p:cNvSpPr txBox="1"/>
          <p:nvPr/>
        </p:nvSpPr>
        <p:spPr>
          <a:xfrm>
            <a:off x="3084136" y="6189974"/>
            <a:ext cx="857839" cy="369332"/>
          </a:xfrm>
          <a:prstGeom prst="rect">
            <a:avLst/>
          </a:prstGeom>
          <a:noFill/>
        </p:spPr>
        <p:txBody>
          <a:bodyPr wrap="square" rtlCol="0">
            <a:spAutoFit/>
          </a:bodyPr>
          <a:lstStyle/>
          <a:p>
            <a:r>
              <a:rPr lang="en-US" dirty="0"/>
              <a:t>90W</a:t>
            </a:r>
          </a:p>
        </p:txBody>
      </p:sp>
      <p:sp>
        <p:nvSpPr>
          <p:cNvPr id="15" name="TextBox 14">
            <a:extLst>
              <a:ext uri="{FF2B5EF4-FFF2-40B4-BE49-F238E27FC236}">
                <a16:creationId xmlns:a16="http://schemas.microsoft.com/office/drawing/2014/main" id="{67D2C4F8-58B7-2D43-9154-2A40EE34F273}"/>
              </a:ext>
            </a:extLst>
          </p:cNvPr>
          <p:cNvSpPr txBox="1"/>
          <p:nvPr/>
        </p:nvSpPr>
        <p:spPr>
          <a:xfrm>
            <a:off x="4157628" y="6189974"/>
            <a:ext cx="857839" cy="369332"/>
          </a:xfrm>
          <a:prstGeom prst="rect">
            <a:avLst/>
          </a:prstGeom>
          <a:noFill/>
        </p:spPr>
        <p:txBody>
          <a:bodyPr wrap="square" rtlCol="0">
            <a:spAutoFit/>
          </a:bodyPr>
          <a:lstStyle/>
          <a:p>
            <a:r>
              <a:rPr lang="en-US" dirty="0"/>
              <a:t>45W</a:t>
            </a:r>
          </a:p>
        </p:txBody>
      </p:sp>
      <p:sp>
        <p:nvSpPr>
          <p:cNvPr id="16" name="TextBox 15">
            <a:extLst>
              <a:ext uri="{FF2B5EF4-FFF2-40B4-BE49-F238E27FC236}">
                <a16:creationId xmlns:a16="http://schemas.microsoft.com/office/drawing/2014/main" id="{7707505B-D9A9-E441-8E1B-6E0FAEEBACB3}"/>
              </a:ext>
            </a:extLst>
          </p:cNvPr>
          <p:cNvSpPr txBox="1"/>
          <p:nvPr/>
        </p:nvSpPr>
        <p:spPr>
          <a:xfrm>
            <a:off x="5394524" y="6189974"/>
            <a:ext cx="468947" cy="369332"/>
          </a:xfrm>
          <a:prstGeom prst="rect">
            <a:avLst/>
          </a:prstGeom>
          <a:noFill/>
        </p:spPr>
        <p:txBody>
          <a:bodyPr wrap="square" rtlCol="0">
            <a:spAutoFit/>
          </a:bodyPr>
          <a:lstStyle/>
          <a:p>
            <a:r>
              <a:rPr lang="en-US" dirty="0"/>
              <a:t>0</a:t>
            </a:r>
          </a:p>
        </p:txBody>
      </p:sp>
      <p:sp>
        <p:nvSpPr>
          <p:cNvPr id="17" name="TextBox 16">
            <a:extLst>
              <a:ext uri="{FF2B5EF4-FFF2-40B4-BE49-F238E27FC236}">
                <a16:creationId xmlns:a16="http://schemas.microsoft.com/office/drawing/2014/main" id="{35F24F56-BFB3-594C-A72B-BB0C34A04F92}"/>
              </a:ext>
            </a:extLst>
          </p:cNvPr>
          <p:cNvSpPr txBox="1"/>
          <p:nvPr/>
        </p:nvSpPr>
        <p:spPr>
          <a:xfrm>
            <a:off x="6383925" y="6189974"/>
            <a:ext cx="857839" cy="369332"/>
          </a:xfrm>
          <a:prstGeom prst="rect">
            <a:avLst/>
          </a:prstGeom>
          <a:noFill/>
        </p:spPr>
        <p:txBody>
          <a:bodyPr wrap="square" rtlCol="0">
            <a:spAutoFit/>
          </a:bodyPr>
          <a:lstStyle/>
          <a:p>
            <a:r>
              <a:rPr lang="en-US" dirty="0"/>
              <a:t>45E</a:t>
            </a:r>
          </a:p>
        </p:txBody>
      </p:sp>
      <p:sp>
        <p:nvSpPr>
          <p:cNvPr id="18" name="TextBox 17">
            <a:extLst>
              <a:ext uri="{FF2B5EF4-FFF2-40B4-BE49-F238E27FC236}">
                <a16:creationId xmlns:a16="http://schemas.microsoft.com/office/drawing/2014/main" id="{9D4DFE78-FD2B-B04F-8884-23B40C515B4A}"/>
              </a:ext>
            </a:extLst>
          </p:cNvPr>
          <p:cNvSpPr txBox="1"/>
          <p:nvPr/>
        </p:nvSpPr>
        <p:spPr>
          <a:xfrm>
            <a:off x="7537137" y="6189974"/>
            <a:ext cx="857839" cy="369332"/>
          </a:xfrm>
          <a:prstGeom prst="rect">
            <a:avLst/>
          </a:prstGeom>
          <a:noFill/>
        </p:spPr>
        <p:txBody>
          <a:bodyPr wrap="square" rtlCol="0">
            <a:spAutoFit/>
          </a:bodyPr>
          <a:lstStyle/>
          <a:p>
            <a:r>
              <a:rPr lang="en-US" dirty="0"/>
              <a:t>90E</a:t>
            </a:r>
          </a:p>
        </p:txBody>
      </p:sp>
      <p:sp>
        <p:nvSpPr>
          <p:cNvPr id="19" name="TextBox 18">
            <a:extLst>
              <a:ext uri="{FF2B5EF4-FFF2-40B4-BE49-F238E27FC236}">
                <a16:creationId xmlns:a16="http://schemas.microsoft.com/office/drawing/2014/main" id="{942C2AD8-B21A-944A-AC20-F4AF23D3C981}"/>
              </a:ext>
            </a:extLst>
          </p:cNvPr>
          <p:cNvSpPr txBox="1"/>
          <p:nvPr/>
        </p:nvSpPr>
        <p:spPr>
          <a:xfrm>
            <a:off x="8664800" y="6189974"/>
            <a:ext cx="857839" cy="369332"/>
          </a:xfrm>
          <a:prstGeom prst="rect">
            <a:avLst/>
          </a:prstGeom>
          <a:noFill/>
        </p:spPr>
        <p:txBody>
          <a:bodyPr wrap="square" rtlCol="0">
            <a:spAutoFit/>
          </a:bodyPr>
          <a:lstStyle/>
          <a:p>
            <a:r>
              <a:rPr lang="en-US" dirty="0"/>
              <a:t>135E</a:t>
            </a:r>
          </a:p>
        </p:txBody>
      </p:sp>
      <p:pic>
        <p:nvPicPr>
          <p:cNvPr id="5" name="Picture 4">
            <a:extLst>
              <a:ext uri="{FF2B5EF4-FFF2-40B4-BE49-F238E27FC236}">
                <a16:creationId xmlns:a16="http://schemas.microsoft.com/office/drawing/2014/main" id="{24FD24E4-81A6-CB4C-958B-263473D54B15}"/>
              </a:ext>
            </a:extLst>
          </p:cNvPr>
          <p:cNvPicPr>
            <a:picLocks noChangeAspect="1"/>
          </p:cNvPicPr>
          <p:nvPr/>
        </p:nvPicPr>
        <p:blipFill>
          <a:blip r:embed="rId2"/>
          <a:stretch>
            <a:fillRect/>
          </a:stretch>
        </p:blipFill>
        <p:spPr>
          <a:xfrm>
            <a:off x="1198729" y="2056505"/>
            <a:ext cx="8860536" cy="4133469"/>
          </a:xfrm>
          <a:prstGeom prst="rect">
            <a:avLst/>
          </a:prstGeom>
        </p:spPr>
      </p:pic>
      <p:pic>
        <p:nvPicPr>
          <p:cNvPr id="24" name="Picture 23">
            <a:extLst>
              <a:ext uri="{FF2B5EF4-FFF2-40B4-BE49-F238E27FC236}">
                <a16:creationId xmlns:a16="http://schemas.microsoft.com/office/drawing/2014/main" id="{39E4C315-042D-AB4A-8CD6-992A3EFE4E7C}"/>
              </a:ext>
            </a:extLst>
          </p:cNvPr>
          <p:cNvPicPr>
            <a:picLocks noChangeAspect="1"/>
          </p:cNvPicPr>
          <p:nvPr/>
        </p:nvPicPr>
        <p:blipFill>
          <a:blip r:embed="rId3"/>
          <a:stretch>
            <a:fillRect/>
          </a:stretch>
        </p:blipFill>
        <p:spPr>
          <a:xfrm>
            <a:off x="10119927" y="2101299"/>
            <a:ext cx="1353047" cy="4043224"/>
          </a:xfrm>
          <a:prstGeom prst="rect">
            <a:avLst/>
          </a:prstGeom>
        </p:spPr>
      </p:pic>
    </p:spTree>
    <p:extLst>
      <p:ext uri="{BB962C8B-B14F-4D97-AF65-F5344CB8AC3E}">
        <p14:creationId xmlns:p14="http://schemas.microsoft.com/office/powerpoint/2010/main" val="1559247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8E9DB-3C9F-7844-BE44-CBCED8FCD954}"/>
              </a:ext>
            </a:extLst>
          </p:cNvPr>
          <p:cNvSpPr>
            <a:spLocks noGrp="1"/>
          </p:cNvSpPr>
          <p:nvPr>
            <p:ph type="title"/>
          </p:nvPr>
        </p:nvSpPr>
        <p:spPr/>
        <p:txBody>
          <a:bodyPr>
            <a:normAutofit/>
          </a:bodyPr>
          <a:lstStyle/>
          <a:p>
            <a:r>
              <a:rPr lang="en-US" sz="3000" dirty="0"/>
              <a:t>Standard Deviation of daily average cloud fraction across the month is much smoother</a:t>
            </a:r>
          </a:p>
        </p:txBody>
      </p:sp>
      <p:sp>
        <p:nvSpPr>
          <p:cNvPr id="6" name="TextBox 5">
            <a:extLst>
              <a:ext uri="{FF2B5EF4-FFF2-40B4-BE49-F238E27FC236}">
                <a16:creationId xmlns:a16="http://schemas.microsoft.com/office/drawing/2014/main" id="{495E8E2C-95EF-714A-AD33-BF1B92A010FB}"/>
              </a:ext>
            </a:extLst>
          </p:cNvPr>
          <p:cNvSpPr txBox="1"/>
          <p:nvPr/>
        </p:nvSpPr>
        <p:spPr>
          <a:xfrm>
            <a:off x="600761" y="2028813"/>
            <a:ext cx="584874" cy="369332"/>
          </a:xfrm>
          <a:prstGeom prst="rect">
            <a:avLst/>
          </a:prstGeom>
          <a:noFill/>
        </p:spPr>
        <p:txBody>
          <a:bodyPr wrap="square" rtlCol="0">
            <a:spAutoFit/>
          </a:bodyPr>
          <a:lstStyle/>
          <a:p>
            <a:r>
              <a:rPr lang="en-US" dirty="0"/>
              <a:t>90N</a:t>
            </a:r>
          </a:p>
        </p:txBody>
      </p:sp>
      <p:sp>
        <p:nvSpPr>
          <p:cNvPr id="7" name="TextBox 6">
            <a:extLst>
              <a:ext uri="{FF2B5EF4-FFF2-40B4-BE49-F238E27FC236}">
                <a16:creationId xmlns:a16="http://schemas.microsoft.com/office/drawing/2014/main" id="{0DAE95E1-2BE6-F24C-B109-782DD4EE7B77}"/>
              </a:ext>
            </a:extLst>
          </p:cNvPr>
          <p:cNvSpPr txBox="1"/>
          <p:nvPr/>
        </p:nvSpPr>
        <p:spPr>
          <a:xfrm>
            <a:off x="600761" y="3252641"/>
            <a:ext cx="584874" cy="369332"/>
          </a:xfrm>
          <a:prstGeom prst="rect">
            <a:avLst/>
          </a:prstGeom>
          <a:noFill/>
        </p:spPr>
        <p:txBody>
          <a:bodyPr wrap="square" rtlCol="0">
            <a:spAutoFit/>
          </a:bodyPr>
          <a:lstStyle/>
          <a:p>
            <a:r>
              <a:rPr lang="en-US" dirty="0"/>
              <a:t>30N</a:t>
            </a:r>
          </a:p>
        </p:txBody>
      </p:sp>
      <p:sp>
        <p:nvSpPr>
          <p:cNvPr id="8" name="TextBox 7">
            <a:extLst>
              <a:ext uri="{FF2B5EF4-FFF2-40B4-BE49-F238E27FC236}">
                <a16:creationId xmlns:a16="http://schemas.microsoft.com/office/drawing/2014/main" id="{9F46F68F-37FE-F040-B819-F05EB1C17915}"/>
              </a:ext>
            </a:extLst>
          </p:cNvPr>
          <p:cNvSpPr txBox="1"/>
          <p:nvPr/>
        </p:nvSpPr>
        <p:spPr>
          <a:xfrm>
            <a:off x="600761" y="3933419"/>
            <a:ext cx="584874" cy="369332"/>
          </a:xfrm>
          <a:prstGeom prst="rect">
            <a:avLst/>
          </a:prstGeom>
          <a:noFill/>
        </p:spPr>
        <p:txBody>
          <a:bodyPr wrap="square" rtlCol="0">
            <a:spAutoFit/>
          </a:bodyPr>
          <a:lstStyle/>
          <a:p>
            <a:r>
              <a:rPr lang="en-US" dirty="0"/>
              <a:t>0</a:t>
            </a:r>
          </a:p>
        </p:txBody>
      </p:sp>
      <p:sp>
        <p:nvSpPr>
          <p:cNvPr id="9" name="TextBox 8">
            <a:extLst>
              <a:ext uri="{FF2B5EF4-FFF2-40B4-BE49-F238E27FC236}">
                <a16:creationId xmlns:a16="http://schemas.microsoft.com/office/drawing/2014/main" id="{0313C651-8AA4-F645-B810-FB8BD176C994}"/>
              </a:ext>
            </a:extLst>
          </p:cNvPr>
          <p:cNvSpPr txBox="1"/>
          <p:nvPr/>
        </p:nvSpPr>
        <p:spPr>
          <a:xfrm>
            <a:off x="600761" y="5298645"/>
            <a:ext cx="584874" cy="369332"/>
          </a:xfrm>
          <a:prstGeom prst="rect">
            <a:avLst/>
          </a:prstGeom>
          <a:noFill/>
        </p:spPr>
        <p:txBody>
          <a:bodyPr wrap="square" rtlCol="0">
            <a:spAutoFit/>
          </a:bodyPr>
          <a:lstStyle/>
          <a:p>
            <a:r>
              <a:rPr lang="en-US" dirty="0"/>
              <a:t>60S</a:t>
            </a:r>
          </a:p>
        </p:txBody>
      </p:sp>
      <p:sp>
        <p:nvSpPr>
          <p:cNvPr id="10" name="TextBox 9">
            <a:extLst>
              <a:ext uri="{FF2B5EF4-FFF2-40B4-BE49-F238E27FC236}">
                <a16:creationId xmlns:a16="http://schemas.microsoft.com/office/drawing/2014/main" id="{1B515D7D-CA71-2242-B5E9-D124B8147FB1}"/>
              </a:ext>
            </a:extLst>
          </p:cNvPr>
          <p:cNvSpPr txBox="1"/>
          <p:nvPr/>
        </p:nvSpPr>
        <p:spPr>
          <a:xfrm>
            <a:off x="600761" y="2588870"/>
            <a:ext cx="584874" cy="369332"/>
          </a:xfrm>
          <a:prstGeom prst="rect">
            <a:avLst/>
          </a:prstGeom>
          <a:noFill/>
        </p:spPr>
        <p:txBody>
          <a:bodyPr wrap="square" rtlCol="0">
            <a:spAutoFit/>
          </a:bodyPr>
          <a:lstStyle/>
          <a:p>
            <a:r>
              <a:rPr lang="en-US" dirty="0"/>
              <a:t>60N</a:t>
            </a:r>
          </a:p>
        </p:txBody>
      </p:sp>
      <p:sp>
        <p:nvSpPr>
          <p:cNvPr id="11" name="TextBox 10">
            <a:extLst>
              <a:ext uri="{FF2B5EF4-FFF2-40B4-BE49-F238E27FC236}">
                <a16:creationId xmlns:a16="http://schemas.microsoft.com/office/drawing/2014/main" id="{191FD4C2-9E89-9C4B-BAD5-A2D34AB35B77}"/>
              </a:ext>
            </a:extLst>
          </p:cNvPr>
          <p:cNvSpPr txBox="1"/>
          <p:nvPr/>
        </p:nvSpPr>
        <p:spPr>
          <a:xfrm>
            <a:off x="600761" y="5979423"/>
            <a:ext cx="584874" cy="369332"/>
          </a:xfrm>
          <a:prstGeom prst="rect">
            <a:avLst/>
          </a:prstGeom>
          <a:noFill/>
        </p:spPr>
        <p:txBody>
          <a:bodyPr wrap="square" rtlCol="0">
            <a:spAutoFit/>
          </a:bodyPr>
          <a:lstStyle/>
          <a:p>
            <a:r>
              <a:rPr lang="en-US" dirty="0"/>
              <a:t>90S</a:t>
            </a:r>
          </a:p>
        </p:txBody>
      </p:sp>
      <p:sp>
        <p:nvSpPr>
          <p:cNvPr id="12" name="TextBox 11">
            <a:extLst>
              <a:ext uri="{FF2B5EF4-FFF2-40B4-BE49-F238E27FC236}">
                <a16:creationId xmlns:a16="http://schemas.microsoft.com/office/drawing/2014/main" id="{8A4A0E92-6276-2D4E-AD3F-7D051B54A122}"/>
              </a:ext>
            </a:extLst>
          </p:cNvPr>
          <p:cNvSpPr txBox="1"/>
          <p:nvPr/>
        </p:nvSpPr>
        <p:spPr>
          <a:xfrm>
            <a:off x="600761" y="4579947"/>
            <a:ext cx="584874" cy="369332"/>
          </a:xfrm>
          <a:prstGeom prst="rect">
            <a:avLst/>
          </a:prstGeom>
          <a:noFill/>
        </p:spPr>
        <p:txBody>
          <a:bodyPr wrap="square" rtlCol="0">
            <a:spAutoFit/>
          </a:bodyPr>
          <a:lstStyle/>
          <a:p>
            <a:r>
              <a:rPr lang="en-US" dirty="0"/>
              <a:t>30S</a:t>
            </a:r>
          </a:p>
        </p:txBody>
      </p:sp>
      <p:sp>
        <p:nvSpPr>
          <p:cNvPr id="13" name="TextBox 12">
            <a:extLst>
              <a:ext uri="{FF2B5EF4-FFF2-40B4-BE49-F238E27FC236}">
                <a16:creationId xmlns:a16="http://schemas.microsoft.com/office/drawing/2014/main" id="{FD9EFAE7-9128-D24E-90D4-B8C1C8D6D0DB}"/>
              </a:ext>
            </a:extLst>
          </p:cNvPr>
          <p:cNvSpPr txBox="1"/>
          <p:nvPr/>
        </p:nvSpPr>
        <p:spPr>
          <a:xfrm>
            <a:off x="1913641" y="6189974"/>
            <a:ext cx="857839" cy="369332"/>
          </a:xfrm>
          <a:prstGeom prst="rect">
            <a:avLst/>
          </a:prstGeom>
          <a:noFill/>
        </p:spPr>
        <p:txBody>
          <a:bodyPr wrap="square" rtlCol="0">
            <a:spAutoFit/>
          </a:bodyPr>
          <a:lstStyle/>
          <a:p>
            <a:r>
              <a:rPr lang="en-US" dirty="0"/>
              <a:t>135W</a:t>
            </a:r>
          </a:p>
        </p:txBody>
      </p:sp>
      <p:sp>
        <p:nvSpPr>
          <p:cNvPr id="14" name="TextBox 13">
            <a:extLst>
              <a:ext uri="{FF2B5EF4-FFF2-40B4-BE49-F238E27FC236}">
                <a16:creationId xmlns:a16="http://schemas.microsoft.com/office/drawing/2014/main" id="{889E5139-143F-F442-A6AC-AF7BB61A90A8}"/>
              </a:ext>
            </a:extLst>
          </p:cNvPr>
          <p:cNvSpPr txBox="1"/>
          <p:nvPr/>
        </p:nvSpPr>
        <p:spPr>
          <a:xfrm>
            <a:off x="3084136" y="6189974"/>
            <a:ext cx="857839" cy="369332"/>
          </a:xfrm>
          <a:prstGeom prst="rect">
            <a:avLst/>
          </a:prstGeom>
          <a:noFill/>
        </p:spPr>
        <p:txBody>
          <a:bodyPr wrap="square" rtlCol="0">
            <a:spAutoFit/>
          </a:bodyPr>
          <a:lstStyle/>
          <a:p>
            <a:r>
              <a:rPr lang="en-US" dirty="0"/>
              <a:t>90W</a:t>
            </a:r>
          </a:p>
        </p:txBody>
      </p:sp>
      <p:sp>
        <p:nvSpPr>
          <p:cNvPr id="15" name="TextBox 14">
            <a:extLst>
              <a:ext uri="{FF2B5EF4-FFF2-40B4-BE49-F238E27FC236}">
                <a16:creationId xmlns:a16="http://schemas.microsoft.com/office/drawing/2014/main" id="{67D2C4F8-58B7-2D43-9154-2A40EE34F273}"/>
              </a:ext>
            </a:extLst>
          </p:cNvPr>
          <p:cNvSpPr txBox="1"/>
          <p:nvPr/>
        </p:nvSpPr>
        <p:spPr>
          <a:xfrm>
            <a:off x="4157628" y="6189974"/>
            <a:ext cx="857839" cy="369332"/>
          </a:xfrm>
          <a:prstGeom prst="rect">
            <a:avLst/>
          </a:prstGeom>
          <a:noFill/>
        </p:spPr>
        <p:txBody>
          <a:bodyPr wrap="square" rtlCol="0">
            <a:spAutoFit/>
          </a:bodyPr>
          <a:lstStyle/>
          <a:p>
            <a:r>
              <a:rPr lang="en-US" dirty="0"/>
              <a:t>45W</a:t>
            </a:r>
          </a:p>
        </p:txBody>
      </p:sp>
      <p:sp>
        <p:nvSpPr>
          <p:cNvPr id="16" name="TextBox 15">
            <a:extLst>
              <a:ext uri="{FF2B5EF4-FFF2-40B4-BE49-F238E27FC236}">
                <a16:creationId xmlns:a16="http://schemas.microsoft.com/office/drawing/2014/main" id="{7707505B-D9A9-E441-8E1B-6E0FAEEBACB3}"/>
              </a:ext>
            </a:extLst>
          </p:cNvPr>
          <p:cNvSpPr txBox="1"/>
          <p:nvPr/>
        </p:nvSpPr>
        <p:spPr>
          <a:xfrm>
            <a:off x="5394524" y="6189974"/>
            <a:ext cx="468947" cy="369332"/>
          </a:xfrm>
          <a:prstGeom prst="rect">
            <a:avLst/>
          </a:prstGeom>
          <a:noFill/>
        </p:spPr>
        <p:txBody>
          <a:bodyPr wrap="square" rtlCol="0">
            <a:spAutoFit/>
          </a:bodyPr>
          <a:lstStyle/>
          <a:p>
            <a:r>
              <a:rPr lang="en-US" dirty="0"/>
              <a:t>0</a:t>
            </a:r>
          </a:p>
        </p:txBody>
      </p:sp>
      <p:sp>
        <p:nvSpPr>
          <p:cNvPr id="17" name="TextBox 16">
            <a:extLst>
              <a:ext uri="{FF2B5EF4-FFF2-40B4-BE49-F238E27FC236}">
                <a16:creationId xmlns:a16="http://schemas.microsoft.com/office/drawing/2014/main" id="{35F24F56-BFB3-594C-A72B-BB0C34A04F92}"/>
              </a:ext>
            </a:extLst>
          </p:cNvPr>
          <p:cNvSpPr txBox="1"/>
          <p:nvPr/>
        </p:nvSpPr>
        <p:spPr>
          <a:xfrm>
            <a:off x="6383925" y="6189974"/>
            <a:ext cx="857839" cy="369332"/>
          </a:xfrm>
          <a:prstGeom prst="rect">
            <a:avLst/>
          </a:prstGeom>
          <a:noFill/>
        </p:spPr>
        <p:txBody>
          <a:bodyPr wrap="square" rtlCol="0">
            <a:spAutoFit/>
          </a:bodyPr>
          <a:lstStyle/>
          <a:p>
            <a:r>
              <a:rPr lang="en-US" dirty="0"/>
              <a:t>45E</a:t>
            </a:r>
          </a:p>
        </p:txBody>
      </p:sp>
      <p:sp>
        <p:nvSpPr>
          <p:cNvPr id="18" name="TextBox 17">
            <a:extLst>
              <a:ext uri="{FF2B5EF4-FFF2-40B4-BE49-F238E27FC236}">
                <a16:creationId xmlns:a16="http://schemas.microsoft.com/office/drawing/2014/main" id="{9D4DFE78-FD2B-B04F-8884-23B40C515B4A}"/>
              </a:ext>
            </a:extLst>
          </p:cNvPr>
          <p:cNvSpPr txBox="1"/>
          <p:nvPr/>
        </p:nvSpPr>
        <p:spPr>
          <a:xfrm>
            <a:off x="7537137" y="6189974"/>
            <a:ext cx="857839" cy="369332"/>
          </a:xfrm>
          <a:prstGeom prst="rect">
            <a:avLst/>
          </a:prstGeom>
          <a:noFill/>
        </p:spPr>
        <p:txBody>
          <a:bodyPr wrap="square" rtlCol="0">
            <a:spAutoFit/>
          </a:bodyPr>
          <a:lstStyle/>
          <a:p>
            <a:r>
              <a:rPr lang="en-US" dirty="0"/>
              <a:t>90E</a:t>
            </a:r>
          </a:p>
        </p:txBody>
      </p:sp>
      <p:sp>
        <p:nvSpPr>
          <p:cNvPr id="19" name="TextBox 18">
            <a:extLst>
              <a:ext uri="{FF2B5EF4-FFF2-40B4-BE49-F238E27FC236}">
                <a16:creationId xmlns:a16="http://schemas.microsoft.com/office/drawing/2014/main" id="{942C2AD8-B21A-944A-AC20-F4AF23D3C981}"/>
              </a:ext>
            </a:extLst>
          </p:cNvPr>
          <p:cNvSpPr txBox="1"/>
          <p:nvPr/>
        </p:nvSpPr>
        <p:spPr>
          <a:xfrm>
            <a:off x="8664800" y="6189974"/>
            <a:ext cx="857839" cy="369332"/>
          </a:xfrm>
          <a:prstGeom prst="rect">
            <a:avLst/>
          </a:prstGeom>
          <a:noFill/>
        </p:spPr>
        <p:txBody>
          <a:bodyPr wrap="square" rtlCol="0">
            <a:spAutoFit/>
          </a:bodyPr>
          <a:lstStyle/>
          <a:p>
            <a:r>
              <a:rPr lang="en-US" dirty="0"/>
              <a:t>135E</a:t>
            </a:r>
          </a:p>
        </p:txBody>
      </p:sp>
      <p:pic>
        <p:nvPicPr>
          <p:cNvPr id="21" name="Picture 20">
            <a:extLst>
              <a:ext uri="{FF2B5EF4-FFF2-40B4-BE49-F238E27FC236}">
                <a16:creationId xmlns:a16="http://schemas.microsoft.com/office/drawing/2014/main" id="{0F7195D0-D720-7A4E-BB6C-63592C6C3678}"/>
              </a:ext>
            </a:extLst>
          </p:cNvPr>
          <p:cNvPicPr>
            <a:picLocks noChangeAspect="1"/>
          </p:cNvPicPr>
          <p:nvPr/>
        </p:nvPicPr>
        <p:blipFill>
          <a:blip r:embed="rId2"/>
          <a:stretch>
            <a:fillRect/>
          </a:stretch>
        </p:blipFill>
        <p:spPr>
          <a:xfrm>
            <a:off x="1185635" y="2102489"/>
            <a:ext cx="8903970" cy="4162425"/>
          </a:xfrm>
          <a:prstGeom prst="rect">
            <a:avLst/>
          </a:prstGeom>
        </p:spPr>
      </p:pic>
      <p:pic>
        <p:nvPicPr>
          <p:cNvPr id="20" name="Picture 19">
            <a:extLst>
              <a:ext uri="{FF2B5EF4-FFF2-40B4-BE49-F238E27FC236}">
                <a16:creationId xmlns:a16="http://schemas.microsoft.com/office/drawing/2014/main" id="{77D79F19-DD01-7048-A306-DD7FB51FAB46}"/>
              </a:ext>
            </a:extLst>
          </p:cNvPr>
          <p:cNvPicPr>
            <a:picLocks noChangeAspect="1"/>
          </p:cNvPicPr>
          <p:nvPr/>
        </p:nvPicPr>
        <p:blipFill>
          <a:blip r:embed="rId3"/>
          <a:stretch>
            <a:fillRect/>
          </a:stretch>
        </p:blipFill>
        <p:spPr>
          <a:xfrm>
            <a:off x="10119927" y="2101299"/>
            <a:ext cx="1353047" cy="4043224"/>
          </a:xfrm>
          <a:prstGeom prst="rect">
            <a:avLst/>
          </a:prstGeom>
        </p:spPr>
      </p:pic>
    </p:spTree>
    <p:extLst>
      <p:ext uri="{BB962C8B-B14F-4D97-AF65-F5344CB8AC3E}">
        <p14:creationId xmlns:p14="http://schemas.microsoft.com/office/powerpoint/2010/main" val="2265006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8E9DB-3C9F-7844-BE44-CBCED8FCD954}"/>
              </a:ext>
            </a:extLst>
          </p:cNvPr>
          <p:cNvSpPr>
            <a:spLocks noGrp="1"/>
          </p:cNvSpPr>
          <p:nvPr>
            <p:ph type="title"/>
          </p:nvPr>
        </p:nvSpPr>
        <p:spPr/>
        <p:txBody>
          <a:bodyPr>
            <a:normAutofit/>
          </a:bodyPr>
          <a:lstStyle/>
          <a:p>
            <a:r>
              <a:rPr lang="en-US" sz="3600" dirty="0"/>
              <a:t>Daytime Variability (Standard Deviation 00-23 GMT)</a:t>
            </a:r>
          </a:p>
        </p:txBody>
      </p:sp>
      <p:sp>
        <p:nvSpPr>
          <p:cNvPr id="6" name="TextBox 5">
            <a:extLst>
              <a:ext uri="{FF2B5EF4-FFF2-40B4-BE49-F238E27FC236}">
                <a16:creationId xmlns:a16="http://schemas.microsoft.com/office/drawing/2014/main" id="{495E8E2C-95EF-714A-AD33-BF1B92A010FB}"/>
              </a:ext>
            </a:extLst>
          </p:cNvPr>
          <p:cNvSpPr txBox="1"/>
          <p:nvPr/>
        </p:nvSpPr>
        <p:spPr>
          <a:xfrm>
            <a:off x="600761" y="2028813"/>
            <a:ext cx="584874" cy="369332"/>
          </a:xfrm>
          <a:prstGeom prst="rect">
            <a:avLst/>
          </a:prstGeom>
          <a:noFill/>
        </p:spPr>
        <p:txBody>
          <a:bodyPr wrap="square" rtlCol="0">
            <a:spAutoFit/>
          </a:bodyPr>
          <a:lstStyle/>
          <a:p>
            <a:r>
              <a:rPr lang="en-US" dirty="0"/>
              <a:t>90N</a:t>
            </a:r>
          </a:p>
        </p:txBody>
      </p:sp>
      <p:sp>
        <p:nvSpPr>
          <p:cNvPr id="7" name="TextBox 6">
            <a:extLst>
              <a:ext uri="{FF2B5EF4-FFF2-40B4-BE49-F238E27FC236}">
                <a16:creationId xmlns:a16="http://schemas.microsoft.com/office/drawing/2014/main" id="{0DAE95E1-2BE6-F24C-B109-782DD4EE7B77}"/>
              </a:ext>
            </a:extLst>
          </p:cNvPr>
          <p:cNvSpPr txBox="1"/>
          <p:nvPr/>
        </p:nvSpPr>
        <p:spPr>
          <a:xfrm>
            <a:off x="600761" y="3252641"/>
            <a:ext cx="584874" cy="369332"/>
          </a:xfrm>
          <a:prstGeom prst="rect">
            <a:avLst/>
          </a:prstGeom>
          <a:noFill/>
        </p:spPr>
        <p:txBody>
          <a:bodyPr wrap="square" rtlCol="0">
            <a:spAutoFit/>
          </a:bodyPr>
          <a:lstStyle/>
          <a:p>
            <a:r>
              <a:rPr lang="en-US" dirty="0"/>
              <a:t>30N</a:t>
            </a:r>
          </a:p>
        </p:txBody>
      </p:sp>
      <p:sp>
        <p:nvSpPr>
          <p:cNvPr id="8" name="TextBox 7">
            <a:extLst>
              <a:ext uri="{FF2B5EF4-FFF2-40B4-BE49-F238E27FC236}">
                <a16:creationId xmlns:a16="http://schemas.microsoft.com/office/drawing/2014/main" id="{9F46F68F-37FE-F040-B819-F05EB1C17915}"/>
              </a:ext>
            </a:extLst>
          </p:cNvPr>
          <p:cNvSpPr txBox="1"/>
          <p:nvPr/>
        </p:nvSpPr>
        <p:spPr>
          <a:xfrm>
            <a:off x="600761" y="3933419"/>
            <a:ext cx="584874" cy="369332"/>
          </a:xfrm>
          <a:prstGeom prst="rect">
            <a:avLst/>
          </a:prstGeom>
          <a:noFill/>
        </p:spPr>
        <p:txBody>
          <a:bodyPr wrap="square" rtlCol="0">
            <a:spAutoFit/>
          </a:bodyPr>
          <a:lstStyle/>
          <a:p>
            <a:r>
              <a:rPr lang="en-US" dirty="0"/>
              <a:t>0</a:t>
            </a:r>
          </a:p>
        </p:txBody>
      </p:sp>
      <p:sp>
        <p:nvSpPr>
          <p:cNvPr id="9" name="TextBox 8">
            <a:extLst>
              <a:ext uri="{FF2B5EF4-FFF2-40B4-BE49-F238E27FC236}">
                <a16:creationId xmlns:a16="http://schemas.microsoft.com/office/drawing/2014/main" id="{0313C651-8AA4-F645-B810-FB8BD176C994}"/>
              </a:ext>
            </a:extLst>
          </p:cNvPr>
          <p:cNvSpPr txBox="1"/>
          <p:nvPr/>
        </p:nvSpPr>
        <p:spPr>
          <a:xfrm>
            <a:off x="600761" y="5298645"/>
            <a:ext cx="584874" cy="369332"/>
          </a:xfrm>
          <a:prstGeom prst="rect">
            <a:avLst/>
          </a:prstGeom>
          <a:noFill/>
        </p:spPr>
        <p:txBody>
          <a:bodyPr wrap="square" rtlCol="0">
            <a:spAutoFit/>
          </a:bodyPr>
          <a:lstStyle/>
          <a:p>
            <a:r>
              <a:rPr lang="en-US" dirty="0"/>
              <a:t>60S</a:t>
            </a:r>
          </a:p>
        </p:txBody>
      </p:sp>
      <p:sp>
        <p:nvSpPr>
          <p:cNvPr id="10" name="TextBox 9">
            <a:extLst>
              <a:ext uri="{FF2B5EF4-FFF2-40B4-BE49-F238E27FC236}">
                <a16:creationId xmlns:a16="http://schemas.microsoft.com/office/drawing/2014/main" id="{1B515D7D-CA71-2242-B5E9-D124B8147FB1}"/>
              </a:ext>
            </a:extLst>
          </p:cNvPr>
          <p:cNvSpPr txBox="1"/>
          <p:nvPr/>
        </p:nvSpPr>
        <p:spPr>
          <a:xfrm>
            <a:off x="600761" y="2588870"/>
            <a:ext cx="584874" cy="369332"/>
          </a:xfrm>
          <a:prstGeom prst="rect">
            <a:avLst/>
          </a:prstGeom>
          <a:noFill/>
        </p:spPr>
        <p:txBody>
          <a:bodyPr wrap="square" rtlCol="0">
            <a:spAutoFit/>
          </a:bodyPr>
          <a:lstStyle/>
          <a:p>
            <a:r>
              <a:rPr lang="en-US" dirty="0"/>
              <a:t>60N</a:t>
            </a:r>
          </a:p>
        </p:txBody>
      </p:sp>
      <p:sp>
        <p:nvSpPr>
          <p:cNvPr id="11" name="TextBox 10">
            <a:extLst>
              <a:ext uri="{FF2B5EF4-FFF2-40B4-BE49-F238E27FC236}">
                <a16:creationId xmlns:a16="http://schemas.microsoft.com/office/drawing/2014/main" id="{191FD4C2-9E89-9C4B-BAD5-A2D34AB35B77}"/>
              </a:ext>
            </a:extLst>
          </p:cNvPr>
          <p:cNvSpPr txBox="1"/>
          <p:nvPr/>
        </p:nvSpPr>
        <p:spPr>
          <a:xfrm>
            <a:off x="600761" y="5979423"/>
            <a:ext cx="584874" cy="369332"/>
          </a:xfrm>
          <a:prstGeom prst="rect">
            <a:avLst/>
          </a:prstGeom>
          <a:noFill/>
        </p:spPr>
        <p:txBody>
          <a:bodyPr wrap="square" rtlCol="0">
            <a:spAutoFit/>
          </a:bodyPr>
          <a:lstStyle/>
          <a:p>
            <a:r>
              <a:rPr lang="en-US" dirty="0"/>
              <a:t>90S</a:t>
            </a:r>
          </a:p>
        </p:txBody>
      </p:sp>
      <p:sp>
        <p:nvSpPr>
          <p:cNvPr id="12" name="TextBox 11">
            <a:extLst>
              <a:ext uri="{FF2B5EF4-FFF2-40B4-BE49-F238E27FC236}">
                <a16:creationId xmlns:a16="http://schemas.microsoft.com/office/drawing/2014/main" id="{8A4A0E92-6276-2D4E-AD3F-7D051B54A122}"/>
              </a:ext>
            </a:extLst>
          </p:cNvPr>
          <p:cNvSpPr txBox="1"/>
          <p:nvPr/>
        </p:nvSpPr>
        <p:spPr>
          <a:xfrm>
            <a:off x="600761" y="4579947"/>
            <a:ext cx="584874" cy="369332"/>
          </a:xfrm>
          <a:prstGeom prst="rect">
            <a:avLst/>
          </a:prstGeom>
          <a:noFill/>
        </p:spPr>
        <p:txBody>
          <a:bodyPr wrap="square" rtlCol="0">
            <a:spAutoFit/>
          </a:bodyPr>
          <a:lstStyle/>
          <a:p>
            <a:r>
              <a:rPr lang="en-US" dirty="0"/>
              <a:t>30S</a:t>
            </a:r>
          </a:p>
        </p:txBody>
      </p:sp>
      <p:sp>
        <p:nvSpPr>
          <p:cNvPr id="13" name="TextBox 12">
            <a:extLst>
              <a:ext uri="{FF2B5EF4-FFF2-40B4-BE49-F238E27FC236}">
                <a16:creationId xmlns:a16="http://schemas.microsoft.com/office/drawing/2014/main" id="{FD9EFAE7-9128-D24E-90D4-B8C1C8D6D0DB}"/>
              </a:ext>
            </a:extLst>
          </p:cNvPr>
          <p:cNvSpPr txBox="1"/>
          <p:nvPr/>
        </p:nvSpPr>
        <p:spPr>
          <a:xfrm>
            <a:off x="1913641" y="6189974"/>
            <a:ext cx="857839" cy="369332"/>
          </a:xfrm>
          <a:prstGeom prst="rect">
            <a:avLst/>
          </a:prstGeom>
          <a:noFill/>
        </p:spPr>
        <p:txBody>
          <a:bodyPr wrap="square" rtlCol="0">
            <a:spAutoFit/>
          </a:bodyPr>
          <a:lstStyle/>
          <a:p>
            <a:r>
              <a:rPr lang="en-US" dirty="0"/>
              <a:t>135W</a:t>
            </a:r>
          </a:p>
        </p:txBody>
      </p:sp>
      <p:sp>
        <p:nvSpPr>
          <p:cNvPr id="14" name="TextBox 13">
            <a:extLst>
              <a:ext uri="{FF2B5EF4-FFF2-40B4-BE49-F238E27FC236}">
                <a16:creationId xmlns:a16="http://schemas.microsoft.com/office/drawing/2014/main" id="{889E5139-143F-F442-A6AC-AF7BB61A90A8}"/>
              </a:ext>
            </a:extLst>
          </p:cNvPr>
          <p:cNvSpPr txBox="1"/>
          <p:nvPr/>
        </p:nvSpPr>
        <p:spPr>
          <a:xfrm>
            <a:off x="3084136" y="6189974"/>
            <a:ext cx="857839" cy="369332"/>
          </a:xfrm>
          <a:prstGeom prst="rect">
            <a:avLst/>
          </a:prstGeom>
          <a:noFill/>
        </p:spPr>
        <p:txBody>
          <a:bodyPr wrap="square" rtlCol="0">
            <a:spAutoFit/>
          </a:bodyPr>
          <a:lstStyle/>
          <a:p>
            <a:r>
              <a:rPr lang="en-US" dirty="0"/>
              <a:t>90W</a:t>
            </a:r>
          </a:p>
        </p:txBody>
      </p:sp>
      <p:sp>
        <p:nvSpPr>
          <p:cNvPr id="15" name="TextBox 14">
            <a:extLst>
              <a:ext uri="{FF2B5EF4-FFF2-40B4-BE49-F238E27FC236}">
                <a16:creationId xmlns:a16="http://schemas.microsoft.com/office/drawing/2014/main" id="{67D2C4F8-58B7-2D43-9154-2A40EE34F273}"/>
              </a:ext>
            </a:extLst>
          </p:cNvPr>
          <p:cNvSpPr txBox="1"/>
          <p:nvPr/>
        </p:nvSpPr>
        <p:spPr>
          <a:xfrm>
            <a:off x="4157628" y="6189974"/>
            <a:ext cx="857839" cy="369332"/>
          </a:xfrm>
          <a:prstGeom prst="rect">
            <a:avLst/>
          </a:prstGeom>
          <a:noFill/>
        </p:spPr>
        <p:txBody>
          <a:bodyPr wrap="square" rtlCol="0">
            <a:spAutoFit/>
          </a:bodyPr>
          <a:lstStyle/>
          <a:p>
            <a:r>
              <a:rPr lang="en-US" dirty="0"/>
              <a:t>45W</a:t>
            </a:r>
          </a:p>
        </p:txBody>
      </p:sp>
      <p:sp>
        <p:nvSpPr>
          <p:cNvPr id="16" name="TextBox 15">
            <a:extLst>
              <a:ext uri="{FF2B5EF4-FFF2-40B4-BE49-F238E27FC236}">
                <a16:creationId xmlns:a16="http://schemas.microsoft.com/office/drawing/2014/main" id="{7707505B-D9A9-E441-8E1B-6E0FAEEBACB3}"/>
              </a:ext>
            </a:extLst>
          </p:cNvPr>
          <p:cNvSpPr txBox="1"/>
          <p:nvPr/>
        </p:nvSpPr>
        <p:spPr>
          <a:xfrm>
            <a:off x="5394524" y="6189974"/>
            <a:ext cx="468947" cy="369332"/>
          </a:xfrm>
          <a:prstGeom prst="rect">
            <a:avLst/>
          </a:prstGeom>
          <a:noFill/>
        </p:spPr>
        <p:txBody>
          <a:bodyPr wrap="square" rtlCol="0">
            <a:spAutoFit/>
          </a:bodyPr>
          <a:lstStyle/>
          <a:p>
            <a:r>
              <a:rPr lang="en-US" dirty="0"/>
              <a:t>0</a:t>
            </a:r>
          </a:p>
        </p:txBody>
      </p:sp>
      <p:sp>
        <p:nvSpPr>
          <p:cNvPr id="17" name="TextBox 16">
            <a:extLst>
              <a:ext uri="{FF2B5EF4-FFF2-40B4-BE49-F238E27FC236}">
                <a16:creationId xmlns:a16="http://schemas.microsoft.com/office/drawing/2014/main" id="{35F24F56-BFB3-594C-A72B-BB0C34A04F92}"/>
              </a:ext>
            </a:extLst>
          </p:cNvPr>
          <p:cNvSpPr txBox="1"/>
          <p:nvPr/>
        </p:nvSpPr>
        <p:spPr>
          <a:xfrm>
            <a:off x="6383925" y="6189974"/>
            <a:ext cx="857839" cy="369332"/>
          </a:xfrm>
          <a:prstGeom prst="rect">
            <a:avLst/>
          </a:prstGeom>
          <a:noFill/>
        </p:spPr>
        <p:txBody>
          <a:bodyPr wrap="square" rtlCol="0">
            <a:spAutoFit/>
          </a:bodyPr>
          <a:lstStyle/>
          <a:p>
            <a:r>
              <a:rPr lang="en-US" dirty="0"/>
              <a:t>45E</a:t>
            </a:r>
          </a:p>
        </p:txBody>
      </p:sp>
      <p:sp>
        <p:nvSpPr>
          <p:cNvPr id="18" name="TextBox 17">
            <a:extLst>
              <a:ext uri="{FF2B5EF4-FFF2-40B4-BE49-F238E27FC236}">
                <a16:creationId xmlns:a16="http://schemas.microsoft.com/office/drawing/2014/main" id="{9D4DFE78-FD2B-B04F-8884-23B40C515B4A}"/>
              </a:ext>
            </a:extLst>
          </p:cNvPr>
          <p:cNvSpPr txBox="1"/>
          <p:nvPr/>
        </p:nvSpPr>
        <p:spPr>
          <a:xfrm>
            <a:off x="7537137" y="6189974"/>
            <a:ext cx="857839" cy="369332"/>
          </a:xfrm>
          <a:prstGeom prst="rect">
            <a:avLst/>
          </a:prstGeom>
          <a:noFill/>
        </p:spPr>
        <p:txBody>
          <a:bodyPr wrap="square" rtlCol="0">
            <a:spAutoFit/>
          </a:bodyPr>
          <a:lstStyle/>
          <a:p>
            <a:r>
              <a:rPr lang="en-US" dirty="0"/>
              <a:t>90E</a:t>
            </a:r>
          </a:p>
        </p:txBody>
      </p:sp>
      <p:sp>
        <p:nvSpPr>
          <p:cNvPr id="19" name="TextBox 18">
            <a:extLst>
              <a:ext uri="{FF2B5EF4-FFF2-40B4-BE49-F238E27FC236}">
                <a16:creationId xmlns:a16="http://schemas.microsoft.com/office/drawing/2014/main" id="{942C2AD8-B21A-944A-AC20-F4AF23D3C981}"/>
              </a:ext>
            </a:extLst>
          </p:cNvPr>
          <p:cNvSpPr txBox="1"/>
          <p:nvPr/>
        </p:nvSpPr>
        <p:spPr>
          <a:xfrm>
            <a:off x="8664800" y="6189974"/>
            <a:ext cx="857839" cy="369332"/>
          </a:xfrm>
          <a:prstGeom prst="rect">
            <a:avLst/>
          </a:prstGeom>
          <a:noFill/>
        </p:spPr>
        <p:txBody>
          <a:bodyPr wrap="square" rtlCol="0">
            <a:spAutoFit/>
          </a:bodyPr>
          <a:lstStyle/>
          <a:p>
            <a:r>
              <a:rPr lang="en-US" dirty="0"/>
              <a:t>135E</a:t>
            </a:r>
          </a:p>
        </p:txBody>
      </p:sp>
      <p:pic>
        <p:nvPicPr>
          <p:cNvPr id="5" name="Picture 4">
            <a:extLst>
              <a:ext uri="{FF2B5EF4-FFF2-40B4-BE49-F238E27FC236}">
                <a16:creationId xmlns:a16="http://schemas.microsoft.com/office/drawing/2014/main" id="{24FD24E4-81A6-CB4C-958B-263473D54B15}"/>
              </a:ext>
            </a:extLst>
          </p:cNvPr>
          <p:cNvPicPr>
            <a:picLocks noChangeAspect="1"/>
          </p:cNvPicPr>
          <p:nvPr/>
        </p:nvPicPr>
        <p:blipFill>
          <a:blip r:embed="rId2"/>
          <a:stretch>
            <a:fillRect/>
          </a:stretch>
        </p:blipFill>
        <p:spPr>
          <a:xfrm>
            <a:off x="1198729" y="2056505"/>
            <a:ext cx="8860536" cy="4133469"/>
          </a:xfrm>
          <a:prstGeom prst="rect">
            <a:avLst/>
          </a:prstGeom>
        </p:spPr>
      </p:pic>
      <p:pic>
        <p:nvPicPr>
          <p:cNvPr id="24" name="Picture 23">
            <a:extLst>
              <a:ext uri="{FF2B5EF4-FFF2-40B4-BE49-F238E27FC236}">
                <a16:creationId xmlns:a16="http://schemas.microsoft.com/office/drawing/2014/main" id="{39E4C315-042D-AB4A-8CD6-992A3EFE4E7C}"/>
              </a:ext>
            </a:extLst>
          </p:cNvPr>
          <p:cNvPicPr>
            <a:picLocks noChangeAspect="1"/>
          </p:cNvPicPr>
          <p:nvPr/>
        </p:nvPicPr>
        <p:blipFill>
          <a:blip r:embed="rId3"/>
          <a:stretch>
            <a:fillRect/>
          </a:stretch>
        </p:blipFill>
        <p:spPr>
          <a:xfrm>
            <a:off x="10119927" y="2101299"/>
            <a:ext cx="1353047" cy="4043224"/>
          </a:xfrm>
          <a:prstGeom prst="rect">
            <a:avLst/>
          </a:prstGeom>
        </p:spPr>
      </p:pic>
      <p:sp>
        <p:nvSpPr>
          <p:cNvPr id="20" name="Oval 19">
            <a:extLst>
              <a:ext uri="{FF2B5EF4-FFF2-40B4-BE49-F238E27FC236}">
                <a16:creationId xmlns:a16="http://schemas.microsoft.com/office/drawing/2014/main" id="{1CF019B0-5AC4-3A4E-8CD8-27A06FD1B5B8}"/>
              </a:ext>
            </a:extLst>
          </p:cNvPr>
          <p:cNvSpPr/>
          <p:nvPr/>
        </p:nvSpPr>
        <p:spPr>
          <a:xfrm>
            <a:off x="2586038" y="2363823"/>
            <a:ext cx="928687" cy="1432417"/>
          </a:xfrm>
          <a:prstGeom prst="ellipse">
            <a:avLst/>
          </a:prstGeom>
          <a:no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8434E87-500B-0C40-B32E-DFD1358A1F08}"/>
              </a:ext>
            </a:extLst>
          </p:cNvPr>
          <p:cNvSpPr/>
          <p:nvPr/>
        </p:nvSpPr>
        <p:spPr>
          <a:xfrm>
            <a:off x="7058025" y="2241994"/>
            <a:ext cx="1606775" cy="1010647"/>
          </a:xfrm>
          <a:prstGeom prst="ellipse">
            <a:avLst/>
          </a:prstGeom>
          <a:noFill/>
          <a:ln w="412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201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09BD4-D8D8-344B-BB15-2013AE5C10E0}"/>
              </a:ext>
            </a:extLst>
          </p:cNvPr>
          <p:cNvSpPr>
            <a:spLocks noGrp="1"/>
          </p:cNvSpPr>
          <p:nvPr>
            <p:ph type="title"/>
          </p:nvPr>
        </p:nvSpPr>
        <p:spPr/>
        <p:txBody>
          <a:bodyPr>
            <a:normAutofit/>
          </a:bodyPr>
          <a:lstStyle/>
          <a:p>
            <a:r>
              <a:rPr lang="en-US" sz="4000" dirty="0">
                <a:solidFill>
                  <a:srgbClr val="5248FD"/>
                </a:solidFill>
              </a:rPr>
              <a:t>Summary</a:t>
            </a:r>
          </a:p>
        </p:txBody>
      </p:sp>
      <p:sp>
        <p:nvSpPr>
          <p:cNvPr id="3" name="Content Placeholder 2">
            <a:extLst>
              <a:ext uri="{FF2B5EF4-FFF2-40B4-BE49-F238E27FC236}">
                <a16:creationId xmlns:a16="http://schemas.microsoft.com/office/drawing/2014/main" id="{81D6E5E8-103F-3D46-A557-0EAC84532D66}"/>
              </a:ext>
            </a:extLst>
          </p:cNvPr>
          <p:cNvSpPr>
            <a:spLocks noGrp="1"/>
          </p:cNvSpPr>
          <p:nvPr>
            <p:ph idx="1"/>
          </p:nvPr>
        </p:nvSpPr>
        <p:spPr>
          <a:xfrm>
            <a:off x="838200" y="1854201"/>
            <a:ext cx="10515600" cy="4403724"/>
          </a:xfrm>
        </p:spPr>
        <p:txBody>
          <a:bodyPr>
            <a:normAutofit/>
          </a:bodyPr>
          <a:lstStyle/>
          <a:p>
            <a:r>
              <a:rPr lang="en-US" dirty="0"/>
              <a:t>The standard Level2 products, including cloud mask, cloud effective pressure/height, and cloud optical thickness, compare well in general with the GEO/LEO results derived by the CERES-cloud team. </a:t>
            </a:r>
          </a:p>
          <a:p>
            <a:r>
              <a:rPr lang="en-US" dirty="0"/>
              <a:t>Issues of cloud mask over ice- and snow covered areas are observed and efforts are ongoing to improve the product.</a:t>
            </a:r>
          </a:p>
          <a:p>
            <a:r>
              <a:rPr lang="en-US" dirty="0"/>
              <a:t>A </a:t>
            </a:r>
            <a:r>
              <a:rPr lang="en-US" dirty="0" err="1"/>
              <a:t>longterm</a:t>
            </a:r>
            <a:r>
              <a:rPr lang="en-US" dirty="0"/>
              <a:t> record over the South Pole station is being established to track the performance of A- and B-band performance.</a:t>
            </a:r>
          </a:p>
          <a:p>
            <a:r>
              <a:rPr lang="en-US" dirty="0"/>
              <a:t>EPIC shows the potential for studying regional cloud daytime variability.  A Level 3 gridded cloud product will be very helpful in the investigation. </a:t>
            </a:r>
          </a:p>
        </p:txBody>
      </p:sp>
    </p:spTree>
    <p:extLst>
      <p:ext uri="{BB962C8B-B14F-4D97-AF65-F5344CB8AC3E}">
        <p14:creationId xmlns:p14="http://schemas.microsoft.com/office/powerpoint/2010/main" val="1051125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D8384-940D-3F48-996B-9CE8063B630B}"/>
              </a:ext>
            </a:extLst>
          </p:cNvPr>
          <p:cNvSpPr>
            <a:spLocks noGrp="1"/>
          </p:cNvSpPr>
          <p:nvPr>
            <p:ph type="title"/>
          </p:nvPr>
        </p:nvSpPr>
        <p:spPr>
          <a:xfrm>
            <a:off x="838200" y="365125"/>
            <a:ext cx="10515600" cy="849313"/>
          </a:xfrm>
        </p:spPr>
        <p:txBody>
          <a:bodyPr>
            <a:normAutofit/>
          </a:bodyPr>
          <a:lstStyle/>
          <a:p>
            <a:r>
              <a:rPr lang="en-US" sz="3800" dirty="0">
                <a:solidFill>
                  <a:srgbClr val="5248FD"/>
                </a:solidFill>
              </a:rPr>
              <a:t>Current Status</a:t>
            </a:r>
          </a:p>
        </p:txBody>
      </p:sp>
      <p:sp>
        <p:nvSpPr>
          <p:cNvPr id="3" name="Content Placeholder 2">
            <a:extLst>
              <a:ext uri="{FF2B5EF4-FFF2-40B4-BE49-F238E27FC236}">
                <a16:creationId xmlns:a16="http://schemas.microsoft.com/office/drawing/2014/main" id="{BBE821D4-03BA-AC48-8356-D8F450ACCC7F}"/>
              </a:ext>
            </a:extLst>
          </p:cNvPr>
          <p:cNvSpPr>
            <a:spLocks noGrp="1"/>
          </p:cNvSpPr>
          <p:nvPr>
            <p:ph idx="1"/>
          </p:nvPr>
        </p:nvSpPr>
        <p:spPr>
          <a:xfrm>
            <a:off x="838200" y="1485905"/>
            <a:ext cx="10515600" cy="4114800"/>
          </a:xfrm>
        </p:spPr>
        <p:txBody>
          <a:bodyPr>
            <a:normAutofit/>
          </a:bodyPr>
          <a:lstStyle/>
          <a:p>
            <a:r>
              <a:rPr lang="en-US" dirty="0"/>
              <a:t>Running at DSOC and Archived at Langley ASDC.</a:t>
            </a:r>
          </a:p>
          <a:p>
            <a:r>
              <a:rPr lang="en-US" dirty="0"/>
              <a:t>Initial assessment conducted by comparing with results from GEO/LEO; results are consistent with other products and with theoretical expectations.</a:t>
            </a:r>
          </a:p>
          <a:p>
            <a:r>
              <a:rPr lang="en-US" dirty="0"/>
              <a:t>Known issues identified and future plans proposed.</a:t>
            </a:r>
          </a:p>
          <a:p>
            <a:r>
              <a:rPr lang="en-US" dirty="0"/>
              <a:t>EPIC standard L2 cloud product algorithm paper submitted to AMT</a:t>
            </a:r>
          </a:p>
          <a:p>
            <a:pPr marL="274320" indent="0">
              <a:buNone/>
            </a:pPr>
            <a:r>
              <a:rPr lang="en-US" sz="1600" i="1" dirty="0"/>
              <a:t>Yang, Y.,</a:t>
            </a:r>
            <a:r>
              <a:rPr lang="en-US" sz="1600" b="1" i="1" dirty="0"/>
              <a:t> </a:t>
            </a:r>
            <a:r>
              <a:rPr lang="en-US" sz="1600" i="1" dirty="0"/>
              <a:t>K. Meyer, G. Wind, Y. Zhou, A. </a:t>
            </a:r>
            <a:r>
              <a:rPr lang="en-US" sz="1600" i="1" dirty="0" err="1"/>
              <a:t>Marshak</a:t>
            </a:r>
            <a:r>
              <a:rPr lang="en-US" sz="1600" i="1" dirty="0"/>
              <a:t>, S. </a:t>
            </a:r>
            <a:r>
              <a:rPr lang="en-US" sz="1600" i="1" dirty="0" err="1"/>
              <a:t>Platnick</a:t>
            </a:r>
            <a:r>
              <a:rPr lang="en-US" sz="1600" i="1" dirty="0"/>
              <a:t>, Q. Min, A. B. Davis, J. Joiner, A. </a:t>
            </a:r>
            <a:r>
              <a:rPr lang="en-US" sz="1600" i="1" dirty="0" err="1"/>
              <a:t>Vasilkov</a:t>
            </a:r>
            <a:r>
              <a:rPr lang="en-US" sz="1600" i="1" dirty="0"/>
              <a:t>, D. </a:t>
            </a:r>
            <a:r>
              <a:rPr lang="en-US" sz="1600" i="1" dirty="0" err="1"/>
              <a:t>Duda</a:t>
            </a:r>
            <a:r>
              <a:rPr lang="en-US" sz="1600" i="1" dirty="0"/>
              <a:t>, and W. Su 2018: Cloud Products from Earth Polychromatic Imaging Camera (EPIC) observations: Algorithm Description and Initial Evaluation, AMT, (submitted).</a:t>
            </a:r>
          </a:p>
        </p:txBody>
      </p:sp>
    </p:spTree>
    <p:extLst>
      <p:ext uri="{BB962C8B-B14F-4D97-AF65-F5344CB8AC3E}">
        <p14:creationId xmlns:p14="http://schemas.microsoft.com/office/powerpoint/2010/main" val="3943333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907" y="274638"/>
            <a:ext cx="8934893" cy="819670"/>
          </a:xfrm>
        </p:spPr>
        <p:txBody>
          <a:bodyPr>
            <a:normAutofit/>
          </a:bodyPr>
          <a:lstStyle/>
          <a:p>
            <a:r>
              <a:rPr lang="en-US" sz="3200" dirty="0">
                <a:solidFill>
                  <a:srgbClr val="5248FD"/>
                </a:solidFill>
              </a:rPr>
              <a:t>EPIC L2 Cloud Product List</a:t>
            </a:r>
          </a:p>
        </p:txBody>
      </p:sp>
      <p:sp>
        <p:nvSpPr>
          <p:cNvPr id="4" name="TextBox 3"/>
          <p:cNvSpPr txBox="1"/>
          <p:nvPr/>
        </p:nvSpPr>
        <p:spPr>
          <a:xfrm>
            <a:off x="2024968" y="1331701"/>
            <a:ext cx="7133314" cy="4308872"/>
          </a:xfrm>
          <a:prstGeom prst="rect">
            <a:avLst/>
          </a:prstGeom>
          <a:noFill/>
        </p:spPr>
        <p:txBody>
          <a:bodyPr wrap="square" rtlCol="0">
            <a:spAutoFit/>
          </a:bodyPr>
          <a:lstStyle/>
          <a:p>
            <a:pPr marL="514350" indent="-514350">
              <a:spcBef>
                <a:spcPts val="600"/>
              </a:spcBef>
              <a:buFont typeface="+mj-lt"/>
              <a:buAutoNum type="arabicParenR"/>
            </a:pPr>
            <a:r>
              <a:rPr lang="en-US" sz="2600" dirty="0"/>
              <a:t>EPIC Cloud Mask</a:t>
            </a:r>
          </a:p>
          <a:p>
            <a:pPr marL="514350" indent="-514350">
              <a:spcBef>
                <a:spcPts val="600"/>
              </a:spcBef>
              <a:buFont typeface="+mj-lt"/>
              <a:buAutoNum type="arabicParenR"/>
            </a:pPr>
            <a:r>
              <a:rPr lang="en-US" sz="2600" dirty="0"/>
              <a:t>Oxygen A-band Cloud Effective Pressure</a:t>
            </a:r>
          </a:p>
          <a:p>
            <a:pPr marL="514350" indent="-514350">
              <a:spcBef>
                <a:spcPts val="600"/>
              </a:spcBef>
              <a:buFont typeface="+mj-lt"/>
              <a:buAutoNum type="arabicParenR"/>
            </a:pPr>
            <a:r>
              <a:rPr lang="en-US" sz="2600" dirty="0"/>
              <a:t>Oxygen A-band Cloud Effective Height</a:t>
            </a:r>
          </a:p>
          <a:p>
            <a:pPr marL="514350" indent="-514350">
              <a:spcBef>
                <a:spcPts val="600"/>
              </a:spcBef>
              <a:buFont typeface="+mj-lt"/>
              <a:buAutoNum type="arabicParenR"/>
            </a:pPr>
            <a:r>
              <a:rPr lang="en-US" sz="2600" dirty="0"/>
              <a:t>Oxygen B-band Cloud Effective Pressure</a:t>
            </a:r>
          </a:p>
          <a:p>
            <a:pPr marL="514350" indent="-514350">
              <a:spcBef>
                <a:spcPts val="600"/>
              </a:spcBef>
              <a:buFont typeface="+mj-lt"/>
              <a:buAutoNum type="arabicParenR"/>
            </a:pPr>
            <a:r>
              <a:rPr lang="en-US" sz="2600" dirty="0"/>
              <a:t>Oxygen B-band Cloud Effective Height</a:t>
            </a:r>
          </a:p>
          <a:p>
            <a:pPr marL="514350" indent="-514350">
              <a:spcBef>
                <a:spcPts val="600"/>
              </a:spcBef>
              <a:buFont typeface="+mj-lt"/>
              <a:buAutoNum type="arabicParenR"/>
            </a:pPr>
            <a:r>
              <a:rPr lang="en-US" sz="2600" dirty="0"/>
              <a:t>Cloud Optical Thickness – assuming liquid phase</a:t>
            </a:r>
          </a:p>
          <a:p>
            <a:pPr marL="514350" indent="-514350">
              <a:spcBef>
                <a:spcPts val="600"/>
              </a:spcBef>
              <a:buFont typeface="+mj-lt"/>
              <a:buAutoNum type="arabicParenR"/>
            </a:pPr>
            <a:r>
              <a:rPr lang="en-US" sz="2600" dirty="0"/>
              <a:t>Cloud Optical Thickness – assuming ice phase</a:t>
            </a:r>
          </a:p>
          <a:p>
            <a:pPr marL="514350" indent="-514350">
              <a:spcBef>
                <a:spcPts val="600"/>
              </a:spcBef>
              <a:buFont typeface="+mj-lt"/>
              <a:buAutoNum type="arabicParenR"/>
            </a:pPr>
            <a:r>
              <a:rPr lang="en-US" sz="2600" dirty="0"/>
              <a:t>Cloud Effective Temperature</a:t>
            </a:r>
          </a:p>
          <a:p>
            <a:pPr marL="514350" indent="-514350">
              <a:spcBef>
                <a:spcPts val="600"/>
              </a:spcBef>
              <a:buFont typeface="+mj-lt"/>
              <a:buAutoNum type="arabicParenR"/>
            </a:pPr>
            <a:r>
              <a:rPr lang="en-US" sz="2600" dirty="0"/>
              <a:t>Most likely cloud thermodynamic phase</a:t>
            </a:r>
          </a:p>
        </p:txBody>
      </p:sp>
    </p:spTree>
    <p:extLst>
      <p:ext uri="{BB962C8B-B14F-4D97-AF65-F5344CB8AC3E}">
        <p14:creationId xmlns:p14="http://schemas.microsoft.com/office/powerpoint/2010/main" val="1050728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0571B-0E88-964D-B6D7-F969F1A9E45B}"/>
              </a:ext>
            </a:extLst>
          </p:cNvPr>
          <p:cNvSpPr>
            <a:spLocks noGrp="1"/>
          </p:cNvSpPr>
          <p:nvPr>
            <p:ph type="title"/>
          </p:nvPr>
        </p:nvSpPr>
        <p:spPr>
          <a:xfrm>
            <a:off x="838200" y="365125"/>
            <a:ext cx="10515600" cy="917137"/>
          </a:xfrm>
        </p:spPr>
        <p:txBody>
          <a:bodyPr>
            <a:normAutofit/>
          </a:bodyPr>
          <a:lstStyle/>
          <a:p>
            <a:pPr algn="ctr"/>
            <a:r>
              <a:rPr lang="en-US" sz="3800" dirty="0">
                <a:solidFill>
                  <a:srgbClr val="5248FD"/>
                </a:solidFill>
              </a:rPr>
              <a:t>EPIC Channels Used for Cloud Retrievals</a:t>
            </a:r>
          </a:p>
        </p:txBody>
      </p:sp>
      <p:pic>
        <p:nvPicPr>
          <p:cNvPr id="4" name="Picture 3">
            <a:extLst>
              <a:ext uri="{FF2B5EF4-FFF2-40B4-BE49-F238E27FC236}">
                <a16:creationId xmlns:a16="http://schemas.microsoft.com/office/drawing/2014/main" id="{E6FB7882-20BE-9147-80C3-06E3E3DD3EB6}"/>
              </a:ext>
            </a:extLst>
          </p:cNvPr>
          <p:cNvPicPr/>
          <p:nvPr/>
        </p:nvPicPr>
        <p:blipFill>
          <a:blip r:embed="rId2">
            <a:extLst>
              <a:ext uri="{28A0092B-C50C-407E-A947-70E740481C1C}">
                <a14:useLocalDpi xmlns:a14="http://schemas.microsoft.com/office/drawing/2010/main" val="0"/>
              </a:ext>
            </a:extLst>
          </a:blip>
          <a:stretch>
            <a:fillRect/>
          </a:stretch>
        </p:blipFill>
        <p:spPr>
          <a:xfrm>
            <a:off x="438479" y="1625030"/>
            <a:ext cx="4165051" cy="3289741"/>
          </a:xfrm>
          <a:prstGeom prst="rect">
            <a:avLst/>
          </a:prstGeom>
        </p:spPr>
      </p:pic>
      <p:graphicFrame>
        <p:nvGraphicFramePr>
          <p:cNvPr id="7" name="Table 6">
            <a:extLst>
              <a:ext uri="{FF2B5EF4-FFF2-40B4-BE49-F238E27FC236}">
                <a16:creationId xmlns:a16="http://schemas.microsoft.com/office/drawing/2014/main" id="{6829C54F-386D-6D47-907E-536103073046}"/>
              </a:ext>
            </a:extLst>
          </p:cNvPr>
          <p:cNvGraphicFramePr>
            <a:graphicFrameLocks noGrp="1"/>
          </p:cNvGraphicFramePr>
          <p:nvPr>
            <p:extLst>
              <p:ext uri="{D42A27DB-BD31-4B8C-83A1-F6EECF244321}">
                <p14:modId xmlns:p14="http://schemas.microsoft.com/office/powerpoint/2010/main" val="1936675534"/>
              </p:ext>
            </p:extLst>
          </p:nvPr>
        </p:nvGraphicFramePr>
        <p:xfrm>
          <a:off x="4908332" y="1501011"/>
          <a:ext cx="7020906" cy="3413760"/>
        </p:xfrm>
        <a:graphic>
          <a:graphicData uri="http://schemas.openxmlformats.org/drawingml/2006/table">
            <a:tbl>
              <a:tblPr firstRow="1" firstCol="1" bandRow="1">
                <a:tableStyleId>{5C22544A-7EE6-4342-B048-85BDC9FD1C3A}</a:tableStyleId>
              </a:tblPr>
              <a:tblGrid>
                <a:gridCol w="1214643">
                  <a:extLst>
                    <a:ext uri="{9D8B030D-6E8A-4147-A177-3AD203B41FA5}">
                      <a16:colId xmlns:a16="http://schemas.microsoft.com/office/drawing/2014/main" val="1038361630"/>
                    </a:ext>
                  </a:extLst>
                </a:gridCol>
                <a:gridCol w="1076612">
                  <a:extLst>
                    <a:ext uri="{9D8B030D-6E8A-4147-A177-3AD203B41FA5}">
                      <a16:colId xmlns:a16="http://schemas.microsoft.com/office/drawing/2014/main" val="1930090108"/>
                    </a:ext>
                  </a:extLst>
                </a:gridCol>
                <a:gridCol w="2310004">
                  <a:extLst>
                    <a:ext uri="{9D8B030D-6E8A-4147-A177-3AD203B41FA5}">
                      <a16:colId xmlns:a16="http://schemas.microsoft.com/office/drawing/2014/main" val="1906590085"/>
                    </a:ext>
                  </a:extLst>
                </a:gridCol>
                <a:gridCol w="2419647">
                  <a:extLst>
                    <a:ext uri="{9D8B030D-6E8A-4147-A177-3AD203B41FA5}">
                      <a16:colId xmlns:a16="http://schemas.microsoft.com/office/drawing/2014/main" val="3935285265"/>
                    </a:ext>
                  </a:extLst>
                </a:gridCol>
              </a:tblGrid>
              <a:tr h="0">
                <a:tc>
                  <a:txBody>
                    <a:bodyPr/>
                    <a:lstStyle/>
                    <a:p>
                      <a:pPr marL="0" marR="0" algn="ctr">
                        <a:spcBef>
                          <a:spcPts val="600"/>
                        </a:spcBef>
                        <a:spcAft>
                          <a:spcPts val="600"/>
                        </a:spcAft>
                      </a:pPr>
                      <a:r>
                        <a:rPr lang="en-US" sz="1600">
                          <a:effectLst/>
                        </a:rPr>
                        <a:t>Product</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ctr">
                        <a:spcBef>
                          <a:spcPts val="600"/>
                        </a:spcBef>
                        <a:spcAft>
                          <a:spcPts val="600"/>
                        </a:spcAft>
                      </a:pPr>
                      <a:r>
                        <a:rPr lang="en-US" sz="1600">
                          <a:effectLst/>
                        </a:rPr>
                        <a:t>Resolution</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ctr">
                        <a:spcBef>
                          <a:spcPts val="600"/>
                        </a:spcBef>
                        <a:spcAft>
                          <a:spcPts val="600"/>
                        </a:spcAft>
                      </a:pPr>
                      <a:r>
                        <a:rPr lang="en-US" sz="1600">
                          <a:effectLst/>
                        </a:rPr>
                        <a:t>Description</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gn="ctr">
                        <a:spcBef>
                          <a:spcPts val="600"/>
                        </a:spcBef>
                        <a:spcAft>
                          <a:spcPts val="600"/>
                        </a:spcAft>
                      </a:pPr>
                      <a:r>
                        <a:rPr lang="en-US" sz="1600">
                          <a:effectLst/>
                        </a:rPr>
                        <a:t>EPIC Data Used</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36055943"/>
                  </a:ext>
                </a:extLst>
              </a:tr>
              <a:tr h="0">
                <a:tc>
                  <a:txBody>
                    <a:bodyPr/>
                    <a:lstStyle/>
                    <a:p>
                      <a:pPr marL="0" marR="0" algn="ctr">
                        <a:spcBef>
                          <a:spcPts val="600"/>
                        </a:spcBef>
                        <a:spcAft>
                          <a:spcPts val="600"/>
                        </a:spcAft>
                      </a:pPr>
                      <a:r>
                        <a:rPr lang="en-US" sz="1600">
                          <a:effectLst/>
                        </a:rPr>
                        <a:t>Cloud Mask</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a:effectLst/>
                        </a:rPr>
                        <a:t>Original pixel size</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Each EPIC pixel is classified as clear/cloudy with high/low confidence.</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600" dirty="0">
                          <a:effectLst/>
                        </a:rPr>
                        <a:t>388 nm, 680 nm, and the 780 nm </a:t>
                      </a:r>
                      <a:r>
                        <a:rPr lang="en-US" sz="1600" dirty="0" err="1">
                          <a:effectLst/>
                        </a:rPr>
                        <a:t>relectances</a:t>
                      </a:r>
                      <a:r>
                        <a:rPr lang="en-US" sz="1600" dirty="0">
                          <a:effectLst/>
                        </a:rPr>
                        <a:t>, the 764/780 nm and the 688/680 nm ratios.</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90327799"/>
                  </a:ext>
                </a:extLst>
              </a:tr>
              <a:tr h="0">
                <a:tc>
                  <a:txBody>
                    <a:bodyPr/>
                    <a:lstStyle/>
                    <a:p>
                      <a:pPr marL="0" marR="0" algn="ctr">
                        <a:spcBef>
                          <a:spcPts val="600"/>
                        </a:spcBef>
                        <a:spcAft>
                          <a:spcPts val="600"/>
                        </a:spcAft>
                      </a:pPr>
                      <a:r>
                        <a:rPr lang="en-US" sz="1600">
                          <a:effectLst/>
                        </a:rPr>
                        <a:t>CEP/CEH</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a:effectLst/>
                        </a:rPr>
                        <a:t>Original pixel size</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a:effectLst/>
                        </a:rPr>
                        <a:t>Cloud effective pressure (CEP) is retrieved for both O2 A- and B-bands</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O</a:t>
                      </a:r>
                      <a:r>
                        <a:rPr lang="en-US" sz="1600" baseline="-25000" dirty="0">
                          <a:effectLst/>
                        </a:rPr>
                        <a:t>2</a:t>
                      </a:r>
                      <a:r>
                        <a:rPr lang="en-US" sz="1600" dirty="0">
                          <a:effectLst/>
                        </a:rPr>
                        <a:t> A-band (780 nm and 764 nm), and B-band (680 nm and 688 nm), EPIC cloud mask</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138228743"/>
                  </a:ext>
                </a:extLst>
              </a:tr>
              <a:tr h="0">
                <a:tc>
                  <a:txBody>
                    <a:bodyPr/>
                    <a:lstStyle/>
                    <a:p>
                      <a:pPr marL="0" marR="0" algn="ctr">
                        <a:spcBef>
                          <a:spcPts val="600"/>
                        </a:spcBef>
                        <a:spcAft>
                          <a:spcPts val="600"/>
                        </a:spcAft>
                      </a:pPr>
                      <a:r>
                        <a:rPr lang="en-US" sz="1600" dirty="0">
                          <a:effectLst/>
                        </a:rPr>
                        <a:t>COT</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Original pixel size</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Cloud optical thickness is retrieved using a single-channel approach (680 nm over land and 780 nm over ocean)</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spcBef>
                          <a:spcPts val="600"/>
                        </a:spcBef>
                        <a:spcAft>
                          <a:spcPts val="600"/>
                        </a:spcAft>
                      </a:pPr>
                      <a:r>
                        <a:rPr lang="en-US" sz="1600" dirty="0">
                          <a:effectLst/>
                        </a:rPr>
                        <a:t>680 nm, EPIC cloud mask, EPIC CCP</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187841549"/>
                  </a:ext>
                </a:extLst>
              </a:tr>
            </a:tbl>
          </a:graphicData>
        </a:graphic>
      </p:graphicFrame>
      <p:sp>
        <p:nvSpPr>
          <p:cNvPr id="8" name="TextBox 7">
            <a:extLst>
              <a:ext uri="{FF2B5EF4-FFF2-40B4-BE49-F238E27FC236}">
                <a16:creationId xmlns:a16="http://schemas.microsoft.com/office/drawing/2014/main" id="{9B40A747-5954-7940-A858-B91B7FE0CA06}"/>
              </a:ext>
            </a:extLst>
          </p:cNvPr>
          <p:cNvSpPr txBox="1"/>
          <p:nvPr/>
        </p:nvSpPr>
        <p:spPr>
          <a:xfrm>
            <a:off x="5423335" y="5223641"/>
            <a:ext cx="6505903" cy="369332"/>
          </a:xfrm>
          <a:prstGeom prst="rect">
            <a:avLst/>
          </a:prstGeom>
          <a:noFill/>
        </p:spPr>
        <p:txBody>
          <a:bodyPr wrap="square" rtlCol="0">
            <a:spAutoFit/>
          </a:bodyPr>
          <a:lstStyle/>
          <a:p>
            <a:pPr algn="ctr"/>
            <a:r>
              <a:rPr lang="en-US" sz="1800" dirty="0">
                <a:solidFill>
                  <a:srgbClr val="FF0000"/>
                </a:solidFill>
              </a:rPr>
              <a:t>EPIC cloud products and required EPIC observations </a:t>
            </a:r>
          </a:p>
        </p:txBody>
      </p:sp>
      <p:sp>
        <p:nvSpPr>
          <p:cNvPr id="9" name="TextBox 8">
            <a:extLst>
              <a:ext uri="{FF2B5EF4-FFF2-40B4-BE49-F238E27FC236}">
                <a16:creationId xmlns:a16="http://schemas.microsoft.com/office/drawing/2014/main" id="{CB76259E-0ECC-A647-9821-4C89A553D341}"/>
              </a:ext>
            </a:extLst>
          </p:cNvPr>
          <p:cNvSpPr txBox="1"/>
          <p:nvPr/>
        </p:nvSpPr>
        <p:spPr>
          <a:xfrm>
            <a:off x="438479" y="5139559"/>
            <a:ext cx="4385769" cy="923330"/>
          </a:xfrm>
          <a:prstGeom prst="rect">
            <a:avLst/>
          </a:prstGeom>
          <a:noFill/>
        </p:spPr>
        <p:txBody>
          <a:bodyPr wrap="square" rtlCol="0">
            <a:spAutoFit/>
          </a:bodyPr>
          <a:lstStyle/>
          <a:p>
            <a:r>
              <a:rPr lang="en-US" sz="1800" dirty="0">
                <a:solidFill>
                  <a:srgbClr val="FF0000"/>
                </a:solidFill>
              </a:rPr>
              <a:t>Observation time for each EPIC channel starting from the 443 nm channel. Red dots are the channels used for cloud retrievals. </a:t>
            </a:r>
          </a:p>
        </p:txBody>
      </p:sp>
    </p:spTree>
    <p:extLst>
      <p:ext uri="{BB962C8B-B14F-4D97-AF65-F5344CB8AC3E}">
        <p14:creationId xmlns:p14="http://schemas.microsoft.com/office/powerpoint/2010/main" val="400559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0000FF"/>
                </a:solidFill>
              </a:rPr>
              <a:t>EPIC Cloud Product Example (08GMT 08/18/2016): Cloud Mask</a:t>
            </a:r>
          </a:p>
        </p:txBody>
      </p:sp>
      <p:pic>
        <p:nvPicPr>
          <p:cNvPr id="8" name="Picture 7">
            <a:extLst>
              <a:ext uri="{FF2B5EF4-FFF2-40B4-BE49-F238E27FC236}">
                <a16:creationId xmlns:a16="http://schemas.microsoft.com/office/drawing/2014/main" id="{69117DC3-B662-8B4B-99C2-C02A566D3140}"/>
              </a:ext>
            </a:extLst>
          </p:cNvPr>
          <p:cNvPicPr/>
          <p:nvPr/>
        </p:nvPicPr>
        <p:blipFill>
          <a:blip r:embed="rId2">
            <a:extLst>
              <a:ext uri="{28A0092B-C50C-407E-A947-70E740481C1C}">
                <a14:useLocalDpi xmlns:a14="http://schemas.microsoft.com/office/drawing/2010/main" val="0"/>
              </a:ext>
            </a:extLst>
          </a:blip>
          <a:stretch>
            <a:fillRect/>
          </a:stretch>
        </p:blipFill>
        <p:spPr>
          <a:xfrm>
            <a:off x="1400177" y="1747979"/>
            <a:ext cx="9058275" cy="3867012"/>
          </a:xfrm>
          <a:prstGeom prst="rect">
            <a:avLst/>
          </a:prstGeom>
        </p:spPr>
      </p:pic>
      <p:sp>
        <p:nvSpPr>
          <p:cNvPr id="9" name="TextBox 8">
            <a:extLst>
              <a:ext uri="{FF2B5EF4-FFF2-40B4-BE49-F238E27FC236}">
                <a16:creationId xmlns:a16="http://schemas.microsoft.com/office/drawing/2014/main" id="{1B3A2080-8E6C-CA49-9E46-ABB7B5228C5F}"/>
              </a:ext>
            </a:extLst>
          </p:cNvPr>
          <p:cNvSpPr txBox="1"/>
          <p:nvPr/>
        </p:nvSpPr>
        <p:spPr>
          <a:xfrm>
            <a:off x="1400177" y="4864241"/>
            <a:ext cx="2428874" cy="707886"/>
          </a:xfrm>
          <a:prstGeom prst="rect">
            <a:avLst/>
          </a:prstGeom>
          <a:noFill/>
        </p:spPr>
        <p:txBody>
          <a:bodyPr wrap="square" rtlCol="0">
            <a:spAutoFit/>
          </a:bodyPr>
          <a:lstStyle/>
          <a:p>
            <a:r>
              <a:rPr lang="en-US" sz="2000" dirty="0"/>
              <a:t>EPIC RGB (enhanced color) image</a:t>
            </a:r>
          </a:p>
        </p:txBody>
      </p:sp>
      <p:sp>
        <p:nvSpPr>
          <p:cNvPr id="10" name="TextBox 9">
            <a:extLst>
              <a:ext uri="{FF2B5EF4-FFF2-40B4-BE49-F238E27FC236}">
                <a16:creationId xmlns:a16="http://schemas.microsoft.com/office/drawing/2014/main" id="{CD8AEAD1-5D1B-904A-B9BF-6A589CE3AFB1}"/>
              </a:ext>
            </a:extLst>
          </p:cNvPr>
          <p:cNvSpPr txBox="1"/>
          <p:nvPr/>
        </p:nvSpPr>
        <p:spPr>
          <a:xfrm>
            <a:off x="7543803" y="5088079"/>
            <a:ext cx="3419474" cy="400110"/>
          </a:xfrm>
          <a:prstGeom prst="rect">
            <a:avLst/>
          </a:prstGeom>
          <a:noFill/>
        </p:spPr>
        <p:txBody>
          <a:bodyPr wrap="square" rtlCol="0">
            <a:spAutoFit/>
          </a:bodyPr>
          <a:lstStyle/>
          <a:p>
            <a:pPr algn="ctr"/>
            <a:r>
              <a:rPr lang="en-US" sz="2000" dirty="0"/>
              <a:t>Cloud coverage</a:t>
            </a:r>
          </a:p>
        </p:txBody>
      </p:sp>
      <p:sp>
        <p:nvSpPr>
          <p:cNvPr id="11" name="TextBox 10">
            <a:extLst>
              <a:ext uri="{FF2B5EF4-FFF2-40B4-BE49-F238E27FC236}">
                <a16:creationId xmlns:a16="http://schemas.microsoft.com/office/drawing/2014/main" id="{98611076-1E1D-624C-A262-875EDA423C30}"/>
              </a:ext>
            </a:extLst>
          </p:cNvPr>
          <p:cNvSpPr txBox="1"/>
          <p:nvPr/>
        </p:nvSpPr>
        <p:spPr>
          <a:xfrm>
            <a:off x="1543050" y="5886449"/>
            <a:ext cx="7929562" cy="707886"/>
          </a:xfrm>
          <a:prstGeom prst="rect">
            <a:avLst/>
          </a:prstGeom>
          <a:noFill/>
        </p:spPr>
        <p:txBody>
          <a:bodyPr wrap="square" rtlCol="0">
            <a:spAutoFit/>
          </a:bodyPr>
          <a:lstStyle/>
          <a:p>
            <a:r>
              <a:rPr lang="en-US" sz="2000" dirty="0">
                <a:solidFill>
                  <a:srgbClr val="FF0000"/>
                </a:solidFill>
              </a:rPr>
              <a:t>With the EPIC cloud mask, it is straightforward to calculate global day time cloud coverage and its variability</a:t>
            </a:r>
          </a:p>
        </p:txBody>
      </p:sp>
    </p:spTree>
    <p:extLst>
      <p:ext uri="{BB962C8B-B14F-4D97-AF65-F5344CB8AC3E}">
        <p14:creationId xmlns:p14="http://schemas.microsoft.com/office/powerpoint/2010/main" val="4073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69986"/>
          </a:xfrm>
        </p:spPr>
        <p:txBody>
          <a:bodyPr>
            <a:noAutofit/>
          </a:bodyPr>
          <a:lstStyle/>
          <a:p>
            <a:pPr algn="ctr"/>
            <a:r>
              <a:rPr lang="en-US" sz="3200" dirty="0">
                <a:solidFill>
                  <a:srgbClr val="0000FF"/>
                </a:solidFill>
              </a:rPr>
              <a:t>EPIC Cloud Product Example (08GMT 08/18/2016): </a:t>
            </a:r>
            <a:br>
              <a:rPr lang="en-US" sz="3200" dirty="0">
                <a:solidFill>
                  <a:srgbClr val="0000FF"/>
                </a:solidFill>
              </a:rPr>
            </a:br>
            <a:r>
              <a:rPr lang="en-US" sz="3200" dirty="0">
                <a:solidFill>
                  <a:srgbClr val="0000FF"/>
                </a:solidFill>
              </a:rPr>
              <a:t>Cloud Effective Pressure/Height</a:t>
            </a:r>
          </a:p>
        </p:txBody>
      </p:sp>
      <p:pic>
        <p:nvPicPr>
          <p:cNvPr id="6" name="Picture 5">
            <a:extLst>
              <a:ext uri="{FF2B5EF4-FFF2-40B4-BE49-F238E27FC236}">
                <a16:creationId xmlns:a16="http://schemas.microsoft.com/office/drawing/2014/main" id="{894B3477-7971-A746-8B6F-2B732646412B}"/>
              </a:ext>
            </a:extLst>
          </p:cNvPr>
          <p:cNvPicPr/>
          <p:nvPr/>
        </p:nvPicPr>
        <p:blipFill>
          <a:blip r:embed="rId2">
            <a:extLst>
              <a:ext uri="{28A0092B-C50C-407E-A947-70E740481C1C}">
                <a14:useLocalDpi xmlns:a14="http://schemas.microsoft.com/office/drawing/2010/main" val="0"/>
              </a:ext>
            </a:extLst>
          </a:blip>
          <a:stretch>
            <a:fillRect/>
          </a:stretch>
        </p:blipFill>
        <p:spPr>
          <a:xfrm>
            <a:off x="1257300" y="1720851"/>
            <a:ext cx="9329738" cy="3694113"/>
          </a:xfrm>
          <a:prstGeom prst="rect">
            <a:avLst/>
          </a:prstGeom>
        </p:spPr>
      </p:pic>
      <p:sp>
        <p:nvSpPr>
          <p:cNvPr id="7" name="TextBox 6">
            <a:extLst>
              <a:ext uri="{FF2B5EF4-FFF2-40B4-BE49-F238E27FC236}">
                <a16:creationId xmlns:a16="http://schemas.microsoft.com/office/drawing/2014/main" id="{86CD9D89-2B1C-2145-9C34-4EB5C56B1641}"/>
              </a:ext>
            </a:extLst>
          </p:cNvPr>
          <p:cNvSpPr txBox="1"/>
          <p:nvPr/>
        </p:nvSpPr>
        <p:spPr>
          <a:xfrm>
            <a:off x="1557338" y="5629270"/>
            <a:ext cx="7929562" cy="1015663"/>
          </a:xfrm>
          <a:prstGeom prst="rect">
            <a:avLst/>
          </a:prstGeom>
          <a:noFill/>
        </p:spPr>
        <p:txBody>
          <a:bodyPr wrap="square" rtlCol="0">
            <a:spAutoFit/>
          </a:bodyPr>
          <a:lstStyle/>
          <a:p>
            <a:r>
              <a:rPr lang="en-US" sz="2000" dirty="0">
                <a:solidFill>
                  <a:srgbClr val="FF0000"/>
                </a:solidFill>
              </a:rPr>
              <a:t>Effective cloud pressure are generally higher (lower altitude) than the physical cloud top; A-band pressure can be slightly lower than the B-band pressure due to that photons in B-band penetrate deeper into clouds. </a:t>
            </a:r>
          </a:p>
        </p:txBody>
      </p:sp>
    </p:spTree>
    <p:extLst>
      <p:ext uri="{BB962C8B-B14F-4D97-AF65-F5344CB8AC3E}">
        <p14:creationId xmlns:p14="http://schemas.microsoft.com/office/powerpoint/2010/main" val="2552568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69986"/>
          </a:xfrm>
        </p:spPr>
        <p:txBody>
          <a:bodyPr>
            <a:noAutofit/>
          </a:bodyPr>
          <a:lstStyle/>
          <a:p>
            <a:pPr algn="ctr"/>
            <a:r>
              <a:rPr lang="en-US" sz="3200" dirty="0">
                <a:solidFill>
                  <a:srgbClr val="0000FF"/>
                </a:solidFill>
              </a:rPr>
              <a:t>EPIC Cloud Product Example (08GMT 08/18/2016): </a:t>
            </a:r>
            <a:br>
              <a:rPr lang="en-US" sz="3200" dirty="0">
                <a:solidFill>
                  <a:srgbClr val="0000FF"/>
                </a:solidFill>
              </a:rPr>
            </a:br>
            <a:r>
              <a:rPr lang="en-US" sz="3200" dirty="0">
                <a:solidFill>
                  <a:srgbClr val="0000FF"/>
                </a:solidFill>
              </a:rPr>
              <a:t>Cloud Optical Thickness (COT)</a:t>
            </a:r>
          </a:p>
        </p:txBody>
      </p:sp>
      <p:sp>
        <p:nvSpPr>
          <p:cNvPr id="7" name="TextBox 6">
            <a:extLst>
              <a:ext uri="{FF2B5EF4-FFF2-40B4-BE49-F238E27FC236}">
                <a16:creationId xmlns:a16="http://schemas.microsoft.com/office/drawing/2014/main" id="{86CD9D89-2B1C-2145-9C34-4EB5C56B1641}"/>
              </a:ext>
            </a:extLst>
          </p:cNvPr>
          <p:cNvSpPr txBox="1"/>
          <p:nvPr/>
        </p:nvSpPr>
        <p:spPr>
          <a:xfrm>
            <a:off x="814388" y="5618114"/>
            <a:ext cx="11087100" cy="923330"/>
          </a:xfrm>
          <a:prstGeom prst="rect">
            <a:avLst/>
          </a:prstGeom>
          <a:noFill/>
        </p:spPr>
        <p:txBody>
          <a:bodyPr wrap="square" rtlCol="0">
            <a:spAutoFit/>
          </a:bodyPr>
          <a:lstStyle/>
          <a:p>
            <a:r>
              <a:rPr lang="en-US" sz="1800" dirty="0">
                <a:solidFill>
                  <a:srgbClr val="FF0000"/>
                </a:solidFill>
              </a:rPr>
              <a:t>EPIC COT retrieval adopts a single channel approach. </a:t>
            </a:r>
            <a:r>
              <a:rPr lang="en-GB" sz="1800" dirty="0">
                <a:solidFill>
                  <a:srgbClr val="FF0000"/>
                </a:solidFill>
              </a:rPr>
              <a:t>Since EPIC does not provide enough information to confidently determine cloud thermodynamic phase, two COT values are retrieved for each cloudy pixel by assuming liquid and ice phases, respectively.</a:t>
            </a:r>
            <a:r>
              <a:rPr lang="en-US" sz="1800" dirty="0">
                <a:solidFill>
                  <a:srgbClr val="FF0000"/>
                </a:solidFill>
              </a:rPr>
              <a:t>  A most likely cloud phase is provided based on the effective cloud height.</a:t>
            </a:r>
          </a:p>
        </p:txBody>
      </p:sp>
      <p:pic>
        <p:nvPicPr>
          <p:cNvPr id="5" name="Picture 4">
            <a:extLst>
              <a:ext uri="{FF2B5EF4-FFF2-40B4-BE49-F238E27FC236}">
                <a16:creationId xmlns:a16="http://schemas.microsoft.com/office/drawing/2014/main" id="{4241162B-4108-D345-81A5-B19B84531371}"/>
              </a:ext>
            </a:extLst>
          </p:cNvPr>
          <p:cNvPicPr/>
          <p:nvPr/>
        </p:nvPicPr>
        <p:blipFill>
          <a:blip r:embed="rId2">
            <a:extLst>
              <a:ext uri="{28A0092B-C50C-407E-A947-70E740481C1C}">
                <a14:useLocalDpi xmlns:a14="http://schemas.microsoft.com/office/drawing/2010/main" val="0"/>
              </a:ext>
            </a:extLst>
          </a:blip>
          <a:stretch>
            <a:fillRect/>
          </a:stretch>
        </p:blipFill>
        <p:spPr>
          <a:xfrm>
            <a:off x="1381127" y="1463672"/>
            <a:ext cx="9067800" cy="4007802"/>
          </a:xfrm>
          <a:prstGeom prst="rect">
            <a:avLst/>
          </a:prstGeom>
        </p:spPr>
      </p:pic>
    </p:spTree>
    <p:extLst>
      <p:ext uri="{BB962C8B-B14F-4D97-AF65-F5344CB8AC3E}">
        <p14:creationId xmlns:p14="http://schemas.microsoft.com/office/powerpoint/2010/main" val="938531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4521" y="274638"/>
            <a:ext cx="9601200" cy="839746"/>
          </a:xfrm>
        </p:spPr>
        <p:txBody>
          <a:bodyPr>
            <a:noAutofit/>
          </a:bodyPr>
          <a:lstStyle/>
          <a:p>
            <a:r>
              <a:rPr lang="en-US" sz="3600" dirty="0">
                <a:solidFill>
                  <a:srgbClr val="0000FF"/>
                </a:solidFill>
              </a:rPr>
              <a:t>Comparison of EPIC cloud masks with collocated GEO/LEO observation</a:t>
            </a:r>
          </a:p>
        </p:txBody>
      </p:sp>
      <p:sp>
        <p:nvSpPr>
          <p:cNvPr id="4" name="TextBox 3"/>
          <p:cNvSpPr txBox="1"/>
          <p:nvPr/>
        </p:nvSpPr>
        <p:spPr>
          <a:xfrm>
            <a:off x="893136" y="1663840"/>
            <a:ext cx="9317666" cy="2923877"/>
          </a:xfrm>
          <a:prstGeom prst="rect">
            <a:avLst/>
          </a:prstGeom>
          <a:noFill/>
        </p:spPr>
        <p:txBody>
          <a:bodyPr wrap="square" rtlCol="0">
            <a:spAutoFit/>
          </a:bodyPr>
          <a:lstStyle/>
          <a:p>
            <a:r>
              <a:rPr lang="en-US" sz="2600" dirty="0"/>
              <a:t>The multi-sensor composites are produced by </a:t>
            </a:r>
            <a:r>
              <a:rPr lang="en-US" sz="2600" dirty="0" err="1"/>
              <a:t>reprojecting</a:t>
            </a:r>
            <a:r>
              <a:rPr lang="en-US" sz="2600" dirty="0"/>
              <a:t> collocated GEO/LEO results (such as AVHRR, MODIS and GOES) onto the EPIC grids (</a:t>
            </a:r>
            <a:r>
              <a:rPr lang="en-US" sz="2800" dirty="0">
                <a:latin typeface="Cambria" pitchFamily="-107" charset="0"/>
                <a:ea typeface="Times New Roman" pitchFamily="-107" charset="0"/>
              </a:rPr>
              <a:t>David </a:t>
            </a:r>
            <a:r>
              <a:rPr lang="en-US" sz="2800" dirty="0" err="1">
                <a:latin typeface="Cambria" pitchFamily="-107" charset="0"/>
                <a:ea typeface="Times New Roman" pitchFamily="-107" charset="0"/>
              </a:rPr>
              <a:t>Duda</a:t>
            </a:r>
            <a:r>
              <a:rPr lang="en-US" sz="2800" dirty="0">
                <a:latin typeface="Cambria" pitchFamily="-107" charset="0"/>
                <a:ea typeface="Times New Roman" pitchFamily="-107" charset="0"/>
              </a:rPr>
              <a:t>, </a:t>
            </a:r>
            <a:r>
              <a:rPr lang="en-US" sz="2800" dirty="0" err="1">
                <a:latin typeface="Cambria" pitchFamily="-107" charset="0"/>
                <a:ea typeface="Times New Roman" pitchFamily="-107" charset="0"/>
              </a:rPr>
              <a:t>Wenying</a:t>
            </a:r>
            <a:r>
              <a:rPr lang="en-US" sz="2800" dirty="0">
                <a:latin typeface="Cambria" pitchFamily="-107" charset="0"/>
                <a:ea typeface="Times New Roman" pitchFamily="-107" charset="0"/>
              </a:rPr>
              <a:t> Su et al.)</a:t>
            </a:r>
            <a:r>
              <a:rPr lang="en-US" sz="2600" dirty="0"/>
              <a:t>.</a:t>
            </a:r>
          </a:p>
          <a:p>
            <a:endParaRPr lang="en-US" sz="2600" dirty="0"/>
          </a:p>
          <a:p>
            <a:r>
              <a:rPr lang="en-US" sz="2600" dirty="0"/>
              <a:t>This dataset provides an independent source for EPIC cloud product verification.</a:t>
            </a:r>
          </a:p>
          <a:p>
            <a:r>
              <a:rPr lang="en-US" sz="2600" dirty="0"/>
              <a:t>   </a:t>
            </a:r>
          </a:p>
        </p:txBody>
      </p:sp>
    </p:spTree>
    <p:extLst>
      <p:ext uri="{BB962C8B-B14F-4D97-AF65-F5344CB8AC3E}">
        <p14:creationId xmlns:p14="http://schemas.microsoft.com/office/powerpoint/2010/main" val="40596411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11464</TotalTime>
  <Words>1515</Words>
  <Application>Microsoft Macintosh PowerPoint</Application>
  <PresentationFormat>Widescreen</PresentationFormat>
  <Paragraphs>178</Paragraphs>
  <Slides>24</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DengXian</vt:lpstr>
      <vt:lpstr>ＭＳ Ｐゴシック</vt:lpstr>
      <vt:lpstr>SimSun</vt:lpstr>
      <vt:lpstr>Arial</vt:lpstr>
      <vt:lpstr>Calibri</vt:lpstr>
      <vt:lpstr>Calibri Light</vt:lpstr>
      <vt:lpstr>Cambria</vt:lpstr>
      <vt:lpstr>Tahoma</vt:lpstr>
      <vt:lpstr>Times New Roman</vt:lpstr>
      <vt:lpstr>Office Theme</vt:lpstr>
      <vt:lpstr>PowerPoint Presentation</vt:lpstr>
      <vt:lpstr>EPIC Standard L2 Cloud Product System</vt:lpstr>
      <vt:lpstr>Current Status</vt:lpstr>
      <vt:lpstr>EPIC L2 Cloud Product List</vt:lpstr>
      <vt:lpstr>EPIC Channels Used for Cloud Retrievals</vt:lpstr>
      <vt:lpstr>EPIC Cloud Product Example (08GMT 08/18/2016): Cloud Mask</vt:lpstr>
      <vt:lpstr>EPIC Cloud Product Example (08GMT 08/18/2016):  Cloud Effective Pressure/Height</vt:lpstr>
      <vt:lpstr>EPIC Cloud Product Example (08GMT 08/18/2016):  Cloud Optical Thickness (COT)</vt:lpstr>
      <vt:lpstr>Comparison of EPIC cloud masks with collocated GEO/LEO observation</vt:lpstr>
      <vt:lpstr>EPIC vs GEO/LEO composites: Global cloud coverage</vt:lpstr>
      <vt:lpstr>Overall performance: EPIC reports higher cloud fraction over land, but lower cloud fraction over ocean</vt:lpstr>
      <vt:lpstr>EPIC vs GEO/LEO composites: Effective Cloud Pressure</vt:lpstr>
      <vt:lpstr>EPIC vs GEO/LEO composites: Cloud Optical Thickness</vt:lpstr>
      <vt:lpstr>Future Plans</vt:lpstr>
      <vt:lpstr>Tracking A- and B-band Performance</vt:lpstr>
      <vt:lpstr>Tracking A- and B-band Performance</vt:lpstr>
      <vt:lpstr>Potential Level 3 Gridded Cloud Products</vt:lpstr>
      <vt:lpstr>Daily Sunlit Hours Around the Globe</vt:lpstr>
      <vt:lpstr>Using EPIC cloud mask for studying cloud daytime variability</vt:lpstr>
      <vt:lpstr>Monthly mean cloud coverage (June 2016)</vt:lpstr>
      <vt:lpstr>Daytime Variability (Standard Deviation 00-23 GMT)</vt:lpstr>
      <vt:lpstr>Standard Deviation of daily average cloud fraction across the month is much smoother</vt:lpstr>
      <vt:lpstr>Daytime Variability (Standard Deviation 00-23 GMT)</vt:lpstr>
      <vt:lpstr>Summary</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117</cp:revision>
  <dcterms:created xsi:type="dcterms:W3CDTF">2018-07-08T16:55:27Z</dcterms:created>
  <dcterms:modified xsi:type="dcterms:W3CDTF">2018-09-18T11:03:36Z</dcterms:modified>
</cp:coreProperties>
</file>