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72" r:id="rId1"/>
  </p:sldMasterIdLst>
  <p:notesMasterIdLst>
    <p:notesMasterId r:id="rId22"/>
  </p:notesMasterIdLst>
  <p:sldIdLst>
    <p:sldId id="256" r:id="rId2"/>
    <p:sldId id="257" r:id="rId3"/>
    <p:sldId id="277" r:id="rId4"/>
    <p:sldId id="278" r:id="rId5"/>
    <p:sldId id="282" r:id="rId6"/>
    <p:sldId id="287" r:id="rId7"/>
    <p:sldId id="268" r:id="rId8"/>
    <p:sldId id="269" r:id="rId9"/>
    <p:sldId id="281" r:id="rId10"/>
    <p:sldId id="273" r:id="rId11"/>
    <p:sldId id="272" r:id="rId12"/>
    <p:sldId id="279" r:id="rId13"/>
    <p:sldId id="285" r:id="rId14"/>
    <p:sldId id="288" r:id="rId15"/>
    <p:sldId id="284" r:id="rId16"/>
    <p:sldId id="283" r:id="rId17"/>
    <p:sldId id="258" r:id="rId18"/>
    <p:sldId id="271" r:id="rId19"/>
    <p:sldId id="276" r:id="rId20"/>
    <p:sldId id="286" r:id="rId21"/>
  </p:sldIdLst>
  <p:sldSz cx="9144000" cy="6858000" type="screen4x3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BC7C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B56DA5B0-2B62-4945-8208-FA4D48855674}">
  <a:tblStyle styleId="{B56DA5B0-2B62-4945-8208-FA4D48855674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110" d="100"/>
          <a:sy n="110" d="100"/>
        </p:scale>
        <p:origin x="573" y="-20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8" name="Google Shape;168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5" name="Google Shape;185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08089659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5" name="Google Shape;185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87786832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5" name="Google Shape;185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88490853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85" name="Google Shape;185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80815886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5" name="Google Shape;185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36448381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85" name="Google Shape;185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13054624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5" name="Google Shape;185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94599414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85" name="Google Shape;185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5" name="Google Shape;185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77211717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5" name="Google Shape;185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9027491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4" name="Google Shape;174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7" name="Google Shape;207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2044984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4" name="Google Shape;174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01893328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5" name="Google Shape;185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76922304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5" name="Google Shape;185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77318613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5" name="Google Shape;185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44069649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5" name="Google Shape;185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32613808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5" name="Google Shape;185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09523687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5" name="Google Shape;185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0774639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itle and Content">
  <p:cSld name="2_Title and Content"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 dirty="0"/>
          </a:p>
        </p:txBody>
      </p:sp>
      <p:sp>
        <p:nvSpPr>
          <p:cNvPr id="92" name="Google Shape;92;p14"/>
          <p:cNvSpPr txBox="1">
            <a:spLocks noGrp="1"/>
          </p:cNvSpPr>
          <p:nvPr>
            <p:ph type="sldNum" idx="12"/>
          </p:nvPr>
        </p:nvSpPr>
        <p:spPr>
          <a:xfrm>
            <a:off x="8534400" y="6418052"/>
            <a:ext cx="3810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spcBef>
                <a:spcPts val="0"/>
              </a:spcBef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spcBef>
                <a:spcPts val="0"/>
              </a:spcBef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spcBef>
                <a:spcPts val="0"/>
              </a:spcBef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spcBef>
                <a:spcPts val="0"/>
              </a:spcBef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spcBef>
                <a:spcPts val="0"/>
              </a:spcBef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spcBef>
                <a:spcPts val="0"/>
              </a:spcBef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spcBef>
                <a:spcPts val="0"/>
              </a:spcBef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spcBef>
                <a:spcPts val="0"/>
              </a:spcBef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cxnSp>
        <p:nvCxnSpPr>
          <p:cNvPr id="93" name="Google Shape;93;p14"/>
          <p:cNvCxnSpPr/>
          <p:nvPr/>
        </p:nvCxnSpPr>
        <p:spPr>
          <a:xfrm>
            <a:off x="152400" y="729840"/>
            <a:ext cx="8911350" cy="1588"/>
          </a:xfrm>
          <a:prstGeom prst="straightConnector1">
            <a:avLst/>
          </a:prstGeom>
          <a:noFill/>
          <a:ln w="25400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</p:cxnSp>
      <p:sp>
        <p:nvSpPr>
          <p:cNvPr id="94" name="Google Shape;94;p14"/>
          <p:cNvSpPr txBox="1">
            <a:spLocks noGrp="1"/>
          </p:cNvSpPr>
          <p:nvPr>
            <p:ph type="body" idx="1"/>
          </p:nvPr>
        </p:nvSpPr>
        <p:spPr>
          <a:xfrm>
            <a:off x="228600" y="914400"/>
            <a:ext cx="8763000" cy="502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pic>
        <p:nvPicPr>
          <p:cNvPr id="95" name="Google Shape;95;p14" descr="Final DSCOVR Logo111412.jp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938" y="88265"/>
            <a:ext cx="985559" cy="571580"/>
          </a:xfrm>
          <a:prstGeom prst="rect">
            <a:avLst/>
          </a:prstGeom>
          <a:noFill/>
          <a:ln>
            <a:noFill/>
          </a:ln>
        </p:spPr>
      </p:pic>
      <p:pic>
        <p:nvPicPr>
          <p:cNvPr id="96" name="Google Shape;96;p14" descr="Final DSCOVR Logo111412.jp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938" y="88265"/>
            <a:ext cx="985559" cy="5715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23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49" name="Google Shape;149;p23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50" name="Google Shape;150;p23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228600" algn="l" rtl="0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51" name="Google Shape;151;p2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52" name="Google Shape;152;p2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53" name="Google Shape;153;p2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2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56" name="Google Shape;156;p24"/>
          <p:cNvSpPr txBox="1">
            <a:spLocks noGrp="1"/>
          </p:cNvSpPr>
          <p:nvPr>
            <p:ph type="body" idx="1"/>
          </p:nvPr>
        </p:nvSpPr>
        <p:spPr>
          <a:xfrm rot="5400000">
            <a:off x="2309018" y="-251619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57" name="Google Shape;157;p2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58" name="Google Shape;158;p2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59" name="Google Shape;159;p2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25"/>
          <p:cNvSpPr txBox="1">
            <a:spLocks noGrp="1"/>
          </p:cNvSpPr>
          <p:nvPr>
            <p:ph type="title"/>
          </p:nvPr>
        </p:nvSpPr>
        <p:spPr>
          <a:xfrm rot="5400000">
            <a:off x="4732337" y="2171700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62" name="Google Shape;162;p25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1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63" name="Google Shape;163;p2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64" name="Google Shape;164;p2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65" name="Google Shape;165;p2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15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99" name="Google Shape;99;p15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ctr" rtl="0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ctr" rtl="0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ctr" rtl="0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0" name="Google Shape;100;p1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1" name="Google Shape;101;p1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2" name="Google Shape;102;p1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1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05" name="Google Shape;105;p16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6" name="Google Shape;106;p1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7" name="Google Shape;107;p1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8" name="Google Shape;108;p1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17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1" name="Google Shape;111;p17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L="457200" marR="0" lvl="0" indent="-228600" algn="l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12" name="Google Shape;112;p1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13" name="Google Shape;113;p1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14" name="Google Shape;114;p1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18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7" name="Google Shape;117;p18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18" name="Google Shape;118;p18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19" name="Google Shape;119;p1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0" name="Google Shape;120;p1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1" name="Google Shape;121;p1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19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24" name="Google Shape;124;p19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L="457200" marR="0" lvl="0" indent="-2286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5" name="Google Shape;125;p19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6" name="Google Shape;126;p19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L="457200" marR="0" lvl="0" indent="-2286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7" name="Google Shape;127;p19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8" name="Google Shape;128;p1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9" name="Google Shape;129;p1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0" name="Google Shape;130;p1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0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33" name="Google Shape;133;p2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4" name="Google Shape;134;p2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5" name="Google Shape;135;p2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2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8" name="Google Shape;138;p2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9" name="Google Shape;139;p2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22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42" name="Google Shape;142;p22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3" name="Google Shape;143;p22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228600" algn="l" rtl="0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4" name="Google Shape;144;p2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5" name="Google Shape;145;p2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6" name="Google Shape;146;p2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3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 dirty="0"/>
          </a:p>
        </p:txBody>
      </p:sp>
      <p:sp>
        <p:nvSpPr>
          <p:cNvPr id="86" name="Google Shape;86;p13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87" name="Google Shape;87;p1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8" name="Google Shape;88;p1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9" name="Google Shape;89;p1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7" name="Google Shape;96;p14" descr="Final DSCOVR Logo111412.jpg">
            <a:extLst>
              <a:ext uri="{FF2B5EF4-FFF2-40B4-BE49-F238E27FC236}">
                <a16:creationId xmlns:a16="http://schemas.microsoft.com/office/drawing/2014/main" id="{DDCCE2E7-7C56-4144-B6FA-2001BE115C5C}"/>
              </a:ext>
            </a:extLst>
          </p:cNvPr>
          <p:cNvPicPr preferRelativeResize="0"/>
          <p:nvPr userDrawn="1"/>
        </p:nvPicPr>
        <p:blipFill rotWithShape="1">
          <a:blip r:embed="rId14">
            <a:alphaModFix/>
          </a:blip>
          <a:srcRect/>
          <a:stretch/>
        </p:blipFill>
        <p:spPr>
          <a:xfrm>
            <a:off x="67814" y="44451"/>
            <a:ext cx="985559" cy="57158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13;p1" descr="C:\Users\jbriscoe\Dropbox\L1\newlogo.png">
            <a:extLst>
              <a:ext uri="{FF2B5EF4-FFF2-40B4-BE49-F238E27FC236}">
                <a16:creationId xmlns:a16="http://schemas.microsoft.com/office/drawing/2014/main" id="{9FBB2DCA-A396-4E3F-80DE-3930DA7B6676}"/>
              </a:ext>
            </a:extLst>
          </p:cNvPr>
          <p:cNvPicPr preferRelativeResize="0"/>
          <p:nvPr userDrawn="1"/>
        </p:nvPicPr>
        <p:blipFill rotWithShape="1">
          <a:blip r:embed="rId15">
            <a:alphaModFix/>
          </a:blip>
          <a:srcRect/>
          <a:stretch/>
        </p:blipFill>
        <p:spPr>
          <a:xfrm>
            <a:off x="8322449" y="92308"/>
            <a:ext cx="728702" cy="470417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14;p1">
            <a:extLst>
              <a:ext uri="{FF2B5EF4-FFF2-40B4-BE49-F238E27FC236}">
                <a16:creationId xmlns:a16="http://schemas.microsoft.com/office/drawing/2014/main" id="{8C4116D1-25BF-47DC-ADD8-F2DC7427389D}"/>
              </a:ext>
            </a:extLst>
          </p:cNvPr>
          <p:cNvPicPr preferRelativeResize="0"/>
          <p:nvPr userDrawn="1"/>
        </p:nvPicPr>
        <p:blipFill rotWithShape="1">
          <a:blip r:embed="rId16">
            <a:alphaModFix/>
          </a:blip>
          <a:srcRect/>
          <a:stretch/>
        </p:blipFill>
        <p:spPr>
          <a:xfrm>
            <a:off x="7679585" y="58202"/>
            <a:ext cx="654328" cy="518274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6.png"/><Relationship Id="rId4" Type="http://schemas.openxmlformats.org/officeDocument/2006/relationships/image" Target="../media/image15.w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0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0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26"/>
          <p:cNvSpPr txBox="1">
            <a:spLocks noGrp="1"/>
          </p:cNvSpPr>
          <p:nvPr>
            <p:ph type="ctrTitle"/>
          </p:nvPr>
        </p:nvSpPr>
        <p:spPr>
          <a:xfrm>
            <a:off x="685800" y="1104512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4F0E2"/>
              </a:buClr>
              <a:buSzPts val="1100"/>
              <a:buFont typeface="Calibri"/>
              <a:buNone/>
            </a:pPr>
            <a:r>
              <a:rPr lang="en-US" sz="4400" b="1" i="0" u="none" strike="noStrike" cap="none" dirty="0">
                <a:solidFill>
                  <a:schemeClr val="tx1"/>
                </a:solidFill>
                <a:sym typeface="Calibri"/>
              </a:rPr>
              <a:t>NIST Advanced Radiometer</a:t>
            </a:r>
            <a:endParaRPr dirty="0">
              <a:solidFill>
                <a:schemeClr val="tx1"/>
              </a:solidFill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4F0E2"/>
              </a:buClr>
              <a:buSzPts val="1100"/>
              <a:buFont typeface="Calibri"/>
              <a:buNone/>
            </a:pPr>
            <a:r>
              <a:rPr lang="en-US" sz="4400" b="1" i="0" u="none" strike="noStrike" cap="none" dirty="0">
                <a:solidFill>
                  <a:schemeClr val="tx1"/>
                </a:solidFill>
                <a:sym typeface="Calibri"/>
              </a:rPr>
              <a:t>NISTAR Update</a:t>
            </a:r>
            <a:endParaRPr dirty="0">
              <a:solidFill>
                <a:schemeClr val="tx1"/>
              </a:solidFill>
            </a:endParaRPr>
          </a:p>
        </p:txBody>
      </p:sp>
      <p:sp>
        <p:nvSpPr>
          <p:cNvPr id="171" name="Google Shape;171;p26"/>
          <p:cNvSpPr txBox="1">
            <a:spLocks noGrp="1"/>
          </p:cNvSpPr>
          <p:nvPr>
            <p:ph type="subTitle" idx="1"/>
          </p:nvPr>
        </p:nvSpPr>
        <p:spPr>
          <a:xfrm>
            <a:off x="610666" y="3536795"/>
            <a:ext cx="77724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Arial"/>
              <a:buNone/>
            </a:pPr>
            <a:r>
              <a:rPr lang="en-US" sz="3200" b="1" i="0" u="none" strike="noStrike" cap="none" dirty="0">
                <a:solidFill>
                  <a:schemeClr val="tx1"/>
                </a:solidFill>
                <a:sym typeface="Calibri"/>
              </a:rPr>
              <a:t>Allan Smith, Yinan </a:t>
            </a:r>
            <a:r>
              <a:rPr lang="en-US" b="1" dirty="0">
                <a:solidFill>
                  <a:schemeClr val="tx1"/>
                </a:solidFill>
              </a:rPr>
              <a:t>Yu, Steven Lorentz</a:t>
            </a:r>
            <a:endParaRPr dirty="0">
              <a:solidFill>
                <a:schemeClr val="tx1"/>
              </a:solidFill>
            </a:endParaRPr>
          </a:p>
          <a:p>
            <a:pPr marL="0" marR="0" lvl="0" indent="0" algn="ctr" rtl="0"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SzPts val="800"/>
              <a:buFont typeface="Arial"/>
              <a:buNone/>
            </a:pPr>
            <a:r>
              <a:rPr lang="en-US" sz="3200" b="1" i="0" u="none" strike="noStrike" cap="none" dirty="0">
                <a:solidFill>
                  <a:schemeClr val="tx1"/>
                </a:solidFill>
                <a:sym typeface="Calibri"/>
              </a:rPr>
              <a:t>L-1 Standards and Technology</a:t>
            </a:r>
            <a:endParaRPr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28"/>
          <p:cNvSpPr txBox="1"/>
          <p:nvPr/>
        </p:nvSpPr>
        <p:spPr>
          <a:xfrm>
            <a:off x="920897" y="-115506"/>
            <a:ext cx="7086600" cy="954000"/>
          </a:xfrm>
          <a:prstGeom prst="rect">
            <a:avLst/>
          </a:prstGeom>
          <a:noFill/>
          <a:ln>
            <a:noFill/>
          </a:ln>
          <a:effectLst>
            <a:outerShdw blurRad="50799" dist="38100" dir="5400000" algn="t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Font typeface="Arial"/>
              <a:buNone/>
            </a:pPr>
            <a:r>
              <a:rPr lang="en-US" sz="2400" b="1" dirty="0">
                <a:solidFill>
                  <a:schemeClr val="dk1"/>
                </a:solidFill>
              </a:rPr>
              <a:t>Filter Inter-comparisons (Band-B and Band-C) 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0BBAF73-2252-4911-BD3A-72D798F771EC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1873" y="1735989"/>
            <a:ext cx="5943600" cy="3665855"/>
          </a:xfrm>
          <a:prstGeom prst="rect">
            <a:avLst/>
          </a:prstGeom>
        </p:spPr>
      </p:pic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C7C40E87-208D-43F2-A17F-FD87FDC858A9}"/>
              </a:ext>
            </a:extLst>
          </p:cNvPr>
          <p:cNvSpPr txBox="1">
            <a:spLocks/>
          </p:cNvSpPr>
          <p:nvPr/>
        </p:nvSpPr>
        <p:spPr>
          <a:xfrm>
            <a:off x="1031443" y="880694"/>
            <a:ext cx="5881422" cy="475488"/>
          </a:xfrm>
          <a:prstGeom prst="rect">
            <a:avLst/>
          </a:prstGeom>
        </p:spPr>
        <p:txBody>
          <a:bodyPr vert="horz">
            <a:noAutofit/>
          </a:bodyPr>
          <a:lstStyle>
            <a:lvl1pPr marL="411480" indent="-342900" algn="ctr" rtl="0" eaLnBrk="1" latinLnBrk="0" hangingPunct="1">
              <a:spcBef>
                <a:spcPts val="700"/>
              </a:spcBef>
              <a:buSzPct val="95000"/>
              <a:buFont typeface="Wingdings"/>
              <a:buChar char=""/>
              <a:defRPr sz="20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740664" indent="-285750" algn="ctr" rtl="0" eaLnBrk="1" latinLnBrk="0" hangingPunct="1">
              <a:spcBef>
                <a:spcPct val="20000"/>
              </a:spcBef>
              <a:buClr>
                <a:schemeClr val="accent2"/>
              </a:buClr>
              <a:buSzPct val="90000"/>
              <a:buFont typeface="Wingdings"/>
              <a:buChar char=""/>
              <a:defRPr sz="18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2pPr>
            <a:lvl3pPr marL="996696" indent="-228600" algn="ctr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/>
              <a:buChar char=""/>
              <a:defRPr sz="16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3pPr>
            <a:lvl4pPr marL="1261872" indent="-228600" algn="ctr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3"/>
              <a:buChar char=""/>
              <a:defRPr sz="16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4pPr>
            <a:lvl5pPr marL="1481328" indent="-210312" algn="ctr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sz="14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5pPr>
            <a:lvl6pPr marL="1709928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1952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93976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algn="l"/>
            <a:r>
              <a:rPr lang="en-US" sz="1600" dirty="0"/>
              <a:t>Pairwise filter transmission ratios stable to less than 0.1% in 1.5 years</a:t>
            </a:r>
          </a:p>
          <a:p>
            <a:pPr marL="68580" indent="0">
              <a:buNone/>
            </a:pPr>
            <a:r>
              <a:rPr lang="en-US" sz="1600" b="1" dirty="0">
                <a:sym typeface="Wingdings" panose="05000000000000000000" pitchFamily="2" charset="2"/>
              </a:rPr>
              <a:t></a:t>
            </a:r>
            <a:r>
              <a:rPr lang="en-US" sz="1600" b="1" dirty="0"/>
              <a:t> Adds to evidence of stable, clean instrument</a:t>
            </a:r>
          </a:p>
        </p:txBody>
      </p:sp>
    </p:spTree>
    <p:extLst>
      <p:ext uri="{BB962C8B-B14F-4D97-AF65-F5344CB8AC3E}">
        <p14:creationId xmlns:p14="http://schemas.microsoft.com/office/powerpoint/2010/main" val="37683406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28"/>
          <p:cNvSpPr txBox="1"/>
          <p:nvPr/>
        </p:nvSpPr>
        <p:spPr>
          <a:xfrm>
            <a:off x="1371600" y="-85981"/>
            <a:ext cx="7086600" cy="954000"/>
          </a:xfrm>
          <a:prstGeom prst="rect">
            <a:avLst/>
          </a:prstGeom>
          <a:noFill/>
          <a:ln>
            <a:noFill/>
          </a:ln>
          <a:effectLst>
            <a:outerShdw blurRad="50799" dist="38100" dir="5400000" algn="t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Font typeface="Arial"/>
              <a:buNone/>
            </a:pPr>
            <a:r>
              <a:rPr lang="en-US" sz="24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Receiver (Band A) Inter-comparisons</a:t>
            </a:r>
            <a:endParaRPr lang="en-US" dirty="0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90498603-9894-4C36-9CEC-34E77AB8D9FC}"/>
              </a:ext>
            </a:extLst>
          </p:cNvPr>
          <p:cNvGrpSpPr/>
          <p:nvPr/>
        </p:nvGrpSpPr>
        <p:grpSpPr>
          <a:xfrm>
            <a:off x="1227523" y="2435170"/>
            <a:ext cx="6241774" cy="3691119"/>
            <a:chOff x="1371600" y="822192"/>
            <a:chExt cx="6241774" cy="3691119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4D2A8049-8C5C-4256-839F-1B8AC4ABCB7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371600" y="822192"/>
              <a:ext cx="6241774" cy="3691119"/>
            </a:xfrm>
            <a:prstGeom prst="rect">
              <a:avLst/>
            </a:prstGeom>
          </p:spPr>
        </p:pic>
        <p:pic>
          <p:nvPicPr>
            <p:cNvPr id="3" name="Picture 2" descr="C:\NISTARLocalFolder\docs\NISTAR Monthly Report\June 2018\shortRCIC.png">
              <a:extLst>
                <a:ext uri="{FF2B5EF4-FFF2-40B4-BE49-F238E27FC236}">
                  <a16:creationId xmlns:a16="http://schemas.microsoft.com/office/drawing/2014/main" id="{6637C740-710D-483C-AC9A-24019F687EF6}"/>
                </a:ext>
              </a:extLst>
            </p:cNvPr>
            <p:cNvPicPr/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3300" t="9962" r="10870" b="75945"/>
            <a:stretch/>
          </p:blipFill>
          <p:spPr bwMode="auto">
            <a:xfrm>
              <a:off x="5956852" y="1166191"/>
              <a:ext cx="940905" cy="516836"/>
            </a:xfrm>
            <a:prstGeom prst="rect">
              <a:avLst/>
            </a:prstGeom>
            <a:noFill/>
            <a:ln>
              <a:noFill/>
            </a:ln>
          </p:spPr>
        </p:pic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9A2DA671-DE2C-437A-BBD7-DBD026B8A12D}"/>
                </a:ext>
              </a:extLst>
            </p:cNvPr>
            <p:cNvCxnSpPr/>
            <p:nvPr/>
          </p:nvCxnSpPr>
          <p:spPr>
            <a:xfrm>
              <a:off x="2182364" y="2568744"/>
              <a:ext cx="4843669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A313A100-4AEB-400C-A1C0-593D6FE67D6B}"/>
                </a:ext>
              </a:extLst>
            </p:cNvPr>
            <p:cNvCxnSpPr/>
            <p:nvPr/>
          </p:nvCxnSpPr>
          <p:spPr>
            <a:xfrm>
              <a:off x="2186610" y="2553523"/>
              <a:ext cx="4843669" cy="0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11858DAE-18F4-4FF7-BA43-04B21DD9475C}"/>
                </a:ext>
              </a:extLst>
            </p:cNvPr>
            <p:cNvCxnSpPr/>
            <p:nvPr/>
          </p:nvCxnSpPr>
          <p:spPr>
            <a:xfrm>
              <a:off x="2182364" y="2664408"/>
              <a:ext cx="4843669" cy="0"/>
            </a:xfrm>
            <a:prstGeom prst="line">
              <a:avLst/>
            </a:prstGeom>
            <a:ln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8F749328-D2D0-4894-8D80-A23F0F08374D}"/>
              </a:ext>
            </a:extLst>
          </p:cNvPr>
          <p:cNvSpPr txBox="1">
            <a:spLocks/>
          </p:cNvSpPr>
          <p:nvPr/>
        </p:nvSpPr>
        <p:spPr>
          <a:xfrm>
            <a:off x="535707" y="862737"/>
            <a:ext cx="7922493" cy="1048613"/>
          </a:xfrm>
          <a:prstGeom prst="rect">
            <a:avLst/>
          </a:prstGeom>
        </p:spPr>
        <p:txBody>
          <a:bodyPr vert="horz">
            <a:noAutofit/>
          </a:bodyPr>
          <a:lstStyle>
            <a:lvl1pPr marL="411480" indent="-342900" algn="ctr" rtl="0" eaLnBrk="1" latinLnBrk="0" hangingPunct="1">
              <a:spcBef>
                <a:spcPts val="700"/>
              </a:spcBef>
              <a:buSzPct val="95000"/>
              <a:buFont typeface="Wingdings"/>
              <a:buChar char=""/>
              <a:defRPr sz="20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740664" indent="-285750" algn="ctr" rtl="0" eaLnBrk="1" latinLnBrk="0" hangingPunct="1">
              <a:spcBef>
                <a:spcPct val="20000"/>
              </a:spcBef>
              <a:buClr>
                <a:schemeClr val="accent2"/>
              </a:buClr>
              <a:buSzPct val="90000"/>
              <a:buFont typeface="Wingdings"/>
              <a:buChar char=""/>
              <a:defRPr sz="18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2pPr>
            <a:lvl3pPr marL="996696" indent="-228600" algn="ctr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/>
              <a:buChar char=""/>
              <a:defRPr sz="16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3pPr>
            <a:lvl4pPr marL="1261872" indent="-228600" algn="ctr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3"/>
              <a:buChar char=""/>
              <a:defRPr sz="16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4pPr>
            <a:lvl5pPr marL="1481328" indent="-210312" algn="ctr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sz="14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5pPr>
            <a:lvl6pPr marL="1709928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1952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93976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algn="l"/>
            <a:r>
              <a:rPr lang="en-US" sz="1800" dirty="0"/>
              <a:t>Three ESRs view the Earth for 8 hours in the Band A configuration (no filters) followed by a background measurement</a:t>
            </a:r>
          </a:p>
          <a:p>
            <a:pPr algn="l"/>
            <a:r>
              <a:rPr lang="en-US" sz="1800" dirty="0"/>
              <a:t>The pairwise ratio averages are &lt;0.4% (indicated by lines), which is within the type A uncertainty</a:t>
            </a:r>
            <a:r>
              <a:rPr lang="en-US" sz="1800" dirty="0">
                <a:sym typeface="Wingdings" panose="05000000000000000000" pitchFamily="2" charset="2"/>
              </a:rPr>
              <a:t> </a:t>
            </a:r>
          </a:p>
          <a:p>
            <a:pPr marL="68580" indent="0">
              <a:buNone/>
            </a:pPr>
            <a:r>
              <a:rPr lang="en-US" sz="1800" b="1" dirty="0">
                <a:sym typeface="Wingdings" panose="05000000000000000000" pitchFamily="2" charset="2"/>
              </a:rPr>
              <a:t> </a:t>
            </a:r>
            <a:r>
              <a:rPr lang="en-US" sz="1800" b="1" dirty="0"/>
              <a:t>Further evidence of stable, clean instrument</a:t>
            </a:r>
            <a:endParaRPr lang="en-US" sz="1800" dirty="0">
              <a:latin typeface="Calibri"/>
            </a:endParaRPr>
          </a:p>
          <a:p>
            <a:pPr marL="68580" indent="0" algn="l">
              <a:buNone/>
            </a:pPr>
            <a:endParaRPr lang="en-US" sz="1800" dirty="0"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215748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28"/>
          <p:cNvSpPr txBox="1"/>
          <p:nvPr/>
        </p:nvSpPr>
        <p:spPr>
          <a:xfrm>
            <a:off x="1111244" y="-131244"/>
            <a:ext cx="7086600" cy="954000"/>
          </a:xfrm>
          <a:prstGeom prst="rect">
            <a:avLst/>
          </a:prstGeom>
          <a:noFill/>
          <a:ln>
            <a:noFill/>
          </a:ln>
          <a:effectLst>
            <a:outerShdw blurRad="50799" dist="38100" dir="5400000" algn="t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Font typeface="Arial"/>
              <a:buNone/>
            </a:pPr>
            <a:r>
              <a:rPr lang="en-US" sz="24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ESR Background: Offset Determination</a:t>
            </a:r>
            <a:endParaRPr lang="en-US" dirty="0"/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C9B62944-B983-40BF-BD01-C35628C97414}"/>
              </a:ext>
            </a:extLst>
          </p:cNvPr>
          <p:cNvSpPr txBox="1">
            <a:spLocks/>
          </p:cNvSpPr>
          <p:nvPr/>
        </p:nvSpPr>
        <p:spPr>
          <a:xfrm>
            <a:off x="535707" y="925169"/>
            <a:ext cx="8072585" cy="2391469"/>
          </a:xfrm>
          <a:prstGeom prst="rect">
            <a:avLst/>
          </a:prstGeom>
        </p:spPr>
        <p:txBody>
          <a:bodyPr vert="horz">
            <a:noAutofit/>
          </a:bodyPr>
          <a:lstStyle>
            <a:lvl1pPr marL="411480" indent="-342900" algn="ctr" rtl="0" eaLnBrk="1" latinLnBrk="0" hangingPunct="1">
              <a:spcBef>
                <a:spcPts val="700"/>
              </a:spcBef>
              <a:buSzPct val="95000"/>
              <a:buFont typeface="Wingdings"/>
              <a:buChar char=""/>
              <a:defRPr sz="20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740664" indent="-285750" algn="ctr" rtl="0" eaLnBrk="1" latinLnBrk="0" hangingPunct="1">
              <a:spcBef>
                <a:spcPct val="20000"/>
              </a:spcBef>
              <a:buClr>
                <a:schemeClr val="accent2"/>
              </a:buClr>
              <a:buSzPct val="90000"/>
              <a:buFont typeface="Wingdings"/>
              <a:buChar char=""/>
              <a:defRPr sz="18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2pPr>
            <a:lvl3pPr marL="996696" indent="-228600" algn="ctr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/>
              <a:buChar char=""/>
              <a:defRPr sz="16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3pPr>
            <a:lvl4pPr marL="1261872" indent="-228600" algn="ctr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3"/>
              <a:buChar char=""/>
              <a:defRPr sz="16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4pPr>
            <a:lvl5pPr marL="1481328" indent="-210312" algn="ctr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sz="14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5pPr>
            <a:lvl6pPr marL="1709928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1952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93976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algn="l"/>
            <a:r>
              <a:rPr lang="en-US" sz="1800" dirty="0">
                <a:latin typeface="Calibri"/>
              </a:rPr>
              <a:t>All ESRs have a large background as they measure the change in incident optical power</a:t>
            </a:r>
          </a:p>
          <a:p>
            <a:pPr algn="l"/>
            <a:r>
              <a:rPr lang="en-US" sz="1800" dirty="0">
                <a:latin typeface="Calibri"/>
              </a:rPr>
              <a:t>NISTAR removes the background in two steps</a:t>
            </a:r>
          </a:p>
          <a:p>
            <a:pPr lvl="1" algn="l"/>
            <a:r>
              <a:rPr lang="en-US" sz="1600" dirty="0">
                <a:latin typeface="Calibri"/>
              </a:rPr>
              <a:t>A shutter modulates the source—removes most background but some remains </a:t>
            </a:r>
          </a:p>
          <a:p>
            <a:pPr lvl="1" algn="l"/>
            <a:r>
              <a:rPr lang="en-US" sz="1600" dirty="0">
                <a:latin typeface="Calibri"/>
              </a:rPr>
              <a:t>Views of dark space remove the residual shutter-modulated background </a:t>
            </a:r>
          </a:p>
          <a:p>
            <a:pPr algn="l"/>
            <a:r>
              <a:rPr lang="en-US" sz="1800" dirty="0">
                <a:latin typeface="Calibri"/>
              </a:rPr>
              <a:t>The shutter modulated background is largest for the total channel (Band A) but is much smaller for the SW and NIR filtered channels (bands B and C)</a:t>
            </a:r>
          </a:p>
          <a:p>
            <a:pPr marL="68580" indent="0" algn="l">
              <a:buNone/>
            </a:pPr>
            <a:endParaRPr lang="en-US" sz="1800" dirty="0">
              <a:latin typeface="Calibri"/>
            </a:endParaRPr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81B247CD-DCAE-4BE3-B336-BBCCBEFC49E8}"/>
              </a:ext>
            </a:extLst>
          </p:cNvPr>
          <p:cNvSpPr txBox="1">
            <a:spLocks/>
          </p:cNvSpPr>
          <p:nvPr/>
        </p:nvSpPr>
        <p:spPr>
          <a:xfrm>
            <a:off x="1028699" y="3313980"/>
            <a:ext cx="7086600" cy="488100"/>
          </a:xfrm>
          <a:prstGeom prst="rect">
            <a:avLst/>
          </a:prstGeom>
        </p:spPr>
        <p:txBody>
          <a:bodyPr vert="horz">
            <a:noAutofit/>
          </a:bodyPr>
          <a:lstStyle>
            <a:lvl1pPr marL="411480" indent="-342900" algn="ctr" rtl="0" eaLnBrk="1" latinLnBrk="0" hangingPunct="1">
              <a:spcBef>
                <a:spcPts val="700"/>
              </a:spcBef>
              <a:buSzPct val="95000"/>
              <a:buFont typeface="Wingdings"/>
              <a:buChar char=""/>
              <a:defRPr sz="20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740664" indent="-285750" algn="ctr" rtl="0" eaLnBrk="1" latinLnBrk="0" hangingPunct="1">
              <a:spcBef>
                <a:spcPct val="20000"/>
              </a:spcBef>
              <a:buClr>
                <a:schemeClr val="accent2"/>
              </a:buClr>
              <a:buSzPct val="90000"/>
              <a:buFont typeface="Wingdings"/>
              <a:buChar char=""/>
              <a:defRPr sz="18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2pPr>
            <a:lvl3pPr marL="996696" indent="-228600" algn="ctr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/>
              <a:buChar char=""/>
              <a:defRPr sz="16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3pPr>
            <a:lvl4pPr marL="1261872" indent="-228600" algn="ctr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3"/>
              <a:buChar char=""/>
              <a:defRPr sz="16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4pPr>
            <a:lvl5pPr marL="1481328" indent="-210312" algn="ctr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sz="14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5pPr>
            <a:lvl6pPr marL="1709928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1952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93976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68580" indent="0" algn="l">
              <a:buNone/>
            </a:pPr>
            <a:r>
              <a:rPr lang="en-US" sz="1600" dirty="0">
                <a:latin typeface="Calibri"/>
              </a:rPr>
              <a:t>Filters block shutter modulated long wave IR—leaving only indirect heating effects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2EF02C22-AAFE-4318-93CF-FA669555A5AC}"/>
              </a:ext>
            </a:extLst>
          </p:cNvPr>
          <p:cNvGrpSpPr/>
          <p:nvPr/>
        </p:nvGrpSpPr>
        <p:grpSpPr>
          <a:xfrm>
            <a:off x="994396" y="3837608"/>
            <a:ext cx="6224272" cy="2001427"/>
            <a:chOff x="915568" y="3766088"/>
            <a:chExt cx="6224272" cy="2001427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1547FAE6-FF4A-4F60-926F-BD05139840F7}"/>
                </a:ext>
              </a:extLst>
            </p:cNvPr>
            <p:cNvGrpSpPr/>
            <p:nvPr/>
          </p:nvGrpSpPr>
          <p:grpSpPr>
            <a:xfrm>
              <a:off x="915568" y="4084550"/>
              <a:ext cx="6224272" cy="1682965"/>
              <a:chOff x="3764028" y="4340506"/>
              <a:chExt cx="6250972" cy="1836458"/>
            </a:xfrm>
          </p:grpSpPr>
          <p:pic>
            <p:nvPicPr>
              <p:cNvPr id="7" name="Picture 6">
                <a:extLst>
                  <a:ext uri="{FF2B5EF4-FFF2-40B4-BE49-F238E27FC236}">
                    <a16:creationId xmlns:a16="http://schemas.microsoft.com/office/drawing/2014/main" id="{79DDB12E-1F1C-4460-8278-13836F82F74D}"/>
                  </a:ext>
                </a:extLst>
              </p:cNvPr>
              <p:cNvPicPr/>
              <p:nvPr/>
            </p:nvPicPr>
            <p:blipFill rotWithShape="1"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4688" b="17407"/>
              <a:stretch/>
            </p:blipFill>
            <p:spPr bwMode="auto">
              <a:xfrm>
                <a:off x="3764028" y="4340506"/>
                <a:ext cx="6250972" cy="1836458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06B44BA2-2118-486D-AD89-9971A4FDE3B6}"/>
                  </a:ext>
                </a:extLst>
              </p:cNvPr>
              <p:cNvSpPr/>
              <p:nvPr/>
            </p:nvSpPr>
            <p:spPr>
              <a:xfrm>
                <a:off x="3881377" y="4340506"/>
                <a:ext cx="567160" cy="474562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3A21C652-E291-4267-B9FE-EB065537E4CE}"/>
                </a:ext>
              </a:extLst>
            </p:cNvPr>
            <p:cNvSpPr/>
            <p:nvPr/>
          </p:nvSpPr>
          <p:spPr>
            <a:xfrm>
              <a:off x="3572359" y="3766088"/>
              <a:ext cx="1185621" cy="2001427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73192155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28"/>
          <p:cNvSpPr txBox="1"/>
          <p:nvPr/>
        </p:nvSpPr>
        <p:spPr>
          <a:xfrm>
            <a:off x="1028700" y="-95717"/>
            <a:ext cx="7086600" cy="954000"/>
          </a:xfrm>
          <a:prstGeom prst="rect">
            <a:avLst/>
          </a:prstGeom>
          <a:noFill/>
          <a:ln>
            <a:noFill/>
          </a:ln>
          <a:effectLst>
            <a:outerShdw blurRad="50799" dist="38100" dir="5400000" algn="t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Font typeface="Arial"/>
              <a:buNone/>
            </a:pPr>
            <a:r>
              <a:rPr lang="en-US" sz="24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Unexpected Transient Observed On-Orbit</a:t>
            </a:r>
            <a:endParaRPr lang="en-US" dirty="0"/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8F749328-D2D0-4894-8D80-A23F0F08374D}"/>
              </a:ext>
            </a:extLst>
          </p:cNvPr>
          <p:cNvSpPr txBox="1">
            <a:spLocks/>
          </p:cNvSpPr>
          <p:nvPr/>
        </p:nvSpPr>
        <p:spPr>
          <a:xfrm>
            <a:off x="207745" y="724944"/>
            <a:ext cx="4147718" cy="1019303"/>
          </a:xfrm>
          <a:prstGeom prst="rect">
            <a:avLst/>
          </a:prstGeom>
        </p:spPr>
        <p:txBody>
          <a:bodyPr vert="horz">
            <a:noAutofit/>
          </a:bodyPr>
          <a:lstStyle>
            <a:lvl1pPr marL="411480" indent="-342900" algn="ctr" rtl="0" eaLnBrk="1" latinLnBrk="0" hangingPunct="1">
              <a:spcBef>
                <a:spcPts val="700"/>
              </a:spcBef>
              <a:buSzPct val="95000"/>
              <a:buFont typeface="Wingdings"/>
              <a:buChar char=""/>
              <a:defRPr sz="20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740664" indent="-285750" algn="ctr" rtl="0" eaLnBrk="1" latinLnBrk="0" hangingPunct="1">
              <a:spcBef>
                <a:spcPct val="20000"/>
              </a:spcBef>
              <a:buClr>
                <a:schemeClr val="accent2"/>
              </a:buClr>
              <a:buSzPct val="90000"/>
              <a:buFont typeface="Wingdings"/>
              <a:buChar char=""/>
              <a:defRPr sz="18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2pPr>
            <a:lvl3pPr marL="996696" indent="-228600" algn="ctr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/>
              <a:buChar char=""/>
              <a:defRPr sz="16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3pPr>
            <a:lvl4pPr marL="1261872" indent="-228600" algn="ctr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3"/>
              <a:buChar char=""/>
              <a:defRPr sz="16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4pPr>
            <a:lvl5pPr marL="1481328" indent="-210312" algn="ctr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sz="14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5pPr>
            <a:lvl6pPr marL="1709928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1952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93976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68580" indent="0" algn="l">
              <a:buNone/>
            </a:pPr>
            <a:r>
              <a:rPr lang="en-US" sz="1800" b="1" dirty="0">
                <a:latin typeface="Calibri"/>
              </a:rPr>
              <a:t>Laboratory:</a:t>
            </a:r>
            <a:r>
              <a:rPr lang="en-US" sz="1800" dirty="0">
                <a:latin typeface="Calibri"/>
              </a:rPr>
              <a:t> calibration source modulated with external shutter—</a:t>
            </a:r>
            <a:r>
              <a:rPr lang="en-US" sz="1800" b="1" dirty="0">
                <a:latin typeface="Calibri"/>
              </a:rPr>
              <a:t>all background is un-modulated </a:t>
            </a:r>
          </a:p>
          <a:p>
            <a:pPr marL="68580" indent="0" algn="l">
              <a:buNone/>
            </a:pPr>
            <a:endParaRPr lang="en-US" sz="1800" dirty="0">
              <a:latin typeface="Calibri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FBD3C22-2FA6-4B56-869F-E00C72E8574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6543" t="13283" r="56834" b="25850"/>
          <a:stretch/>
        </p:blipFill>
        <p:spPr>
          <a:xfrm>
            <a:off x="5351989" y="4318615"/>
            <a:ext cx="2753253" cy="1838144"/>
          </a:xfrm>
          <a:prstGeom prst="rect">
            <a:avLst/>
          </a:prstGeom>
        </p:spPr>
      </p:pic>
      <p:pic>
        <p:nvPicPr>
          <p:cNvPr id="10" name="Picture 3" descr="RC1008312028 RC2 and Mon Closeup">
            <a:extLst>
              <a:ext uri="{FF2B5EF4-FFF2-40B4-BE49-F238E27FC236}">
                <a16:creationId xmlns:a16="http://schemas.microsoft.com/office/drawing/2014/main" id="{01D6666E-D0DD-4198-8856-3E81164299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222"/>
          <a:stretch>
            <a:fillRect/>
          </a:stretch>
        </p:blipFill>
        <p:spPr bwMode="auto">
          <a:xfrm>
            <a:off x="247737" y="2005084"/>
            <a:ext cx="3886200" cy="340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EAA21AEF-4E0C-467C-89A8-F5670DC898E3}"/>
              </a:ext>
            </a:extLst>
          </p:cNvPr>
          <p:cNvSpPr txBox="1">
            <a:spLocks/>
          </p:cNvSpPr>
          <p:nvPr/>
        </p:nvSpPr>
        <p:spPr>
          <a:xfrm>
            <a:off x="4577953" y="724944"/>
            <a:ext cx="4389109" cy="1269084"/>
          </a:xfrm>
          <a:prstGeom prst="rect">
            <a:avLst/>
          </a:prstGeom>
        </p:spPr>
        <p:txBody>
          <a:bodyPr vert="horz">
            <a:noAutofit/>
          </a:bodyPr>
          <a:lstStyle>
            <a:lvl1pPr marL="411480" indent="-342900" algn="ctr" rtl="0" eaLnBrk="1" latinLnBrk="0" hangingPunct="1">
              <a:spcBef>
                <a:spcPts val="700"/>
              </a:spcBef>
              <a:buSzPct val="95000"/>
              <a:buFont typeface="Wingdings"/>
              <a:buChar char=""/>
              <a:defRPr sz="20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740664" indent="-285750" algn="ctr" rtl="0" eaLnBrk="1" latinLnBrk="0" hangingPunct="1">
              <a:spcBef>
                <a:spcPct val="20000"/>
              </a:spcBef>
              <a:buClr>
                <a:schemeClr val="accent2"/>
              </a:buClr>
              <a:buSzPct val="90000"/>
              <a:buFont typeface="Wingdings"/>
              <a:buChar char=""/>
              <a:defRPr sz="18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2pPr>
            <a:lvl3pPr marL="996696" indent="-228600" algn="ctr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/>
              <a:buChar char=""/>
              <a:defRPr sz="16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3pPr>
            <a:lvl4pPr marL="1261872" indent="-228600" algn="ctr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3"/>
              <a:buChar char=""/>
              <a:defRPr sz="16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4pPr>
            <a:lvl5pPr marL="1481328" indent="-210312" algn="ctr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sz="14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5pPr>
            <a:lvl6pPr marL="1709928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1952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93976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68580" indent="0" algn="l">
              <a:buNone/>
            </a:pPr>
            <a:r>
              <a:rPr lang="en-US" sz="1800" b="1" dirty="0">
                <a:latin typeface="Calibri"/>
              </a:rPr>
              <a:t>On-orbit:</a:t>
            </a:r>
            <a:r>
              <a:rPr lang="en-US" sz="1800" dirty="0">
                <a:latin typeface="Calibri"/>
              </a:rPr>
              <a:t> Earth light and some background-IR are modulated with internal shutter</a:t>
            </a:r>
            <a:endParaRPr lang="en-US" sz="1800" b="1" dirty="0">
              <a:latin typeface="Calibri"/>
            </a:endParaRPr>
          </a:p>
          <a:p>
            <a:pPr marL="68580" indent="0" algn="l">
              <a:buNone/>
            </a:pPr>
            <a:r>
              <a:rPr lang="en-US" sz="1800" b="1" dirty="0">
                <a:latin typeface="Calibri"/>
                <a:sym typeface="Wingdings" panose="05000000000000000000" pitchFamily="2" charset="2"/>
              </a:rPr>
              <a:t>Square wave not observed but required in Earth signal for accurate demodulation</a:t>
            </a:r>
            <a:endParaRPr lang="en-US" sz="1800" b="1" dirty="0">
              <a:latin typeface="Calibri"/>
            </a:endParaRPr>
          </a:p>
          <a:p>
            <a:pPr marL="68580" indent="0" algn="l">
              <a:buNone/>
            </a:pPr>
            <a:endParaRPr lang="en-US" sz="1800" dirty="0">
              <a:latin typeface="Calibri"/>
            </a:endParaRPr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CC0D49BB-1EBD-42AA-A264-06C5FCFF262F}"/>
              </a:ext>
            </a:extLst>
          </p:cNvPr>
          <p:cNvSpPr txBox="1">
            <a:spLocks/>
          </p:cNvSpPr>
          <p:nvPr/>
        </p:nvSpPr>
        <p:spPr>
          <a:xfrm>
            <a:off x="6022019" y="4056275"/>
            <a:ext cx="1447743" cy="487168"/>
          </a:xfrm>
          <a:prstGeom prst="rect">
            <a:avLst/>
          </a:prstGeom>
        </p:spPr>
        <p:txBody>
          <a:bodyPr vert="horz">
            <a:noAutofit/>
          </a:bodyPr>
          <a:lstStyle>
            <a:lvl1pPr marL="411480" indent="-342900" algn="ctr" rtl="0" eaLnBrk="1" latinLnBrk="0" hangingPunct="1">
              <a:spcBef>
                <a:spcPts val="700"/>
              </a:spcBef>
              <a:buSzPct val="95000"/>
              <a:buFont typeface="Wingdings"/>
              <a:buChar char=""/>
              <a:defRPr sz="20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740664" indent="-285750" algn="ctr" rtl="0" eaLnBrk="1" latinLnBrk="0" hangingPunct="1">
              <a:spcBef>
                <a:spcPct val="20000"/>
              </a:spcBef>
              <a:buClr>
                <a:schemeClr val="accent2"/>
              </a:buClr>
              <a:buSzPct val="90000"/>
              <a:buFont typeface="Wingdings"/>
              <a:buChar char=""/>
              <a:defRPr sz="18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2pPr>
            <a:lvl3pPr marL="996696" indent="-228600" algn="ctr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/>
              <a:buChar char=""/>
              <a:defRPr sz="16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3pPr>
            <a:lvl4pPr marL="1261872" indent="-228600" algn="ctr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3"/>
              <a:buChar char=""/>
              <a:defRPr sz="16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4pPr>
            <a:lvl5pPr marL="1481328" indent="-210312" algn="ctr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sz="14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5pPr>
            <a:lvl6pPr marL="1709928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1952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93976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68580" indent="0" algn="l">
              <a:buNone/>
            </a:pPr>
            <a:r>
              <a:rPr lang="en-US" sz="1800" b="1" dirty="0">
                <a:latin typeface="Calibri"/>
              </a:rPr>
              <a:t>Band B (SW)</a:t>
            </a:r>
          </a:p>
          <a:p>
            <a:pPr marL="68580" indent="0" algn="l">
              <a:buNone/>
            </a:pPr>
            <a:endParaRPr lang="en-US" sz="1800" dirty="0">
              <a:latin typeface="Calibri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18D652D-AE44-4842-A94E-2A17F17391A7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6459" t="12701" r="63697" b="14104"/>
          <a:stretch/>
        </p:blipFill>
        <p:spPr>
          <a:xfrm>
            <a:off x="5351989" y="2425720"/>
            <a:ext cx="2841039" cy="1630340"/>
          </a:xfrm>
          <a:prstGeom prst="rect">
            <a:avLst/>
          </a:prstGeom>
        </p:spPr>
      </p:pic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C1266231-7BA2-47B4-B5E1-8F0D31E7AA0C}"/>
              </a:ext>
            </a:extLst>
          </p:cNvPr>
          <p:cNvSpPr txBox="1">
            <a:spLocks/>
          </p:cNvSpPr>
          <p:nvPr/>
        </p:nvSpPr>
        <p:spPr>
          <a:xfrm>
            <a:off x="5905196" y="2157009"/>
            <a:ext cx="1682496" cy="487168"/>
          </a:xfrm>
          <a:prstGeom prst="rect">
            <a:avLst/>
          </a:prstGeom>
        </p:spPr>
        <p:txBody>
          <a:bodyPr vert="horz">
            <a:noAutofit/>
          </a:bodyPr>
          <a:lstStyle>
            <a:lvl1pPr marL="411480" indent="-342900" algn="ctr" rtl="0" eaLnBrk="1" latinLnBrk="0" hangingPunct="1">
              <a:spcBef>
                <a:spcPts val="700"/>
              </a:spcBef>
              <a:buSzPct val="95000"/>
              <a:buFont typeface="Wingdings"/>
              <a:buChar char=""/>
              <a:defRPr sz="20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740664" indent="-285750" algn="ctr" rtl="0" eaLnBrk="1" latinLnBrk="0" hangingPunct="1">
              <a:spcBef>
                <a:spcPct val="20000"/>
              </a:spcBef>
              <a:buClr>
                <a:schemeClr val="accent2"/>
              </a:buClr>
              <a:buSzPct val="90000"/>
              <a:buFont typeface="Wingdings"/>
              <a:buChar char=""/>
              <a:defRPr sz="18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2pPr>
            <a:lvl3pPr marL="996696" indent="-228600" algn="ctr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/>
              <a:buChar char=""/>
              <a:defRPr sz="16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3pPr>
            <a:lvl4pPr marL="1261872" indent="-228600" algn="ctr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3"/>
              <a:buChar char=""/>
              <a:defRPr sz="16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4pPr>
            <a:lvl5pPr marL="1481328" indent="-210312" algn="ctr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sz="14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5pPr>
            <a:lvl6pPr marL="1709928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1952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93976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68580" indent="0" algn="l">
              <a:buNone/>
            </a:pPr>
            <a:r>
              <a:rPr lang="en-US" sz="1800" b="1" dirty="0">
                <a:latin typeface="Calibri"/>
              </a:rPr>
              <a:t>Band A (Total)</a:t>
            </a:r>
            <a:endParaRPr lang="en-US" sz="1800" dirty="0">
              <a:latin typeface="Calibri"/>
            </a:endParaRPr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94594DBA-2A21-4F27-AA4F-05B57E9238C8}"/>
              </a:ext>
            </a:extLst>
          </p:cNvPr>
          <p:cNvCxnSpPr>
            <a:cxnSpLocks/>
          </p:cNvCxnSpPr>
          <p:nvPr/>
        </p:nvCxnSpPr>
        <p:spPr>
          <a:xfrm>
            <a:off x="5135275" y="2531925"/>
            <a:ext cx="0" cy="1434762"/>
          </a:xfrm>
          <a:prstGeom prst="straightConnector1">
            <a:avLst/>
          </a:prstGeom>
          <a:ln w="25400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F8FD4256-C6F6-4DDE-BC9B-E36FE7D66280}"/>
              </a:ext>
            </a:extLst>
          </p:cNvPr>
          <p:cNvCxnSpPr>
            <a:cxnSpLocks/>
          </p:cNvCxnSpPr>
          <p:nvPr/>
        </p:nvCxnSpPr>
        <p:spPr>
          <a:xfrm>
            <a:off x="5184200" y="4516178"/>
            <a:ext cx="0" cy="1434762"/>
          </a:xfrm>
          <a:prstGeom prst="straightConnector1">
            <a:avLst/>
          </a:prstGeom>
          <a:ln w="25400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Rectangle 22">
            <a:extLst>
              <a:ext uri="{FF2B5EF4-FFF2-40B4-BE49-F238E27FC236}">
                <a16:creationId xmlns:a16="http://schemas.microsoft.com/office/drawing/2014/main" id="{10FFACA3-D3A5-4C78-9F43-B111136056A9}"/>
              </a:ext>
            </a:extLst>
          </p:cNvPr>
          <p:cNvSpPr/>
          <p:nvPr/>
        </p:nvSpPr>
        <p:spPr>
          <a:xfrm>
            <a:off x="4791239" y="5077757"/>
            <a:ext cx="657136" cy="37880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1BA2AD7D-D7E3-49F3-B69B-CB41D12989BC}"/>
              </a:ext>
            </a:extLst>
          </p:cNvPr>
          <p:cNvSpPr/>
          <p:nvPr/>
        </p:nvSpPr>
        <p:spPr>
          <a:xfrm>
            <a:off x="4786890" y="3107810"/>
            <a:ext cx="650590" cy="37880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Text Placeholder 3">
            <a:extLst>
              <a:ext uri="{FF2B5EF4-FFF2-40B4-BE49-F238E27FC236}">
                <a16:creationId xmlns:a16="http://schemas.microsoft.com/office/drawing/2014/main" id="{57C8207B-AA75-47CD-A480-E005045FF209}"/>
              </a:ext>
            </a:extLst>
          </p:cNvPr>
          <p:cNvSpPr txBox="1">
            <a:spLocks/>
          </p:cNvSpPr>
          <p:nvPr/>
        </p:nvSpPr>
        <p:spPr>
          <a:xfrm>
            <a:off x="4696366" y="5042482"/>
            <a:ext cx="985480" cy="487168"/>
          </a:xfrm>
          <a:prstGeom prst="rect">
            <a:avLst/>
          </a:prstGeom>
        </p:spPr>
        <p:txBody>
          <a:bodyPr vert="horz">
            <a:noAutofit/>
          </a:bodyPr>
          <a:lstStyle>
            <a:lvl1pPr marL="411480" indent="-342900" algn="ctr" rtl="0" eaLnBrk="1" latinLnBrk="0" hangingPunct="1">
              <a:spcBef>
                <a:spcPts val="700"/>
              </a:spcBef>
              <a:buSzPct val="95000"/>
              <a:buFont typeface="Wingdings"/>
              <a:buChar char=""/>
              <a:defRPr sz="20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740664" indent="-285750" algn="ctr" rtl="0" eaLnBrk="1" latinLnBrk="0" hangingPunct="1">
              <a:spcBef>
                <a:spcPct val="20000"/>
              </a:spcBef>
              <a:buClr>
                <a:schemeClr val="accent2"/>
              </a:buClr>
              <a:buSzPct val="90000"/>
              <a:buFont typeface="Wingdings"/>
              <a:buChar char=""/>
              <a:defRPr sz="18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2pPr>
            <a:lvl3pPr marL="996696" indent="-228600" algn="ctr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/>
              <a:buChar char=""/>
              <a:defRPr sz="16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3pPr>
            <a:lvl4pPr marL="1261872" indent="-228600" algn="ctr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3"/>
              <a:buChar char=""/>
              <a:defRPr sz="16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4pPr>
            <a:lvl5pPr marL="1481328" indent="-210312" algn="ctr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sz="14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5pPr>
            <a:lvl6pPr marL="1709928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1952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93976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68580" indent="0" algn="l">
              <a:buNone/>
            </a:pPr>
            <a:r>
              <a:rPr lang="en-US" sz="1800" b="1" dirty="0">
                <a:latin typeface="Calibri"/>
              </a:rPr>
              <a:t>0.4 </a:t>
            </a:r>
            <a:r>
              <a:rPr lang="en-US" sz="1800" b="1" dirty="0">
                <a:latin typeface="Symbol" panose="05050102010706020507" pitchFamily="18" charset="2"/>
              </a:rPr>
              <a:t>m</a:t>
            </a:r>
            <a:r>
              <a:rPr lang="en-US" sz="1800" b="1" dirty="0">
                <a:latin typeface="Calibri"/>
              </a:rPr>
              <a:t>W</a:t>
            </a:r>
          </a:p>
          <a:p>
            <a:pPr marL="68580" indent="0" algn="l">
              <a:buNone/>
            </a:pPr>
            <a:endParaRPr lang="en-US" sz="1800" dirty="0">
              <a:latin typeface="Calibri"/>
            </a:endParaRPr>
          </a:p>
        </p:txBody>
      </p:sp>
      <p:sp>
        <p:nvSpPr>
          <p:cNvPr id="25" name="Text Placeholder 3">
            <a:extLst>
              <a:ext uri="{FF2B5EF4-FFF2-40B4-BE49-F238E27FC236}">
                <a16:creationId xmlns:a16="http://schemas.microsoft.com/office/drawing/2014/main" id="{B3045640-2A8F-40F1-95E5-922C236FD09B}"/>
              </a:ext>
            </a:extLst>
          </p:cNvPr>
          <p:cNvSpPr txBox="1">
            <a:spLocks/>
          </p:cNvSpPr>
          <p:nvPr/>
        </p:nvSpPr>
        <p:spPr>
          <a:xfrm>
            <a:off x="4730193" y="3107810"/>
            <a:ext cx="909827" cy="487168"/>
          </a:xfrm>
          <a:prstGeom prst="rect">
            <a:avLst/>
          </a:prstGeom>
        </p:spPr>
        <p:txBody>
          <a:bodyPr vert="horz">
            <a:noAutofit/>
          </a:bodyPr>
          <a:lstStyle>
            <a:lvl1pPr marL="411480" indent="-342900" algn="ctr" rtl="0" eaLnBrk="1" latinLnBrk="0" hangingPunct="1">
              <a:spcBef>
                <a:spcPts val="700"/>
              </a:spcBef>
              <a:buSzPct val="95000"/>
              <a:buFont typeface="Wingdings"/>
              <a:buChar char=""/>
              <a:defRPr sz="20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740664" indent="-285750" algn="ctr" rtl="0" eaLnBrk="1" latinLnBrk="0" hangingPunct="1">
              <a:spcBef>
                <a:spcPct val="20000"/>
              </a:spcBef>
              <a:buClr>
                <a:schemeClr val="accent2"/>
              </a:buClr>
              <a:buSzPct val="90000"/>
              <a:buFont typeface="Wingdings"/>
              <a:buChar char=""/>
              <a:defRPr sz="18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2pPr>
            <a:lvl3pPr marL="996696" indent="-228600" algn="ctr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/>
              <a:buChar char=""/>
              <a:defRPr sz="16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3pPr>
            <a:lvl4pPr marL="1261872" indent="-228600" algn="ctr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3"/>
              <a:buChar char=""/>
              <a:defRPr sz="16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4pPr>
            <a:lvl5pPr marL="1481328" indent="-210312" algn="ctr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sz="14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5pPr>
            <a:lvl6pPr marL="1709928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1952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93976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68580" indent="0" algn="l">
              <a:buNone/>
            </a:pPr>
            <a:r>
              <a:rPr lang="en-US" sz="1800" b="1" dirty="0">
                <a:latin typeface="Calibri"/>
              </a:rPr>
              <a:t>30 </a:t>
            </a:r>
            <a:r>
              <a:rPr lang="en-US" sz="1800" b="1" dirty="0">
                <a:latin typeface="Symbol" panose="05050102010706020507" pitchFamily="18" charset="2"/>
              </a:rPr>
              <a:t>m</a:t>
            </a:r>
            <a:r>
              <a:rPr lang="en-US" sz="1800" b="1" dirty="0">
                <a:latin typeface="Calibri"/>
              </a:rPr>
              <a:t>W</a:t>
            </a:r>
          </a:p>
          <a:p>
            <a:pPr marL="68580" indent="0" algn="l">
              <a:buNone/>
            </a:pPr>
            <a:endParaRPr lang="en-US" sz="1800" dirty="0">
              <a:latin typeface="Calibri"/>
            </a:endParaRPr>
          </a:p>
        </p:txBody>
      </p:sp>
      <p:sp>
        <p:nvSpPr>
          <p:cNvPr id="32" name="Text Placeholder 3">
            <a:extLst>
              <a:ext uri="{FF2B5EF4-FFF2-40B4-BE49-F238E27FC236}">
                <a16:creationId xmlns:a16="http://schemas.microsoft.com/office/drawing/2014/main" id="{EF310CEA-4CAF-41B2-896F-AD609CAE4231}"/>
              </a:ext>
            </a:extLst>
          </p:cNvPr>
          <p:cNvSpPr txBox="1">
            <a:spLocks/>
          </p:cNvSpPr>
          <p:nvPr/>
        </p:nvSpPr>
        <p:spPr>
          <a:xfrm>
            <a:off x="6728615" y="2888131"/>
            <a:ext cx="2148569" cy="654527"/>
          </a:xfrm>
          <a:prstGeom prst="rect">
            <a:avLst/>
          </a:prstGeom>
        </p:spPr>
        <p:txBody>
          <a:bodyPr vert="horz">
            <a:noAutofit/>
          </a:bodyPr>
          <a:lstStyle>
            <a:lvl1pPr marL="411480" indent="-342900" algn="ctr" rtl="0" eaLnBrk="1" latinLnBrk="0" hangingPunct="1">
              <a:spcBef>
                <a:spcPts val="700"/>
              </a:spcBef>
              <a:buSzPct val="95000"/>
              <a:buFont typeface="Wingdings"/>
              <a:buChar char=""/>
              <a:defRPr sz="20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740664" indent="-285750" algn="ctr" rtl="0" eaLnBrk="1" latinLnBrk="0" hangingPunct="1">
              <a:spcBef>
                <a:spcPct val="20000"/>
              </a:spcBef>
              <a:buClr>
                <a:schemeClr val="accent2"/>
              </a:buClr>
              <a:buSzPct val="90000"/>
              <a:buFont typeface="Wingdings"/>
              <a:buChar char=""/>
              <a:defRPr sz="18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2pPr>
            <a:lvl3pPr marL="996696" indent="-228600" algn="ctr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/>
              <a:buChar char=""/>
              <a:defRPr sz="16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3pPr>
            <a:lvl4pPr marL="1261872" indent="-228600" algn="ctr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3"/>
              <a:buChar char=""/>
              <a:defRPr sz="16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4pPr>
            <a:lvl5pPr marL="1481328" indent="-210312" algn="ctr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sz="14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5pPr>
            <a:lvl6pPr marL="1709928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1952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93976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68580" indent="0" algn="l">
              <a:buNone/>
            </a:pPr>
            <a:r>
              <a:rPr lang="en-US" sz="1600" dirty="0">
                <a:solidFill>
                  <a:srgbClr val="C00000"/>
                </a:solidFill>
              </a:rPr>
              <a:t>Expected flat top square wave</a:t>
            </a:r>
          </a:p>
          <a:p>
            <a:pPr marL="68580" indent="0" algn="l">
              <a:buNone/>
            </a:pPr>
            <a:endParaRPr lang="en-US" sz="1800" dirty="0">
              <a:solidFill>
                <a:srgbClr val="C00000"/>
              </a:solidFill>
            </a:endParaRPr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1E35B1E0-78F8-4D7B-87BE-374B628C061F}"/>
              </a:ext>
            </a:extLst>
          </p:cNvPr>
          <p:cNvSpPr/>
          <p:nvPr/>
        </p:nvSpPr>
        <p:spPr>
          <a:xfrm>
            <a:off x="5427398" y="2504171"/>
            <a:ext cx="369441" cy="131484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E2D8A013-B341-4B39-A4B8-41A8CC0FEE1C}"/>
              </a:ext>
            </a:extLst>
          </p:cNvPr>
          <p:cNvCxnSpPr>
            <a:cxnSpLocks/>
          </p:cNvCxnSpPr>
          <p:nvPr/>
        </p:nvCxnSpPr>
        <p:spPr>
          <a:xfrm>
            <a:off x="5785865" y="2635655"/>
            <a:ext cx="1011445" cy="383142"/>
          </a:xfrm>
          <a:prstGeom prst="line">
            <a:avLst/>
          </a:prstGeom>
          <a:ln w="28575">
            <a:solidFill>
              <a:srgbClr val="C00000"/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CB762642-2719-4037-A2B6-9A07D462F0ED}"/>
              </a:ext>
            </a:extLst>
          </p:cNvPr>
          <p:cNvCxnSpPr>
            <a:cxnSpLocks/>
            <a:endCxn id="32" idx="2"/>
          </p:cNvCxnSpPr>
          <p:nvPr/>
        </p:nvCxnSpPr>
        <p:spPr>
          <a:xfrm flipV="1">
            <a:off x="7587692" y="3542658"/>
            <a:ext cx="215208" cy="973522"/>
          </a:xfrm>
          <a:prstGeom prst="line">
            <a:avLst/>
          </a:prstGeom>
          <a:ln w="28575">
            <a:solidFill>
              <a:srgbClr val="C00000"/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Oval 40">
            <a:extLst>
              <a:ext uri="{FF2B5EF4-FFF2-40B4-BE49-F238E27FC236}">
                <a16:creationId xmlns:a16="http://schemas.microsoft.com/office/drawing/2014/main" id="{654B9412-B757-44A1-9506-332ACAE00E48}"/>
              </a:ext>
            </a:extLst>
          </p:cNvPr>
          <p:cNvSpPr/>
          <p:nvPr/>
        </p:nvSpPr>
        <p:spPr>
          <a:xfrm>
            <a:off x="5577162" y="4403750"/>
            <a:ext cx="2440297" cy="1690929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3B619C8A-EE6A-4C81-9959-B9D536FEF3D7}"/>
              </a:ext>
            </a:extLst>
          </p:cNvPr>
          <p:cNvSpPr/>
          <p:nvPr/>
        </p:nvSpPr>
        <p:spPr>
          <a:xfrm>
            <a:off x="5612118" y="3876956"/>
            <a:ext cx="369441" cy="131484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6F78379B-6D36-44E9-8AFE-8ECBB5548A32}"/>
              </a:ext>
            </a:extLst>
          </p:cNvPr>
          <p:cNvCxnSpPr>
            <a:cxnSpLocks/>
          </p:cNvCxnSpPr>
          <p:nvPr/>
        </p:nvCxnSpPr>
        <p:spPr>
          <a:xfrm flipV="1">
            <a:off x="5988405" y="3401939"/>
            <a:ext cx="740210" cy="427397"/>
          </a:xfrm>
          <a:prstGeom prst="line">
            <a:avLst/>
          </a:prstGeom>
          <a:ln w="28575">
            <a:solidFill>
              <a:srgbClr val="C00000"/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754781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28"/>
          <p:cNvSpPr txBox="1"/>
          <p:nvPr/>
        </p:nvSpPr>
        <p:spPr>
          <a:xfrm>
            <a:off x="1111244" y="-131244"/>
            <a:ext cx="7086600" cy="954000"/>
          </a:xfrm>
          <a:prstGeom prst="rect">
            <a:avLst/>
          </a:prstGeom>
          <a:noFill/>
          <a:ln>
            <a:noFill/>
          </a:ln>
          <a:effectLst>
            <a:outerShdw blurRad="50799" dist="38100" dir="5400000" algn="t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Font typeface="Arial"/>
              <a:buNone/>
            </a:pPr>
            <a:r>
              <a:rPr lang="en-US" sz="24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ESR Background: Offset Determination</a:t>
            </a:r>
            <a:endParaRPr lang="en-US" dirty="0"/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C9B62944-B983-40BF-BD01-C35628C97414}"/>
              </a:ext>
            </a:extLst>
          </p:cNvPr>
          <p:cNvSpPr txBox="1">
            <a:spLocks/>
          </p:cNvSpPr>
          <p:nvPr/>
        </p:nvSpPr>
        <p:spPr>
          <a:xfrm>
            <a:off x="535707" y="925169"/>
            <a:ext cx="8072585" cy="2391469"/>
          </a:xfrm>
          <a:prstGeom prst="rect">
            <a:avLst/>
          </a:prstGeom>
        </p:spPr>
        <p:txBody>
          <a:bodyPr vert="horz">
            <a:noAutofit/>
          </a:bodyPr>
          <a:lstStyle>
            <a:lvl1pPr marL="411480" indent="-342900" algn="ctr" rtl="0" eaLnBrk="1" latinLnBrk="0" hangingPunct="1">
              <a:spcBef>
                <a:spcPts val="700"/>
              </a:spcBef>
              <a:buSzPct val="95000"/>
              <a:buFont typeface="Wingdings"/>
              <a:buChar char=""/>
              <a:defRPr sz="20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740664" indent="-285750" algn="ctr" rtl="0" eaLnBrk="1" latinLnBrk="0" hangingPunct="1">
              <a:spcBef>
                <a:spcPct val="20000"/>
              </a:spcBef>
              <a:buClr>
                <a:schemeClr val="accent2"/>
              </a:buClr>
              <a:buSzPct val="90000"/>
              <a:buFont typeface="Wingdings"/>
              <a:buChar char=""/>
              <a:defRPr sz="18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2pPr>
            <a:lvl3pPr marL="996696" indent="-228600" algn="ctr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/>
              <a:buChar char=""/>
              <a:defRPr sz="16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3pPr>
            <a:lvl4pPr marL="1261872" indent="-228600" algn="ctr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3"/>
              <a:buChar char=""/>
              <a:defRPr sz="16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4pPr>
            <a:lvl5pPr marL="1481328" indent="-210312" algn="ctr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sz="14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5pPr>
            <a:lvl6pPr marL="1709928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1952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93976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algn="l"/>
            <a:r>
              <a:rPr lang="en-US" sz="1800" dirty="0">
                <a:latin typeface="Calibri"/>
              </a:rPr>
              <a:t>All ESRs have a large background as they measure the change in incident optical power</a:t>
            </a:r>
          </a:p>
          <a:p>
            <a:pPr algn="l"/>
            <a:r>
              <a:rPr lang="en-US" sz="1800" dirty="0">
                <a:latin typeface="Calibri"/>
              </a:rPr>
              <a:t>NISTAR removes the background in two steps</a:t>
            </a:r>
          </a:p>
          <a:p>
            <a:pPr lvl="1" algn="l"/>
            <a:r>
              <a:rPr lang="en-US" sz="1600" dirty="0">
                <a:latin typeface="Calibri"/>
              </a:rPr>
              <a:t>A shutter modulates the source—removes most background but some remains </a:t>
            </a:r>
          </a:p>
          <a:p>
            <a:pPr lvl="1" algn="l"/>
            <a:r>
              <a:rPr lang="en-US" sz="1600" dirty="0">
                <a:latin typeface="Calibri"/>
              </a:rPr>
              <a:t>Views of dark space remove the residual shutter-modulated background </a:t>
            </a:r>
          </a:p>
          <a:p>
            <a:pPr algn="l"/>
            <a:r>
              <a:rPr lang="en-US" sz="1800" dirty="0">
                <a:latin typeface="Calibri"/>
              </a:rPr>
              <a:t>The shutter modulated background is largest for the total channel (Band A) but is much smaller for the SW and NIR filtered channels (bands B and C)</a:t>
            </a:r>
          </a:p>
          <a:p>
            <a:pPr marL="68580" indent="0" algn="l">
              <a:buNone/>
            </a:pPr>
            <a:endParaRPr lang="en-US" sz="1800" dirty="0">
              <a:latin typeface="Calibri"/>
            </a:endParaRPr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81B247CD-DCAE-4BE3-B336-BBCCBEFC49E8}"/>
              </a:ext>
            </a:extLst>
          </p:cNvPr>
          <p:cNvSpPr txBox="1">
            <a:spLocks/>
          </p:cNvSpPr>
          <p:nvPr/>
        </p:nvSpPr>
        <p:spPr>
          <a:xfrm>
            <a:off x="1028699" y="3313980"/>
            <a:ext cx="7086600" cy="488100"/>
          </a:xfrm>
          <a:prstGeom prst="rect">
            <a:avLst/>
          </a:prstGeom>
        </p:spPr>
        <p:txBody>
          <a:bodyPr vert="horz">
            <a:noAutofit/>
          </a:bodyPr>
          <a:lstStyle>
            <a:lvl1pPr marL="411480" indent="-342900" algn="ctr" rtl="0" eaLnBrk="1" latinLnBrk="0" hangingPunct="1">
              <a:spcBef>
                <a:spcPts val="700"/>
              </a:spcBef>
              <a:buSzPct val="95000"/>
              <a:buFont typeface="Wingdings"/>
              <a:buChar char=""/>
              <a:defRPr sz="20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740664" indent="-285750" algn="ctr" rtl="0" eaLnBrk="1" latinLnBrk="0" hangingPunct="1">
              <a:spcBef>
                <a:spcPct val="20000"/>
              </a:spcBef>
              <a:buClr>
                <a:schemeClr val="accent2"/>
              </a:buClr>
              <a:buSzPct val="90000"/>
              <a:buFont typeface="Wingdings"/>
              <a:buChar char=""/>
              <a:defRPr sz="18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2pPr>
            <a:lvl3pPr marL="996696" indent="-228600" algn="ctr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/>
              <a:buChar char=""/>
              <a:defRPr sz="16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3pPr>
            <a:lvl4pPr marL="1261872" indent="-228600" algn="ctr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3"/>
              <a:buChar char=""/>
              <a:defRPr sz="16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4pPr>
            <a:lvl5pPr marL="1481328" indent="-210312" algn="ctr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sz="14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5pPr>
            <a:lvl6pPr marL="1709928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1952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93976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68580" indent="0" algn="l">
              <a:buNone/>
            </a:pPr>
            <a:r>
              <a:rPr lang="en-US" sz="1600" dirty="0">
                <a:latin typeface="Calibri"/>
              </a:rPr>
              <a:t>Filters block shutter modulated long wave IR—leaving only indirect heating effects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2EF02C22-AAFE-4318-93CF-FA669555A5AC}"/>
              </a:ext>
            </a:extLst>
          </p:cNvPr>
          <p:cNvGrpSpPr/>
          <p:nvPr/>
        </p:nvGrpSpPr>
        <p:grpSpPr>
          <a:xfrm>
            <a:off x="994396" y="3837608"/>
            <a:ext cx="6224272" cy="2001427"/>
            <a:chOff x="915568" y="3766088"/>
            <a:chExt cx="6224272" cy="2001427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1547FAE6-FF4A-4F60-926F-BD05139840F7}"/>
                </a:ext>
              </a:extLst>
            </p:cNvPr>
            <p:cNvGrpSpPr/>
            <p:nvPr/>
          </p:nvGrpSpPr>
          <p:grpSpPr>
            <a:xfrm>
              <a:off x="915568" y="4084550"/>
              <a:ext cx="6224272" cy="1682965"/>
              <a:chOff x="3764028" y="4340506"/>
              <a:chExt cx="6250972" cy="1836458"/>
            </a:xfrm>
          </p:grpSpPr>
          <p:pic>
            <p:nvPicPr>
              <p:cNvPr id="7" name="Picture 6">
                <a:extLst>
                  <a:ext uri="{FF2B5EF4-FFF2-40B4-BE49-F238E27FC236}">
                    <a16:creationId xmlns:a16="http://schemas.microsoft.com/office/drawing/2014/main" id="{79DDB12E-1F1C-4460-8278-13836F82F74D}"/>
                  </a:ext>
                </a:extLst>
              </p:cNvPr>
              <p:cNvPicPr/>
              <p:nvPr/>
            </p:nvPicPr>
            <p:blipFill rotWithShape="1"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4688" b="17407"/>
              <a:stretch/>
            </p:blipFill>
            <p:spPr bwMode="auto">
              <a:xfrm>
                <a:off x="3764028" y="4340506"/>
                <a:ext cx="6250972" cy="1836458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06B44BA2-2118-486D-AD89-9971A4FDE3B6}"/>
                  </a:ext>
                </a:extLst>
              </p:cNvPr>
              <p:cNvSpPr/>
              <p:nvPr/>
            </p:nvSpPr>
            <p:spPr>
              <a:xfrm>
                <a:off x="3881377" y="4340506"/>
                <a:ext cx="567160" cy="474562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3A21C652-E291-4267-B9FE-EB065537E4CE}"/>
                </a:ext>
              </a:extLst>
            </p:cNvPr>
            <p:cNvSpPr/>
            <p:nvPr/>
          </p:nvSpPr>
          <p:spPr>
            <a:xfrm>
              <a:off x="3572359" y="3766088"/>
              <a:ext cx="1185621" cy="2001427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3944158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8F3F416-D9B9-4160-96A7-E98BBD431B4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4109" t="8286" r="10197" b="-1"/>
          <a:stretch/>
        </p:blipFill>
        <p:spPr>
          <a:xfrm>
            <a:off x="1020350" y="1161455"/>
            <a:ext cx="2458832" cy="179471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DF4B3D5-597F-4DD1-A5F7-B43EBEF36B82}"/>
              </a:ext>
            </a:extLst>
          </p:cNvPr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23" r="19807"/>
          <a:stretch/>
        </p:blipFill>
        <p:spPr bwMode="auto">
          <a:xfrm>
            <a:off x="943661" y="4410851"/>
            <a:ext cx="2535522" cy="1763306"/>
          </a:xfrm>
          <a:prstGeom prst="rect">
            <a:avLst/>
          </a:prstGeom>
          <a:noFill/>
          <a:ln>
            <a:noFill/>
          </a:ln>
        </p:spPr>
      </p:pic>
      <p:sp>
        <p:nvSpPr>
          <p:cNvPr id="188" name="Google Shape;188;p28"/>
          <p:cNvSpPr txBox="1"/>
          <p:nvPr/>
        </p:nvSpPr>
        <p:spPr>
          <a:xfrm>
            <a:off x="1020349" y="-93162"/>
            <a:ext cx="7086600" cy="954000"/>
          </a:xfrm>
          <a:prstGeom prst="rect">
            <a:avLst/>
          </a:prstGeom>
          <a:noFill/>
          <a:ln>
            <a:noFill/>
          </a:ln>
          <a:effectLst>
            <a:outerShdw blurRad="50799" dist="38100" dir="5400000" algn="t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Font typeface="Arial"/>
              <a:buNone/>
            </a:pPr>
            <a:r>
              <a:rPr lang="en-US" sz="24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Unexpected Transient Observed On-Orbit</a:t>
            </a:r>
            <a:endParaRPr lang="en-US" dirty="0"/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8F749328-D2D0-4894-8D80-A23F0F08374D}"/>
              </a:ext>
            </a:extLst>
          </p:cNvPr>
          <p:cNvSpPr txBox="1">
            <a:spLocks/>
          </p:cNvSpPr>
          <p:nvPr/>
        </p:nvSpPr>
        <p:spPr>
          <a:xfrm>
            <a:off x="3964168" y="1077320"/>
            <a:ext cx="4698413" cy="2565650"/>
          </a:xfrm>
          <a:prstGeom prst="rect">
            <a:avLst/>
          </a:prstGeom>
        </p:spPr>
        <p:txBody>
          <a:bodyPr vert="horz">
            <a:noAutofit/>
          </a:bodyPr>
          <a:lstStyle>
            <a:lvl1pPr marL="411480" indent="-342900" algn="ctr" rtl="0" eaLnBrk="1" latinLnBrk="0" hangingPunct="1">
              <a:spcBef>
                <a:spcPts val="700"/>
              </a:spcBef>
              <a:buSzPct val="95000"/>
              <a:buFont typeface="Wingdings"/>
              <a:buChar char=""/>
              <a:defRPr sz="20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740664" indent="-285750" algn="ctr" rtl="0" eaLnBrk="1" latinLnBrk="0" hangingPunct="1">
              <a:spcBef>
                <a:spcPct val="20000"/>
              </a:spcBef>
              <a:buClr>
                <a:schemeClr val="accent2"/>
              </a:buClr>
              <a:buSzPct val="90000"/>
              <a:buFont typeface="Wingdings"/>
              <a:buChar char=""/>
              <a:defRPr sz="18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2pPr>
            <a:lvl3pPr marL="996696" indent="-228600" algn="ctr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/>
              <a:buChar char=""/>
              <a:defRPr sz="16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3pPr>
            <a:lvl4pPr marL="1261872" indent="-228600" algn="ctr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3"/>
              <a:buChar char=""/>
              <a:defRPr sz="16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4pPr>
            <a:lvl5pPr marL="1481328" indent="-210312" algn="ctr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sz="14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5pPr>
            <a:lvl6pPr marL="1709928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1952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93976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68580" indent="0" algn="l">
              <a:buNone/>
            </a:pPr>
            <a:r>
              <a:rPr lang="en-US" sz="1800" b="1" dirty="0">
                <a:latin typeface="Calibri"/>
              </a:rPr>
              <a:t>Observations (to the left):</a:t>
            </a:r>
          </a:p>
          <a:p>
            <a:pPr algn="l"/>
            <a:r>
              <a:rPr lang="en-US" sz="1800" dirty="0">
                <a:latin typeface="Calibri"/>
              </a:rPr>
              <a:t>Shutter-modulated background transient evolves over time</a:t>
            </a:r>
          </a:p>
          <a:p>
            <a:pPr algn="l"/>
            <a:r>
              <a:rPr lang="en-US" sz="1800" dirty="0">
                <a:latin typeface="Calibri"/>
              </a:rPr>
              <a:t>Magnitude grows with time following shutter transition</a:t>
            </a:r>
          </a:p>
          <a:p>
            <a:pPr algn="l"/>
            <a:r>
              <a:rPr lang="en-US" sz="1800" dirty="0">
                <a:latin typeface="Calibri"/>
              </a:rPr>
              <a:t>Filters block LW IR </a:t>
            </a:r>
            <a:r>
              <a:rPr lang="en-US" sz="1800" dirty="0">
                <a:latin typeface="Calibri"/>
                <a:sym typeface="Wingdings" panose="05000000000000000000" pitchFamily="2" charset="2"/>
              </a:rPr>
              <a:t> transient is indirect from heating and cooling of heatsink &amp; possibly filters</a:t>
            </a:r>
            <a:endParaRPr lang="en-US" sz="1800" dirty="0">
              <a:latin typeface="Calibri"/>
            </a:endParaRPr>
          </a:p>
          <a:p>
            <a:pPr marL="68580" indent="0" algn="l">
              <a:buNone/>
            </a:pPr>
            <a:endParaRPr lang="en-US" sz="1800" dirty="0">
              <a:latin typeface="Calibri"/>
            </a:endParaRPr>
          </a:p>
          <a:p>
            <a:pPr marL="68580" indent="0" algn="l">
              <a:buNone/>
            </a:pPr>
            <a:endParaRPr lang="en-US" sz="1800" dirty="0">
              <a:latin typeface="Calibri"/>
            </a:endParaRPr>
          </a:p>
          <a:p>
            <a:pPr marL="68580" indent="0" algn="l">
              <a:buNone/>
            </a:pPr>
            <a:endParaRPr lang="en-US" sz="1800" dirty="0">
              <a:latin typeface="Calibri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080B75A-A460-4134-8458-C412BC4077BA}"/>
              </a:ext>
            </a:extLst>
          </p:cNvPr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58" t="8306" r="15200"/>
          <a:stretch/>
        </p:blipFill>
        <p:spPr bwMode="auto">
          <a:xfrm>
            <a:off x="943661" y="2911210"/>
            <a:ext cx="2604211" cy="1616845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B933F17E-80B6-43A8-B8FC-7D96CB65F2D2}"/>
              </a:ext>
            </a:extLst>
          </p:cNvPr>
          <p:cNvSpPr/>
          <p:nvPr/>
        </p:nvSpPr>
        <p:spPr>
          <a:xfrm>
            <a:off x="1324051" y="1153413"/>
            <a:ext cx="1777594" cy="13898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AE578261-B901-4488-A39E-C4CC45B8E296}"/>
              </a:ext>
            </a:extLst>
          </p:cNvPr>
          <p:cNvSpPr txBox="1">
            <a:spLocks/>
          </p:cNvSpPr>
          <p:nvPr/>
        </p:nvSpPr>
        <p:spPr>
          <a:xfrm>
            <a:off x="1454167" y="798642"/>
            <a:ext cx="1517361" cy="487168"/>
          </a:xfrm>
          <a:prstGeom prst="rect">
            <a:avLst/>
          </a:prstGeom>
        </p:spPr>
        <p:txBody>
          <a:bodyPr vert="horz">
            <a:noAutofit/>
          </a:bodyPr>
          <a:lstStyle>
            <a:lvl1pPr marL="411480" indent="-342900" algn="ctr" rtl="0" eaLnBrk="1" latinLnBrk="0" hangingPunct="1">
              <a:spcBef>
                <a:spcPts val="700"/>
              </a:spcBef>
              <a:buSzPct val="95000"/>
              <a:buFont typeface="Wingdings"/>
              <a:buChar char=""/>
              <a:defRPr sz="20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740664" indent="-285750" algn="ctr" rtl="0" eaLnBrk="1" latinLnBrk="0" hangingPunct="1">
              <a:spcBef>
                <a:spcPct val="20000"/>
              </a:spcBef>
              <a:buClr>
                <a:schemeClr val="accent2"/>
              </a:buClr>
              <a:buSzPct val="90000"/>
              <a:buFont typeface="Wingdings"/>
              <a:buChar char=""/>
              <a:defRPr sz="18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2pPr>
            <a:lvl3pPr marL="996696" indent="-228600" algn="ctr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/>
              <a:buChar char=""/>
              <a:defRPr sz="16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3pPr>
            <a:lvl4pPr marL="1261872" indent="-228600" algn="ctr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3"/>
              <a:buChar char=""/>
              <a:defRPr sz="16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4pPr>
            <a:lvl5pPr marL="1481328" indent="-210312" algn="ctr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sz="14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5pPr>
            <a:lvl6pPr marL="1709928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1952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93976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68580" indent="0" algn="l">
              <a:buNone/>
            </a:pPr>
            <a:r>
              <a:rPr lang="en-US" sz="1800" b="1" dirty="0">
                <a:latin typeface="Calibri"/>
              </a:rPr>
              <a:t>Band B (SW)</a:t>
            </a:r>
          </a:p>
          <a:p>
            <a:pPr marL="68580" indent="0" algn="l">
              <a:buNone/>
            </a:pPr>
            <a:endParaRPr lang="en-US" sz="1800" dirty="0">
              <a:latin typeface="Calibri"/>
            </a:endParaRPr>
          </a:p>
        </p:txBody>
      </p:sp>
      <p:sp>
        <p:nvSpPr>
          <p:cNvPr id="20" name="Text Placeholder 3">
            <a:extLst>
              <a:ext uri="{FF2B5EF4-FFF2-40B4-BE49-F238E27FC236}">
                <a16:creationId xmlns:a16="http://schemas.microsoft.com/office/drawing/2014/main" id="{D164DE9D-E9D5-41E3-843D-62AE8F73FC7D}"/>
              </a:ext>
            </a:extLst>
          </p:cNvPr>
          <p:cNvSpPr txBox="1">
            <a:spLocks/>
          </p:cNvSpPr>
          <p:nvPr/>
        </p:nvSpPr>
        <p:spPr>
          <a:xfrm>
            <a:off x="1419149" y="1200357"/>
            <a:ext cx="844895" cy="296818"/>
          </a:xfrm>
          <a:prstGeom prst="rect">
            <a:avLst/>
          </a:prstGeom>
        </p:spPr>
        <p:txBody>
          <a:bodyPr vert="horz">
            <a:noAutofit/>
          </a:bodyPr>
          <a:lstStyle>
            <a:lvl1pPr marL="411480" indent="-342900" algn="ctr" rtl="0" eaLnBrk="1" latinLnBrk="0" hangingPunct="1">
              <a:spcBef>
                <a:spcPts val="700"/>
              </a:spcBef>
              <a:buSzPct val="95000"/>
              <a:buFont typeface="Wingdings"/>
              <a:buChar char=""/>
              <a:defRPr sz="20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740664" indent="-285750" algn="ctr" rtl="0" eaLnBrk="1" latinLnBrk="0" hangingPunct="1">
              <a:spcBef>
                <a:spcPct val="20000"/>
              </a:spcBef>
              <a:buClr>
                <a:schemeClr val="accent2"/>
              </a:buClr>
              <a:buSzPct val="90000"/>
              <a:buFont typeface="Wingdings"/>
              <a:buChar char=""/>
              <a:defRPr sz="18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2pPr>
            <a:lvl3pPr marL="996696" indent="-228600" algn="ctr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/>
              <a:buChar char=""/>
              <a:defRPr sz="16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3pPr>
            <a:lvl4pPr marL="1261872" indent="-228600" algn="ctr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3"/>
              <a:buChar char=""/>
              <a:defRPr sz="16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4pPr>
            <a:lvl5pPr marL="1481328" indent="-210312" algn="ctr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sz="14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5pPr>
            <a:lvl6pPr marL="1709928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1952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93976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68580" indent="0" algn="l">
              <a:buNone/>
            </a:pPr>
            <a:r>
              <a:rPr lang="en-US" sz="1600" dirty="0">
                <a:solidFill>
                  <a:srgbClr val="00B0F0"/>
                </a:solidFill>
              </a:rPr>
              <a:t>Open</a:t>
            </a:r>
          </a:p>
          <a:p>
            <a:pPr marL="68580" indent="0" algn="l">
              <a:buNone/>
            </a:pPr>
            <a:endParaRPr lang="en-US" sz="1800" dirty="0">
              <a:solidFill>
                <a:srgbClr val="00B0F0"/>
              </a:solidFill>
            </a:endParaRPr>
          </a:p>
        </p:txBody>
      </p:sp>
      <p:sp>
        <p:nvSpPr>
          <p:cNvPr id="23" name="Text Placeholder 3">
            <a:extLst>
              <a:ext uri="{FF2B5EF4-FFF2-40B4-BE49-F238E27FC236}">
                <a16:creationId xmlns:a16="http://schemas.microsoft.com/office/drawing/2014/main" id="{BAD7EBA1-622F-4F2B-9CAB-DF7737602906}"/>
              </a:ext>
            </a:extLst>
          </p:cNvPr>
          <p:cNvSpPr txBox="1">
            <a:spLocks/>
          </p:cNvSpPr>
          <p:nvPr/>
        </p:nvSpPr>
        <p:spPr>
          <a:xfrm>
            <a:off x="1505336" y="2423546"/>
            <a:ext cx="1417541" cy="375381"/>
          </a:xfrm>
          <a:prstGeom prst="rect">
            <a:avLst/>
          </a:prstGeom>
        </p:spPr>
        <p:txBody>
          <a:bodyPr vert="horz">
            <a:noAutofit/>
          </a:bodyPr>
          <a:lstStyle>
            <a:lvl1pPr marL="411480" indent="-342900" algn="ctr" rtl="0" eaLnBrk="1" latinLnBrk="0" hangingPunct="1">
              <a:spcBef>
                <a:spcPts val="700"/>
              </a:spcBef>
              <a:buSzPct val="95000"/>
              <a:buFont typeface="Wingdings"/>
              <a:buChar char=""/>
              <a:defRPr sz="20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740664" indent="-285750" algn="ctr" rtl="0" eaLnBrk="1" latinLnBrk="0" hangingPunct="1">
              <a:spcBef>
                <a:spcPct val="20000"/>
              </a:spcBef>
              <a:buClr>
                <a:schemeClr val="accent2"/>
              </a:buClr>
              <a:buSzPct val="90000"/>
              <a:buFont typeface="Wingdings"/>
              <a:buChar char=""/>
              <a:defRPr sz="18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2pPr>
            <a:lvl3pPr marL="996696" indent="-228600" algn="ctr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/>
              <a:buChar char=""/>
              <a:defRPr sz="16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3pPr>
            <a:lvl4pPr marL="1261872" indent="-228600" algn="ctr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3"/>
              <a:buChar char=""/>
              <a:defRPr sz="16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4pPr>
            <a:lvl5pPr marL="1481328" indent="-210312" algn="ctr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sz="14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5pPr>
            <a:lvl6pPr marL="1709928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1952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93976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68580" indent="0" algn="l">
              <a:buNone/>
            </a:pPr>
            <a:r>
              <a:rPr lang="en-US" sz="1600" b="1" dirty="0">
                <a:latin typeface="Calibri"/>
              </a:rPr>
              <a:t>4 Min. Cycle</a:t>
            </a:r>
          </a:p>
          <a:p>
            <a:pPr marL="68580" indent="0" algn="l">
              <a:buNone/>
            </a:pPr>
            <a:endParaRPr lang="en-US" sz="1800" dirty="0">
              <a:latin typeface="Calibri"/>
            </a:endParaRPr>
          </a:p>
        </p:txBody>
      </p:sp>
      <p:sp>
        <p:nvSpPr>
          <p:cNvPr id="25" name="Text Placeholder 3">
            <a:extLst>
              <a:ext uri="{FF2B5EF4-FFF2-40B4-BE49-F238E27FC236}">
                <a16:creationId xmlns:a16="http://schemas.microsoft.com/office/drawing/2014/main" id="{F58A7AE1-4D24-446A-9CA2-A949065150BD}"/>
              </a:ext>
            </a:extLst>
          </p:cNvPr>
          <p:cNvSpPr txBox="1">
            <a:spLocks/>
          </p:cNvSpPr>
          <p:nvPr/>
        </p:nvSpPr>
        <p:spPr>
          <a:xfrm>
            <a:off x="1412288" y="3989098"/>
            <a:ext cx="1528878" cy="375381"/>
          </a:xfrm>
          <a:prstGeom prst="rect">
            <a:avLst/>
          </a:prstGeom>
        </p:spPr>
        <p:txBody>
          <a:bodyPr vert="horz">
            <a:noAutofit/>
          </a:bodyPr>
          <a:lstStyle>
            <a:lvl1pPr marL="411480" indent="-342900" algn="ctr" rtl="0" eaLnBrk="1" latinLnBrk="0" hangingPunct="1">
              <a:spcBef>
                <a:spcPts val="700"/>
              </a:spcBef>
              <a:buSzPct val="95000"/>
              <a:buFont typeface="Wingdings"/>
              <a:buChar char=""/>
              <a:defRPr sz="20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740664" indent="-285750" algn="ctr" rtl="0" eaLnBrk="1" latinLnBrk="0" hangingPunct="1">
              <a:spcBef>
                <a:spcPct val="20000"/>
              </a:spcBef>
              <a:buClr>
                <a:schemeClr val="accent2"/>
              </a:buClr>
              <a:buSzPct val="90000"/>
              <a:buFont typeface="Wingdings"/>
              <a:buChar char=""/>
              <a:defRPr sz="18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2pPr>
            <a:lvl3pPr marL="996696" indent="-228600" algn="ctr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/>
              <a:buChar char=""/>
              <a:defRPr sz="16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3pPr>
            <a:lvl4pPr marL="1261872" indent="-228600" algn="ctr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3"/>
              <a:buChar char=""/>
              <a:defRPr sz="16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4pPr>
            <a:lvl5pPr marL="1481328" indent="-210312" algn="ctr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sz="14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5pPr>
            <a:lvl6pPr marL="1709928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1952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93976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68580" indent="0" algn="l">
              <a:buNone/>
            </a:pPr>
            <a:r>
              <a:rPr lang="en-US" sz="1600" b="1" dirty="0">
                <a:latin typeface="Calibri"/>
              </a:rPr>
              <a:t>10 Min. Cycle</a:t>
            </a:r>
          </a:p>
          <a:p>
            <a:pPr marL="68580" indent="0" algn="l">
              <a:buNone/>
            </a:pPr>
            <a:endParaRPr lang="en-US" sz="1800" dirty="0">
              <a:latin typeface="Calibri"/>
            </a:endParaRPr>
          </a:p>
        </p:txBody>
      </p:sp>
      <p:sp>
        <p:nvSpPr>
          <p:cNvPr id="27" name="Text Placeholder 3">
            <a:extLst>
              <a:ext uri="{FF2B5EF4-FFF2-40B4-BE49-F238E27FC236}">
                <a16:creationId xmlns:a16="http://schemas.microsoft.com/office/drawing/2014/main" id="{DD7273F6-76BE-4601-9410-9F97862CC538}"/>
              </a:ext>
            </a:extLst>
          </p:cNvPr>
          <p:cNvSpPr txBox="1">
            <a:spLocks/>
          </p:cNvSpPr>
          <p:nvPr/>
        </p:nvSpPr>
        <p:spPr>
          <a:xfrm>
            <a:off x="1393999" y="5621781"/>
            <a:ext cx="1528878" cy="375381"/>
          </a:xfrm>
          <a:prstGeom prst="rect">
            <a:avLst/>
          </a:prstGeom>
        </p:spPr>
        <p:txBody>
          <a:bodyPr vert="horz">
            <a:noAutofit/>
          </a:bodyPr>
          <a:lstStyle>
            <a:lvl1pPr marL="411480" indent="-342900" algn="ctr" rtl="0" eaLnBrk="1" latinLnBrk="0" hangingPunct="1">
              <a:spcBef>
                <a:spcPts val="700"/>
              </a:spcBef>
              <a:buSzPct val="95000"/>
              <a:buFont typeface="Wingdings"/>
              <a:buChar char=""/>
              <a:defRPr sz="20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740664" indent="-285750" algn="ctr" rtl="0" eaLnBrk="1" latinLnBrk="0" hangingPunct="1">
              <a:spcBef>
                <a:spcPct val="20000"/>
              </a:spcBef>
              <a:buClr>
                <a:schemeClr val="accent2"/>
              </a:buClr>
              <a:buSzPct val="90000"/>
              <a:buFont typeface="Wingdings"/>
              <a:buChar char=""/>
              <a:defRPr sz="18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2pPr>
            <a:lvl3pPr marL="996696" indent="-228600" algn="ctr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/>
              <a:buChar char=""/>
              <a:defRPr sz="16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3pPr>
            <a:lvl4pPr marL="1261872" indent="-228600" algn="ctr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3"/>
              <a:buChar char=""/>
              <a:defRPr sz="16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4pPr>
            <a:lvl5pPr marL="1481328" indent="-210312" algn="ctr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sz="14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5pPr>
            <a:lvl6pPr marL="1709928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1952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93976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68580" indent="0" algn="l">
              <a:buNone/>
            </a:pPr>
            <a:r>
              <a:rPr lang="en-US" sz="1600" b="1" dirty="0">
                <a:latin typeface="Calibri"/>
              </a:rPr>
              <a:t>30 Min. Cycle</a:t>
            </a:r>
          </a:p>
          <a:p>
            <a:pPr marL="68580" indent="0" algn="l">
              <a:buNone/>
            </a:pPr>
            <a:endParaRPr lang="en-US" sz="1800" dirty="0">
              <a:latin typeface="Calibri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E0F31E51-7134-4E02-927C-E5E8D9F40CCD}"/>
              </a:ext>
            </a:extLst>
          </p:cNvPr>
          <p:cNvSpPr/>
          <p:nvPr/>
        </p:nvSpPr>
        <p:spPr>
          <a:xfrm>
            <a:off x="1020350" y="1201561"/>
            <a:ext cx="1206777" cy="1531166"/>
          </a:xfrm>
          <a:prstGeom prst="rect">
            <a:avLst/>
          </a:prstGeom>
          <a:solidFill>
            <a:srgbClr val="0070C0">
              <a:alpha val="1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82CAF5D2-5B8C-4C0C-8788-1C2587199CB7}"/>
              </a:ext>
            </a:extLst>
          </p:cNvPr>
          <p:cNvSpPr/>
          <p:nvPr/>
        </p:nvSpPr>
        <p:spPr>
          <a:xfrm>
            <a:off x="1020349" y="2948105"/>
            <a:ext cx="1206778" cy="1401037"/>
          </a:xfrm>
          <a:prstGeom prst="rect">
            <a:avLst/>
          </a:prstGeom>
          <a:solidFill>
            <a:srgbClr val="0070C0">
              <a:alpha val="1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C49FDE43-23B2-4314-A5FA-934AEE9D62D4}"/>
              </a:ext>
            </a:extLst>
          </p:cNvPr>
          <p:cNvSpPr/>
          <p:nvPr/>
        </p:nvSpPr>
        <p:spPr>
          <a:xfrm>
            <a:off x="2216207" y="2948105"/>
            <a:ext cx="1144955" cy="1401037"/>
          </a:xfrm>
          <a:prstGeom prst="rect">
            <a:avLst/>
          </a:prstGeom>
          <a:solidFill>
            <a:srgbClr val="C00000">
              <a:alpha val="1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49D0F4D7-4BBE-4FD0-8B87-1452CDDF2E4E}"/>
              </a:ext>
            </a:extLst>
          </p:cNvPr>
          <p:cNvSpPr/>
          <p:nvPr/>
        </p:nvSpPr>
        <p:spPr>
          <a:xfrm>
            <a:off x="2227127" y="1198268"/>
            <a:ext cx="1131971" cy="1534459"/>
          </a:xfrm>
          <a:prstGeom prst="rect">
            <a:avLst/>
          </a:prstGeom>
          <a:solidFill>
            <a:srgbClr val="C00000">
              <a:alpha val="1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39415C09-0187-47F3-883B-4178164734F0}"/>
              </a:ext>
            </a:extLst>
          </p:cNvPr>
          <p:cNvSpPr/>
          <p:nvPr/>
        </p:nvSpPr>
        <p:spPr>
          <a:xfrm>
            <a:off x="1031555" y="4572185"/>
            <a:ext cx="1184652" cy="1393798"/>
          </a:xfrm>
          <a:prstGeom prst="rect">
            <a:avLst/>
          </a:prstGeom>
          <a:solidFill>
            <a:srgbClr val="0070C0">
              <a:alpha val="1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A98BCE18-491E-4010-BDEE-42DBFE8D557D}"/>
              </a:ext>
            </a:extLst>
          </p:cNvPr>
          <p:cNvSpPr/>
          <p:nvPr/>
        </p:nvSpPr>
        <p:spPr>
          <a:xfrm>
            <a:off x="2227127" y="4535371"/>
            <a:ext cx="1134036" cy="1401037"/>
          </a:xfrm>
          <a:prstGeom prst="rect">
            <a:avLst/>
          </a:prstGeom>
          <a:solidFill>
            <a:srgbClr val="C00000">
              <a:alpha val="1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Text Placeholder 3">
            <a:extLst>
              <a:ext uri="{FF2B5EF4-FFF2-40B4-BE49-F238E27FC236}">
                <a16:creationId xmlns:a16="http://schemas.microsoft.com/office/drawing/2014/main" id="{AFB368E3-F268-4837-84D9-19CD56203EF6}"/>
              </a:ext>
            </a:extLst>
          </p:cNvPr>
          <p:cNvSpPr txBox="1">
            <a:spLocks/>
          </p:cNvSpPr>
          <p:nvPr/>
        </p:nvSpPr>
        <p:spPr>
          <a:xfrm>
            <a:off x="2495936" y="1193572"/>
            <a:ext cx="890460" cy="296818"/>
          </a:xfrm>
          <a:prstGeom prst="rect">
            <a:avLst/>
          </a:prstGeom>
        </p:spPr>
        <p:txBody>
          <a:bodyPr vert="horz">
            <a:noAutofit/>
          </a:bodyPr>
          <a:lstStyle>
            <a:lvl1pPr marL="411480" indent="-342900" algn="ctr" rtl="0" eaLnBrk="1" latinLnBrk="0" hangingPunct="1">
              <a:spcBef>
                <a:spcPts val="700"/>
              </a:spcBef>
              <a:buSzPct val="95000"/>
              <a:buFont typeface="Wingdings"/>
              <a:buChar char=""/>
              <a:defRPr sz="20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740664" indent="-285750" algn="ctr" rtl="0" eaLnBrk="1" latinLnBrk="0" hangingPunct="1">
              <a:spcBef>
                <a:spcPct val="20000"/>
              </a:spcBef>
              <a:buClr>
                <a:schemeClr val="accent2"/>
              </a:buClr>
              <a:buSzPct val="90000"/>
              <a:buFont typeface="Wingdings"/>
              <a:buChar char=""/>
              <a:defRPr sz="18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2pPr>
            <a:lvl3pPr marL="996696" indent="-228600" algn="ctr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/>
              <a:buChar char=""/>
              <a:defRPr sz="16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3pPr>
            <a:lvl4pPr marL="1261872" indent="-228600" algn="ctr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3"/>
              <a:buChar char=""/>
              <a:defRPr sz="16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4pPr>
            <a:lvl5pPr marL="1481328" indent="-210312" algn="ctr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sz="14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5pPr>
            <a:lvl6pPr marL="1709928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1952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93976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68580" indent="0" algn="l">
              <a:buNone/>
            </a:pPr>
            <a:r>
              <a:rPr lang="en-US" sz="1600" dirty="0">
                <a:solidFill>
                  <a:srgbClr val="C00000"/>
                </a:solidFill>
              </a:rPr>
              <a:t>Closed</a:t>
            </a:r>
          </a:p>
          <a:p>
            <a:pPr marL="68580" indent="0" algn="l">
              <a:buNone/>
            </a:pPr>
            <a:endParaRPr lang="en-US" sz="1800" dirty="0">
              <a:solidFill>
                <a:srgbClr val="C00000"/>
              </a:solidFill>
            </a:endParaRPr>
          </a:p>
        </p:txBody>
      </p:sp>
      <p:sp>
        <p:nvSpPr>
          <p:cNvPr id="37" name="Text Placeholder 3">
            <a:extLst>
              <a:ext uri="{FF2B5EF4-FFF2-40B4-BE49-F238E27FC236}">
                <a16:creationId xmlns:a16="http://schemas.microsoft.com/office/drawing/2014/main" id="{0D4E6C7F-5459-4007-9714-9EF9D64B5BD5}"/>
              </a:ext>
            </a:extLst>
          </p:cNvPr>
          <p:cNvSpPr txBox="1">
            <a:spLocks/>
          </p:cNvSpPr>
          <p:nvPr/>
        </p:nvSpPr>
        <p:spPr>
          <a:xfrm>
            <a:off x="3964168" y="3819111"/>
            <a:ext cx="4612182" cy="1990360"/>
          </a:xfrm>
          <a:prstGeom prst="rect">
            <a:avLst/>
          </a:prstGeom>
        </p:spPr>
        <p:txBody>
          <a:bodyPr vert="horz">
            <a:noAutofit/>
          </a:bodyPr>
          <a:lstStyle>
            <a:lvl1pPr marL="411480" indent="-342900" algn="ctr" rtl="0" eaLnBrk="1" latinLnBrk="0" hangingPunct="1">
              <a:spcBef>
                <a:spcPts val="700"/>
              </a:spcBef>
              <a:buSzPct val="95000"/>
              <a:buFont typeface="Wingdings"/>
              <a:buChar char=""/>
              <a:defRPr sz="20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740664" indent="-285750" algn="ctr" rtl="0" eaLnBrk="1" latinLnBrk="0" hangingPunct="1">
              <a:spcBef>
                <a:spcPct val="20000"/>
              </a:spcBef>
              <a:buClr>
                <a:schemeClr val="accent2"/>
              </a:buClr>
              <a:buSzPct val="90000"/>
              <a:buFont typeface="Wingdings"/>
              <a:buChar char=""/>
              <a:defRPr sz="18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2pPr>
            <a:lvl3pPr marL="996696" indent="-228600" algn="ctr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/>
              <a:buChar char=""/>
              <a:defRPr sz="16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3pPr>
            <a:lvl4pPr marL="1261872" indent="-228600" algn="ctr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3"/>
              <a:buChar char=""/>
              <a:defRPr sz="16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4pPr>
            <a:lvl5pPr marL="1481328" indent="-210312" algn="ctr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sz="14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5pPr>
            <a:lvl6pPr marL="1709928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1952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93976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68580" indent="0" algn="l">
              <a:buNone/>
            </a:pPr>
            <a:r>
              <a:rPr lang="en-US" sz="1800" b="1" dirty="0">
                <a:latin typeface="Calibri"/>
              </a:rPr>
              <a:t>Changes to operation:</a:t>
            </a:r>
          </a:p>
          <a:p>
            <a:pPr algn="l"/>
            <a:r>
              <a:rPr lang="en-US" sz="1800" dirty="0">
                <a:latin typeface="Calibri"/>
              </a:rPr>
              <a:t>Shorter 4 minute cycle was chosen to minimize magnitude</a:t>
            </a:r>
          </a:p>
          <a:p>
            <a:pPr algn="l"/>
            <a:r>
              <a:rPr lang="en-US" sz="1800" dirty="0">
                <a:latin typeface="Calibri"/>
              </a:rPr>
              <a:t>Servo PIDs adjusted for faster settling time to a step change in temperature setpoint during live sessions</a:t>
            </a:r>
          </a:p>
        </p:txBody>
      </p:sp>
      <p:sp>
        <p:nvSpPr>
          <p:cNvPr id="38" name="Text Placeholder 3">
            <a:extLst>
              <a:ext uri="{FF2B5EF4-FFF2-40B4-BE49-F238E27FC236}">
                <a16:creationId xmlns:a16="http://schemas.microsoft.com/office/drawing/2014/main" id="{AFFE883A-AC12-459E-AD33-F570073EBA88}"/>
              </a:ext>
            </a:extLst>
          </p:cNvPr>
          <p:cNvSpPr txBox="1">
            <a:spLocks/>
          </p:cNvSpPr>
          <p:nvPr/>
        </p:nvSpPr>
        <p:spPr>
          <a:xfrm>
            <a:off x="1307426" y="2926854"/>
            <a:ext cx="844895" cy="296818"/>
          </a:xfrm>
          <a:prstGeom prst="rect">
            <a:avLst/>
          </a:prstGeom>
        </p:spPr>
        <p:txBody>
          <a:bodyPr vert="horz">
            <a:noAutofit/>
          </a:bodyPr>
          <a:lstStyle>
            <a:lvl1pPr marL="411480" indent="-342900" algn="ctr" rtl="0" eaLnBrk="1" latinLnBrk="0" hangingPunct="1">
              <a:spcBef>
                <a:spcPts val="700"/>
              </a:spcBef>
              <a:buSzPct val="95000"/>
              <a:buFont typeface="Wingdings"/>
              <a:buChar char=""/>
              <a:defRPr sz="20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740664" indent="-285750" algn="ctr" rtl="0" eaLnBrk="1" latinLnBrk="0" hangingPunct="1">
              <a:spcBef>
                <a:spcPct val="20000"/>
              </a:spcBef>
              <a:buClr>
                <a:schemeClr val="accent2"/>
              </a:buClr>
              <a:buSzPct val="90000"/>
              <a:buFont typeface="Wingdings"/>
              <a:buChar char=""/>
              <a:defRPr sz="18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2pPr>
            <a:lvl3pPr marL="996696" indent="-228600" algn="ctr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/>
              <a:buChar char=""/>
              <a:defRPr sz="16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3pPr>
            <a:lvl4pPr marL="1261872" indent="-228600" algn="ctr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3"/>
              <a:buChar char=""/>
              <a:defRPr sz="16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4pPr>
            <a:lvl5pPr marL="1481328" indent="-210312" algn="ctr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sz="14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5pPr>
            <a:lvl6pPr marL="1709928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1952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93976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68580" indent="0" algn="l">
              <a:buNone/>
            </a:pPr>
            <a:r>
              <a:rPr lang="en-US" sz="1600" dirty="0">
                <a:solidFill>
                  <a:srgbClr val="00B0F0"/>
                </a:solidFill>
              </a:rPr>
              <a:t>Open</a:t>
            </a:r>
          </a:p>
          <a:p>
            <a:pPr marL="68580" indent="0" algn="l">
              <a:buNone/>
            </a:pPr>
            <a:endParaRPr lang="en-US" sz="1800" dirty="0">
              <a:solidFill>
                <a:srgbClr val="00B0F0"/>
              </a:solidFill>
            </a:endParaRPr>
          </a:p>
        </p:txBody>
      </p:sp>
      <p:sp>
        <p:nvSpPr>
          <p:cNvPr id="39" name="Text Placeholder 3">
            <a:extLst>
              <a:ext uri="{FF2B5EF4-FFF2-40B4-BE49-F238E27FC236}">
                <a16:creationId xmlns:a16="http://schemas.microsoft.com/office/drawing/2014/main" id="{73B2CC82-3D9F-4BFF-8D04-E0426BEB4821}"/>
              </a:ext>
            </a:extLst>
          </p:cNvPr>
          <p:cNvSpPr txBox="1">
            <a:spLocks/>
          </p:cNvSpPr>
          <p:nvPr/>
        </p:nvSpPr>
        <p:spPr>
          <a:xfrm>
            <a:off x="2448710" y="2919271"/>
            <a:ext cx="890460" cy="296818"/>
          </a:xfrm>
          <a:prstGeom prst="rect">
            <a:avLst/>
          </a:prstGeom>
        </p:spPr>
        <p:txBody>
          <a:bodyPr vert="horz">
            <a:noAutofit/>
          </a:bodyPr>
          <a:lstStyle>
            <a:lvl1pPr marL="411480" indent="-342900" algn="ctr" rtl="0" eaLnBrk="1" latinLnBrk="0" hangingPunct="1">
              <a:spcBef>
                <a:spcPts val="700"/>
              </a:spcBef>
              <a:buSzPct val="95000"/>
              <a:buFont typeface="Wingdings"/>
              <a:buChar char=""/>
              <a:defRPr sz="20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740664" indent="-285750" algn="ctr" rtl="0" eaLnBrk="1" latinLnBrk="0" hangingPunct="1">
              <a:spcBef>
                <a:spcPct val="20000"/>
              </a:spcBef>
              <a:buClr>
                <a:schemeClr val="accent2"/>
              </a:buClr>
              <a:buSzPct val="90000"/>
              <a:buFont typeface="Wingdings"/>
              <a:buChar char=""/>
              <a:defRPr sz="18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2pPr>
            <a:lvl3pPr marL="996696" indent="-228600" algn="ctr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/>
              <a:buChar char=""/>
              <a:defRPr sz="16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3pPr>
            <a:lvl4pPr marL="1261872" indent="-228600" algn="ctr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3"/>
              <a:buChar char=""/>
              <a:defRPr sz="16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4pPr>
            <a:lvl5pPr marL="1481328" indent="-210312" algn="ctr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sz="14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5pPr>
            <a:lvl6pPr marL="1709928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1952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93976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68580" indent="0" algn="l">
              <a:buNone/>
            </a:pPr>
            <a:r>
              <a:rPr lang="en-US" sz="1600" dirty="0">
                <a:solidFill>
                  <a:srgbClr val="C00000"/>
                </a:solidFill>
              </a:rPr>
              <a:t>Closed</a:t>
            </a:r>
          </a:p>
          <a:p>
            <a:pPr marL="68580" indent="0" algn="l">
              <a:buNone/>
            </a:pPr>
            <a:endParaRPr lang="en-US" sz="1800" dirty="0">
              <a:solidFill>
                <a:srgbClr val="C00000"/>
              </a:solidFill>
            </a:endParaRPr>
          </a:p>
        </p:txBody>
      </p:sp>
      <p:sp>
        <p:nvSpPr>
          <p:cNvPr id="40" name="Text Placeholder 3">
            <a:extLst>
              <a:ext uri="{FF2B5EF4-FFF2-40B4-BE49-F238E27FC236}">
                <a16:creationId xmlns:a16="http://schemas.microsoft.com/office/drawing/2014/main" id="{7A975DC3-BB2A-482A-A76E-B4FADB26A83A}"/>
              </a:ext>
            </a:extLst>
          </p:cNvPr>
          <p:cNvSpPr txBox="1">
            <a:spLocks/>
          </p:cNvSpPr>
          <p:nvPr/>
        </p:nvSpPr>
        <p:spPr>
          <a:xfrm>
            <a:off x="862196" y="4499478"/>
            <a:ext cx="844895" cy="296818"/>
          </a:xfrm>
          <a:prstGeom prst="rect">
            <a:avLst/>
          </a:prstGeom>
        </p:spPr>
        <p:txBody>
          <a:bodyPr vert="horz">
            <a:noAutofit/>
          </a:bodyPr>
          <a:lstStyle>
            <a:lvl1pPr marL="411480" indent="-342900" algn="ctr" rtl="0" eaLnBrk="1" latinLnBrk="0" hangingPunct="1">
              <a:spcBef>
                <a:spcPts val="700"/>
              </a:spcBef>
              <a:buSzPct val="95000"/>
              <a:buFont typeface="Wingdings"/>
              <a:buChar char=""/>
              <a:defRPr sz="20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740664" indent="-285750" algn="ctr" rtl="0" eaLnBrk="1" latinLnBrk="0" hangingPunct="1">
              <a:spcBef>
                <a:spcPct val="20000"/>
              </a:spcBef>
              <a:buClr>
                <a:schemeClr val="accent2"/>
              </a:buClr>
              <a:buSzPct val="90000"/>
              <a:buFont typeface="Wingdings"/>
              <a:buChar char=""/>
              <a:defRPr sz="18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2pPr>
            <a:lvl3pPr marL="996696" indent="-228600" algn="ctr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/>
              <a:buChar char=""/>
              <a:defRPr sz="16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3pPr>
            <a:lvl4pPr marL="1261872" indent="-228600" algn="ctr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3"/>
              <a:buChar char=""/>
              <a:defRPr sz="16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4pPr>
            <a:lvl5pPr marL="1481328" indent="-210312" algn="ctr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sz="14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5pPr>
            <a:lvl6pPr marL="1709928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1952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93976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68580" indent="0" algn="l">
              <a:buNone/>
            </a:pPr>
            <a:r>
              <a:rPr lang="en-US" sz="1600" dirty="0">
                <a:solidFill>
                  <a:srgbClr val="00B0F0"/>
                </a:solidFill>
              </a:rPr>
              <a:t>Open</a:t>
            </a:r>
          </a:p>
          <a:p>
            <a:pPr marL="68580" indent="0" algn="l">
              <a:buNone/>
            </a:pPr>
            <a:endParaRPr lang="en-US" sz="1800" dirty="0">
              <a:solidFill>
                <a:srgbClr val="00B0F0"/>
              </a:solidFill>
            </a:endParaRPr>
          </a:p>
        </p:txBody>
      </p:sp>
      <p:sp>
        <p:nvSpPr>
          <p:cNvPr id="41" name="Text Placeholder 3">
            <a:extLst>
              <a:ext uri="{FF2B5EF4-FFF2-40B4-BE49-F238E27FC236}">
                <a16:creationId xmlns:a16="http://schemas.microsoft.com/office/drawing/2014/main" id="{3C32A4EC-8681-4BDE-9933-1A8CF21A7171}"/>
              </a:ext>
            </a:extLst>
          </p:cNvPr>
          <p:cNvSpPr txBox="1">
            <a:spLocks/>
          </p:cNvSpPr>
          <p:nvPr/>
        </p:nvSpPr>
        <p:spPr>
          <a:xfrm>
            <a:off x="2147907" y="4488459"/>
            <a:ext cx="890460" cy="296818"/>
          </a:xfrm>
          <a:prstGeom prst="rect">
            <a:avLst/>
          </a:prstGeom>
        </p:spPr>
        <p:txBody>
          <a:bodyPr vert="horz">
            <a:noAutofit/>
          </a:bodyPr>
          <a:lstStyle>
            <a:lvl1pPr marL="411480" indent="-342900" algn="ctr" rtl="0" eaLnBrk="1" latinLnBrk="0" hangingPunct="1">
              <a:spcBef>
                <a:spcPts val="700"/>
              </a:spcBef>
              <a:buSzPct val="95000"/>
              <a:buFont typeface="Wingdings"/>
              <a:buChar char=""/>
              <a:defRPr sz="20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740664" indent="-285750" algn="ctr" rtl="0" eaLnBrk="1" latinLnBrk="0" hangingPunct="1">
              <a:spcBef>
                <a:spcPct val="20000"/>
              </a:spcBef>
              <a:buClr>
                <a:schemeClr val="accent2"/>
              </a:buClr>
              <a:buSzPct val="90000"/>
              <a:buFont typeface="Wingdings"/>
              <a:buChar char=""/>
              <a:defRPr sz="18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2pPr>
            <a:lvl3pPr marL="996696" indent="-228600" algn="ctr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/>
              <a:buChar char=""/>
              <a:defRPr sz="16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3pPr>
            <a:lvl4pPr marL="1261872" indent="-228600" algn="ctr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3"/>
              <a:buChar char=""/>
              <a:defRPr sz="16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4pPr>
            <a:lvl5pPr marL="1481328" indent="-210312" algn="ctr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sz="14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5pPr>
            <a:lvl6pPr marL="1709928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1952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93976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68580" indent="0" algn="l">
              <a:buNone/>
            </a:pPr>
            <a:r>
              <a:rPr lang="en-US" sz="1600" dirty="0">
                <a:solidFill>
                  <a:srgbClr val="C00000"/>
                </a:solidFill>
              </a:rPr>
              <a:t>Closed</a:t>
            </a:r>
          </a:p>
          <a:p>
            <a:pPr marL="68580" indent="0" algn="l">
              <a:buNone/>
            </a:pPr>
            <a:endParaRPr lang="en-US" sz="1800" dirty="0">
              <a:solidFill>
                <a:srgbClr val="C00000"/>
              </a:solidFill>
            </a:endParaRPr>
          </a:p>
        </p:txBody>
      </p:sp>
      <p:sp>
        <p:nvSpPr>
          <p:cNvPr id="45" name="Text Placeholder 3">
            <a:extLst>
              <a:ext uri="{FF2B5EF4-FFF2-40B4-BE49-F238E27FC236}">
                <a16:creationId xmlns:a16="http://schemas.microsoft.com/office/drawing/2014/main" id="{19ACC9FD-B5BF-434E-9046-F4DD02028B73}"/>
              </a:ext>
            </a:extLst>
          </p:cNvPr>
          <p:cNvSpPr txBox="1">
            <a:spLocks/>
          </p:cNvSpPr>
          <p:nvPr/>
        </p:nvSpPr>
        <p:spPr>
          <a:xfrm rot="16200000">
            <a:off x="-1129763" y="3356965"/>
            <a:ext cx="3511243" cy="359836"/>
          </a:xfrm>
          <a:prstGeom prst="rect">
            <a:avLst/>
          </a:prstGeom>
        </p:spPr>
        <p:txBody>
          <a:bodyPr vert="horz">
            <a:noAutofit/>
          </a:bodyPr>
          <a:lstStyle>
            <a:lvl1pPr marL="411480" indent="-342900" algn="ctr" rtl="0" eaLnBrk="1" latinLnBrk="0" hangingPunct="1">
              <a:spcBef>
                <a:spcPts val="700"/>
              </a:spcBef>
              <a:buSzPct val="95000"/>
              <a:buFont typeface="Wingdings"/>
              <a:buChar char=""/>
              <a:defRPr sz="20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740664" indent="-285750" algn="ctr" rtl="0" eaLnBrk="1" latinLnBrk="0" hangingPunct="1">
              <a:spcBef>
                <a:spcPct val="20000"/>
              </a:spcBef>
              <a:buClr>
                <a:schemeClr val="accent2"/>
              </a:buClr>
              <a:buSzPct val="90000"/>
              <a:buFont typeface="Wingdings"/>
              <a:buChar char=""/>
              <a:defRPr sz="18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2pPr>
            <a:lvl3pPr marL="996696" indent="-228600" algn="ctr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/>
              <a:buChar char=""/>
              <a:defRPr sz="16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3pPr>
            <a:lvl4pPr marL="1261872" indent="-228600" algn="ctr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3"/>
              <a:buChar char=""/>
              <a:defRPr sz="16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4pPr>
            <a:lvl5pPr marL="1481328" indent="-210312" algn="ctr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sz="14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5pPr>
            <a:lvl6pPr marL="1709928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1952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93976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68580" indent="0" algn="l">
              <a:buNone/>
            </a:pPr>
            <a:r>
              <a:rPr lang="en-US" sz="1800" b="1" dirty="0">
                <a:latin typeface="Calibri"/>
              </a:rPr>
              <a:t>Receiver Power (Coadded Cycles)</a:t>
            </a:r>
          </a:p>
          <a:p>
            <a:pPr marL="68580" indent="0" algn="l">
              <a:buNone/>
            </a:pPr>
            <a:endParaRPr lang="en-US" sz="1800" dirty="0">
              <a:latin typeface="Calibri"/>
            </a:endParaRPr>
          </a:p>
        </p:txBody>
      </p:sp>
      <p:cxnSp>
        <p:nvCxnSpPr>
          <p:cNvPr id="47" name="Straight Arrow Connector 46">
            <a:extLst>
              <a:ext uri="{FF2B5EF4-FFF2-40B4-BE49-F238E27FC236}">
                <a16:creationId xmlns:a16="http://schemas.microsoft.com/office/drawing/2014/main" id="{6A9573F4-F78A-4D61-BB08-80F437075476}"/>
              </a:ext>
            </a:extLst>
          </p:cNvPr>
          <p:cNvCxnSpPr>
            <a:cxnSpLocks/>
          </p:cNvCxnSpPr>
          <p:nvPr/>
        </p:nvCxnSpPr>
        <p:spPr>
          <a:xfrm>
            <a:off x="984345" y="6290919"/>
            <a:ext cx="2327543" cy="0"/>
          </a:xfrm>
          <a:prstGeom prst="straightConnector1">
            <a:avLst/>
          </a:prstGeom>
          <a:ln w="25400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Rectangle 47">
            <a:extLst>
              <a:ext uri="{FF2B5EF4-FFF2-40B4-BE49-F238E27FC236}">
                <a16:creationId xmlns:a16="http://schemas.microsoft.com/office/drawing/2014/main" id="{B103ABB1-CD5F-4C6B-BFA7-6F0684676C05}"/>
              </a:ext>
            </a:extLst>
          </p:cNvPr>
          <p:cNvSpPr/>
          <p:nvPr/>
        </p:nvSpPr>
        <p:spPr>
          <a:xfrm>
            <a:off x="1284508" y="6129001"/>
            <a:ext cx="1787763" cy="37880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Text Placeholder 3">
            <a:extLst>
              <a:ext uri="{FF2B5EF4-FFF2-40B4-BE49-F238E27FC236}">
                <a16:creationId xmlns:a16="http://schemas.microsoft.com/office/drawing/2014/main" id="{C7BDDCB2-9577-4786-AAA6-7B32D210690C}"/>
              </a:ext>
            </a:extLst>
          </p:cNvPr>
          <p:cNvSpPr txBox="1">
            <a:spLocks/>
          </p:cNvSpPr>
          <p:nvPr/>
        </p:nvSpPr>
        <p:spPr>
          <a:xfrm>
            <a:off x="1228953" y="6116323"/>
            <a:ext cx="1872692" cy="359836"/>
          </a:xfrm>
          <a:prstGeom prst="rect">
            <a:avLst/>
          </a:prstGeom>
        </p:spPr>
        <p:txBody>
          <a:bodyPr vert="horz">
            <a:noAutofit/>
          </a:bodyPr>
          <a:lstStyle>
            <a:lvl1pPr marL="411480" indent="-342900" algn="ctr" rtl="0" eaLnBrk="1" latinLnBrk="0" hangingPunct="1">
              <a:spcBef>
                <a:spcPts val="700"/>
              </a:spcBef>
              <a:buSzPct val="95000"/>
              <a:buFont typeface="Wingdings"/>
              <a:buChar char=""/>
              <a:defRPr sz="20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740664" indent="-285750" algn="ctr" rtl="0" eaLnBrk="1" latinLnBrk="0" hangingPunct="1">
              <a:spcBef>
                <a:spcPct val="20000"/>
              </a:spcBef>
              <a:buClr>
                <a:schemeClr val="accent2"/>
              </a:buClr>
              <a:buSzPct val="90000"/>
              <a:buFont typeface="Wingdings"/>
              <a:buChar char=""/>
              <a:defRPr sz="18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2pPr>
            <a:lvl3pPr marL="996696" indent="-228600" algn="ctr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/>
              <a:buChar char=""/>
              <a:defRPr sz="16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3pPr>
            <a:lvl4pPr marL="1261872" indent="-228600" algn="ctr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3"/>
              <a:buChar char=""/>
              <a:defRPr sz="16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4pPr>
            <a:lvl5pPr marL="1481328" indent="-210312" algn="ctr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sz="14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5pPr>
            <a:lvl6pPr marL="1709928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1952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93976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68580" indent="0" algn="l">
              <a:buNone/>
            </a:pPr>
            <a:r>
              <a:rPr lang="en-US" sz="1800" b="1" dirty="0">
                <a:latin typeface="Calibri"/>
              </a:rPr>
              <a:t>Time (One Cycle)</a:t>
            </a:r>
          </a:p>
          <a:p>
            <a:pPr marL="68580" indent="0" algn="l">
              <a:buNone/>
            </a:pPr>
            <a:endParaRPr lang="en-US" sz="1800" dirty="0"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7420513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28"/>
          <p:cNvSpPr txBox="1"/>
          <p:nvPr/>
        </p:nvSpPr>
        <p:spPr>
          <a:xfrm>
            <a:off x="1371600" y="-85981"/>
            <a:ext cx="7086600" cy="954000"/>
          </a:xfrm>
          <a:prstGeom prst="rect">
            <a:avLst/>
          </a:prstGeom>
          <a:noFill/>
          <a:ln>
            <a:noFill/>
          </a:ln>
          <a:effectLst>
            <a:outerShdw blurRad="50799" dist="38100" dir="5400000" algn="t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Font typeface="Arial"/>
              <a:buNone/>
            </a:pPr>
            <a:r>
              <a:rPr lang="en-US" sz="24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Background Subtracted Waveforms</a:t>
            </a:r>
            <a:endParaRPr lang="en-US" dirty="0"/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8F749328-D2D0-4894-8D80-A23F0F08374D}"/>
              </a:ext>
            </a:extLst>
          </p:cNvPr>
          <p:cNvSpPr txBox="1">
            <a:spLocks/>
          </p:cNvSpPr>
          <p:nvPr/>
        </p:nvSpPr>
        <p:spPr>
          <a:xfrm>
            <a:off x="4444991" y="1233107"/>
            <a:ext cx="4504381" cy="2870281"/>
          </a:xfrm>
          <a:prstGeom prst="rect">
            <a:avLst/>
          </a:prstGeom>
        </p:spPr>
        <p:txBody>
          <a:bodyPr vert="horz">
            <a:noAutofit/>
          </a:bodyPr>
          <a:lstStyle>
            <a:lvl1pPr marL="411480" indent="-342900" algn="ctr" rtl="0" eaLnBrk="1" latinLnBrk="0" hangingPunct="1">
              <a:spcBef>
                <a:spcPts val="700"/>
              </a:spcBef>
              <a:buSzPct val="95000"/>
              <a:buFont typeface="Wingdings"/>
              <a:buChar char=""/>
              <a:defRPr sz="20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740664" indent="-285750" algn="ctr" rtl="0" eaLnBrk="1" latinLnBrk="0" hangingPunct="1">
              <a:spcBef>
                <a:spcPct val="20000"/>
              </a:spcBef>
              <a:buClr>
                <a:schemeClr val="accent2"/>
              </a:buClr>
              <a:buSzPct val="90000"/>
              <a:buFont typeface="Wingdings"/>
              <a:buChar char=""/>
              <a:defRPr sz="18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2pPr>
            <a:lvl3pPr marL="996696" indent="-228600" algn="ctr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/>
              <a:buChar char=""/>
              <a:defRPr sz="16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3pPr>
            <a:lvl4pPr marL="1261872" indent="-228600" algn="ctr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3"/>
              <a:buChar char=""/>
              <a:defRPr sz="16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4pPr>
            <a:lvl5pPr marL="1481328" indent="-210312" algn="ctr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sz="14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5pPr>
            <a:lvl6pPr marL="1709928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1952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93976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68580" indent="0" algn="l">
              <a:buNone/>
            </a:pPr>
            <a:r>
              <a:rPr lang="en-US" sz="1800" b="1" dirty="0">
                <a:latin typeface="Calibri"/>
              </a:rPr>
              <a:t>Background subtracting removes transient: </a:t>
            </a:r>
            <a:endParaRPr lang="en-US" sz="1800" dirty="0">
              <a:latin typeface="Calibri"/>
            </a:endParaRPr>
          </a:p>
          <a:p>
            <a:pPr algn="l"/>
            <a:r>
              <a:rPr lang="en-US" sz="1800" dirty="0">
                <a:latin typeface="Calibri"/>
              </a:rPr>
              <a:t>Background waveforms co-added from dark space view—dominate noise </a:t>
            </a:r>
          </a:p>
          <a:p>
            <a:pPr algn="l"/>
            <a:r>
              <a:rPr lang="en-US" sz="1800" dirty="0">
                <a:latin typeface="Calibri"/>
              </a:rPr>
              <a:t>Additional filtering from running average</a:t>
            </a:r>
          </a:p>
          <a:p>
            <a:pPr algn="l"/>
            <a:r>
              <a:rPr lang="en-US" sz="1800" dirty="0">
                <a:latin typeface="Calibri"/>
              </a:rPr>
              <a:t>Background subtracted waveforms are ‘square’ to within noise</a:t>
            </a:r>
          </a:p>
          <a:p>
            <a:pPr marL="68580" indent="0" algn="l">
              <a:buNone/>
            </a:pPr>
            <a:r>
              <a:rPr lang="en-US" sz="1800" dirty="0">
                <a:latin typeface="Calibri"/>
                <a:sym typeface="Wingdings" panose="05000000000000000000" pitchFamily="2" charset="2"/>
              </a:rPr>
              <a:t> </a:t>
            </a:r>
            <a:r>
              <a:rPr lang="en-US" sz="1800" b="1" dirty="0">
                <a:latin typeface="Calibri"/>
                <a:sym typeface="Wingdings" panose="05000000000000000000" pitchFamily="2" charset="2"/>
              </a:rPr>
              <a:t>No significant error from demodulation which requires square wave for accuracy</a:t>
            </a:r>
            <a:endParaRPr lang="en-US" sz="1800" b="1" dirty="0">
              <a:latin typeface="Calibri"/>
            </a:endParaRPr>
          </a:p>
          <a:p>
            <a:pPr algn="l"/>
            <a:endParaRPr lang="en-US" sz="1800" b="1" dirty="0">
              <a:latin typeface="Calibri"/>
            </a:endParaRPr>
          </a:p>
          <a:p>
            <a:pPr algn="l"/>
            <a:endParaRPr lang="en-US" sz="1800" dirty="0">
              <a:latin typeface="Calibri"/>
            </a:endParaRPr>
          </a:p>
        </p:txBody>
      </p:sp>
      <p:pic>
        <p:nvPicPr>
          <p:cNvPr id="14" name="Picture 13" descr="C:\NISTARLocalFolder\docs\NISTAR Monthly Report\July 2018\CoAdding_4min_afterPID_2458085\all.png">
            <a:extLst>
              <a:ext uri="{FF2B5EF4-FFF2-40B4-BE49-F238E27FC236}">
                <a16:creationId xmlns:a16="http://schemas.microsoft.com/office/drawing/2014/main" id="{B96E010C-DEF8-4F98-84F1-75BB9D45DA2B}"/>
              </a:ext>
            </a:extLst>
          </p:cNvPr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50" t="38966" r="12666" b="36093"/>
          <a:stretch/>
        </p:blipFill>
        <p:spPr bwMode="auto">
          <a:xfrm>
            <a:off x="804673" y="1445843"/>
            <a:ext cx="3277210" cy="1259247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Picture 15" descr="C:\NISTARLocalFolder\docs\NISTAR Monthly Report\July 2018\CoAdding_30min_2457504\all.png">
            <a:extLst>
              <a:ext uri="{FF2B5EF4-FFF2-40B4-BE49-F238E27FC236}">
                <a16:creationId xmlns:a16="http://schemas.microsoft.com/office/drawing/2014/main" id="{2996A521-0280-4339-8365-B0614E23E9BD}"/>
              </a:ext>
            </a:extLst>
          </p:cNvPr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43" t="38336" r="21664" b="35875"/>
          <a:stretch/>
        </p:blipFill>
        <p:spPr bwMode="auto">
          <a:xfrm>
            <a:off x="818226" y="2994027"/>
            <a:ext cx="3285602" cy="1332397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ADC9AF5B-694E-4DCD-848E-9F9E2DA5D874}"/>
              </a:ext>
            </a:extLst>
          </p:cNvPr>
          <p:cNvPicPr/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54" t="37244" r="12638" b="37553"/>
          <a:stretch/>
        </p:blipFill>
        <p:spPr>
          <a:xfrm>
            <a:off x="813916" y="4558828"/>
            <a:ext cx="3438144" cy="1392001"/>
          </a:xfrm>
          <a:prstGeom prst="rect">
            <a:avLst/>
          </a:prstGeom>
        </p:spPr>
      </p:pic>
      <p:sp>
        <p:nvSpPr>
          <p:cNvPr id="19" name="Text Placeholder 3">
            <a:extLst>
              <a:ext uri="{FF2B5EF4-FFF2-40B4-BE49-F238E27FC236}">
                <a16:creationId xmlns:a16="http://schemas.microsoft.com/office/drawing/2014/main" id="{2808BF81-D3FF-4B36-844A-AB9FAF3DB3EC}"/>
              </a:ext>
            </a:extLst>
          </p:cNvPr>
          <p:cNvSpPr txBox="1">
            <a:spLocks/>
          </p:cNvSpPr>
          <p:nvPr/>
        </p:nvSpPr>
        <p:spPr>
          <a:xfrm>
            <a:off x="791971" y="1197589"/>
            <a:ext cx="780120" cy="296818"/>
          </a:xfrm>
          <a:prstGeom prst="rect">
            <a:avLst/>
          </a:prstGeom>
        </p:spPr>
        <p:txBody>
          <a:bodyPr vert="horz">
            <a:noAutofit/>
          </a:bodyPr>
          <a:lstStyle>
            <a:lvl1pPr marL="411480" indent="-342900" algn="ctr" rtl="0" eaLnBrk="1" latinLnBrk="0" hangingPunct="1">
              <a:spcBef>
                <a:spcPts val="700"/>
              </a:spcBef>
              <a:buSzPct val="95000"/>
              <a:buFont typeface="Wingdings"/>
              <a:buChar char=""/>
              <a:defRPr sz="20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740664" indent="-285750" algn="ctr" rtl="0" eaLnBrk="1" latinLnBrk="0" hangingPunct="1">
              <a:spcBef>
                <a:spcPct val="20000"/>
              </a:spcBef>
              <a:buClr>
                <a:schemeClr val="accent2"/>
              </a:buClr>
              <a:buSzPct val="90000"/>
              <a:buFont typeface="Wingdings"/>
              <a:buChar char=""/>
              <a:defRPr sz="18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2pPr>
            <a:lvl3pPr marL="996696" indent="-228600" algn="ctr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/>
              <a:buChar char=""/>
              <a:defRPr sz="16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3pPr>
            <a:lvl4pPr marL="1261872" indent="-228600" algn="ctr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3"/>
              <a:buChar char=""/>
              <a:defRPr sz="16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4pPr>
            <a:lvl5pPr marL="1481328" indent="-210312" algn="ctr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sz="14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5pPr>
            <a:lvl6pPr marL="1709928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1952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93976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68580" indent="0" algn="l">
              <a:buNone/>
            </a:pPr>
            <a:r>
              <a:rPr lang="en-US" sz="1600" dirty="0">
                <a:solidFill>
                  <a:srgbClr val="00B0F0"/>
                </a:solidFill>
              </a:rPr>
              <a:t>Open</a:t>
            </a:r>
          </a:p>
          <a:p>
            <a:pPr marL="68580" indent="0" algn="l">
              <a:buNone/>
            </a:pPr>
            <a:endParaRPr lang="en-US" sz="1800" dirty="0">
              <a:solidFill>
                <a:srgbClr val="00B0F0"/>
              </a:solidFill>
            </a:endParaRPr>
          </a:p>
        </p:txBody>
      </p:sp>
      <p:sp>
        <p:nvSpPr>
          <p:cNvPr id="20" name="Text Placeholder 3">
            <a:extLst>
              <a:ext uri="{FF2B5EF4-FFF2-40B4-BE49-F238E27FC236}">
                <a16:creationId xmlns:a16="http://schemas.microsoft.com/office/drawing/2014/main" id="{162844BA-4831-4961-AB2C-F1687E3ABDF8}"/>
              </a:ext>
            </a:extLst>
          </p:cNvPr>
          <p:cNvSpPr txBox="1">
            <a:spLocks/>
          </p:cNvSpPr>
          <p:nvPr/>
        </p:nvSpPr>
        <p:spPr>
          <a:xfrm>
            <a:off x="746735" y="2202746"/>
            <a:ext cx="1367531" cy="375381"/>
          </a:xfrm>
          <a:prstGeom prst="rect">
            <a:avLst/>
          </a:prstGeom>
        </p:spPr>
        <p:txBody>
          <a:bodyPr vert="horz">
            <a:noAutofit/>
          </a:bodyPr>
          <a:lstStyle>
            <a:lvl1pPr marL="411480" indent="-342900" algn="ctr" rtl="0" eaLnBrk="1" latinLnBrk="0" hangingPunct="1">
              <a:spcBef>
                <a:spcPts val="700"/>
              </a:spcBef>
              <a:buSzPct val="95000"/>
              <a:buFont typeface="Wingdings"/>
              <a:buChar char=""/>
              <a:defRPr sz="20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740664" indent="-285750" algn="ctr" rtl="0" eaLnBrk="1" latinLnBrk="0" hangingPunct="1">
              <a:spcBef>
                <a:spcPct val="20000"/>
              </a:spcBef>
              <a:buClr>
                <a:schemeClr val="accent2"/>
              </a:buClr>
              <a:buSzPct val="90000"/>
              <a:buFont typeface="Wingdings"/>
              <a:buChar char=""/>
              <a:defRPr sz="18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2pPr>
            <a:lvl3pPr marL="996696" indent="-228600" algn="ctr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/>
              <a:buChar char=""/>
              <a:defRPr sz="16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3pPr>
            <a:lvl4pPr marL="1261872" indent="-228600" algn="ctr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3"/>
              <a:buChar char=""/>
              <a:defRPr sz="16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4pPr>
            <a:lvl5pPr marL="1481328" indent="-210312" algn="ctr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sz="14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5pPr>
            <a:lvl6pPr marL="1709928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1952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93976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68580" indent="0" algn="l">
              <a:buNone/>
            </a:pPr>
            <a:r>
              <a:rPr lang="en-US" sz="1600" b="1" dirty="0">
                <a:latin typeface="Calibri"/>
              </a:rPr>
              <a:t>4 Min. Cycle</a:t>
            </a:r>
          </a:p>
          <a:p>
            <a:pPr marL="68580" indent="0" algn="l">
              <a:buNone/>
            </a:pPr>
            <a:endParaRPr lang="en-US" sz="1800" dirty="0">
              <a:latin typeface="Calibri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34BD6605-CDB4-4D7B-9D58-4621EBA12149}"/>
              </a:ext>
            </a:extLst>
          </p:cNvPr>
          <p:cNvSpPr/>
          <p:nvPr/>
        </p:nvSpPr>
        <p:spPr>
          <a:xfrm>
            <a:off x="857577" y="1251253"/>
            <a:ext cx="1634117" cy="1259248"/>
          </a:xfrm>
          <a:prstGeom prst="rect">
            <a:avLst/>
          </a:prstGeom>
          <a:solidFill>
            <a:srgbClr val="0070C0">
              <a:alpha val="1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3E0EF9F8-9474-4E2F-B208-475964454826}"/>
              </a:ext>
            </a:extLst>
          </p:cNvPr>
          <p:cNvSpPr/>
          <p:nvPr/>
        </p:nvSpPr>
        <p:spPr>
          <a:xfrm>
            <a:off x="2491694" y="1251253"/>
            <a:ext cx="1569413" cy="1259248"/>
          </a:xfrm>
          <a:prstGeom prst="rect">
            <a:avLst/>
          </a:prstGeom>
          <a:solidFill>
            <a:srgbClr val="C00000">
              <a:alpha val="1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ext Placeholder 3">
            <a:extLst>
              <a:ext uri="{FF2B5EF4-FFF2-40B4-BE49-F238E27FC236}">
                <a16:creationId xmlns:a16="http://schemas.microsoft.com/office/drawing/2014/main" id="{84336857-0D6C-462F-8EB4-CA2E1F41515E}"/>
              </a:ext>
            </a:extLst>
          </p:cNvPr>
          <p:cNvSpPr txBox="1">
            <a:spLocks/>
          </p:cNvSpPr>
          <p:nvPr/>
        </p:nvSpPr>
        <p:spPr>
          <a:xfrm>
            <a:off x="2467762" y="1179838"/>
            <a:ext cx="1303664" cy="296818"/>
          </a:xfrm>
          <a:prstGeom prst="rect">
            <a:avLst/>
          </a:prstGeom>
        </p:spPr>
        <p:txBody>
          <a:bodyPr vert="horz">
            <a:noAutofit/>
          </a:bodyPr>
          <a:lstStyle>
            <a:lvl1pPr marL="411480" indent="-342900" algn="ctr" rtl="0" eaLnBrk="1" latinLnBrk="0" hangingPunct="1">
              <a:spcBef>
                <a:spcPts val="700"/>
              </a:spcBef>
              <a:buSzPct val="95000"/>
              <a:buFont typeface="Wingdings"/>
              <a:buChar char=""/>
              <a:defRPr sz="20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740664" indent="-285750" algn="ctr" rtl="0" eaLnBrk="1" latinLnBrk="0" hangingPunct="1">
              <a:spcBef>
                <a:spcPct val="20000"/>
              </a:spcBef>
              <a:buClr>
                <a:schemeClr val="accent2"/>
              </a:buClr>
              <a:buSzPct val="90000"/>
              <a:buFont typeface="Wingdings"/>
              <a:buChar char=""/>
              <a:defRPr sz="18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2pPr>
            <a:lvl3pPr marL="996696" indent="-228600" algn="ctr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/>
              <a:buChar char=""/>
              <a:defRPr sz="16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3pPr>
            <a:lvl4pPr marL="1261872" indent="-228600" algn="ctr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3"/>
              <a:buChar char=""/>
              <a:defRPr sz="16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4pPr>
            <a:lvl5pPr marL="1481328" indent="-210312" algn="ctr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sz="14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5pPr>
            <a:lvl6pPr marL="1709928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1952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93976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68580" indent="0" algn="l">
              <a:buNone/>
            </a:pPr>
            <a:r>
              <a:rPr lang="en-US" sz="1600" dirty="0">
                <a:solidFill>
                  <a:srgbClr val="C00000"/>
                </a:solidFill>
              </a:rPr>
              <a:t>Closed</a:t>
            </a:r>
          </a:p>
          <a:p>
            <a:pPr marL="68580" indent="0" algn="l">
              <a:buNone/>
            </a:pPr>
            <a:endParaRPr lang="en-US" sz="1800" dirty="0">
              <a:solidFill>
                <a:srgbClr val="C00000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B2F3537-77D3-4512-9BC4-3A46248C1E66}"/>
              </a:ext>
            </a:extLst>
          </p:cNvPr>
          <p:cNvSpPr/>
          <p:nvPr/>
        </p:nvSpPr>
        <p:spPr>
          <a:xfrm>
            <a:off x="971742" y="2778434"/>
            <a:ext cx="2602460" cy="13898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ext Placeholder 3">
            <a:extLst>
              <a:ext uri="{FF2B5EF4-FFF2-40B4-BE49-F238E27FC236}">
                <a16:creationId xmlns:a16="http://schemas.microsoft.com/office/drawing/2014/main" id="{3080447E-05E3-46BC-AC7F-F4FA6DEF4B15}"/>
              </a:ext>
            </a:extLst>
          </p:cNvPr>
          <p:cNvSpPr txBox="1">
            <a:spLocks/>
          </p:cNvSpPr>
          <p:nvPr/>
        </p:nvSpPr>
        <p:spPr>
          <a:xfrm>
            <a:off x="776600" y="2729458"/>
            <a:ext cx="839395" cy="296818"/>
          </a:xfrm>
          <a:prstGeom prst="rect">
            <a:avLst/>
          </a:prstGeom>
        </p:spPr>
        <p:txBody>
          <a:bodyPr vert="horz">
            <a:noAutofit/>
          </a:bodyPr>
          <a:lstStyle>
            <a:lvl1pPr marL="411480" indent="-342900" algn="ctr" rtl="0" eaLnBrk="1" latinLnBrk="0" hangingPunct="1">
              <a:spcBef>
                <a:spcPts val="700"/>
              </a:spcBef>
              <a:buSzPct val="95000"/>
              <a:buFont typeface="Wingdings"/>
              <a:buChar char=""/>
              <a:defRPr sz="20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740664" indent="-285750" algn="ctr" rtl="0" eaLnBrk="1" latinLnBrk="0" hangingPunct="1">
              <a:spcBef>
                <a:spcPct val="20000"/>
              </a:spcBef>
              <a:buClr>
                <a:schemeClr val="accent2"/>
              </a:buClr>
              <a:buSzPct val="90000"/>
              <a:buFont typeface="Wingdings"/>
              <a:buChar char=""/>
              <a:defRPr sz="18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2pPr>
            <a:lvl3pPr marL="996696" indent="-228600" algn="ctr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/>
              <a:buChar char=""/>
              <a:defRPr sz="16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3pPr>
            <a:lvl4pPr marL="1261872" indent="-228600" algn="ctr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3"/>
              <a:buChar char=""/>
              <a:defRPr sz="16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4pPr>
            <a:lvl5pPr marL="1481328" indent="-210312" algn="ctr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sz="14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5pPr>
            <a:lvl6pPr marL="1709928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1952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93976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68580" indent="0" algn="l">
              <a:buNone/>
            </a:pPr>
            <a:r>
              <a:rPr lang="en-US" sz="1600" dirty="0">
                <a:solidFill>
                  <a:srgbClr val="00B0F0"/>
                </a:solidFill>
              </a:rPr>
              <a:t>Open</a:t>
            </a:r>
          </a:p>
          <a:p>
            <a:pPr marL="68580" indent="0" algn="l">
              <a:buNone/>
            </a:pPr>
            <a:endParaRPr lang="en-US" sz="1800" dirty="0">
              <a:solidFill>
                <a:srgbClr val="00B0F0"/>
              </a:solidFill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B58BCE21-7F3A-4B23-A090-AABA40006176}"/>
              </a:ext>
            </a:extLst>
          </p:cNvPr>
          <p:cNvSpPr/>
          <p:nvPr/>
        </p:nvSpPr>
        <p:spPr>
          <a:xfrm>
            <a:off x="818226" y="2779496"/>
            <a:ext cx="1668417" cy="1331692"/>
          </a:xfrm>
          <a:prstGeom prst="rect">
            <a:avLst/>
          </a:prstGeom>
          <a:solidFill>
            <a:srgbClr val="0070C0">
              <a:alpha val="1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52928397-961D-4B71-989B-C34C4269CA2D}"/>
              </a:ext>
            </a:extLst>
          </p:cNvPr>
          <p:cNvSpPr/>
          <p:nvPr/>
        </p:nvSpPr>
        <p:spPr>
          <a:xfrm>
            <a:off x="2486643" y="2766004"/>
            <a:ext cx="1590189" cy="1337384"/>
          </a:xfrm>
          <a:prstGeom prst="rect">
            <a:avLst/>
          </a:prstGeom>
          <a:solidFill>
            <a:srgbClr val="C00000">
              <a:alpha val="1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Text Placeholder 3">
            <a:extLst>
              <a:ext uri="{FF2B5EF4-FFF2-40B4-BE49-F238E27FC236}">
                <a16:creationId xmlns:a16="http://schemas.microsoft.com/office/drawing/2014/main" id="{B73F2C9A-0595-4C1E-BB13-EC266E623606}"/>
              </a:ext>
            </a:extLst>
          </p:cNvPr>
          <p:cNvSpPr txBox="1">
            <a:spLocks/>
          </p:cNvSpPr>
          <p:nvPr/>
        </p:nvSpPr>
        <p:spPr>
          <a:xfrm>
            <a:off x="2394235" y="2729317"/>
            <a:ext cx="1303664" cy="296818"/>
          </a:xfrm>
          <a:prstGeom prst="rect">
            <a:avLst/>
          </a:prstGeom>
        </p:spPr>
        <p:txBody>
          <a:bodyPr vert="horz">
            <a:noAutofit/>
          </a:bodyPr>
          <a:lstStyle>
            <a:lvl1pPr marL="411480" indent="-342900" algn="ctr" rtl="0" eaLnBrk="1" latinLnBrk="0" hangingPunct="1">
              <a:spcBef>
                <a:spcPts val="700"/>
              </a:spcBef>
              <a:buSzPct val="95000"/>
              <a:buFont typeface="Wingdings"/>
              <a:buChar char=""/>
              <a:defRPr sz="20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740664" indent="-285750" algn="ctr" rtl="0" eaLnBrk="1" latinLnBrk="0" hangingPunct="1">
              <a:spcBef>
                <a:spcPct val="20000"/>
              </a:spcBef>
              <a:buClr>
                <a:schemeClr val="accent2"/>
              </a:buClr>
              <a:buSzPct val="90000"/>
              <a:buFont typeface="Wingdings"/>
              <a:buChar char=""/>
              <a:defRPr sz="18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2pPr>
            <a:lvl3pPr marL="996696" indent="-228600" algn="ctr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/>
              <a:buChar char=""/>
              <a:defRPr sz="16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3pPr>
            <a:lvl4pPr marL="1261872" indent="-228600" algn="ctr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3"/>
              <a:buChar char=""/>
              <a:defRPr sz="16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4pPr>
            <a:lvl5pPr marL="1481328" indent="-210312" algn="ctr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sz="14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5pPr>
            <a:lvl6pPr marL="1709928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1952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93976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68580" indent="0" algn="l">
              <a:buNone/>
            </a:pPr>
            <a:r>
              <a:rPr lang="en-US" sz="1600" dirty="0">
                <a:solidFill>
                  <a:srgbClr val="C00000"/>
                </a:solidFill>
              </a:rPr>
              <a:t>Closed</a:t>
            </a:r>
          </a:p>
          <a:p>
            <a:pPr marL="68580" indent="0" algn="l">
              <a:buNone/>
            </a:pPr>
            <a:endParaRPr lang="en-US" sz="1800" dirty="0">
              <a:solidFill>
                <a:srgbClr val="C00000"/>
              </a:solidFill>
            </a:endParaRPr>
          </a:p>
        </p:txBody>
      </p:sp>
      <p:sp>
        <p:nvSpPr>
          <p:cNvPr id="28" name="Text Placeholder 3">
            <a:extLst>
              <a:ext uri="{FF2B5EF4-FFF2-40B4-BE49-F238E27FC236}">
                <a16:creationId xmlns:a16="http://schemas.microsoft.com/office/drawing/2014/main" id="{4A734188-64AF-4600-9C65-EB857B7E38E1}"/>
              </a:ext>
            </a:extLst>
          </p:cNvPr>
          <p:cNvSpPr txBox="1">
            <a:spLocks/>
          </p:cNvSpPr>
          <p:nvPr/>
        </p:nvSpPr>
        <p:spPr>
          <a:xfrm>
            <a:off x="746735" y="3797762"/>
            <a:ext cx="1398745" cy="375381"/>
          </a:xfrm>
          <a:prstGeom prst="rect">
            <a:avLst/>
          </a:prstGeom>
        </p:spPr>
        <p:txBody>
          <a:bodyPr vert="horz">
            <a:noAutofit/>
          </a:bodyPr>
          <a:lstStyle>
            <a:lvl1pPr marL="411480" indent="-342900" algn="ctr" rtl="0" eaLnBrk="1" latinLnBrk="0" hangingPunct="1">
              <a:spcBef>
                <a:spcPts val="700"/>
              </a:spcBef>
              <a:buSzPct val="95000"/>
              <a:buFont typeface="Wingdings"/>
              <a:buChar char=""/>
              <a:defRPr sz="20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740664" indent="-285750" algn="ctr" rtl="0" eaLnBrk="1" latinLnBrk="0" hangingPunct="1">
              <a:spcBef>
                <a:spcPct val="20000"/>
              </a:spcBef>
              <a:buClr>
                <a:schemeClr val="accent2"/>
              </a:buClr>
              <a:buSzPct val="90000"/>
              <a:buFont typeface="Wingdings"/>
              <a:buChar char=""/>
              <a:defRPr sz="18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2pPr>
            <a:lvl3pPr marL="996696" indent="-228600" algn="ctr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/>
              <a:buChar char=""/>
              <a:defRPr sz="16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3pPr>
            <a:lvl4pPr marL="1261872" indent="-228600" algn="ctr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3"/>
              <a:buChar char=""/>
              <a:defRPr sz="16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4pPr>
            <a:lvl5pPr marL="1481328" indent="-210312" algn="ctr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sz="14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5pPr>
            <a:lvl6pPr marL="1709928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1952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93976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68580" indent="0" algn="l">
              <a:buNone/>
            </a:pPr>
            <a:r>
              <a:rPr lang="en-US" sz="1600" b="1" dirty="0">
                <a:latin typeface="Calibri"/>
              </a:rPr>
              <a:t>10 Min. Cycle</a:t>
            </a:r>
          </a:p>
          <a:p>
            <a:pPr marL="68580" indent="0" algn="l">
              <a:buNone/>
            </a:pPr>
            <a:endParaRPr lang="en-US" sz="1800" dirty="0">
              <a:latin typeface="Calibri"/>
            </a:endParaRPr>
          </a:p>
        </p:txBody>
      </p:sp>
      <p:sp>
        <p:nvSpPr>
          <p:cNvPr id="30" name="Text Placeholder 3">
            <a:extLst>
              <a:ext uri="{FF2B5EF4-FFF2-40B4-BE49-F238E27FC236}">
                <a16:creationId xmlns:a16="http://schemas.microsoft.com/office/drawing/2014/main" id="{0296B0BA-08A5-41F7-828E-7EABF110C867}"/>
              </a:ext>
            </a:extLst>
          </p:cNvPr>
          <p:cNvSpPr txBox="1">
            <a:spLocks/>
          </p:cNvSpPr>
          <p:nvPr/>
        </p:nvSpPr>
        <p:spPr>
          <a:xfrm>
            <a:off x="3329878" y="4313977"/>
            <a:ext cx="839395" cy="296818"/>
          </a:xfrm>
          <a:prstGeom prst="rect">
            <a:avLst/>
          </a:prstGeom>
        </p:spPr>
        <p:txBody>
          <a:bodyPr vert="horz">
            <a:noAutofit/>
          </a:bodyPr>
          <a:lstStyle>
            <a:lvl1pPr marL="411480" indent="-342900" algn="ctr" rtl="0" eaLnBrk="1" latinLnBrk="0" hangingPunct="1">
              <a:spcBef>
                <a:spcPts val="700"/>
              </a:spcBef>
              <a:buSzPct val="95000"/>
              <a:buFont typeface="Wingdings"/>
              <a:buChar char=""/>
              <a:defRPr sz="20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740664" indent="-285750" algn="ctr" rtl="0" eaLnBrk="1" latinLnBrk="0" hangingPunct="1">
              <a:spcBef>
                <a:spcPct val="20000"/>
              </a:spcBef>
              <a:buClr>
                <a:schemeClr val="accent2"/>
              </a:buClr>
              <a:buSzPct val="90000"/>
              <a:buFont typeface="Wingdings"/>
              <a:buChar char=""/>
              <a:defRPr sz="18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2pPr>
            <a:lvl3pPr marL="996696" indent="-228600" algn="ctr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/>
              <a:buChar char=""/>
              <a:defRPr sz="16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3pPr>
            <a:lvl4pPr marL="1261872" indent="-228600" algn="ctr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3"/>
              <a:buChar char=""/>
              <a:defRPr sz="16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4pPr>
            <a:lvl5pPr marL="1481328" indent="-210312" algn="ctr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sz="14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5pPr>
            <a:lvl6pPr marL="1709928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1952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93976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68580" indent="0" algn="l">
              <a:buNone/>
            </a:pPr>
            <a:r>
              <a:rPr lang="en-US" sz="1600" dirty="0">
                <a:solidFill>
                  <a:srgbClr val="00B0F0"/>
                </a:solidFill>
              </a:rPr>
              <a:t>Open</a:t>
            </a:r>
          </a:p>
          <a:p>
            <a:pPr marL="68580" indent="0" algn="l">
              <a:buNone/>
            </a:pPr>
            <a:endParaRPr lang="en-US" sz="1800" dirty="0">
              <a:solidFill>
                <a:srgbClr val="00B0F0"/>
              </a:solidFill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AF8991B4-3860-4D38-9D0E-C324C952F271}"/>
              </a:ext>
            </a:extLst>
          </p:cNvPr>
          <p:cNvSpPr/>
          <p:nvPr/>
        </p:nvSpPr>
        <p:spPr>
          <a:xfrm>
            <a:off x="2486643" y="4374356"/>
            <a:ext cx="1590190" cy="1371957"/>
          </a:xfrm>
          <a:prstGeom prst="rect">
            <a:avLst/>
          </a:prstGeom>
          <a:solidFill>
            <a:srgbClr val="0070C0">
              <a:alpha val="1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7E0F5398-37E3-418B-853D-9B017E65732A}"/>
              </a:ext>
            </a:extLst>
          </p:cNvPr>
          <p:cNvSpPr/>
          <p:nvPr/>
        </p:nvSpPr>
        <p:spPr>
          <a:xfrm>
            <a:off x="813916" y="4374357"/>
            <a:ext cx="1672727" cy="1348449"/>
          </a:xfrm>
          <a:prstGeom prst="rect">
            <a:avLst/>
          </a:prstGeom>
          <a:solidFill>
            <a:srgbClr val="C00000">
              <a:alpha val="1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Text Placeholder 3">
            <a:extLst>
              <a:ext uri="{FF2B5EF4-FFF2-40B4-BE49-F238E27FC236}">
                <a16:creationId xmlns:a16="http://schemas.microsoft.com/office/drawing/2014/main" id="{AAF79C8A-9B79-4558-AA39-F9D9FD83EAD5}"/>
              </a:ext>
            </a:extLst>
          </p:cNvPr>
          <p:cNvSpPr txBox="1">
            <a:spLocks/>
          </p:cNvSpPr>
          <p:nvPr/>
        </p:nvSpPr>
        <p:spPr>
          <a:xfrm>
            <a:off x="731129" y="4330351"/>
            <a:ext cx="1303664" cy="296818"/>
          </a:xfrm>
          <a:prstGeom prst="rect">
            <a:avLst/>
          </a:prstGeom>
        </p:spPr>
        <p:txBody>
          <a:bodyPr vert="horz">
            <a:noAutofit/>
          </a:bodyPr>
          <a:lstStyle>
            <a:lvl1pPr marL="411480" indent="-342900" algn="ctr" rtl="0" eaLnBrk="1" latinLnBrk="0" hangingPunct="1">
              <a:spcBef>
                <a:spcPts val="700"/>
              </a:spcBef>
              <a:buSzPct val="95000"/>
              <a:buFont typeface="Wingdings"/>
              <a:buChar char=""/>
              <a:defRPr sz="20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740664" indent="-285750" algn="ctr" rtl="0" eaLnBrk="1" latinLnBrk="0" hangingPunct="1">
              <a:spcBef>
                <a:spcPct val="20000"/>
              </a:spcBef>
              <a:buClr>
                <a:schemeClr val="accent2"/>
              </a:buClr>
              <a:buSzPct val="90000"/>
              <a:buFont typeface="Wingdings"/>
              <a:buChar char=""/>
              <a:defRPr sz="18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2pPr>
            <a:lvl3pPr marL="996696" indent="-228600" algn="ctr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/>
              <a:buChar char=""/>
              <a:defRPr sz="16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3pPr>
            <a:lvl4pPr marL="1261872" indent="-228600" algn="ctr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3"/>
              <a:buChar char=""/>
              <a:defRPr sz="16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4pPr>
            <a:lvl5pPr marL="1481328" indent="-210312" algn="ctr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sz="14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5pPr>
            <a:lvl6pPr marL="1709928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1952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93976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68580" indent="0" algn="l">
              <a:buNone/>
            </a:pPr>
            <a:r>
              <a:rPr lang="en-US" sz="1600" dirty="0">
                <a:solidFill>
                  <a:srgbClr val="C00000"/>
                </a:solidFill>
              </a:rPr>
              <a:t>Closed</a:t>
            </a:r>
          </a:p>
          <a:p>
            <a:pPr marL="68580" indent="0" algn="l">
              <a:buNone/>
            </a:pPr>
            <a:endParaRPr lang="en-US" sz="1800" dirty="0">
              <a:solidFill>
                <a:srgbClr val="C00000"/>
              </a:solidFill>
            </a:endParaRPr>
          </a:p>
        </p:txBody>
      </p:sp>
      <p:sp>
        <p:nvSpPr>
          <p:cNvPr id="34" name="Text Placeholder 3">
            <a:extLst>
              <a:ext uri="{FF2B5EF4-FFF2-40B4-BE49-F238E27FC236}">
                <a16:creationId xmlns:a16="http://schemas.microsoft.com/office/drawing/2014/main" id="{96E97D73-F38C-44DA-A0C8-7AA22C9F9C8F}"/>
              </a:ext>
            </a:extLst>
          </p:cNvPr>
          <p:cNvSpPr txBox="1">
            <a:spLocks/>
          </p:cNvSpPr>
          <p:nvPr/>
        </p:nvSpPr>
        <p:spPr>
          <a:xfrm>
            <a:off x="731129" y="4862959"/>
            <a:ext cx="1398745" cy="375381"/>
          </a:xfrm>
          <a:prstGeom prst="rect">
            <a:avLst/>
          </a:prstGeom>
        </p:spPr>
        <p:txBody>
          <a:bodyPr vert="horz">
            <a:noAutofit/>
          </a:bodyPr>
          <a:lstStyle>
            <a:lvl1pPr marL="411480" indent="-342900" algn="ctr" rtl="0" eaLnBrk="1" latinLnBrk="0" hangingPunct="1">
              <a:spcBef>
                <a:spcPts val="700"/>
              </a:spcBef>
              <a:buSzPct val="95000"/>
              <a:buFont typeface="Wingdings"/>
              <a:buChar char=""/>
              <a:defRPr sz="20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740664" indent="-285750" algn="ctr" rtl="0" eaLnBrk="1" latinLnBrk="0" hangingPunct="1">
              <a:spcBef>
                <a:spcPct val="20000"/>
              </a:spcBef>
              <a:buClr>
                <a:schemeClr val="accent2"/>
              </a:buClr>
              <a:buSzPct val="90000"/>
              <a:buFont typeface="Wingdings"/>
              <a:buChar char=""/>
              <a:defRPr sz="18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2pPr>
            <a:lvl3pPr marL="996696" indent="-228600" algn="ctr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/>
              <a:buChar char=""/>
              <a:defRPr sz="16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3pPr>
            <a:lvl4pPr marL="1261872" indent="-228600" algn="ctr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3"/>
              <a:buChar char=""/>
              <a:defRPr sz="16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4pPr>
            <a:lvl5pPr marL="1481328" indent="-210312" algn="ctr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sz="14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5pPr>
            <a:lvl6pPr marL="1709928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1952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93976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68580" indent="0" algn="l">
              <a:buNone/>
            </a:pPr>
            <a:r>
              <a:rPr lang="en-US" sz="1600" b="1" dirty="0">
                <a:latin typeface="Calibri"/>
              </a:rPr>
              <a:t>30 Min. Cycle</a:t>
            </a:r>
          </a:p>
          <a:p>
            <a:pPr marL="68580" indent="0" algn="l">
              <a:buNone/>
            </a:pPr>
            <a:endParaRPr lang="en-US" sz="1800" dirty="0">
              <a:latin typeface="Calibri"/>
            </a:endParaRPr>
          </a:p>
        </p:txBody>
      </p:sp>
      <p:sp>
        <p:nvSpPr>
          <p:cNvPr id="35" name="Text Placeholder 3">
            <a:extLst>
              <a:ext uri="{FF2B5EF4-FFF2-40B4-BE49-F238E27FC236}">
                <a16:creationId xmlns:a16="http://schemas.microsoft.com/office/drawing/2014/main" id="{284EA31C-FDAD-4AB2-A8E4-1C7C10852B7C}"/>
              </a:ext>
            </a:extLst>
          </p:cNvPr>
          <p:cNvSpPr txBox="1">
            <a:spLocks/>
          </p:cNvSpPr>
          <p:nvPr/>
        </p:nvSpPr>
        <p:spPr>
          <a:xfrm>
            <a:off x="1654527" y="828651"/>
            <a:ext cx="1517361" cy="487168"/>
          </a:xfrm>
          <a:prstGeom prst="rect">
            <a:avLst/>
          </a:prstGeom>
        </p:spPr>
        <p:txBody>
          <a:bodyPr vert="horz">
            <a:noAutofit/>
          </a:bodyPr>
          <a:lstStyle>
            <a:lvl1pPr marL="411480" indent="-342900" algn="ctr" rtl="0" eaLnBrk="1" latinLnBrk="0" hangingPunct="1">
              <a:spcBef>
                <a:spcPts val="700"/>
              </a:spcBef>
              <a:buSzPct val="95000"/>
              <a:buFont typeface="Wingdings"/>
              <a:buChar char=""/>
              <a:defRPr sz="20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740664" indent="-285750" algn="ctr" rtl="0" eaLnBrk="1" latinLnBrk="0" hangingPunct="1">
              <a:spcBef>
                <a:spcPct val="20000"/>
              </a:spcBef>
              <a:buClr>
                <a:schemeClr val="accent2"/>
              </a:buClr>
              <a:buSzPct val="90000"/>
              <a:buFont typeface="Wingdings"/>
              <a:buChar char=""/>
              <a:defRPr sz="18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2pPr>
            <a:lvl3pPr marL="996696" indent="-228600" algn="ctr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/>
              <a:buChar char=""/>
              <a:defRPr sz="16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3pPr>
            <a:lvl4pPr marL="1261872" indent="-228600" algn="ctr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3"/>
              <a:buChar char=""/>
              <a:defRPr sz="16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4pPr>
            <a:lvl5pPr marL="1481328" indent="-210312" algn="ctr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sz="14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5pPr>
            <a:lvl6pPr marL="1709928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1952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93976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68580" indent="0" algn="l">
              <a:buNone/>
            </a:pPr>
            <a:r>
              <a:rPr lang="en-US" sz="1800" b="1" dirty="0">
                <a:latin typeface="Calibri"/>
              </a:rPr>
              <a:t>Band B (SW)</a:t>
            </a:r>
          </a:p>
          <a:p>
            <a:pPr marL="68580" indent="0" algn="l">
              <a:buNone/>
            </a:pPr>
            <a:endParaRPr lang="en-US" sz="1800" dirty="0">
              <a:latin typeface="Calibri"/>
            </a:endParaRPr>
          </a:p>
        </p:txBody>
      </p:sp>
      <p:sp>
        <p:nvSpPr>
          <p:cNvPr id="36" name="Text Placeholder 3">
            <a:extLst>
              <a:ext uri="{FF2B5EF4-FFF2-40B4-BE49-F238E27FC236}">
                <a16:creationId xmlns:a16="http://schemas.microsoft.com/office/drawing/2014/main" id="{7A34F285-DC3E-49B0-AD06-7804235E96F5}"/>
              </a:ext>
            </a:extLst>
          </p:cNvPr>
          <p:cNvSpPr txBox="1">
            <a:spLocks/>
          </p:cNvSpPr>
          <p:nvPr/>
        </p:nvSpPr>
        <p:spPr>
          <a:xfrm rot="16200000">
            <a:off x="-1763999" y="3251984"/>
            <a:ext cx="4476903" cy="359836"/>
          </a:xfrm>
          <a:prstGeom prst="rect">
            <a:avLst/>
          </a:prstGeom>
        </p:spPr>
        <p:txBody>
          <a:bodyPr vert="horz">
            <a:noAutofit/>
          </a:bodyPr>
          <a:lstStyle>
            <a:lvl1pPr marL="411480" indent="-342900" algn="ctr" rtl="0" eaLnBrk="1" latinLnBrk="0" hangingPunct="1">
              <a:spcBef>
                <a:spcPts val="700"/>
              </a:spcBef>
              <a:buSzPct val="95000"/>
              <a:buFont typeface="Wingdings"/>
              <a:buChar char=""/>
              <a:defRPr sz="20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740664" indent="-285750" algn="ctr" rtl="0" eaLnBrk="1" latinLnBrk="0" hangingPunct="1">
              <a:spcBef>
                <a:spcPct val="20000"/>
              </a:spcBef>
              <a:buClr>
                <a:schemeClr val="accent2"/>
              </a:buClr>
              <a:buSzPct val="90000"/>
              <a:buFont typeface="Wingdings"/>
              <a:buChar char=""/>
              <a:defRPr sz="18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2pPr>
            <a:lvl3pPr marL="996696" indent="-228600" algn="ctr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/>
              <a:buChar char=""/>
              <a:defRPr sz="16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3pPr>
            <a:lvl4pPr marL="1261872" indent="-228600" algn="ctr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3"/>
              <a:buChar char=""/>
              <a:defRPr sz="16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4pPr>
            <a:lvl5pPr marL="1481328" indent="-210312" algn="ctr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sz="14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5pPr>
            <a:lvl6pPr marL="1709928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1952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93976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68580" indent="0" algn="l">
              <a:buNone/>
            </a:pPr>
            <a:r>
              <a:rPr lang="en-US" sz="1800" b="1" dirty="0">
                <a:latin typeface="Calibri"/>
              </a:rPr>
              <a:t> Negative Receiver Power (Coadded Cycles)</a:t>
            </a:r>
          </a:p>
          <a:p>
            <a:pPr marL="68580" indent="0" algn="l">
              <a:buNone/>
            </a:pPr>
            <a:endParaRPr lang="en-US" sz="1800" dirty="0">
              <a:latin typeface="Calibri"/>
            </a:endParaRPr>
          </a:p>
        </p:txBody>
      </p: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9E36D7D6-1B9F-468A-88A2-CA8E22D241F4}"/>
              </a:ext>
            </a:extLst>
          </p:cNvPr>
          <p:cNvCxnSpPr>
            <a:cxnSpLocks/>
          </p:cNvCxnSpPr>
          <p:nvPr/>
        </p:nvCxnSpPr>
        <p:spPr>
          <a:xfrm>
            <a:off x="731129" y="6173879"/>
            <a:ext cx="3329978" cy="0"/>
          </a:xfrm>
          <a:prstGeom prst="straightConnector1">
            <a:avLst/>
          </a:prstGeom>
          <a:ln w="25400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Rectangle 38">
            <a:extLst>
              <a:ext uri="{FF2B5EF4-FFF2-40B4-BE49-F238E27FC236}">
                <a16:creationId xmlns:a16="http://schemas.microsoft.com/office/drawing/2014/main" id="{33C02687-742D-4F49-8E9F-66DD59C7801D}"/>
              </a:ext>
            </a:extLst>
          </p:cNvPr>
          <p:cNvSpPr/>
          <p:nvPr/>
        </p:nvSpPr>
        <p:spPr>
          <a:xfrm>
            <a:off x="1512741" y="6006969"/>
            <a:ext cx="1787763" cy="37880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Text Placeholder 3">
            <a:extLst>
              <a:ext uri="{FF2B5EF4-FFF2-40B4-BE49-F238E27FC236}">
                <a16:creationId xmlns:a16="http://schemas.microsoft.com/office/drawing/2014/main" id="{CEA018E3-A9C2-4115-8EC6-F79FA2A386E7}"/>
              </a:ext>
            </a:extLst>
          </p:cNvPr>
          <p:cNvSpPr txBox="1">
            <a:spLocks/>
          </p:cNvSpPr>
          <p:nvPr/>
        </p:nvSpPr>
        <p:spPr>
          <a:xfrm>
            <a:off x="1457186" y="5994291"/>
            <a:ext cx="1872692" cy="359836"/>
          </a:xfrm>
          <a:prstGeom prst="rect">
            <a:avLst/>
          </a:prstGeom>
        </p:spPr>
        <p:txBody>
          <a:bodyPr vert="horz">
            <a:noAutofit/>
          </a:bodyPr>
          <a:lstStyle>
            <a:lvl1pPr marL="411480" indent="-342900" algn="ctr" rtl="0" eaLnBrk="1" latinLnBrk="0" hangingPunct="1">
              <a:spcBef>
                <a:spcPts val="700"/>
              </a:spcBef>
              <a:buSzPct val="95000"/>
              <a:buFont typeface="Wingdings"/>
              <a:buChar char=""/>
              <a:defRPr sz="20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740664" indent="-285750" algn="ctr" rtl="0" eaLnBrk="1" latinLnBrk="0" hangingPunct="1">
              <a:spcBef>
                <a:spcPct val="20000"/>
              </a:spcBef>
              <a:buClr>
                <a:schemeClr val="accent2"/>
              </a:buClr>
              <a:buSzPct val="90000"/>
              <a:buFont typeface="Wingdings"/>
              <a:buChar char=""/>
              <a:defRPr sz="18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2pPr>
            <a:lvl3pPr marL="996696" indent="-228600" algn="ctr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/>
              <a:buChar char=""/>
              <a:defRPr sz="16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3pPr>
            <a:lvl4pPr marL="1261872" indent="-228600" algn="ctr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3"/>
              <a:buChar char=""/>
              <a:defRPr sz="16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4pPr>
            <a:lvl5pPr marL="1481328" indent="-210312" algn="ctr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sz="14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5pPr>
            <a:lvl6pPr marL="1709928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1952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93976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68580" indent="0" algn="l">
              <a:buNone/>
            </a:pPr>
            <a:r>
              <a:rPr lang="en-US" sz="1800" b="1" dirty="0">
                <a:latin typeface="Calibri"/>
              </a:rPr>
              <a:t>Time (One Cycle)</a:t>
            </a:r>
          </a:p>
          <a:p>
            <a:pPr marL="68580" indent="0" algn="l">
              <a:buNone/>
            </a:pPr>
            <a:endParaRPr lang="en-US" sz="1800" dirty="0"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5936041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28"/>
          <p:cNvSpPr txBox="1"/>
          <p:nvPr/>
        </p:nvSpPr>
        <p:spPr>
          <a:xfrm>
            <a:off x="1058035" y="-105441"/>
            <a:ext cx="7086600" cy="954000"/>
          </a:xfrm>
          <a:prstGeom prst="rect">
            <a:avLst/>
          </a:prstGeom>
          <a:noFill/>
          <a:ln>
            <a:noFill/>
          </a:ln>
          <a:effectLst>
            <a:outerShdw blurRad="50799" dist="38100" dir="5400000" algn="t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Font typeface="Arial"/>
              <a:buNone/>
            </a:pPr>
            <a:r>
              <a:rPr lang="en-US" sz="24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Total Channel Dark Offset Determination</a:t>
            </a:r>
            <a:endParaRPr lang="en-US" dirty="0"/>
          </a:p>
        </p:txBody>
      </p:sp>
      <p:pic>
        <p:nvPicPr>
          <p:cNvPr id="10" name="Picture 9" descr="C:\NISTARLocalFolder\docs\NISTAR Monthly Report\May 2018\RC2Dark_vs_HS.png">
            <a:extLst>
              <a:ext uri="{FF2B5EF4-FFF2-40B4-BE49-F238E27FC236}">
                <a16:creationId xmlns:a16="http://schemas.microsoft.com/office/drawing/2014/main" id="{3B942247-658A-4B7A-A250-A9A45499656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9637" y="2302035"/>
            <a:ext cx="6184726" cy="4016107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Google Shape;190;p28">
            <a:extLst>
              <a:ext uri="{FF2B5EF4-FFF2-40B4-BE49-F238E27FC236}">
                <a16:creationId xmlns:a16="http://schemas.microsoft.com/office/drawing/2014/main" id="{AA16B908-670B-4A2E-AD76-F40145329635}"/>
              </a:ext>
            </a:extLst>
          </p:cNvPr>
          <p:cNvSpPr txBox="1"/>
          <p:nvPr/>
        </p:nvSpPr>
        <p:spPr>
          <a:xfrm>
            <a:off x="952444" y="925169"/>
            <a:ext cx="7518558" cy="10865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71450" indent="-1714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1"/>
                </a:solidFill>
              </a:rPr>
              <a:t>Total channel background changes in between monthly measurements driven by orbitally induced changes in spacecraft temperature </a:t>
            </a:r>
          </a:p>
          <a:p>
            <a:pPr marL="171450" indent="-1714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1"/>
                </a:solidFill>
              </a:rPr>
              <a:t>Background tracks instrument temperature as sensed by the heatsink servo effort (heater power) and shutter motor temperature sensor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28"/>
          <p:cNvSpPr txBox="1"/>
          <p:nvPr/>
        </p:nvSpPr>
        <p:spPr>
          <a:xfrm>
            <a:off x="1371600" y="-28831"/>
            <a:ext cx="7086600" cy="954000"/>
          </a:xfrm>
          <a:prstGeom prst="rect">
            <a:avLst/>
          </a:prstGeom>
          <a:noFill/>
          <a:ln>
            <a:noFill/>
          </a:ln>
          <a:effectLst>
            <a:outerShdw blurRad="50799" dist="38100" dir="5400000" algn="t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Font typeface="Arial"/>
              <a:buNone/>
            </a:pPr>
            <a:r>
              <a:rPr lang="en-US" sz="24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Filtered Channel Dark Offset Determination</a:t>
            </a: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5E88FB5-9532-423F-99AB-78C7867F1D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57331" y="2062622"/>
            <a:ext cx="5794443" cy="3987252"/>
          </a:xfrm>
          <a:prstGeom prst="rect">
            <a:avLst/>
          </a:prstGeom>
        </p:spPr>
      </p:pic>
      <p:sp>
        <p:nvSpPr>
          <p:cNvPr id="6" name="Google Shape;190;p28">
            <a:extLst>
              <a:ext uri="{FF2B5EF4-FFF2-40B4-BE49-F238E27FC236}">
                <a16:creationId xmlns:a16="http://schemas.microsoft.com/office/drawing/2014/main" id="{76CDD57A-4940-495E-BD2A-D957BCADD24B}"/>
              </a:ext>
            </a:extLst>
          </p:cNvPr>
          <p:cNvSpPr txBox="1"/>
          <p:nvPr/>
        </p:nvSpPr>
        <p:spPr>
          <a:xfrm>
            <a:off x="996336" y="808126"/>
            <a:ext cx="7518558" cy="10865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71450" indent="-1714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1"/>
                </a:solidFill>
              </a:rPr>
              <a:t>Filtered channel backgrounds are much more stable as drifts in the filter IR emissions from temperature are removed by the shutter</a:t>
            </a:r>
          </a:p>
          <a:p>
            <a:pPr marL="171450" indent="-1714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1"/>
                </a:solidFill>
              </a:rPr>
              <a:t>To reduce noise three background measurements are smoothly averaged (blue curve below)</a:t>
            </a:r>
          </a:p>
        </p:txBody>
      </p:sp>
    </p:spTree>
    <p:extLst>
      <p:ext uri="{BB962C8B-B14F-4D97-AF65-F5344CB8AC3E}">
        <p14:creationId xmlns:p14="http://schemas.microsoft.com/office/powerpoint/2010/main" val="187211538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28"/>
          <p:cNvSpPr txBox="1"/>
          <p:nvPr/>
        </p:nvSpPr>
        <p:spPr>
          <a:xfrm>
            <a:off x="1371600" y="-28831"/>
            <a:ext cx="7086600" cy="954000"/>
          </a:xfrm>
          <a:prstGeom prst="rect">
            <a:avLst/>
          </a:prstGeom>
          <a:noFill/>
          <a:ln>
            <a:noFill/>
          </a:ln>
          <a:effectLst>
            <a:outerShdw blurRad="50799" dist="38100" dir="5400000" algn="t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Font typeface="Arial"/>
              <a:buNone/>
            </a:pPr>
            <a:r>
              <a:rPr lang="en-US" sz="2400" b="1" dirty="0">
                <a:solidFill>
                  <a:schemeClr val="dk1"/>
                </a:solidFill>
              </a:rPr>
              <a:t>NISTAR Uncertainty Estimates</a:t>
            </a:r>
            <a:endParaRPr lang="en-US" dirty="0"/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5334490F-090E-4A05-91D4-BD39640799F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93715281"/>
              </p:ext>
            </p:extLst>
          </p:nvPr>
        </p:nvGraphicFramePr>
        <p:xfrm>
          <a:off x="1270568" y="2067407"/>
          <a:ext cx="6419629" cy="2158180"/>
        </p:xfrm>
        <a:graphic>
          <a:graphicData uri="http://schemas.openxmlformats.org/drawingml/2006/table">
            <a:tbl>
              <a:tblPr firstRow="1" bandRow="1"/>
              <a:tblGrid>
                <a:gridCol w="961934">
                  <a:extLst>
                    <a:ext uri="{9D8B030D-6E8A-4147-A177-3AD203B41FA5}">
                      <a16:colId xmlns:a16="http://schemas.microsoft.com/office/drawing/2014/main" val="2827133761"/>
                    </a:ext>
                  </a:extLst>
                </a:gridCol>
                <a:gridCol w="985734">
                  <a:extLst>
                    <a:ext uri="{9D8B030D-6E8A-4147-A177-3AD203B41FA5}">
                      <a16:colId xmlns:a16="http://schemas.microsoft.com/office/drawing/2014/main" val="3979227240"/>
                    </a:ext>
                  </a:extLst>
                </a:gridCol>
                <a:gridCol w="1066263">
                  <a:extLst>
                    <a:ext uri="{9D8B030D-6E8A-4147-A177-3AD203B41FA5}">
                      <a16:colId xmlns:a16="http://schemas.microsoft.com/office/drawing/2014/main" val="3993515942"/>
                    </a:ext>
                  </a:extLst>
                </a:gridCol>
                <a:gridCol w="1149733">
                  <a:extLst>
                    <a:ext uri="{9D8B030D-6E8A-4147-A177-3AD203B41FA5}">
                      <a16:colId xmlns:a16="http://schemas.microsoft.com/office/drawing/2014/main" val="747466647"/>
                    </a:ext>
                  </a:extLst>
                </a:gridCol>
                <a:gridCol w="1134897">
                  <a:extLst>
                    <a:ext uri="{9D8B030D-6E8A-4147-A177-3AD203B41FA5}">
                      <a16:colId xmlns:a16="http://schemas.microsoft.com/office/drawing/2014/main" val="3646781013"/>
                    </a:ext>
                  </a:extLst>
                </a:gridCol>
                <a:gridCol w="1121068">
                  <a:extLst>
                    <a:ext uri="{9D8B030D-6E8A-4147-A177-3AD203B41FA5}">
                      <a16:colId xmlns:a16="http://schemas.microsoft.com/office/drawing/2014/main" val="232135802"/>
                    </a:ext>
                  </a:extLst>
                </a:gridCol>
              </a:tblGrid>
              <a:tr h="392909">
                <a:tc rowSpan="2"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/>
                          <a:sym typeface="Arial"/>
                        </a:defRPr>
                      </a:lvl9pPr>
                    </a:lstStyle>
                    <a:p>
                      <a:pPr marL="0" algn="ctr" rtl="0" eaLnBrk="1" hangingPunct="1"/>
                      <a:r>
                        <a:rPr lang="en-US" sz="12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Filter Channel</a:t>
                      </a:r>
                    </a:p>
                  </a:txBody>
                  <a:tcPr anchor="ctr">
                    <a:lnL w="12700" cmpd="sng">
                      <a:solidFill>
                        <a:sysClr val="windowText" lastClr="000000"/>
                      </a:solidFill>
                    </a:lnL>
                    <a:lnR w="381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/>
                          <a:sym typeface="Arial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Instrument Noise</a:t>
                      </a:r>
                    </a:p>
                  </a:txBody>
                  <a:tcPr anchor="ctr">
                    <a:lnL w="381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algn="ctr" rtl="0" eaLnBrk="1" hangingPunct="1"/>
                      <a:endParaRPr lang="en-US" sz="1400" b="1" kern="1200" baseline="300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 gridSpan="2"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/>
                          <a:sym typeface="Arial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Responsivity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(Calibration factor)</a:t>
                      </a:r>
                    </a:p>
                  </a:txBody>
                  <a:tcPr anchor="ctr">
                    <a:lnL w="381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algn="ctr" rtl="0" eaLnBrk="1" hangingPunct="1"/>
                      <a:endParaRPr lang="en-US" sz="1400" b="1" kern="1200" baseline="300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 rowSpan="2"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/>
                          <a:sym typeface="Arial"/>
                        </a:defRPr>
                      </a:lvl9pPr>
                    </a:lstStyle>
                    <a:p>
                      <a:pPr marL="0" algn="ctr" rtl="0" eaLnBrk="1" hangingPunct="1"/>
                      <a:r>
                        <a:rPr lang="en-US" sz="12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NISTAR Total Uncertainty</a:t>
                      </a:r>
                      <a:r>
                        <a:rPr kumimoji="0" lang="en-US" sz="1200" b="1" i="0" u="none" strike="noStrike" kern="1200" cap="none" spc="0" normalizeH="0" baseline="3000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5</a:t>
                      </a:r>
                    </a:p>
                  </a:txBody>
                  <a:tcPr anchor="ctr">
                    <a:lnL w="381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596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/>
                          <a:sym typeface="Arial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Space View</a:t>
                      </a:r>
                      <a:r>
                        <a:rPr lang="en-US" sz="1200" b="1" kern="1200" baseline="300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anchor="ctr">
                    <a:lnL w="381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/>
                          <a:sym typeface="Arial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Earth View</a:t>
                      </a:r>
                      <a:r>
                        <a:rPr kumimoji="0" lang="en-US" sz="1200" b="1" i="0" u="none" strike="noStrike" kern="1200" cap="none" spc="0" normalizeH="0" baseline="3000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anchor="ctr">
                    <a:lnL w="12700" cmpd="sng">
                      <a:solidFill>
                        <a:sysClr val="windowText" lastClr="000000"/>
                      </a:solidFill>
                    </a:lnL>
                    <a:lnR w="381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/>
                          <a:sym typeface="Arial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Laboratory Calibration</a:t>
                      </a:r>
                      <a:r>
                        <a:rPr kumimoji="0" lang="en-US" sz="1200" b="1" i="0" u="none" strike="noStrike" kern="1200" cap="none" spc="0" normalizeH="0" baseline="3000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anchor="ctr">
                    <a:lnL w="381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/>
                          <a:sym typeface="Arial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Stability </a:t>
                      </a:r>
                      <a:br>
                        <a:rPr kumimoji="0" lang="en-US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kumimoji="0" lang="en-US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on Orbit</a:t>
                      </a:r>
                      <a:r>
                        <a:rPr kumimoji="0" lang="en-US" sz="1200" b="1" i="0" u="none" strike="noStrike" kern="1200" cap="none" spc="0" normalizeH="0" baseline="3000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 anchor="ctr">
                    <a:lnL w="12700" cmpd="sng">
                      <a:solidFill>
                        <a:sysClr val="windowText" lastClr="000000"/>
                      </a:solidFill>
                    </a:lnL>
                    <a:lnR w="381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dirty="0"/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lToT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672847099"/>
                  </a:ext>
                </a:extLst>
              </a:tr>
              <a:tr h="460510"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1200" b="1" dirty="0"/>
                        <a:t>Total</a:t>
                      </a:r>
                      <a:r>
                        <a:rPr lang="en-US" sz="1200" b="1" baseline="0" dirty="0"/>
                        <a:t> </a:t>
                      </a:r>
                      <a:endParaRPr lang="en-US" sz="1200" b="1" baseline="30000" dirty="0"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mpd="sng">
                      <a:solidFill>
                        <a:sysClr val="windowText" lastClr="000000"/>
                      </a:solidFill>
                    </a:lnL>
                    <a:lnR w="381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1200" dirty="0">
                          <a:solidFill>
                            <a:schemeClr val="tx1"/>
                          </a:solidFill>
                          <a:latin typeface="+mn-lt"/>
                        </a:rPr>
                        <a:t>1.0 %</a:t>
                      </a:r>
                      <a:endParaRPr lang="en-US" sz="1200" dirty="0">
                        <a:solidFill>
                          <a:schemeClr val="tx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/>
                          <a:sym typeface="Arial"/>
                        </a:defRPr>
                      </a:lvl9pPr>
                    </a:lstStyle>
                    <a:p>
                      <a:pPr marL="0" algn="ctr" defTabSz="914400" rtl="0" eaLnBrk="1" latinLnBrk="0" hangingPunct="1"/>
                      <a:r>
                        <a:rPr lang="en-US" sz="12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0.3 %</a:t>
                      </a:r>
                    </a:p>
                  </a:txBody>
                  <a:tcPr anchor="ctr">
                    <a:lnL w="12700" cmpd="sng">
                      <a:solidFill>
                        <a:sysClr val="windowText" lastClr="000000"/>
                      </a:solidFill>
                    </a:lnL>
                    <a:lnR w="381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/>
                          <a:sym typeface="Arial"/>
                        </a:defRPr>
                      </a:lvl9pPr>
                    </a:lstStyle>
                    <a:p>
                      <a:pPr marL="0" algn="ctr" rtl="0" eaLnBrk="1" hangingPunct="1"/>
                      <a:r>
                        <a:rPr lang="en-US" sz="12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&lt;0.2 %</a:t>
                      </a:r>
                    </a:p>
                  </a:txBody>
                  <a:tcPr anchor="ctr">
                    <a:lnL w="381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/>
                          <a:sym typeface="Arial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kern="1200" dirty="0">
                          <a:solidFill>
                            <a:schemeClr val="tx1"/>
                          </a:solidFill>
                          <a:latin typeface="+mn-lt"/>
                        </a:rPr>
                        <a:t>0.5 %</a:t>
                      </a:r>
                      <a:endParaRPr lang="en-US" sz="12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mpd="sng">
                      <a:solidFill>
                        <a:sysClr val="windowText" lastClr="000000"/>
                      </a:solidFill>
                    </a:lnL>
                    <a:lnR w="381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/>
                          <a:sym typeface="Arial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1.2 %</a:t>
                      </a:r>
                    </a:p>
                  </a:txBody>
                  <a:tcPr anchor="ctr">
                    <a:lnL w="381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EECE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0500527"/>
                  </a:ext>
                </a:extLst>
              </a:tr>
              <a:tr h="323440"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1200" b="1" dirty="0"/>
                        <a:t>SW</a:t>
                      </a:r>
                      <a:endParaRPr lang="en-US" sz="1200" b="1" baseline="30000" dirty="0"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mpd="sng">
                      <a:solidFill>
                        <a:sysClr val="windowText" lastClr="000000"/>
                      </a:solidFill>
                    </a:lnL>
                    <a:lnR w="381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1200" dirty="0">
                          <a:solidFill>
                            <a:schemeClr val="tx1"/>
                          </a:solidFill>
                          <a:latin typeface="+mn-lt"/>
                        </a:rPr>
                        <a:t>1.3 %</a:t>
                      </a:r>
                      <a:endParaRPr lang="en-US" sz="1200" dirty="0">
                        <a:solidFill>
                          <a:schemeClr val="tx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/>
                          <a:sym typeface="Arial"/>
                        </a:defRPr>
                      </a:lvl9pPr>
                    </a:lstStyle>
                    <a:p>
                      <a:pPr marL="0" algn="ctr" defTabSz="914400" rtl="0" eaLnBrk="1" latinLnBrk="0" hangingPunct="1"/>
                      <a:r>
                        <a:rPr lang="en-US" sz="12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0.4 %</a:t>
                      </a:r>
                    </a:p>
                  </a:txBody>
                  <a:tcPr anchor="ctr">
                    <a:lnL w="12700" cmpd="sng">
                      <a:solidFill>
                        <a:sysClr val="windowText" lastClr="000000"/>
                      </a:solidFill>
                    </a:lnL>
                    <a:lnR w="381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1200" dirty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  <a:sym typeface="Calibri"/>
                        </a:rPr>
                        <a:t>≈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  <a:latin typeface="+mn-lt"/>
                        </a:rPr>
                        <a:t>1 %</a:t>
                      </a:r>
                      <a:endParaRPr lang="en-US" sz="1200" dirty="0">
                        <a:solidFill>
                          <a:schemeClr val="tx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1200" dirty="0">
                          <a:solidFill>
                            <a:schemeClr val="tx1"/>
                          </a:solidFill>
                          <a:latin typeface="+mn-lt"/>
                        </a:rPr>
                        <a:t>0.5 %</a:t>
                      </a:r>
                      <a:endParaRPr lang="en-US" sz="1200" dirty="0">
                        <a:solidFill>
                          <a:schemeClr val="tx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mpd="sng">
                      <a:solidFill>
                        <a:sysClr val="windowText" lastClr="000000"/>
                      </a:solidFill>
                    </a:lnL>
                    <a:lnR w="381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/>
                          <a:sym typeface="Arial"/>
                        </a:defRPr>
                      </a:lvl9pPr>
                    </a:lstStyle>
                    <a:p>
                      <a:pPr marL="0" algn="ctr" defTabSz="914400" rtl="0" eaLnBrk="1" latinLnBrk="0" hangingPunct="1"/>
                      <a:r>
                        <a:rPr lang="en-US" sz="12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1.7 %</a:t>
                      </a:r>
                    </a:p>
                  </a:txBody>
                  <a:tcPr anchor="ctr">
                    <a:lnL w="381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97532237"/>
                  </a:ext>
                </a:extLst>
              </a:tr>
              <a:tr h="459830"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1200" b="1" dirty="0"/>
                        <a:t>NIR</a:t>
                      </a:r>
                      <a:endParaRPr lang="en-US" sz="1200" b="1" baseline="30000" dirty="0"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mpd="sng">
                      <a:solidFill>
                        <a:sysClr val="windowText" lastClr="000000"/>
                      </a:solidFill>
                    </a:lnL>
                    <a:lnR w="381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1200" dirty="0">
                          <a:solidFill>
                            <a:schemeClr val="tx1"/>
                          </a:solidFill>
                          <a:latin typeface="+mn-lt"/>
                        </a:rPr>
                        <a:t>3.5 %</a:t>
                      </a:r>
                      <a:endParaRPr lang="en-US" sz="1200" dirty="0">
                        <a:solidFill>
                          <a:schemeClr val="tx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/>
                          <a:sym typeface="Arial"/>
                        </a:defRPr>
                      </a:lvl9pPr>
                    </a:lstStyle>
                    <a:p>
                      <a:pPr marL="0" algn="ctr" defTabSz="914400" rtl="0" eaLnBrk="1" latinLnBrk="0" hangingPunct="1"/>
                      <a:r>
                        <a:rPr lang="en-US" sz="12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1.7 %</a:t>
                      </a:r>
                    </a:p>
                  </a:txBody>
                  <a:tcPr anchor="ctr">
                    <a:lnL w="12700" cmpd="sng">
                      <a:solidFill>
                        <a:sysClr val="windowText" lastClr="000000"/>
                      </a:solidFill>
                    </a:lnL>
                    <a:lnR w="381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1200" dirty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  <a:sym typeface="Calibri"/>
                        </a:rPr>
                        <a:t>≈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  <a:latin typeface="+mn-lt"/>
                        </a:rPr>
                        <a:t>1 %</a:t>
                      </a:r>
                      <a:endParaRPr lang="en-US" sz="1200" dirty="0">
                        <a:solidFill>
                          <a:schemeClr val="tx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1200" dirty="0">
                          <a:solidFill>
                            <a:schemeClr val="tx1"/>
                          </a:solidFill>
                          <a:latin typeface="+mn-lt"/>
                        </a:rPr>
                        <a:t>0.5 %</a:t>
                      </a:r>
                      <a:endParaRPr lang="en-US" sz="1200" dirty="0">
                        <a:solidFill>
                          <a:schemeClr val="tx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mpd="sng">
                      <a:solidFill>
                        <a:sysClr val="windowText" lastClr="000000"/>
                      </a:solidFill>
                    </a:lnL>
                    <a:lnR w="381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/>
                          <a:sym typeface="Arial"/>
                        </a:defRPr>
                      </a:lvl9pPr>
                    </a:lstStyle>
                    <a:p>
                      <a:pPr marL="0" algn="ctr" defTabSz="914400" rtl="0" eaLnBrk="1" latinLnBrk="0" hangingPunct="1"/>
                      <a:r>
                        <a:rPr lang="en-US" sz="12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4.0 %</a:t>
                      </a:r>
                    </a:p>
                  </a:txBody>
                  <a:tcPr anchor="ctr">
                    <a:lnL w="381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EECE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46794361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94554E2B-6A5E-4CD3-8534-4FC4F80FC801}"/>
                  </a:ext>
                </a:extLst>
              </p:cNvPr>
              <p:cNvSpPr/>
              <p:nvPr/>
            </p:nvSpPr>
            <p:spPr>
              <a:xfrm>
                <a:off x="1771819" y="719795"/>
                <a:ext cx="5069503" cy="127361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300" b="1" i="1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𝑬𝒂𝒓𝒕𝒉</m:t>
                      </m:r>
                      <m:r>
                        <a:rPr lang="en-US" sz="1300" b="1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US" sz="1300" b="1" i="1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𝑰𝒓𝒓𝒂𝒅𝒊𝒂𝒏𝒄</m:t>
                      </m:r>
                      <m:r>
                        <a:rPr lang="en-US" sz="1300" b="1" i="1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𝐞</m:t>
                      </m:r>
                      <m:r>
                        <a:rPr lang="en-US" sz="1300" b="1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=−</m:t>
                      </m:r>
                      <m:f>
                        <m:fPr>
                          <m:ctrlPr>
                            <a:rPr lang="en-US" sz="1300" b="1" i="1">
                              <a:solidFill>
                                <a:schemeClr val="tx1">
                                  <a:lumMod val="65000"/>
                                  <a:lumOff val="3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300" b="1" i="1">
                              <a:solidFill>
                                <a:schemeClr val="tx1">
                                  <a:lumMod val="65000"/>
                                  <a:lumOff val="3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𝓓</m:t>
                          </m:r>
                          <m:d>
                            <m:dPr>
                              <m:begChr m:val="{"/>
                              <m:endChr m:val="}"/>
                              <m:ctrlPr>
                                <a:rPr lang="en-US" sz="1300" b="1" i="1" smtClean="0">
                                  <a:solidFill>
                                    <a:schemeClr val="tx1">
                                      <a:lumMod val="65000"/>
                                      <a:lumOff val="35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1300" b="1" i="1">
                                  <a:solidFill>
                                    <a:schemeClr val="tx1">
                                      <a:lumMod val="65000"/>
                                      <a:lumOff val="35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𝑬𝒂𝒓𝒕𝒉</m:t>
                              </m:r>
                              <m:r>
                                <a:rPr lang="en-US" sz="1300" b="1" i="1">
                                  <a:solidFill>
                                    <a:schemeClr val="tx1">
                                      <a:lumMod val="65000"/>
                                      <a:lumOff val="35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sz="1300" b="1" i="1">
                                  <a:solidFill>
                                    <a:schemeClr val="tx1">
                                      <a:lumMod val="65000"/>
                                      <a:lumOff val="35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𝑽𝒊𝒆𝒘</m:t>
                              </m:r>
                            </m:e>
                          </m:d>
                          <m:r>
                            <a:rPr lang="en-US" sz="1300" b="1" i="1" smtClean="0">
                              <a:solidFill>
                                <a:schemeClr val="tx1">
                                  <a:lumMod val="65000"/>
                                  <a:lumOff val="3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 </m:t>
                          </m:r>
                          <m:r>
                            <a:rPr lang="en-US" sz="1300" b="1" i="1" smtClean="0">
                              <a:solidFill>
                                <a:schemeClr val="tx1">
                                  <a:lumMod val="65000"/>
                                  <a:lumOff val="3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𝓓</m:t>
                          </m:r>
                          <m:d>
                            <m:dPr>
                              <m:begChr m:val="{"/>
                              <m:endChr m:val="}"/>
                              <m:ctrlPr>
                                <a:rPr lang="en-US" sz="1300" b="1" i="1" smtClean="0">
                                  <a:solidFill>
                                    <a:schemeClr val="tx1">
                                      <a:lumMod val="65000"/>
                                      <a:lumOff val="35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1300" b="1" i="1">
                                  <a:solidFill>
                                    <a:schemeClr val="tx1">
                                      <a:lumMod val="65000"/>
                                      <a:lumOff val="35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𝑺𝒑𝒂𝒄𝒆</m:t>
                              </m:r>
                              <m:r>
                                <a:rPr lang="en-US" sz="1300" b="1" i="1">
                                  <a:solidFill>
                                    <a:schemeClr val="tx1">
                                      <a:lumMod val="65000"/>
                                      <a:lumOff val="35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sz="1300" b="1" i="1">
                                  <a:solidFill>
                                    <a:schemeClr val="tx1">
                                      <a:lumMod val="65000"/>
                                      <a:lumOff val="35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𝑽𝒊𝒆𝒘</m:t>
                              </m:r>
                            </m:e>
                          </m:d>
                        </m:num>
                        <m:den>
                          <m:r>
                            <a:rPr lang="en-US" sz="1300" b="1" i="1">
                              <a:solidFill>
                                <a:schemeClr val="tx1">
                                  <a:lumMod val="65000"/>
                                  <a:lumOff val="3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𝑹</m:t>
                          </m:r>
                          <m:r>
                            <a:rPr lang="en-US" sz="1300" b="1">
                              <a:solidFill>
                                <a:schemeClr val="tx1">
                                  <a:lumMod val="65000"/>
                                  <a:lumOff val="3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</m:den>
                      </m:f>
                    </m:oMath>
                  </m:oMathPara>
                </a14:m>
                <a:endParaRPr lang="en-US" sz="13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300" b="1" i="1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𝓓</m:t>
                      </m:r>
                      <m:d>
                        <m:dPr>
                          <m:begChr m:val="{"/>
                          <m:endChr m:val="}"/>
                          <m:ctrlPr>
                            <a:rPr lang="en-US" sz="1300" b="1" i="1" smtClean="0">
                              <a:solidFill>
                                <a:schemeClr val="tx1">
                                  <a:lumMod val="65000"/>
                                  <a:lumOff val="3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1300" b="1" i="1" smtClean="0">
                              <a:solidFill>
                                <a:schemeClr val="tx1">
                                  <a:lumMod val="65000"/>
                                  <a:lumOff val="3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</m:e>
                      </m:d>
                      <m:r>
                        <a:rPr lang="en-US" sz="1300" b="1" i="1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≡</m:t>
                      </m:r>
                      <m:r>
                        <a:rPr lang="en-US" sz="1300" b="1" i="1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𝑫𝒆𝒎𝒐𝒅𝒖𝒍𝒂𝒕𝒊𝒐𝒏</m:t>
                      </m:r>
                      <m:r>
                        <a:rPr lang="en-US" sz="1300" b="1" i="1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US" sz="1300" b="1" i="1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𝑶𝒑𝒆𝒓𝒂𝒕𝒊𝒐𝒏</m:t>
                      </m:r>
                    </m:oMath>
                  </m:oMathPara>
                </a14:m>
                <a:endParaRPr lang="en-US" sz="13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300" b="1" i="1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𝑹</m:t>
                      </m:r>
                      <m:r>
                        <a:rPr lang="en-US" sz="1300" b="1" i="1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≡</m:t>
                      </m:r>
                      <m:r>
                        <a:rPr lang="en-US" sz="1300" b="1" i="1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𝑹𝒆𝒔𝒑𝒐𝒏𝒔𝒊𝒗𝒊𝒕𝒚</m:t>
                      </m:r>
                      <m:r>
                        <a:rPr lang="en-US" sz="1300" b="1" i="1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(</m:t>
                      </m:r>
                      <m:r>
                        <a:rPr lang="en-US" sz="1300" b="1" i="1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𝑪𝒂𝒍𝒊𝒃𝒓𝒂𝒕𝒊𝒐𝒏</m:t>
                      </m:r>
                      <m:r>
                        <a:rPr lang="en-US" sz="1300" b="1" i="1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US" sz="1300" b="1" i="1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𝑪𝒐𝒏𝒔𝒕𝒂𝒏𝒕</m:t>
                      </m:r>
                      <m:r>
                        <a:rPr lang="en-US" sz="1300" b="1" i="1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13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94554E2B-6A5E-4CD3-8534-4FC4F80FC80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71819" y="719795"/>
                <a:ext cx="5069503" cy="127361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64574B4D-3BA0-484E-99C1-9EABB4A1E155}"/>
              </a:ext>
            </a:extLst>
          </p:cNvPr>
          <p:cNvSpPr txBox="1">
            <a:spLocks/>
          </p:cNvSpPr>
          <p:nvPr/>
        </p:nvSpPr>
        <p:spPr>
          <a:xfrm>
            <a:off x="770899" y="4543362"/>
            <a:ext cx="7856110" cy="1840507"/>
          </a:xfrm>
          <a:prstGeom prst="rect">
            <a:avLst/>
          </a:prstGeom>
        </p:spPr>
        <p:txBody>
          <a:bodyPr vert="horz">
            <a:normAutofit fontScale="92500"/>
          </a:bodyPr>
          <a:lstStyle>
            <a:lvl1pPr marL="411480" indent="-342900" algn="ctr" rtl="0" eaLnBrk="1" latinLnBrk="0" hangingPunct="1">
              <a:spcBef>
                <a:spcPts val="700"/>
              </a:spcBef>
              <a:buSzPct val="95000"/>
              <a:buFont typeface="Wingdings"/>
              <a:buChar char=""/>
              <a:defRPr sz="20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740664" indent="-285750" algn="ctr" rtl="0" eaLnBrk="1" latinLnBrk="0" hangingPunct="1">
              <a:spcBef>
                <a:spcPct val="20000"/>
              </a:spcBef>
              <a:buClr>
                <a:schemeClr val="accent2"/>
              </a:buClr>
              <a:buSzPct val="90000"/>
              <a:buFont typeface="Wingdings"/>
              <a:buChar char=""/>
              <a:defRPr sz="18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2pPr>
            <a:lvl3pPr marL="996696" indent="-228600" algn="ctr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/>
              <a:buChar char=""/>
              <a:defRPr sz="16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3pPr>
            <a:lvl4pPr marL="1261872" indent="-228600" algn="ctr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3"/>
              <a:buChar char=""/>
              <a:defRPr sz="16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4pPr>
            <a:lvl5pPr marL="1481328" indent="-210312" algn="ctr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sz="14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5pPr>
            <a:lvl6pPr marL="1709928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1952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93976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algn="l">
              <a:buFont typeface="+mj-lt"/>
              <a:buAutoNum type="arabicPeriod"/>
            </a:pPr>
            <a:r>
              <a:rPr lang="en-US" sz="1400" dirty="0"/>
              <a:t>Normalized to the Earth signal. 2-hour dark space view performed monthly. 3 consecutive dark space views are averaged for the SW and NIR channels; no averaging for the Total channel.</a:t>
            </a:r>
          </a:p>
          <a:p>
            <a:pPr algn="l">
              <a:buFont typeface="+mj-lt"/>
              <a:buAutoNum type="arabicPeriod"/>
            </a:pPr>
            <a:r>
              <a:rPr lang="en-US" sz="1400" dirty="0"/>
              <a:t>Instrument noise—ignoring source variability—averaged over 24-hour time periods. </a:t>
            </a:r>
          </a:p>
          <a:p>
            <a:pPr algn="l">
              <a:buFont typeface="+mj-lt"/>
              <a:buAutoNum type="arabicPeriod"/>
            </a:pPr>
            <a:r>
              <a:rPr lang="en-US" sz="1400" dirty="0"/>
              <a:t>Uncertainty components are from both the ESR receiver and the filter transmission. For the two filtered channels, SW and NIR, the uncertainty of the filter transmission dominates. </a:t>
            </a:r>
          </a:p>
          <a:p>
            <a:pPr algn="l">
              <a:buFont typeface="+mj-lt"/>
              <a:buAutoNum type="arabicPeriod"/>
            </a:pPr>
            <a:r>
              <a:rPr lang="en-US" sz="1400" dirty="0"/>
              <a:t>Estimate based on-orbit inter-comparison between receivers and filters during Earth view.</a:t>
            </a:r>
          </a:p>
          <a:p>
            <a:pPr algn="l">
              <a:buFont typeface="+mj-lt"/>
              <a:buAutoNum type="arabicPeriod"/>
            </a:pPr>
            <a:r>
              <a:rPr lang="en-US" sz="1400" dirty="0"/>
              <a:t>Total uncertainties of daily averages is the quadrature sum of all listed components.</a:t>
            </a:r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DE1677D7-59EA-4BEB-A660-53FE48F96CE3}"/>
              </a:ext>
            </a:extLst>
          </p:cNvPr>
          <p:cNvSpPr txBox="1">
            <a:spLocks/>
          </p:cNvSpPr>
          <p:nvPr/>
        </p:nvSpPr>
        <p:spPr>
          <a:xfrm>
            <a:off x="1137741" y="4225587"/>
            <a:ext cx="2707680" cy="289714"/>
          </a:xfrm>
          <a:prstGeom prst="rect">
            <a:avLst/>
          </a:prstGeom>
        </p:spPr>
        <p:txBody>
          <a:bodyPr vert="horz">
            <a:normAutofit fontScale="92500"/>
          </a:bodyPr>
          <a:lstStyle>
            <a:lvl1pPr marL="411480" indent="-342900" algn="ctr" rtl="0" eaLnBrk="1" latinLnBrk="0" hangingPunct="1">
              <a:spcBef>
                <a:spcPts val="700"/>
              </a:spcBef>
              <a:buSzPct val="95000"/>
              <a:buFont typeface="Wingdings"/>
              <a:buChar char=""/>
              <a:defRPr sz="20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740664" indent="-285750" algn="ctr" rtl="0" eaLnBrk="1" latinLnBrk="0" hangingPunct="1">
              <a:spcBef>
                <a:spcPct val="20000"/>
              </a:spcBef>
              <a:buClr>
                <a:schemeClr val="accent2"/>
              </a:buClr>
              <a:buSzPct val="90000"/>
              <a:buFont typeface="Wingdings"/>
              <a:buChar char=""/>
              <a:defRPr sz="18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2pPr>
            <a:lvl3pPr marL="996696" indent="-228600" algn="ctr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/>
              <a:buChar char=""/>
              <a:defRPr sz="16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3pPr>
            <a:lvl4pPr marL="1261872" indent="-228600" algn="ctr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3"/>
              <a:buChar char=""/>
              <a:defRPr sz="16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4pPr>
            <a:lvl5pPr marL="1481328" indent="-210312" algn="ctr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sz="14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5pPr>
            <a:lvl6pPr marL="1709928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1952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93976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68580" indent="0" algn="l">
              <a:buNone/>
            </a:pP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All uncertainties are calculated at k = 1</a:t>
            </a:r>
          </a:p>
        </p:txBody>
      </p:sp>
    </p:spTree>
    <p:extLst>
      <p:ext uri="{BB962C8B-B14F-4D97-AF65-F5344CB8AC3E}">
        <p14:creationId xmlns:p14="http://schemas.microsoft.com/office/powerpoint/2010/main" val="15250426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27"/>
          <p:cNvSpPr txBox="1">
            <a:spLocks noGrp="1"/>
          </p:cNvSpPr>
          <p:nvPr>
            <p:ph type="title"/>
          </p:nvPr>
        </p:nvSpPr>
        <p:spPr>
          <a:xfrm>
            <a:off x="1219200" y="76200"/>
            <a:ext cx="7467600" cy="639762"/>
          </a:xfrm>
          <a:prstGeom prst="rect">
            <a:avLst/>
          </a:prstGeom>
          <a:noFill/>
          <a:ln>
            <a:noFill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lang="en-US"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NISTAR</a:t>
            </a:r>
            <a:endParaRPr sz="28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" name="Google Shape;177;p27"/>
          <p:cNvSpPr txBox="1">
            <a:spLocks noGrp="1"/>
          </p:cNvSpPr>
          <p:nvPr>
            <p:ph type="sldNum" idx="12"/>
          </p:nvPr>
        </p:nvSpPr>
        <p:spPr>
          <a:xfrm>
            <a:off x="8534400" y="6418052"/>
            <a:ext cx="3810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</a:t>
            </a:fld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8" name="Google Shape;178;p27"/>
          <p:cNvSpPr txBox="1"/>
          <p:nvPr/>
        </p:nvSpPr>
        <p:spPr>
          <a:xfrm>
            <a:off x="253313" y="901879"/>
            <a:ext cx="5205585" cy="8650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NIST advanced radiometer </a:t>
            </a:r>
            <a:r>
              <a:rPr lang="en-US" sz="160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</a:t>
            </a:r>
            <a:r>
              <a:rPr lang="en-US" sz="16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easures the Earth solar-reflected and emitted irradiance from the Earth-Sun Lagrange 1 point in 4 bands</a:t>
            </a:r>
            <a:endParaRPr sz="16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" name="Google Shape;180;p27"/>
          <p:cNvSpPr txBox="1"/>
          <p:nvPr/>
        </p:nvSpPr>
        <p:spPr>
          <a:xfrm>
            <a:off x="253314" y="4291347"/>
            <a:ext cx="4814779" cy="15365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/>
            <a:r>
              <a:rPr lang="en-US" sz="1600" b="1" i="0" u="none" strike="noStrike" cap="none" dirty="0">
                <a:solidFill>
                  <a:schemeClr val="dk1"/>
                </a:solidFill>
                <a:latin typeface="+mn-lt"/>
                <a:ea typeface="Calibri"/>
                <a:cs typeface="Calibri"/>
                <a:sym typeface="Calibri"/>
              </a:rPr>
              <a:t>NISTAR Science Requirement</a:t>
            </a:r>
            <a:r>
              <a:rPr lang="en-US" sz="1600" b="1" dirty="0">
                <a:solidFill>
                  <a:schemeClr val="dk1"/>
                </a:solidFill>
                <a:latin typeface="+mn-lt"/>
                <a:ea typeface="Calibri"/>
                <a:cs typeface="Calibri"/>
                <a:sym typeface="Calibri"/>
              </a:rPr>
              <a:t>: </a:t>
            </a:r>
            <a:r>
              <a:rPr lang="en-US" sz="1600" dirty="0">
                <a:solidFill>
                  <a:schemeClr val="dk1"/>
                </a:solidFill>
                <a:latin typeface="+mn-lt"/>
                <a:ea typeface="Calibri"/>
                <a:cs typeface="Calibri"/>
                <a:sym typeface="Calibri"/>
              </a:rPr>
              <a:t>to provide measurements that could be used to determine the Earth outgoing irradiance in the wavelength range of 0.2 -100 microns with an accuracy of 1.5 percent or better.</a:t>
            </a:r>
            <a:endParaRPr sz="1600" dirty="0">
              <a:latin typeface="+mn-lt"/>
            </a:endParaRPr>
          </a:p>
        </p:txBody>
      </p:sp>
      <p:graphicFrame>
        <p:nvGraphicFramePr>
          <p:cNvPr id="181" name="Google Shape;181;p27"/>
          <p:cNvGraphicFramePr/>
          <p:nvPr>
            <p:extLst>
              <p:ext uri="{D42A27DB-BD31-4B8C-83A1-F6EECF244321}">
                <p14:modId xmlns:p14="http://schemas.microsoft.com/office/powerpoint/2010/main" val="1739725988"/>
              </p:ext>
            </p:extLst>
          </p:nvPr>
        </p:nvGraphicFramePr>
        <p:xfrm>
          <a:off x="342743" y="2003430"/>
          <a:ext cx="4778533" cy="2001570"/>
        </p:xfrm>
        <a:graphic>
          <a:graphicData uri="http://schemas.openxmlformats.org/drawingml/2006/table">
            <a:tbl>
              <a:tblPr firstRow="1" bandRow="1">
                <a:tableStyleId>{616DA210-FB5B-4158-B5E0-FEB733F419BA}</a:tableStyleId>
              </a:tblPr>
              <a:tblGrid>
                <a:gridCol w="120801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7595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945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strike="noStrike" cap="none" dirty="0">
                          <a:sym typeface="Calibri"/>
                        </a:rPr>
                        <a:t>Band</a:t>
                      </a:r>
                      <a:endParaRPr sz="1400" u="none" strike="noStrike" cap="none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strike="noStrike" cap="none" dirty="0">
                          <a:sym typeface="Calibri"/>
                        </a:rPr>
                        <a:t>Wavelength Range</a:t>
                      </a:r>
                      <a:endParaRPr sz="1400" u="none" strike="noStrike" cap="none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strike="noStrike" cap="none" dirty="0">
                          <a:sym typeface="Calibri"/>
                        </a:rPr>
                        <a:t>Description</a:t>
                      </a:r>
                      <a:endParaRPr sz="1400" u="none" strike="noStrike" cap="none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50" marR="91450" marT="45725" marB="45725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strike="noStrike" cap="none" dirty="0">
                          <a:sym typeface="Calibri"/>
                        </a:rPr>
                        <a:t>Photodiode</a:t>
                      </a:r>
                      <a:endParaRPr sz="1400" u="none" strike="noStrike" cap="none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strike="noStrike" cap="none" dirty="0">
                          <a:sym typeface="Calibri"/>
                        </a:rPr>
                        <a:t>0.2 to 1.1 μm</a:t>
                      </a:r>
                      <a:endParaRPr sz="1400" u="none" strike="noStrike" cap="none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strike="noStrike" cap="none" dirty="0">
                          <a:sym typeface="Calibri"/>
                        </a:rPr>
                        <a:t>UV-Vis-NIR</a:t>
                      </a:r>
                      <a:endParaRPr sz="1400" u="none" strike="noStrike" cap="none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50" marR="91450" marT="45725" marB="45725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strike="noStrike" cap="none" dirty="0">
                          <a:sym typeface="Calibri"/>
                        </a:rPr>
                        <a:t>Band A</a:t>
                      </a:r>
                      <a:endParaRPr sz="1400" u="none" strike="noStrike" cap="none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strike="noStrike" cap="none" dirty="0">
                          <a:sym typeface="Calibri"/>
                        </a:rPr>
                        <a:t>0.2 to 100 μm</a:t>
                      </a:r>
                      <a:endParaRPr sz="1400" u="none" strike="noStrike" cap="none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strike="noStrike" cap="none" dirty="0">
                          <a:sym typeface="Calibri"/>
                        </a:rPr>
                        <a:t>Total Outgoing Radiation</a:t>
                      </a:r>
                      <a:endParaRPr sz="1400" u="none" strike="noStrike" cap="none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50" marR="91450" marT="45725" marB="45725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strike="noStrike" cap="none">
                          <a:sym typeface="Calibri"/>
                        </a:rPr>
                        <a:t>Band B</a:t>
                      </a:r>
                      <a:endParaRPr sz="14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strike="noStrike" cap="none" dirty="0">
                          <a:sym typeface="Calibri"/>
                        </a:rPr>
                        <a:t>0.2 to 4 μm</a:t>
                      </a:r>
                      <a:endParaRPr sz="1400" u="none" strike="noStrike" cap="none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strike="noStrike" cap="none" dirty="0">
                          <a:sym typeface="Calibri"/>
                        </a:rPr>
                        <a:t>Solar-Reflected</a:t>
                      </a:r>
                      <a:endParaRPr sz="1400" u="none" strike="noStrike" cap="none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50" marR="91450" marT="45725" marB="45725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strike="noStrike" cap="none">
                          <a:sym typeface="Calibri"/>
                        </a:rPr>
                        <a:t>Band C</a:t>
                      </a:r>
                      <a:endParaRPr sz="14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strike="noStrike" cap="none" dirty="0">
                          <a:sym typeface="Calibri"/>
                        </a:rPr>
                        <a:t>0.7 to 4 μm</a:t>
                      </a:r>
                      <a:endParaRPr sz="1400" u="none" strike="noStrike" cap="none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strike="noStrike" cap="none" dirty="0">
                          <a:sym typeface="Calibri"/>
                        </a:rPr>
                        <a:t>Near-IR Solar-Reflected</a:t>
                      </a:r>
                      <a:endParaRPr sz="1400" u="none" strike="noStrike" cap="none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50" marR="91450" marT="45725" marB="45725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pic>
        <p:nvPicPr>
          <p:cNvPr id="182" name="Google Shape;182;p27" descr="\\EDGE\Public\Projects\Job#138 NASA NISTAR 2015\Presentations and Reports\NISTAR AGU Presentation\Other Graphics\SourceandBands3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273676" y="2907962"/>
            <a:ext cx="3451224" cy="3135388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1DDF59C-95A7-4063-994B-AB4BC46ACA04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812"/>
          <a:stretch/>
        </p:blipFill>
        <p:spPr>
          <a:xfrm>
            <a:off x="5860851" y="770322"/>
            <a:ext cx="2673549" cy="2090393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30"/>
          <p:cNvSpPr txBox="1"/>
          <p:nvPr/>
        </p:nvSpPr>
        <p:spPr>
          <a:xfrm>
            <a:off x="1129862" y="165082"/>
            <a:ext cx="5105400" cy="461665"/>
          </a:xfrm>
          <a:prstGeom prst="rect">
            <a:avLst/>
          </a:prstGeom>
          <a:noFill/>
          <a:ln>
            <a:noFill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en-US" sz="24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Conclusions</a:t>
            </a:r>
            <a:endParaRPr dirty="0"/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63AF7612-EB10-4E44-BEDB-A8A23E303AD2}"/>
              </a:ext>
            </a:extLst>
          </p:cNvPr>
          <p:cNvSpPr txBox="1">
            <a:spLocks/>
          </p:cNvSpPr>
          <p:nvPr/>
        </p:nvSpPr>
        <p:spPr>
          <a:xfrm>
            <a:off x="959205" y="981590"/>
            <a:ext cx="7225590" cy="4577961"/>
          </a:xfrm>
          <a:prstGeom prst="rect">
            <a:avLst/>
          </a:prstGeom>
        </p:spPr>
        <p:txBody>
          <a:bodyPr vert="horz">
            <a:noAutofit/>
          </a:bodyPr>
          <a:lstStyle>
            <a:lvl1pPr marL="411480" indent="-342900" algn="ctr" rtl="0" eaLnBrk="1" latinLnBrk="0" hangingPunct="1">
              <a:spcBef>
                <a:spcPts val="700"/>
              </a:spcBef>
              <a:buSzPct val="95000"/>
              <a:buFont typeface="Wingdings"/>
              <a:buChar char=""/>
              <a:defRPr sz="20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740664" indent="-285750" algn="ctr" rtl="0" eaLnBrk="1" latinLnBrk="0" hangingPunct="1">
              <a:spcBef>
                <a:spcPct val="20000"/>
              </a:spcBef>
              <a:buClr>
                <a:schemeClr val="accent2"/>
              </a:buClr>
              <a:buSzPct val="90000"/>
              <a:buFont typeface="Wingdings"/>
              <a:buChar char=""/>
              <a:defRPr sz="18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2pPr>
            <a:lvl3pPr marL="996696" indent="-228600" algn="ctr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/>
              <a:buChar char=""/>
              <a:defRPr sz="16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3pPr>
            <a:lvl4pPr marL="1261872" indent="-228600" algn="ctr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3"/>
              <a:buChar char=""/>
              <a:defRPr sz="16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4pPr>
            <a:lvl5pPr marL="1481328" indent="-210312" algn="ctr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sz="14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5pPr>
            <a:lvl6pPr marL="1709928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1952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93976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algn="l"/>
            <a:r>
              <a:rPr lang="en-US" sz="1800" dirty="0"/>
              <a:t>No measurable instrument on-orbit degradation </a:t>
            </a:r>
          </a:p>
          <a:p>
            <a:pPr lvl="1" algn="l"/>
            <a:r>
              <a:rPr lang="en-US" sz="1600" dirty="0"/>
              <a:t>Cavity responsivities agree and stable to &lt; 0.5% </a:t>
            </a:r>
          </a:p>
          <a:p>
            <a:pPr lvl="1" algn="l"/>
            <a:r>
              <a:rPr lang="en-US" sz="1600" dirty="0"/>
              <a:t>Filter transmittances stable to &lt;0.1%</a:t>
            </a:r>
          </a:p>
          <a:p>
            <a:pPr algn="l"/>
            <a:r>
              <a:rPr lang="en-US" sz="1800" dirty="0"/>
              <a:t>No time varying measurement errors</a:t>
            </a:r>
          </a:p>
          <a:p>
            <a:pPr lvl="1" algn="l"/>
            <a:r>
              <a:rPr lang="en-US" sz="1600" dirty="0"/>
              <a:t>EPIC, NISTAR PD and Band B (SW) track one another</a:t>
            </a:r>
          </a:p>
          <a:p>
            <a:pPr lvl="1" algn="l"/>
            <a:r>
              <a:rPr lang="en-US" sz="1600" dirty="0"/>
              <a:t>Bands B (SW) and C (NIR) offsets very stable</a:t>
            </a:r>
          </a:p>
          <a:p>
            <a:pPr algn="l"/>
            <a:r>
              <a:rPr lang="en-US" sz="1800" dirty="0"/>
              <a:t>Proper settling of instrument response to shutter modulated Earth radiation—observed transient is truly a background effect</a:t>
            </a:r>
          </a:p>
          <a:p>
            <a:pPr algn="l"/>
            <a:r>
              <a:rPr lang="en-US" sz="1800" dirty="0"/>
              <a:t>Comparison with CERES Synoptic Model using </a:t>
            </a:r>
            <a:r>
              <a:rPr lang="en-US" sz="1800" dirty="0" err="1"/>
              <a:t>LaRC</a:t>
            </a:r>
            <a:r>
              <a:rPr lang="en-US" sz="1800" dirty="0"/>
              <a:t> anisotropy predictions results in a </a:t>
            </a:r>
            <a:r>
              <a:rPr lang="en-US" sz="1800" dirty="0">
                <a:cs typeface="Calibri" panose="020F0502020204030204" pitchFamily="34" charset="0"/>
              </a:rPr>
              <a:t>≈</a:t>
            </a:r>
            <a:r>
              <a:rPr lang="en-US" sz="1800" dirty="0"/>
              <a:t>10% disagreement for Band B (SW)</a:t>
            </a:r>
            <a:endParaRPr lang="en-US" dirty="0"/>
          </a:p>
          <a:p>
            <a:pPr algn="l"/>
            <a:r>
              <a:rPr lang="en-US" sz="1800" dirty="0"/>
              <a:t>Investigation into potential measurement errors continues</a:t>
            </a:r>
          </a:p>
          <a:p>
            <a:pPr lvl="1" algn="l"/>
            <a:r>
              <a:rPr lang="en-US" dirty="0"/>
              <a:t>Ground calibration is being reviewed in detail</a:t>
            </a:r>
          </a:p>
        </p:txBody>
      </p:sp>
    </p:spTree>
    <p:extLst>
      <p:ext uri="{BB962C8B-B14F-4D97-AF65-F5344CB8AC3E}">
        <p14:creationId xmlns:p14="http://schemas.microsoft.com/office/powerpoint/2010/main" val="12548330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27"/>
          <p:cNvSpPr txBox="1">
            <a:spLocks noGrp="1"/>
          </p:cNvSpPr>
          <p:nvPr>
            <p:ph type="title"/>
          </p:nvPr>
        </p:nvSpPr>
        <p:spPr>
          <a:xfrm>
            <a:off x="1219200" y="76200"/>
            <a:ext cx="7467600" cy="639762"/>
          </a:xfrm>
          <a:prstGeom prst="rect">
            <a:avLst/>
          </a:prstGeom>
          <a:noFill/>
          <a:ln>
            <a:noFill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lang="en-US"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NISTAR</a:t>
            </a:r>
            <a:endParaRPr sz="28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" name="Google Shape;177;p27"/>
          <p:cNvSpPr txBox="1">
            <a:spLocks noGrp="1"/>
          </p:cNvSpPr>
          <p:nvPr>
            <p:ph type="sldNum" idx="12"/>
          </p:nvPr>
        </p:nvSpPr>
        <p:spPr>
          <a:xfrm>
            <a:off x="8534400" y="6418052"/>
            <a:ext cx="3810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3</a:t>
            </a:fld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99CDE833-AB35-4261-9988-6D25BA6CFDC1}"/>
              </a:ext>
            </a:extLst>
          </p:cNvPr>
          <p:cNvGrpSpPr/>
          <p:nvPr/>
        </p:nvGrpSpPr>
        <p:grpSpPr>
          <a:xfrm>
            <a:off x="1091702" y="3565359"/>
            <a:ext cx="6660107" cy="2172287"/>
            <a:chOff x="3764028" y="4229991"/>
            <a:chExt cx="6250972" cy="1946973"/>
          </a:xfrm>
        </p:grpSpPr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777D3B86-57AE-4427-8678-D48D8E974787}"/>
                </a:ext>
              </a:extLst>
            </p:cNvPr>
            <p:cNvPicPr/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7407"/>
            <a:stretch/>
          </p:blipFill>
          <p:spPr bwMode="auto">
            <a:xfrm>
              <a:off x="3764028" y="4229991"/>
              <a:ext cx="6250972" cy="194697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AB3BF8AA-8EF1-4CD0-8B20-C0FFCAB7C779}"/>
                </a:ext>
              </a:extLst>
            </p:cNvPr>
            <p:cNvSpPr/>
            <p:nvPr/>
          </p:nvSpPr>
          <p:spPr>
            <a:xfrm>
              <a:off x="3881377" y="4340506"/>
              <a:ext cx="567160" cy="47456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6" name="Content Placeholder 3">
            <a:extLst>
              <a:ext uri="{FF2B5EF4-FFF2-40B4-BE49-F238E27FC236}">
                <a16:creationId xmlns:a16="http://schemas.microsoft.com/office/drawing/2014/main" id="{1D7F8FEA-382C-425C-BB45-9EB2435CEDB0}"/>
              </a:ext>
            </a:extLst>
          </p:cNvPr>
          <p:cNvSpPr txBox="1">
            <a:spLocks/>
          </p:cNvSpPr>
          <p:nvPr/>
        </p:nvSpPr>
        <p:spPr>
          <a:xfrm>
            <a:off x="971702" y="924210"/>
            <a:ext cx="7200595" cy="267950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ea typeface="+mn-ea"/>
                <a:cs typeface="+mn-cs"/>
              </a:rPr>
              <a:t>Continuously measurement of absolute irradiance in all filter bands</a:t>
            </a:r>
          </a:p>
          <a:p>
            <a:pPr>
              <a:spcBef>
                <a:spcPts val="1800"/>
              </a:spcBef>
              <a:buClrTx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ea typeface="+mn-ea"/>
                <a:cs typeface="+mn-cs"/>
              </a:rPr>
              <a:t>Three </a:t>
            </a:r>
            <a:r>
              <a:rPr lang="en-US" sz="1800" dirty="0">
                <a:solidFill>
                  <a:sysClr val="windowText" lastClr="000000"/>
                </a:solidFill>
              </a:rPr>
              <a:t>broad-band (0.2 to 100 </a:t>
            </a:r>
            <a:r>
              <a:rPr lang="en-US" sz="1800" dirty="0">
                <a:solidFill>
                  <a:sysClr val="windowText" lastClr="000000"/>
                </a:solidFill>
                <a:latin typeface="Symbol" panose="05050102010706020507" pitchFamily="18" charset="2"/>
              </a:rPr>
              <a:t>m</a:t>
            </a:r>
            <a:r>
              <a:rPr lang="en-US" sz="1800" dirty="0">
                <a:solidFill>
                  <a:sysClr val="windowText" lastClr="000000"/>
                </a:solidFill>
              </a:rPr>
              <a:t>m) electrical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ea typeface="+mn-ea"/>
                <a:cs typeface="+mn-cs"/>
              </a:rPr>
              <a:t> substitution radiometers (ESRs)</a:t>
            </a:r>
          </a:p>
          <a:p>
            <a:pPr>
              <a:spcBef>
                <a:spcPts val="1800"/>
              </a:spcBef>
              <a:buClrTx/>
            </a:pPr>
            <a:r>
              <a:rPr lang="en-US" sz="1800" dirty="0">
                <a:solidFill>
                  <a:sysClr val="windowText" lastClr="000000"/>
                </a:solidFill>
              </a:rPr>
              <a:t>Two filter types select either band B or band C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ea typeface="+mn-ea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ea typeface="+mn-ea"/>
                <a:cs typeface="+mn-cs"/>
              </a:rPr>
              <a:t>Cavity ESRs </a:t>
            </a:r>
            <a:r>
              <a:rPr lang="en-US" sz="1800" dirty="0">
                <a:solidFill>
                  <a:sysClr val="windowText" lastClr="000000"/>
                </a:solidFill>
              </a:rPr>
              <a:t>for stability,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ea typeface="+mn-ea"/>
                <a:cs typeface="+mn-cs"/>
              </a:rPr>
              <a:t>ground calibration for accuracy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ea typeface="+mn-ea"/>
                <a:cs typeface="+mn-cs"/>
              </a:rPr>
              <a:t>Photodiode monitor</a:t>
            </a:r>
            <a:r>
              <a:rPr lang="en-US" sz="1800" dirty="0">
                <a:solidFill>
                  <a:sysClr val="windowText" lastClr="000000"/>
                </a:solidFill>
              </a:rPr>
              <a:t>s filter transmittance stability on-orbit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192470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28"/>
          <p:cNvSpPr txBox="1"/>
          <p:nvPr/>
        </p:nvSpPr>
        <p:spPr>
          <a:xfrm>
            <a:off x="927272" y="-79440"/>
            <a:ext cx="7612880" cy="954000"/>
          </a:xfrm>
          <a:prstGeom prst="rect">
            <a:avLst/>
          </a:prstGeom>
          <a:noFill/>
          <a:ln>
            <a:noFill/>
          </a:ln>
          <a:effectLst>
            <a:outerShdw blurRad="50799" dist="38100" dir="5400000" algn="t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Font typeface="Arial"/>
              <a:buNone/>
            </a:pPr>
            <a:r>
              <a:rPr lang="en-US" sz="24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Comparison: CERES SW and NISTAR Band B</a:t>
            </a:r>
            <a:endParaRPr dirty="0"/>
          </a:p>
        </p:txBody>
      </p:sp>
      <p:sp>
        <p:nvSpPr>
          <p:cNvPr id="190" name="Google Shape;190;p28"/>
          <p:cNvSpPr txBox="1"/>
          <p:nvPr/>
        </p:nvSpPr>
        <p:spPr>
          <a:xfrm>
            <a:off x="603848" y="750263"/>
            <a:ext cx="8225597" cy="11506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dk1"/>
                </a:solidFill>
                <a:latin typeface="+mn-lt"/>
                <a:ea typeface="Calibri"/>
                <a:cs typeface="Calibri" panose="020F0502020204030204" pitchFamily="34" charset="0"/>
                <a:sym typeface="Calibri"/>
              </a:rPr>
              <a:t>Large, 8% to 1</a:t>
            </a:r>
            <a:r>
              <a:rPr lang="en-US" sz="1600" dirty="0">
                <a:solidFill>
                  <a:schemeClr val="dk1"/>
                </a:solidFill>
                <a:latin typeface="+mn-lt"/>
                <a:ea typeface="Calibri"/>
                <a:cs typeface="Calibri"/>
                <a:sym typeface="Calibri"/>
              </a:rPr>
              <a:t>3%, difference between CERES SW SYN Flux and NISTAR Band B </a:t>
            </a:r>
            <a:endParaRPr sz="1600" dirty="0">
              <a:latin typeface="+mn-lt"/>
            </a:endParaRPr>
          </a:p>
          <a:p>
            <a:pPr marL="285750" lvl="0" indent="-285750">
              <a:lnSpc>
                <a:spcPct val="150000"/>
              </a:lnSpc>
              <a:buClr>
                <a:schemeClr val="dk1"/>
              </a:buClr>
              <a:buSzPts val="1800"/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dk1"/>
                </a:solidFill>
                <a:latin typeface="+mn-lt"/>
                <a:ea typeface="Calibri"/>
                <a:cs typeface="Calibri"/>
                <a:sym typeface="Calibri"/>
              </a:rPr>
              <a:t>NISTAR uncertainty of </a:t>
            </a:r>
            <a:r>
              <a:rPr lang="en-US" sz="1600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≈</a:t>
            </a:r>
            <a:r>
              <a:rPr lang="en-US" sz="1600" dirty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2% </a:t>
            </a:r>
            <a:r>
              <a:rPr lang="en-US" sz="1600" dirty="0">
                <a:solidFill>
                  <a:schemeClr val="dk1"/>
                </a:solidFill>
                <a:latin typeface="+mn-lt"/>
                <a:ea typeface="Calibri"/>
                <a:cs typeface="Calibri"/>
                <a:sym typeface="Calibri"/>
              </a:rPr>
              <a:t>is, by itself, too low to explain the discrepancy</a:t>
            </a:r>
          </a:p>
          <a:p>
            <a:pPr lvl="0" algn="ctr">
              <a:lnSpc>
                <a:spcPct val="150000"/>
              </a:lnSpc>
              <a:buClr>
                <a:schemeClr val="dk1"/>
              </a:buClr>
              <a:buSzPts val="1800"/>
            </a:pPr>
            <a:r>
              <a:rPr lang="en-US" sz="1600" dirty="0">
                <a:solidFill>
                  <a:schemeClr val="dk1"/>
                </a:solidFill>
                <a:latin typeface="+mn-lt"/>
                <a:ea typeface="Calibri"/>
                <a:cs typeface="Calibri"/>
                <a:sym typeface="Wingdings" panose="05000000000000000000" pitchFamily="2" charset="2"/>
              </a:rPr>
              <a:t>  </a:t>
            </a:r>
            <a:r>
              <a:rPr lang="en-US" sz="1600" b="1" dirty="0">
                <a:solidFill>
                  <a:schemeClr val="dk1"/>
                </a:solidFill>
                <a:latin typeface="+mn-lt"/>
                <a:ea typeface="Calibri"/>
                <a:cs typeface="Calibri"/>
                <a:sym typeface="Wingdings" panose="05000000000000000000" pitchFamily="2" charset="2"/>
              </a:rPr>
              <a:t> looking for sources of unquantified NISTAR measurement error</a:t>
            </a:r>
            <a:endParaRPr lang="en-US" sz="1600" b="1" dirty="0">
              <a:solidFill>
                <a:schemeClr val="dk1"/>
              </a:solidFill>
              <a:latin typeface="+mn-lt"/>
              <a:ea typeface="Calibri"/>
              <a:cs typeface="Calibri"/>
              <a:sym typeface="Calibri"/>
            </a:endParaRPr>
          </a:p>
          <a:p>
            <a:pPr marL="0" marR="0" lvl="0" indent="-1143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endParaRPr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6927CD11-1AFF-42A7-B799-4CF5104C62B1}"/>
              </a:ext>
            </a:extLst>
          </p:cNvPr>
          <p:cNvGrpSpPr/>
          <p:nvPr/>
        </p:nvGrpSpPr>
        <p:grpSpPr>
          <a:xfrm>
            <a:off x="1305026" y="2031925"/>
            <a:ext cx="6533947" cy="3936824"/>
            <a:chOff x="1154557" y="1000383"/>
            <a:chExt cx="6533947" cy="3936824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5A06E644-7795-4A9B-8A21-EC77C4851A2E}"/>
                </a:ext>
              </a:extLst>
            </p:cNvPr>
            <p:cNvPicPr/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127" t="4819"/>
            <a:stretch/>
          </p:blipFill>
          <p:spPr>
            <a:xfrm>
              <a:off x="1627668" y="1000383"/>
              <a:ext cx="6060836" cy="3936824"/>
            </a:xfrm>
            <a:prstGeom prst="rect">
              <a:avLst/>
            </a:prstGeom>
          </p:spPr>
        </p:pic>
        <p:cxnSp>
          <p:nvCxnSpPr>
            <p:cNvPr id="3" name="Straight Arrow Connector 2">
              <a:extLst>
                <a:ext uri="{FF2B5EF4-FFF2-40B4-BE49-F238E27FC236}">
                  <a16:creationId xmlns:a16="http://schemas.microsoft.com/office/drawing/2014/main" id="{6AC74C04-9814-46CC-8E25-E59379FC1388}"/>
                </a:ext>
              </a:extLst>
            </p:cNvPr>
            <p:cNvCxnSpPr>
              <a:cxnSpLocks/>
            </p:cNvCxnSpPr>
            <p:nvPr/>
          </p:nvCxnSpPr>
          <p:spPr>
            <a:xfrm>
              <a:off x="5007369" y="2486976"/>
              <a:ext cx="0" cy="978061"/>
            </a:xfrm>
            <a:prstGeom prst="straightConnector1">
              <a:avLst/>
            </a:prstGeom>
            <a:ln w="34925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014C3187-A681-4824-90B5-936FD0680B6F}"/>
                </a:ext>
              </a:extLst>
            </p:cNvPr>
            <p:cNvSpPr txBox="1"/>
            <p:nvPr/>
          </p:nvSpPr>
          <p:spPr>
            <a:xfrm>
              <a:off x="4174245" y="2699260"/>
              <a:ext cx="1695984" cy="461665"/>
            </a:xfrm>
            <a:prstGeom prst="rect">
              <a:avLst/>
            </a:prstGeom>
            <a:solidFill>
              <a:schemeClr val="lt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 err="1"/>
                <a:t>Anistropy</a:t>
              </a:r>
              <a:r>
                <a:rPr lang="en-US" sz="1200" dirty="0"/>
                <a:t> Factor (</a:t>
              </a:r>
              <a:r>
                <a:rPr lang="en-US" sz="1200" dirty="0" err="1"/>
                <a:t>Wenying</a:t>
              </a:r>
              <a:r>
                <a:rPr lang="en-US" sz="1200" dirty="0"/>
                <a:t> </a:t>
              </a:r>
              <a:r>
                <a:rPr lang="en-US" sz="1200" dirty="0" err="1"/>
                <a:t>Su</a:t>
              </a:r>
              <a:r>
                <a:rPr lang="en-US" sz="1200" dirty="0"/>
                <a:t>, </a:t>
              </a:r>
              <a:r>
                <a:rPr lang="en-US" sz="1200" dirty="0" err="1"/>
                <a:t>LaRC</a:t>
              </a:r>
              <a:r>
                <a:rPr lang="en-US" sz="1200" dirty="0"/>
                <a:t>)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C8D49971-92AE-4433-9450-0D1C11118490}"/>
                </a:ext>
              </a:extLst>
            </p:cNvPr>
            <p:cNvSpPr txBox="1"/>
            <p:nvPr/>
          </p:nvSpPr>
          <p:spPr>
            <a:xfrm>
              <a:off x="5074604" y="3690940"/>
              <a:ext cx="600629" cy="276999"/>
            </a:xfrm>
            <a:prstGeom prst="rect">
              <a:avLst/>
            </a:prstGeom>
            <a:solidFill>
              <a:schemeClr val="lt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>
                  <a:latin typeface="Calibri" panose="020F0502020204030204" pitchFamily="34" charset="0"/>
                  <a:cs typeface="Calibri" panose="020F0502020204030204" pitchFamily="34" charset="0"/>
                </a:rPr>
                <a:t>≈</a:t>
              </a:r>
              <a:r>
                <a:rPr lang="en-US" sz="1200" dirty="0"/>
                <a:t>10%</a:t>
              </a:r>
            </a:p>
          </p:txBody>
        </p:sp>
        <p:cxnSp>
          <p:nvCxnSpPr>
            <p:cNvPr id="16" name="Straight Arrow Connector 15">
              <a:extLst>
                <a:ext uri="{FF2B5EF4-FFF2-40B4-BE49-F238E27FC236}">
                  <a16:creationId xmlns:a16="http://schemas.microsoft.com/office/drawing/2014/main" id="{D07BDA00-EF95-4F07-B130-AA49A58252E1}"/>
                </a:ext>
              </a:extLst>
            </p:cNvPr>
            <p:cNvCxnSpPr>
              <a:cxnSpLocks/>
            </p:cNvCxnSpPr>
            <p:nvPr/>
          </p:nvCxnSpPr>
          <p:spPr>
            <a:xfrm>
              <a:off x="5007369" y="3591422"/>
              <a:ext cx="0" cy="476036"/>
            </a:xfrm>
            <a:prstGeom prst="straightConnector1">
              <a:avLst/>
            </a:prstGeom>
            <a:ln w="34925">
              <a:solidFill>
                <a:schemeClr val="tx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3CF7F49E-41ED-448F-A416-C716FDD4EB1D}"/>
                </a:ext>
              </a:extLst>
            </p:cNvPr>
            <p:cNvSpPr txBox="1"/>
            <p:nvPr/>
          </p:nvSpPr>
          <p:spPr>
            <a:xfrm rot="16200000">
              <a:off x="225331" y="2529983"/>
              <a:ext cx="2197006" cy="338554"/>
            </a:xfrm>
            <a:prstGeom prst="rect">
              <a:avLst/>
            </a:prstGeom>
            <a:solidFill>
              <a:schemeClr val="lt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dirty="0"/>
                <a:t> (W/m</a:t>
              </a:r>
              <a:r>
                <a:rPr lang="en-US" sz="1600" baseline="30000" dirty="0"/>
                <a:t>2</a:t>
              </a:r>
              <a:r>
                <a:rPr lang="en-US" sz="1600" dirty="0"/>
                <a:t>)</a:t>
              </a: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A52B004A-FA56-4FF3-B5EC-02EBB0EB1BEF}"/>
                </a:ext>
              </a:extLst>
            </p:cNvPr>
            <p:cNvSpPr/>
            <p:nvPr/>
          </p:nvSpPr>
          <p:spPr>
            <a:xfrm>
              <a:off x="4124901" y="1221081"/>
              <a:ext cx="2652688" cy="53033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0" name="TextBox 19">
                  <a:extLst>
                    <a:ext uri="{FF2B5EF4-FFF2-40B4-BE49-F238E27FC236}">
                      <a16:creationId xmlns:a16="http://schemas.microsoft.com/office/drawing/2014/main" id="{A047B4D3-94A1-453A-BD0D-4B6E598D9479}"/>
                    </a:ext>
                  </a:extLst>
                </p:cNvPr>
                <p:cNvSpPr txBox="1"/>
                <p:nvPr/>
              </p:nvSpPr>
              <p:spPr>
                <a:xfrm>
                  <a:off x="4150930" y="1243874"/>
                  <a:ext cx="2626649" cy="489108"/>
                </a:xfrm>
                <a:prstGeom prst="rect">
                  <a:avLst/>
                </a:prstGeom>
                <a:solidFill>
                  <a:schemeClr val="lt1"/>
                </a:solidFill>
              </p:spPr>
              <p:txBody>
                <a:bodyPr wrap="square" lIns="0" tIns="0" rIns="0" bIns="0" rtlCol="0">
                  <a:spAutoFit/>
                </a:bodyPr>
                <a:lstStyle/>
                <a:p>
                  <a:pPr>
                    <a:lnSpc>
                      <a:spcPts val="1290"/>
                    </a:lnSpc>
                  </a:pPr>
                  <a:r>
                    <a:rPr lang="en-US" sz="1050" dirty="0"/>
                    <a:t>CERES SW SYN Flux (</a:t>
                  </a:r>
                  <a:r>
                    <a:rPr lang="en-US" sz="1050" dirty="0" err="1"/>
                    <a:t>Wenying</a:t>
                  </a:r>
                  <a:r>
                    <a:rPr lang="en-US" sz="1050" dirty="0"/>
                    <a:t> </a:t>
                  </a:r>
                  <a:r>
                    <a:rPr lang="en-US" sz="1050" dirty="0" err="1"/>
                    <a:t>Su</a:t>
                  </a:r>
                  <a:r>
                    <a:rPr lang="en-US" sz="1050" dirty="0"/>
                    <a:t>, </a:t>
                  </a:r>
                  <a:r>
                    <a:rPr lang="en-US" sz="1050" dirty="0" err="1"/>
                    <a:t>LaRC</a:t>
                  </a:r>
                  <a:r>
                    <a:rPr lang="en-US" sz="1050" dirty="0"/>
                    <a:t>)</a:t>
                  </a:r>
                </a:p>
                <a:p>
                  <a:pPr>
                    <a:lnSpc>
                      <a:spcPts val="1290"/>
                    </a:lnSpc>
                  </a:pPr>
                  <a:r>
                    <a:rPr lang="en-US" sz="1050" dirty="0"/>
                    <a:t>NISTAR Band B Radiance </a:t>
                  </a:r>
                  <a14:m>
                    <m:oMath xmlns:m="http://schemas.openxmlformats.org/officeDocument/2006/math">
                      <m:r>
                        <a:rPr lang="en-US" sz="105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en-US" sz="105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𝜋</m:t>
                      </m:r>
                    </m:oMath>
                  </a14:m>
                  <a:endParaRPr lang="en-US" sz="1050" dirty="0"/>
                </a:p>
                <a:p>
                  <a:pPr>
                    <a:lnSpc>
                      <a:spcPts val="1290"/>
                    </a:lnSpc>
                  </a:pPr>
                  <a:r>
                    <a:rPr lang="en-US" sz="1050" dirty="0"/>
                    <a:t>NISTAR Band B Flux</a:t>
                  </a:r>
                </a:p>
              </p:txBody>
            </p:sp>
          </mc:Choice>
          <mc:Fallback xmlns="">
            <p:sp>
              <p:nvSpPr>
                <p:cNvPr id="20" name="TextBox 19">
                  <a:extLst>
                    <a:ext uri="{FF2B5EF4-FFF2-40B4-BE49-F238E27FC236}">
                      <a16:creationId xmlns:a16="http://schemas.microsoft.com/office/drawing/2014/main" id="{A047B4D3-94A1-453A-BD0D-4B6E598D947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150930" y="1243874"/>
                  <a:ext cx="2626649" cy="489108"/>
                </a:xfrm>
                <a:prstGeom prst="rect">
                  <a:avLst/>
                </a:prstGeom>
                <a:blipFill>
                  <a:blip r:embed="rId4"/>
                  <a:stretch>
                    <a:fillRect l="-3256" t="-10000" r="-1163" b="-1625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5890825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28"/>
          <p:cNvSpPr txBox="1"/>
          <p:nvPr/>
        </p:nvSpPr>
        <p:spPr>
          <a:xfrm>
            <a:off x="1313121" y="-87310"/>
            <a:ext cx="7086600" cy="954000"/>
          </a:xfrm>
          <a:prstGeom prst="rect">
            <a:avLst/>
          </a:prstGeom>
          <a:noFill/>
          <a:ln>
            <a:noFill/>
          </a:ln>
          <a:effectLst>
            <a:outerShdw blurRad="50799" dist="38100" dir="5400000" algn="t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Font typeface="Arial"/>
              <a:buNone/>
            </a:pPr>
            <a:r>
              <a:rPr lang="en-US" sz="2400" b="1" dirty="0">
                <a:solidFill>
                  <a:schemeClr val="dk1"/>
                </a:solidFill>
              </a:rPr>
              <a:t>Possible Sources of Measurement Error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556D5A9-0252-46BF-A14D-7ED13F77D092}"/>
              </a:ext>
            </a:extLst>
          </p:cNvPr>
          <p:cNvSpPr txBox="1">
            <a:spLocks/>
          </p:cNvSpPr>
          <p:nvPr/>
        </p:nvSpPr>
        <p:spPr>
          <a:xfrm>
            <a:off x="591999" y="935802"/>
            <a:ext cx="8185178" cy="5405518"/>
          </a:xfrm>
          <a:prstGeom prst="rect">
            <a:avLst/>
          </a:prstGeom>
        </p:spPr>
        <p:txBody>
          <a:bodyPr vert="horz">
            <a:noAutofit/>
          </a:bodyPr>
          <a:lstStyle>
            <a:lvl1pPr marL="411480" indent="-342900" algn="ctr" rtl="0" eaLnBrk="1" latinLnBrk="0" hangingPunct="1">
              <a:spcBef>
                <a:spcPts val="700"/>
              </a:spcBef>
              <a:buSzPct val="95000"/>
              <a:buFont typeface="Wingdings"/>
              <a:buChar char=""/>
              <a:defRPr sz="20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740664" indent="-285750" algn="ctr" rtl="0" eaLnBrk="1" latinLnBrk="0" hangingPunct="1">
              <a:spcBef>
                <a:spcPct val="20000"/>
              </a:spcBef>
              <a:buClr>
                <a:schemeClr val="accent2"/>
              </a:buClr>
              <a:buSzPct val="90000"/>
              <a:buFont typeface="Wingdings"/>
              <a:buChar char=""/>
              <a:defRPr sz="18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2pPr>
            <a:lvl3pPr marL="996696" indent="-228600" algn="ctr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/>
              <a:buChar char=""/>
              <a:defRPr sz="16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3pPr>
            <a:lvl4pPr marL="1261872" indent="-228600" algn="ctr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3"/>
              <a:buChar char=""/>
              <a:defRPr sz="16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4pPr>
            <a:lvl5pPr marL="1481328" indent="-210312" algn="ctr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sz="14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5pPr>
            <a:lvl6pPr marL="1709928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1952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93976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algn="l"/>
            <a:r>
              <a:rPr lang="en-US" sz="2400" dirty="0">
                <a:latin typeface="Calibri"/>
              </a:rPr>
              <a:t> </a:t>
            </a:r>
            <a:r>
              <a:rPr lang="en-US" dirty="0"/>
              <a:t>Instability of the instrument on-orbit—</a:t>
            </a:r>
            <a:r>
              <a:rPr lang="en-US" dirty="0">
                <a:solidFill>
                  <a:srgbClr val="00B050"/>
                </a:solidFill>
              </a:rPr>
              <a:t>evidence supports stability</a:t>
            </a:r>
          </a:p>
          <a:p>
            <a:pPr lvl="1" algn="l"/>
            <a:r>
              <a:rPr lang="en-US" dirty="0"/>
              <a:t>Variability of offsets not capture by monthly measurements </a:t>
            </a:r>
          </a:p>
          <a:p>
            <a:pPr lvl="1" algn="l"/>
            <a:r>
              <a:rPr lang="en-US" dirty="0"/>
              <a:t>Contamination of optical components</a:t>
            </a:r>
          </a:p>
          <a:p>
            <a:pPr lvl="2" algn="l"/>
            <a:r>
              <a:rPr lang="en-US" sz="1800" dirty="0"/>
              <a:t>Filters (and PD) are very susceptible </a:t>
            </a:r>
          </a:p>
          <a:p>
            <a:pPr lvl="2" algn="l"/>
            <a:r>
              <a:rPr lang="en-US" sz="1800" dirty="0"/>
              <a:t>(Cavities NOT sensitive to small contamination) </a:t>
            </a:r>
          </a:p>
          <a:p>
            <a:pPr lvl="1" algn="l"/>
            <a:r>
              <a:rPr lang="en-US" sz="2000" dirty="0"/>
              <a:t>Changes in the ESR electronics</a:t>
            </a:r>
          </a:p>
          <a:p>
            <a:pPr lvl="2" algn="l"/>
            <a:r>
              <a:rPr lang="en-US" sz="1800" dirty="0"/>
              <a:t>Radiation induced</a:t>
            </a:r>
          </a:p>
          <a:p>
            <a:pPr lvl="2" algn="l"/>
            <a:r>
              <a:rPr lang="en-US" sz="1800" dirty="0"/>
              <a:t>Aging  </a:t>
            </a:r>
            <a:endParaRPr lang="en-US" dirty="0"/>
          </a:p>
          <a:p>
            <a:pPr algn="l"/>
            <a:r>
              <a:rPr lang="en-US" dirty="0"/>
              <a:t>Launch induced post calibration changes—</a:t>
            </a:r>
            <a:r>
              <a:rPr lang="en-US" dirty="0">
                <a:solidFill>
                  <a:srgbClr val="00B050"/>
                </a:solidFill>
              </a:rPr>
              <a:t>would detect if not same for all channels</a:t>
            </a:r>
          </a:p>
          <a:p>
            <a:pPr lvl="1" algn="l"/>
            <a:r>
              <a:rPr lang="en-US" dirty="0"/>
              <a:t>e.g., paint loss in cavities </a:t>
            </a:r>
          </a:p>
          <a:p>
            <a:pPr algn="l"/>
            <a:r>
              <a:rPr lang="en-US" dirty="0"/>
              <a:t>Unanticipated transient with internal shutter </a:t>
            </a:r>
          </a:p>
          <a:p>
            <a:pPr lvl="1" algn="l"/>
            <a:r>
              <a:rPr lang="en-US" dirty="0">
                <a:solidFill>
                  <a:srgbClr val="00B050"/>
                </a:solidFill>
              </a:rPr>
              <a:t>Shown to be removable background effect</a:t>
            </a:r>
          </a:p>
          <a:p>
            <a:pPr lvl="1" algn="l"/>
            <a:r>
              <a:rPr lang="en-US" dirty="0">
                <a:solidFill>
                  <a:srgbClr val="00B050"/>
                </a:solidFill>
              </a:rPr>
              <a:t>Earth signal shown to settled</a:t>
            </a:r>
          </a:p>
          <a:p>
            <a:pPr algn="l"/>
            <a:r>
              <a:rPr lang="en-US" dirty="0"/>
              <a:t>Calibration errors—</a:t>
            </a:r>
            <a:r>
              <a:rPr lang="en-US" dirty="0">
                <a:solidFill>
                  <a:srgbClr val="00B050"/>
                </a:solidFill>
              </a:rPr>
              <a:t>none expected at the 10% level; being reviewed</a:t>
            </a:r>
          </a:p>
        </p:txBody>
      </p:sp>
    </p:spTree>
    <p:extLst>
      <p:ext uri="{BB962C8B-B14F-4D97-AF65-F5344CB8AC3E}">
        <p14:creationId xmlns:p14="http://schemas.microsoft.com/office/powerpoint/2010/main" val="39973648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28"/>
          <p:cNvSpPr txBox="1"/>
          <p:nvPr/>
        </p:nvSpPr>
        <p:spPr>
          <a:xfrm>
            <a:off x="927272" y="-79440"/>
            <a:ext cx="7612880" cy="954000"/>
          </a:xfrm>
          <a:prstGeom prst="rect">
            <a:avLst/>
          </a:prstGeom>
          <a:noFill/>
          <a:ln>
            <a:noFill/>
          </a:ln>
          <a:effectLst>
            <a:outerShdw blurRad="50799" dist="38100" dir="5400000" algn="t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Font typeface="Arial"/>
              <a:buNone/>
            </a:pPr>
            <a:r>
              <a:rPr lang="en-US" sz="24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Comparison: CERES SW and NISTAR Band B</a:t>
            </a:r>
            <a:endParaRPr dirty="0"/>
          </a:p>
        </p:txBody>
      </p:sp>
      <p:sp>
        <p:nvSpPr>
          <p:cNvPr id="190" name="Google Shape;190;p28"/>
          <p:cNvSpPr txBox="1"/>
          <p:nvPr/>
        </p:nvSpPr>
        <p:spPr>
          <a:xfrm>
            <a:off x="603848" y="750263"/>
            <a:ext cx="8225597" cy="11506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dk1"/>
                </a:solidFill>
                <a:latin typeface="+mn-lt"/>
                <a:ea typeface="Calibri"/>
                <a:cs typeface="Calibri" panose="020F0502020204030204" pitchFamily="34" charset="0"/>
                <a:sym typeface="Calibri"/>
              </a:rPr>
              <a:t>Large, 8% to 1</a:t>
            </a:r>
            <a:r>
              <a:rPr lang="en-US" sz="1600" dirty="0">
                <a:solidFill>
                  <a:schemeClr val="dk1"/>
                </a:solidFill>
                <a:latin typeface="+mn-lt"/>
                <a:ea typeface="Calibri"/>
                <a:cs typeface="Calibri"/>
                <a:sym typeface="Calibri"/>
              </a:rPr>
              <a:t>3%, difference between CERES SW SYN Flux and NISTAR Band B </a:t>
            </a:r>
            <a:endParaRPr sz="1600" dirty="0">
              <a:latin typeface="+mn-lt"/>
            </a:endParaRPr>
          </a:p>
          <a:p>
            <a:pPr marL="285750" lvl="0" indent="-285750">
              <a:lnSpc>
                <a:spcPct val="150000"/>
              </a:lnSpc>
              <a:buClr>
                <a:schemeClr val="dk1"/>
              </a:buClr>
              <a:buSzPts val="1800"/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dk1"/>
                </a:solidFill>
                <a:latin typeface="+mn-lt"/>
                <a:ea typeface="Calibri"/>
                <a:cs typeface="Calibri"/>
                <a:sym typeface="Calibri"/>
              </a:rPr>
              <a:t>NISTAR uncertainty of </a:t>
            </a:r>
            <a:r>
              <a:rPr lang="en-US" sz="1600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≈</a:t>
            </a:r>
            <a:r>
              <a:rPr lang="en-US" sz="1600" dirty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2% </a:t>
            </a:r>
            <a:r>
              <a:rPr lang="en-US" sz="1600" dirty="0">
                <a:solidFill>
                  <a:schemeClr val="dk1"/>
                </a:solidFill>
                <a:latin typeface="+mn-lt"/>
                <a:ea typeface="Calibri"/>
                <a:cs typeface="Calibri"/>
                <a:sym typeface="Calibri"/>
              </a:rPr>
              <a:t>is, by itself, too low to explain the discrepancy</a:t>
            </a:r>
          </a:p>
          <a:p>
            <a:pPr lvl="0" algn="ctr">
              <a:lnSpc>
                <a:spcPct val="150000"/>
              </a:lnSpc>
              <a:buClr>
                <a:schemeClr val="dk1"/>
              </a:buClr>
              <a:buSzPts val="1800"/>
            </a:pPr>
            <a:r>
              <a:rPr lang="en-US" sz="1600" dirty="0">
                <a:solidFill>
                  <a:schemeClr val="dk1"/>
                </a:solidFill>
                <a:latin typeface="+mn-lt"/>
                <a:ea typeface="Calibri"/>
                <a:cs typeface="Calibri"/>
                <a:sym typeface="Wingdings" panose="05000000000000000000" pitchFamily="2" charset="2"/>
              </a:rPr>
              <a:t>  </a:t>
            </a:r>
            <a:r>
              <a:rPr lang="en-US" sz="1600" b="1" dirty="0">
                <a:solidFill>
                  <a:schemeClr val="dk1"/>
                </a:solidFill>
                <a:latin typeface="+mn-lt"/>
                <a:ea typeface="Calibri"/>
                <a:cs typeface="Calibri"/>
                <a:sym typeface="Wingdings" panose="05000000000000000000" pitchFamily="2" charset="2"/>
              </a:rPr>
              <a:t> looking for sources of unquantified NISTAR measurement error</a:t>
            </a:r>
            <a:endParaRPr lang="en-US" sz="1600" b="1" dirty="0">
              <a:solidFill>
                <a:schemeClr val="dk1"/>
              </a:solidFill>
              <a:latin typeface="+mn-lt"/>
              <a:ea typeface="Calibri"/>
              <a:cs typeface="Calibri"/>
              <a:sym typeface="Calibri"/>
            </a:endParaRPr>
          </a:p>
          <a:p>
            <a:pPr marL="0" marR="0" lvl="0" indent="-1143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endParaRPr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6927CD11-1AFF-42A7-B799-4CF5104C62B1}"/>
              </a:ext>
            </a:extLst>
          </p:cNvPr>
          <p:cNvGrpSpPr/>
          <p:nvPr/>
        </p:nvGrpSpPr>
        <p:grpSpPr>
          <a:xfrm>
            <a:off x="1305026" y="2031925"/>
            <a:ext cx="6533947" cy="3936824"/>
            <a:chOff x="1154557" y="1000383"/>
            <a:chExt cx="6533947" cy="3936824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5A06E644-7795-4A9B-8A21-EC77C4851A2E}"/>
                </a:ext>
              </a:extLst>
            </p:cNvPr>
            <p:cNvPicPr/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127" t="4819"/>
            <a:stretch/>
          </p:blipFill>
          <p:spPr>
            <a:xfrm>
              <a:off x="1627668" y="1000383"/>
              <a:ext cx="6060836" cy="3936824"/>
            </a:xfrm>
            <a:prstGeom prst="rect">
              <a:avLst/>
            </a:prstGeom>
          </p:spPr>
        </p:pic>
        <p:cxnSp>
          <p:nvCxnSpPr>
            <p:cNvPr id="3" name="Straight Arrow Connector 2">
              <a:extLst>
                <a:ext uri="{FF2B5EF4-FFF2-40B4-BE49-F238E27FC236}">
                  <a16:creationId xmlns:a16="http://schemas.microsoft.com/office/drawing/2014/main" id="{6AC74C04-9814-46CC-8E25-E59379FC1388}"/>
                </a:ext>
              </a:extLst>
            </p:cNvPr>
            <p:cNvCxnSpPr>
              <a:cxnSpLocks/>
            </p:cNvCxnSpPr>
            <p:nvPr/>
          </p:nvCxnSpPr>
          <p:spPr>
            <a:xfrm>
              <a:off x="5007369" y="2486976"/>
              <a:ext cx="0" cy="978061"/>
            </a:xfrm>
            <a:prstGeom prst="straightConnector1">
              <a:avLst/>
            </a:prstGeom>
            <a:ln w="34925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014C3187-A681-4824-90B5-936FD0680B6F}"/>
                </a:ext>
              </a:extLst>
            </p:cNvPr>
            <p:cNvSpPr txBox="1"/>
            <p:nvPr/>
          </p:nvSpPr>
          <p:spPr>
            <a:xfrm>
              <a:off x="4174245" y="2699260"/>
              <a:ext cx="1695984" cy="461665"/>
            </a:xfrm>
            <a:prstGeom prst="rect">
              <a:avLst/>
            </a:prstGeom>
            <a:solidFill>
              <a:schemeClr val="lt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 err="1"/>
                <a:t>Anistropy</a:t>
              </a:r>
              <a:r>
                <a:rPr lang="en-US" sz="1200" dirty="0"/>
                <a:t> Factor (</a:t>
              </a:r>
              <a:r>
                <a:rPr lang="en-US" sz="1200" dirty="0" err="1"/>
                <a:t>Wenying</a:t>
              </a:r>
              <a:r>
                <a:rPr lang="en-US" sz="1200" dirty="0"/>
                <a:t> </a:t>
              </a:r>
              <a:r>
                <a:rPr lang="en-US" sz="1200" dirty="0" err="1"/>
                <a:t>Su</a:t>
              </a:r>
              <a:r>
                <a:rPr lang="en-US" sz="1200" dirty="0"/>
                <a:t>, </a:t>
              </a:r>
              <a:r>
                <a:rPr lang="en-US" sz="1200" dirty="0" err="1"/>
                <a:t>LaRC</a:t>
              </a:r>
              <a:r>
                <a:rPr lang="en-US" sz="1200" dirty="0"/>
                <a:t>)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C8D49971-92AE-4433-9450-0D1C11118490}"/>
                </a:ext>
              </a:extLst>
            </p:cNvPr>
            <p:cNvSpPr txBox="1"/>
            <p:nvPr/>
          </p:nvSpPr>
          <p:spPr>
            <a:xfrm>
              <a:off x="5074604" y="3690940"/>
              <a:ext cx="600629" cy="276999"/>
            </a:xfrm>
            <a:prstGeom prst="rect">
              <a:avLst/>
            </a:prstGeom>
            <a:solidFill>
              <a:schemeClr val="lt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>
                  <a:latin typeface="Calibri" panose="020F0502020204030204" pitchFamily="34" charset="0"/>
                  <a:cs typeface="Calibri" panose="020F0502020204030204" pitchFamily="34" charset="0"/>
                </a:rPr>
                <a:t>≈</a:t>
              </a:r>
              <a:r>
                <a:rPr lang="en-US" sz="1200" dirty="0"/>
                <a:t>10%</a:t>
              </a:r>
            </a:p>
          </p:txBody>
        </p:sp>
        <p:cxnSp>
          <p:nvCxnSpPr>
            <p:cNvPr id="16" name="Straight Arrow Connector 15">
              <a:extLst>
                <a:ext uri="{FF2B5EF4-FFF2-40B4-BE49-F238E27FC236}">
                  <a16:creationId xmlns:a16="http://schemas.microsoft.com/office/drawing/2014/main" id="{D07BDA00-EF95-4F07-B130-AA49A58252E1}"/>
                </a:ext>
              </a:extLst>
            </p:cNvPr>
            <p:cNvCxnSpPr>
              <a:cxnSpLocks/>
            </p:cNvCxnSpPr>
            <p:nvPr/>
          </p:nvCxnSpPr>
          <p:spPr>
            <a:xfrm>
              <a:off x="5007369" y="3591422"/>
              <a:ext cx="0" cy="476036"/>
            </a:xfrm>
            <a:prstGeom prst="straightConnector1">
              <a:avLst/>
            </a:prstGeom>
            <a:ln w="34925">
              <a:solidFill>
                <a:schemeClr val="tx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3CF7F49E-41ED-448F-A416-C716FDD4EB1D}"/>
                </a:ext>
              </a:extLst>
            </p:cNvPr>
            <p:cNvSpPr txBox="1"/>
            <p:nvPr/>
          </p:nvSpPr>
          <p:spPr>
            <a:xfrm rot="16200000">
              <a:off x="225331" y="2529983"/>
              <a:ext cx="2197006" cy="338554"/>
            </a:xfrm>
            <a:prstGeom prst="rect">
              <a:avLst/>
            </a:prstGeom>
            <a:solidFill>
              <a:schemeClr val="lt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dirty="0"/>
                <a:t> (W/m</a:t>
              </a:r>
              <a:r>
                <a:rPr lang="en-US" sz="1600" baseline="30000" dirty="0"/>
                <a:t>2</a:t>
              </a:r>
              <a:r>
                <a:rPr lang="en-US" sz="1600" dirty="0"/>
                <a:t>)</a:t>
              </a: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A52B004A-FA56-4FF3-B5EC-02EBB0EB1BEF}"/>
                </a:ext>
              </a:extLst>
            </p:cNvPr>
            <p:cNvSpPr/>
            <p:nvPr/>
          </p:nvSpPr>
          <p:spPr>
            <a:xfrm>
              <a:off x="4124901" y="1221081"/>
              <a:ext cx="2652688" cy="53033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0" name="TextBox 19">
                  <a:extLst>
                    <a:ext uri="{FF2B5EF4-FFF2-40B4-BE49-F238E27FC236}">
                      <a16:creationId xmlns:a16="http://schemas.microsoft.com/office/drawing/2014/main" id="{A047B4D3-94A1-453A-BD0D-4B6E598D9479}"/>
                    </a:ext>
                  </a:extLst>
                </p:cNvPr>
                <p:cNvSpPr txBox="1"/>
                <p:nvPr/>
              </p:nvSpPr>
              <p:spPr>
                <a:xfrm>
                  <a:off x="4150930" y="1243874"/>
                  <a:ext cx="2626649" cy="489108"/>
                </a:xfrm>
                <a:prstGeom prst="rect">
                  <a:avLst/>
                </a:prstGeom>
                <a:solidFill>
                  <a:schemeClr val="lt1"/>
                </a:solidFill>
              </p:spPr>
              <p:txBody>
                <a:bodyPr wrap="square" lIns="0" tIns="0" rIns="0" bIns="0" rtlCol="0">
                  <a:spAutoFit/>
                </a:bodyPr>
                <a:lstStyle/>
                <a:p>
                  <a:pPr>
                    <a:lnSpc>
                      <a:spcPts val="1290"/>
                    </a:lnSpc>
                  </a:pPr>
                  <a:r>
                    <a:rPr lang="en-US" sz="1050" dirty="0"/>
                    <a:t>CERES SW SYN Flux (</a:t>
                  </a:r>
                  <a:r>
                    <a:rPr lang="en-US" sz="1050" dirty="0" err="1"/>
                    <a:t>Wenying</a:t>
                  </a:r>
                  <a:r>
                    <a:rPr lang="en-US" sz="1050" dirty="0"/>
                    <a:t> </a:t>
                  </a:r>
                  <a:r>
                    <a:rPr lang="en-US" sz="1050" dirty="0" err="1"/>
                    <a:t>Su</a:t>
                  </a:r>
                  <a:r>
                    <a:rPr lang="en-US" sz="1050" dirty="0"/>
                    <a:t>, </a:t>
                  </a:r>
                  <a:r>
                    <a:rPr lang="en-US" sz="1050" dirty="0" err="1"/>
                    <a:t>LaRC</a:t>
                  </a:r>
                  <a:r>
                    <a:rPr lang="en-US" sz="1050" dirty="0"/>
                    <a:t>)</a:t>
                  </a:r>
                </a:p>
                <a:p>
                  <a:pPr>
                    <a:lnSpc>
                      <a:spcPts val="1290"/>
                    </a:lnSpc>
                  </a:pPr>
                  <a:r>
                    <a:rPr lang="en-US" sz="1050" dirty="0"/>
                    <a:t>NISTAR Band B Radiance </a:t>
                  </a:r>
                  <a14:m>
                    <m:oMath xmlns:m="http://schemas.openxmlformats.org/officeDocument/2006/math">
                      <m:r>
                        <a:rPr lang="en-US" sz="105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en-US" sz="105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𝜋</m:t>
                      </m:r>
                    </m:oMath>
                  </a14:m>
                  <a:endParaRPr lang="en-US" sz="1050" dirty="0"/>
                </a:p>
                <a:p>
                  <a:pPr>
                    <a:lnSpc>
                      <a:spcPts val="1290"/>
                    </a:lnSpc>
                  </a:pPr>
                  <a:r>
                    <a:rPr lang="en-US" sz="1050" dirty="0"/>
                    <a:t>NISTAR Band B Flux</a:t>
                  </a:r>
                </a:p>
              </p:txBody>
            </p:sp>
          </mc:Choice>
          <mc:Fallback xmlns="">
            <p:sp>
              <p:nvSpPr>
                <p:cNvPr id="20" name="TextBox 19">
                  <a:extLst>
                    <a:ext uri="{FF2B5EF4-FFF2-40B4-BE49-F238E27FC236}">
                      <a16:creationId xmlns:a16="http://schemas.microsoft.com/office/drawing/2014/main" id="{A047B4D3-94A1-453A-BD0D-4B6E598D947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150930" y="1243874"/>
                  <a:ext cx="2626649" cy="489108"/>
                </a:xfrm>
                <a:prstGeom prst="rect">
                  <a:avLst/>
                </a:prstGeom>
                <a:blipFill>
                  <a:blip r:embed="rId4"/>
                  <a:stretch>
                    <a:fillRect l="-3256" t="-10000" r="-1163" b="-1625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4647923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28"/>
          <p:cNvSpPr txBox="1"/>
          <p:nvPr/>
        </p:nvSpPr>
        <p:spPr>
          <a:xfrm>
            <a:off x="1013426" y="-68638"/>
            <a:ext cx="7463307" cy="954000"/>
          </a:xfrm>
          <a:prstGeom prst="rect">
            <a:avLst/>
          </a:prstGeom>
          <a:noFill/>
          <a:ln>
            <a:noFill/>
          </a:ln>
          <a:effectLst>
            <a:outerShdw blurRad="50799" dist="38100" dir="5400000" algn="t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Font typeface="Arial"/>
              <a:buNone/>
            </a:pPr>
            <a:r>
              <a:rPr lang="en-US" sz="24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Comparison of EPIC, NISTAR PD &amp; SW </a:t>
            </a:r>
            <a:endParaRPr dirty="0"/>
          </a:p>
        </p:txBody>
      </p:sp>
      <p:sp>
        <p:nvSpPr>
          <p:cNvPr id="190" name="Google Shape;190;p28"/>
          <p:cNvSpPr txBox="1"/>
          <p:nvPr/>
        </p:nvSpPr>
        <p:spPr>
          <a:xfrm>
            <a:off x="299922" y="859943"/>
            <a:ext cx="8419795" cy="15506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85750" lvl="0" indent="-285750">
              <a:lnSpc>
                <a:spcPct val="125000"/>
              </a:lnSpc>
              <a:buClr>
                <a:schemeClr val="dk1"/>
              </a:buClr>
              <a:buSzPts val="1800"/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dk1"/>
                </a:solidFill>
                <a:latin typeface="+mn-lt"/>
                <a:ea typeface="Calibri"/>
                <a:cs typeface="Calibri"/>
                <a:sym typeface="Calibri"/>
              </a:rPr>
              <a:t>Three independent measurements track each other in a relative—</a:t>
            </a:r>
            <a:r>
              <a:rPr lang="en-US" sz="1600" b="1" dirty="0">
                <a:solidFill>
                  <a:schemeClr val="dk1"/>
                </a:solidFill>
                <a:latin typeface="+mn-lt"/>
                <a:ea typeface="Calibri"/>
                <a:cs typeface="Calibri"/>
                <a:sym typeface="Calibri"/>
              </a:rPr>
              <a:t>not absolute</a:t>
            </a:r>
            <a:r>
              <a:rPr lang="en-US" sz="1600" dirty="0">
                <a:solidFill>
                  <a:schemeClr val="dk1"/>
                </a:solidFill>
                <a:latin typeface="+mn-lt"/>
                <a:ea typeface="Calibri"/>
                <a:cs typeface="Calibri"/>
                <a:sym typeface="Calibri"/>
              </a:rPr>
              <a:t>—sense </a:t>
            </a:r>
          </a:p>
          <a:p>
            <a:pPr marL="285750" lvl="0" indent="-285750">
              <a:lnSpc>
                <a:spcPct val="125000"/>
              </a:lnSpc>
              <a:buClr>
                <a:schemeClr val="dk1"/>
              </a:buClr>
              <a:buSzPts val="1800"/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dk1"/>
                </a:solidFill>
                <a:latin typeface="+mn-lt"/>
                <a:ea typeface="Calibri"/>
                <a:cs typeface="Calibri"/>
                <a:sym typeface="Calibri"/>
              </a:rPr>
              <a:t>EPIC Earth-averaged radiance, bands (O</a:t>
            </a:r>
            <a:r>
              <a:rPr lang="en-US" sz="1600" baseline="-25000" dirty="0">
                <a:solidFill>
                  <a:schemeClr val="dk1"/>
                </a:solidFill>
                <a:latin typeface="+mn-lt"/>
                <a:ea typeface="Calibri"/>
                <a:cs typeface="Calibri"/>
                <a:sym typeface="Calibri"/>
              </a:rPr>
              <a:t>2</a:t>
            </a:r>
            <a:r>
              <a:rPr lang="en-US" sz="1600" dirty="0">
                <a:solidFill>
                  <a:schemeClr val="dk1"/>
                </a:solidFill>
                <a:latin typeface="+mn-lt"/>
                <a:ea typeface="Calibri"/>
                <a:cs typeface="Calibri"/>
                <a:sym typeface="Calibri"/>
              </a:rPr>
              <a:t> excluded) from Jay Herman weighted to the NISTAR PD response function, interpolated and wavelength integrated</a:t>
            </a:r>
          </a:p>
          <a:p>
            <a:pPr marL="285750" lvl="0" indent="-285750">
              <a:lnSpc>
                <a:spcPct val="125000"/>
              </a:lnSpc>
              <a:buClr>
                <a:schemeClr val="dk1"/>
              </a:buClr>
              <a:buSzPts val="1800"/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dk1"/>
                </a:solidFill>
                <a:latin typeface="+mn-lt"/>
                <a:ea typeface="Calibri"/>
                <a:cs typeface="Calibri"/>
                <a:sym typeface="Calibri"/>
              </a:rPr>
              <a:t>NISTAR data scaled by a constant times the square of the Earth-DISCOVR distance</a:t>
            </a:r>
          </a:p>
          <a:p>
            <a:pPr lvl="0" algn="ctr">
              <a:lnSpc>
                <a:spcPct val="125000"/>
              </a:lnSpc>
              <a:buClr>
                <a:schemeClr val="dk1"/>
              </a:buClr>
              <a:buSzPts val="1800"/>
            </a:pPr>
            <a:r>
              <a:rPr lang="en-US" sz="1600" b="1" dirty="0">
                <a:solidFill>
                  <a:schemeClr val="dk1"/>
                </a:solidFill>
                <a:latin typeface="+mn-lt"/>
                <a:ea typeface="Calibri"/>
                <a:cs typeface="Calibri"/>
                <a:sym typeface="Wingdings" panose="05000000000000000000" pitchFamily="2" charset="2"/>
              </a:rPr>
              <a:t>No major instrument effects that vary in time, e.g. ESR offsets</a:t>
            </a:r>
            <a:endParaRPr lang="en-US" sz="1600" b="1" dirty="0">
              <a:solidFill>
                <a:schemeClr val="dk1"/>
              </a:solidFill>
              <a:latin typeface="+mn-lt"/>
              <a:ea typeface="Calibri"/>
              <a:cs typeface="Calibri"/>
              <a:sym typeface="Calibri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D451127C-3AF9-44AF-83CF-CC66C381437F}"/>
              </a:ext>
            </a:extLst>
          </p:cNvPr>
          <p:cNvGrpSpPr/>
          <p:nvPr/>
        </p:nvGrpSpPr>
        <p:grpSpPr>
          <a:xfrm>
            <a:off x="1317192" y="2498326"/>
            <a:ext cx="6275986" cy="3361148"/>
            <a:chOff x="1259126" y="2364059"/>
            <a:chExt cx="6625748" cy="3759408"/>
          </a:xfrm>
        </p:grpSpPr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39034363-2039-4E66-BD26-7E0B39E4E6F3}"/>
                </a:ext>
              </a:extLst>
            </p:cNvPr>
            <p:cNvPicPr/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014"/>
            <a:stretch/>
          </p:blipFill>
          <p:spPr>
            <a:xfrm>
              <a:off x="1271787" y="2364059"/>
              <a:ext cx="6613087" cy="3759408"/>
            </a:xfrm>
            <a:prstGeom prst="rect">
              <a:avLst/>
            </a:prstGeom>
          </p:spPr>
        </p:pic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3CF7F49E-41ED-448F-A416-C716FDD4EB1D}"/>
                </a:ext>
              </a:extLst>
            </p:cNvPr>
            <p:cNvSpPr txBox="1"/>
            <p:nvPr/>
          </p:nvSpPr>
          <p:spPr>
            <a:xfrm rot="16200000">
              <a:off x="453011" y="3806575"/>
              <a:ext cx="2197006" cy="584775"/>
            </a:xfrm>
            <a:prstGeom prst="rect">
              <a:avLst/>
            </a:prstGeom>
            <a:solidFill>
              <a:schemeClr val="lt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dirty="0"/>
                <a:t>Spectral Radiance (mW/m</a:t>
              </a:r>
              <a:r>
                <a:rPr lang="en-US" sz="1600" baseline="30000" dirty="0"/>
                <a:t>2</a:t>
              </a:r>
              <a:r>
                <a:rPr lang="en-US" sz="1600" dirty="0">
                  <a:latin typeface="Calibri" panose="020F0502020204030204" pitchFamily="34" charset="0"/>
                  <a:cs typeface="Calibri" panose="020F0502020204030204" pitchFamily="34" charset="0"/>
                </a:rPr>
                <a:t>·sr·nm)</a:t>
              </a:r>
              <a:endParaRPr lang="en-US" sz="1600" dirty="0"/>
            </a:p>
          </p:txBody>
        </p:sp>
      </p:grpSp>
    </p:spTree>
    <p:extLst>
      <p:ext uri="{BB962C8B-B14F-4D97-AF65-F5344CB8AC3E}">
        <p14:creationId xmlns:p14="http://schemas.microsoft.com/office/powerpoint/2010/main" val="19689825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28"/>
          <p:cNvSpPr txBox="1"/>
          <p:nvPr/>
        </p:nvSpPr>
        <p:spPr>
          <a:xfrm>
            <a:off x="1371599" y="-28831"/>
            <a:ext cx="7463307" cy="954000"/>
          </a:xfrm>
          <a:prstGeom prst="rect">
            <a:avLst/>
          </a:prstGeom>
          <a:noFill/>
          <a:ln>
            <a:noFill/>
          </a:ln>
          <a:effectLst>
            <a:outerShdw blurRad="50799" dist="38100" dir="5400000" algn="t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Font typeface="Arial"/>
              <a:buNone/>
            </a:pPr>
            <a:r>
              <a:rPr lang="en-US" sz="24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NISTAR Photodiode (PD) vs Time </a:t>
            </a:r>
            <a:endParaRPr dirty="0"/>
          </a:p>
        </p:txBody>
      </p:sp>
      <p:sp>
        <p:nvSpPr>
          <p:cNvPr id="190" name="Google Shape;190;p28"/>
          <p:cNvSpPr txBox="1"/>
          <p:nvPr/>
        </p:nvSpPr>
        <p:spPr>
          <a:xfrm>
            <a:off x="1049731" y="749161"/>
            <a:ext cx="7044537" cy="11427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71450" indent="-1714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1"/>
                </a:solidFill>
              </a:rPr>
              <a:t>Long-term stability of PD is apparent even with seasonal and view angle effects</a:t>
            </a:r>
            <a:endParaRPr lang="en-US" sz="1800" b="1" dirty="0">
              <a:solidFill>
                <a:schemeClr val="tx1"/>
              </a:solidFill>
            </a:endParaRPr>
          </a:p>
          <a:p>
            <a:pPr marL="171450" indent="-1714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1"/>
                </a:solidFill>
              </a:rPr>
              <a:t>Earth distance effects removed—but not viewing angle</a:t>
            </a:r>
            <a:endParaRPr lang="en-US" sz="1800" b="1" dirty="0">
              <a:solidFill>
                <a:schemeClr val="tx1"/>
              </a:solidFill>
              <a:sym typeface="Wingdings" panose="05000000000000000000" pitchFamily="2" charset="2"/>
            </a:endParaRPr>
          </a:p>
          <a:p>
            <a:pPr>
              <a:spcBef>
                <a:spcPts val="600"/>
              </a:spcBef>
            </a:pPr>
            <a:r>
              <a:rPr lang="en-US" sz="1800" b="1" dirty="0">
                <a:solidFill>
                  <a:schemeClr val="tx1"/>
                </a:solidFill>
                <a:sym typeface="Wingdings" panose="05000000000000000000" pitchFamily="2" charset="2"/>
              </a:rPr>
              <a:t> Stability implies clean space instrument (Cavity ESRs less sensitive to contamination than PD) </a:t>
            </a:r>
            <a:endParaRPr lang="en-US" sz="1800" dirty="0">
              <a:solidFill>
                <a:schemeClr val="tx1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FCBC74B-9DCB-4301-B6C5-8715AB77CD7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39" t="3897" r="5789"/>
          <a:stretch/>
        </p:blipFill>
        <p:spPr>
          <a:xfrm>
            <a:off x="1111911" y="2471169"/>
            <a:ext cx="6485037" cy="3744127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32606A00-5AE5-4D29-9CB9-C337DC775A41}"/>
              </a:ext>
            </a:extLst>
          </p:cNvPr>
          <p:cNvSpPr/>
          <p:nvPr/>
        </p:nvSpPr>
        <p:spPr>
          <a:xfrm>
            <a:off x="6883603" y="5440477"/>
            <a:ext cx="519379" cy="2560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2544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28"/>
          <p:cNvSpPr txBox="1"/>
          <p:nvPr/>
        </p:nvSpPr>
        <p:spPr>
          <a:xfrm>
            <a:off x="899918" y="-76678"/>
            <a:ext cx="7086600" cy="954000"/>
          </a:xfrm>
          <a:prstGeom prst="rect">
            <a:avLst/>
          </a:prstGeom>
          <a:noFill/>
          <a:ln>
            <a:noFill/>
          </a:ln>
          <a:effectLst>
            <a:outerShdw blurRad="50799" dist="38100" dir="5400000" algn="t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Font typeface="Arial"/>
              <a:buNone/>
            </a:pPr>
            <a:r>
              <a:rPr lang="en-US" sz="2400" b="1" dirty="0">
                <a:solidFill>
                  <a:schemeClr val="dk1"/>
                </a:solidFill>
              </a:rPr>
              <a:t>Filter Inter-comparisons (Band-B and Band-C) </a:t>
            </a:r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A2673B9-B0DA-4A1E-8768-802087379F9D}"/>
              </a:ext>
            </a:extLst>
          </p:cNvPr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58"/>
          <a:stretch/>
        </p:blipFill>
        <p:spPr>
          <a:xfrm>
            <a:off x="1616659" y="2706624"/>
            <a:ext cx="5486400" cy="3383198"/>
          </a:xfrm>
          <a:prstGeom prst="rect">
            <a:avLst/>
          </a:prstGeo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556D5A9-0252-46BF-A14D-7ED13F77D092}"/>
              </a:ext>
            </a:extLst>
          </p:cNvPr>
          <p:cNvSpPr txBox="1">
            <a:spLocks/>
          </p:cNvSpPr>
          <p:nvPr/>
        </p:nvSpPr>
        <p:spPr>
          <a:xfrm>
            <a:off x="899918" y="925169"/>
            <a:ext cx="7558282" cy="1349858"/>
          </a:xfrm>
          <a:prstGeom prst="rect">
            <a:avLst/>
          </a:prstGeom>
        </p:spPr>
        <p:txBody>
          <a:bodyPr vert="horz">
            <a:noAutofit/>
          </a:bodyPr>
          <a:lstStyle>
            <a:lvl1pPr marL="411480" indent="-342900" algn="ctr" rtl="0" eaLnBrk="1" latinLnBrk="0" hangingPunct="1">
              <a:spcBef>
                <a:spcPts val="700"/>
              </a:spcBef>
              <a:buSzPct val="95000"/>
              <a:buFont typeface="Wingdings"/>
              <a:buChar char=""/>
              <a:defRPr sz="20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740664" indent="-285750" algn="ctr" rtl="0" eaLnBrk="1" latinLnBrk="0" hangingPunct="1">
              <a:spcBef>
                <a:spcPct val="20000"/>
              </a:spcBef>
              <a:buClr>
                <a:schemeClr val="accent2"/>
              </a:buClr>
              <a:buSzPct val="90000"/>
              <a:buFont typeface="Wingdings"/>
              <a:buChar char=""/>
              <a:defRPr sz="18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2pPr>
            <a:lvl3pPr marL="996696" indent="-228600" algn="ctr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/>
              <a:buChar char=""/>
              <a:defRPr sz="16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3pPr>
            <a:lvl4pPr marL="1261872" indent="-228600" algn="ctr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3"/>
              <a:buChar char=""/>
              <a:defRPr sz="16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4pPr>
            <a:lvl5pPr marL="1481328" indent="-210312" algn="ctr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sz="14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5pPr>
            <a:lvl6pPr marL="1709928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1952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93976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algn="l"/>
            <a:r>
              <a:rPr lang="en-US" sz="1600" dirty="0"/>
              <a:t>Filter broad-band transmittance is measured using the photo-diode as a detector and the Earth as a source, which is stable of the 15 minute measurement time</a:t>
            </a:r>
          </a:p>
          <a:p>
            <a:pPr algn="l"/>
            <a:r>
              <a:rPr lang="en-US" sz="1600" dirty="0"/>
              <a:t>There are 3 nominally identical filters for each band—two are spares</a:t>
            </a:r>
          </a:p>
          <a:p>
            <a:pPr algn="l"/>
            <a:r>
              <a:rPr lang="en-US" sz="1600" dirty="0"/>
              <a:t>The ratio of transmittance between like filters is a measure of differential degradation</a:t>
            </a:r>
          </a:p>
        </p:txBody>
      </p:sp>
    </p:spTree>
    <p:extLst>
      <p:ext uri="{BB962C8B-B14F-4D97-AF65-F5344CB8AC3E}">
        <p14:creationId xmlns:p14="http://schemas.microsoft.com/office/powerpoint/2010/main" val="107084950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2792</TotalTime>
  <Words>1516</Words>
  <Application>Microsoft Office PowerPoint</Application>
  <PresentationFormat>On-screen Show (4:3)</PresentationFormat>
  <Paragraphs>202</Paragraphs>
  <Slides>20</Slides>
  <Notes>20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7" baseType="lpstr">
      <vt:lpstr>Arial</vt:lpstr>
      <vt:lpstr>Calibri</vt:lpstr>
      <vt:lpstr>Cambria Math</vt:lpstr>
      <vt:lpstr>Symbol</vt:lpstr>
      <vt:lpstr>Wingdings</vt:lpstr>
      <vt:lpstr>Wingdings 2</vt:lpstr>
      <vt:lpstr>Office Theme</vt:lpstr>
      <vt:lpstr>NIST Advanced Radiometer NISTAR Update</vt:lpstr>
      <vt:lpstr>NISTAR</vt:lpstr>
      <vt:lpstr>NISTAR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NIST Advanced Radiometer NISTAR Update</dc:title>
  <dc:creator>asmith</dc:creator>
  <cp:lastModifiedBy>Allan Smith</cp:lastModifiedBy>
  <cp:revision>180</cp:revision>
  <dcterms:modified xsi:type="dcterms:W3CDTF">2018-09-17T17:28:02Z</dcterms:modified>
</cp:coreProperties>
</file>