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95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90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85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2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4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33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46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1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0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2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52B14-2B28-3244-81D2-D3310B5FC9F1}" type="datetimeFigureOut">
              <a:rPr lang="en-US" smtClean="0"/>
              <a:t>9/16/18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55546-6AEE-7844-B12B-01783B7F7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1178" y="344773"/>
            <a:ext cx="60264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DSCOVR EPIC and NISTAR STM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0" y="1782083"/>
            <a:ext cx="33914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/>
                <a:cs typeface="Arial"/>
              </a:rPr>
              <a:t>Sep 17, </a:t>
            </a:r>
            <a:r>
              <a:rPr lang="en-US" dirty="0" smtClean="0">
                <a:latin typeface="Arial"/>
                <a:cs typeface="Arial"/>
              </a:rPr>
              <a:t>2018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First image: </a:t>
            </a:r>
            <a:r>
              <a:rPr lang="en-US" dirty="0" smtClean="0">
                <a:latin typeface="Arial"/>
                <a:cs typeface="Arial"/>
              </a:rPr>
              <a:t>June12, </a:t>
            </a:r>
            <a:r>
              <a:rPr lang="en-US" dirty="0">
                <a:latin typeface="Arial"/>
                <a:cs typeface="Arial"/>
              </a:rPr>
              <a:t>2015</a:t>
            </a:r>
          </a:p>
          <a:p>
            <a:r>
              <a:rPr lang="en-US" b="1" dirty="0">
                <a:latin typeface="Arial"/>
                <a:cs typeface="Arial"/>
              </a:rPr>
              <a:t>1193 days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218275" y="1320994"/>
            <a:ext cx="7480644" cy="5053247"/>
            <a:chOff x="1218275" y="1320994"/>
            <a:chExt cx="7480644" cy="5053247"/>
          </a:xfrm>
        </p:grpSpPr>
        <p:grpSp>
          <p:nvGrpSpPr>
            <p:cNvPr id="24" name="Group 23"/>
            <p:cNvGrpSpPr/>
            <p:nvPr/>
          </p:nvGrpSpPr>
          <p:grpSpPr>
            <a:xfrm>
              <a:off x="1218275" y="1320994"/>
              <a:ext cx="7480644" cy="5053247"/>
              <a:chOff x="745355" y="1320994"/>
              <a:chExt cx="7480644" cy="5053247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745355" y="1320994"/>
                <a:ext cx="7480644" cy="5053247"/>
                <a:chOff x="745355" y="1320994"/>
                <a:chExt cx="7480644" cy="5053247"/>
              </a:xfrm>
            </p:grpSpPr>
            <p:pic>
              <p:nvPicPr>
                <p:cNvPr id="5" name="Picture 4" descr="SEV&amp;dist_tillOct18.jpg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028960" y="1320994"/>
                  <a:ext cx="5197039" cy="5053247"/>
                </a:xfrm>
                <a:prstGeom prst="rect">
                  <a:avLst/>
                </a:prstGeom>
              </p:spPr>
            </p:pic>
            <p:sp>
              <p:nvSpPr>
                <p:cNvPr id="12" name="TextBox 11"/>
                <p:cNvSpPr txBox="1"/>
                <p:nvPr/>
              </p:nvSpPr>
              <p:spPr>
                <a:xfrm>
                  <a:off x="745355" y="2820877"/>
                  <a:ext cx="1943126" cy="25853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/>
                    <a:t>DSCOVR</a:t>
                  </a:r>
                  <a:r>
                    <a:rPr lang="en-US" dirty="0" smtClean="0"/>
                    <a:t>            </a:t>
                  </a:r>
                  <a:r>
                    <a:rPr lang="en-US" b="1" dirty="0" smtClean="0"/>
                    <a:t>Sun</a:t>
                  </a:r>
                </a:p>
                <a:p>
                  <a:endParaRPr lang="en-US" dirty="0"/>
                </a:p>
                <a:p>
                  <a:endParaRPr lang="en-US" dirty="0" smtClean="0"/>
                </a:p>
                <a:p>
                  <a:r>
                    <a:rPr lang="en-US" dirty="0" smtClean="0"/>
                    <a:t>               </a:t>
                  </a:r>
                </a:p>
                <a:p>
                  <a:r>
                    <a:rPr lang="en-US" dirty="0"/>
                    <a:t> </a:t>
                  </a:r>
                  <a:r>
                    <a:rPr lang="en-US" dirty="0" smtClean="0"/>
                    <a:t>                                     </a:t>
                  </a:r>
                </a:p>
                <a:p>
                  <a:r>
                    <a:rPr lang="en-US" b="1" dirty="0"/>
                    <a:t> </a:t>
                  </a:r>
                  <a:r>
                    <a:rPr lang="en-US" b="1" dirty="0" smtClean="0"/>
                    <a:t>               SEV</a:t>
                  </a:r>
                  <a:endParaRPr lang="en-US" dirty="0" smtClean="0"/>
                </a:p>
                <a:p>
                  <a:r>
                    <a:rPr lang="en-US" dirty="0"/>
                    <a:t> </a:t>
                  </a:r>
                  <a:r>
                    <a:rPr lang="en-US" dirty="0" smtClean="0"/>
                    <a:t>          </a:t>
                  </a:r>
                  <a:r>
                    <a:rPr lang="en-US" b="1" dirty="0" smtClean="0"/>
                    <a:t>            </a:t>
                  </a:r>
                </a:p>
                <a:p>
                  <a:r>
                    <a:rPr lang="en-US" b="1" dirty="0"/>
                    <a:t> </a:t>
                  </a:r>
                  <a:r>
                    <a:rPr lang="en-US" b="1" dirty="0" smtClean="0"/>
                    <a:t>         </a:t>
                  </a:r>
                  <a:endParaRPr lang="en-US" b="1" dirty="0"/>
                </a:p>
                <a:p>
                  <a:r>
                    <a:rPr lang="en-US" b="1" dirty="0" smtClean="0"/>
                    <a:t>             Earth</a:t>
                  </a:r>
                  <a:endParaRPr lang="en-US" b="1" dirty="0"/>
                </a:p>
              </p:txBody>
            </p:sp>
          </p:grpSp>
          <p:cxnSp>
            <p:nvCxnSpPr>
              <p:cNvPr id="15" name="Straight Connector 14"/>
              <p:cNvCxnSpPr/>
              <p:nvPr/>
            </p:nvCxnSpPr>
            <p:spPr>
              <a:xfrm>
                <a:off x="1462853" y="3453745"/>
                <a:ext cx="346594" cy="1578839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1781225" y="3222812"/>
                <a:ext cx="752878" cy="168277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" name="Sun 1"/>
            <p:cNvSpPr/>
            <p:nvPr/>
          </p:nvSpPr>
          <p:spPr>
            <a:xfrm>
              <a:off x="2730776" y="3034635"/>
              <a:ext cx="487069" cy="584221"/>
            </a:xfrm>
            <a:prstGeom prst="sun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Merge 9"/>
            <p:cNvSpPr/>
            <p:nvPr/>
          </p:nvSpPr>
          <p:spPr>
            <a:xfrm>
              <a:off x="1670396" y="3210265"/>
              <a:ext cx="474310" cy="231570"/>
            </a:xfrm>
            <a:prstGeom prst="flowChartMerg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Connector 16"/>
            <p:cNvSpPr/>
            <p:nvPr/>
          </p:nvSpPr>
          <p:spPr>
            <a:xfrm>
              <a:off x="2058108" y="4777214"/>
              <a:ext cx="420296" cy="357440"/>
            </a:xfrm>
            <a:prstGeom prst="flowChartConnector">
              <a:avLst/>
            </a:prstGeom>
            <a:solidFill>
              <a:srgbClr val="008000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53638" y="3158573"/>
            <a:ext cx="7574893" cy="3511974"/>
            <a:chOff x="153638" y="3158573"/>
            <a:chExt cx="7574893" cy="3511974"/>
          </a:xfrm>
        </p:grpSpPr>
        <p:sp>
          <p:nvSpPr>
            <p:cNvPr id="6" name="TextBox 5"/>
            <p:cNvSpPr txBox="1"/>
            <p:nvPr/>
          </p:nvSpPr>
          <p:spPr>
            <a:xfrm>
              <a:off x="153638" y="5429182"/>
              <a:ext cx="3459734" cy="12413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600" dirty="0" smtClean="0">
                <a:latin typeface="Arial"/>
                <a:cs typeface="Arial"/>
              </a:endParaRPr>
            </a:p>
            <a:p>
              <a:r>
                <a:rPr lang="en-US" sz="1600" b="1" dirty="0" smtClean="0">
                  <a:latin typeface="Arial"/>
                  <a:cs typeface="Arial"/>
                </a:rPr>
                <a:t>Distance: 1.4884 10</a:t>
              </a:r>
              <a:r>
                <a:rPr lang="en-US" sz="1600" b="1" baseline="30000" dirty="0" smtClean="0">
                  <a:latin typeface="Arial"/>
                  <a:cs typeface="Arial"/>
                </a:rPr>
                <a:t>6</a:t>
              </a:r>
              <a:r>
                <a:rPr lang="en-US" sz="1600" b="1" dirty="0" smtClean="0">
                  <a:latin typeface="Arial"/>
                  <a:cs typeface="Arial"/>
                </a:rPr>
                <a:t> km</a:t>
              </a:r>
            </a:p>
            <a:p>
              <a:r>
                <a:rPr lang="en-US" sz="1600" b="1" dirty="0" smtClean="0">
                  <a:latin typeface="Arial"/>
                  <a:cs typeface="Arial"/>
                </a:rPr>
                <a:t>SEV=9.19</a:t>
              </a:r>
              <a:r>
                <a:rPr lang="en-US" sz="1600" b="1" baseline="30000" dirty="0" smtClean="0">
                  <a:latin typeface="Arial"/>
                  <a:cs typeface="Arial"/>
                </a:rPr>
                <a:t>o </a:t>
              </a:r>
              <a:r>
                <a:rPr lang="en-US" sz="1600" b="1" dirty="0" smtClean="0">
                  <a:latin typeface="Arial"/>
                  <a:cs typeface="Arial"/>
                </a:rPr>
                <a:t>=&gt; Scat. angle=170.81</a:t>
              </a:r>
              <a:r>
                <a:rPr lang="en-US" sz="1600" b="1" baseline="30000" dirty="0" smtClean="0">
                  <a:latin typeface="Arial"/>
                  <a:cs typeface="Arial"/>
                </a:rPr>
                <a:t>o</a:t>
              </a:r>
            </a:p>
            <a:p>
              <a:endParaRPr lang="en-US" sz="1600" b="1" baseline="30000" dirty="0" smtClean="0">
                <a:latin typeface="Arial"/>
                <a:cs typeface="Arial"/>
              </a:endParaRPr>
            </a:p>
            <a:p>
              <a:r>
                <a:rPr lang="en-US" sz="1600" b="1" dirty="0" smtClean="0">
                  <a:latin typeface="Arial"/>
                  <a:cs typeface="Arial"/>
                </a:rPr>
                <a:t>Velocity=0.342 km/sec</a:t>
              </a:r>
            </a:p>
          </p:txBody>
        </p:sp>
        <p:sp>
          <p:nvSpPr>
            <p:cNvPr id="7" name="Cross 6"/>
            <p:cNvSpPr/>
            <p:nvPr/>
          </p:nvSpPr>
          <p:spPr>
            <a:xfrm>
              <a:off x="7417578" y="3158573"/>
              <a:ext cx="310953" cy="263596"/>
            </a:xfrm>
            <a:prstGeom prst="plus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7417578" y="3422169"/>
              <a:ext cx="310953" cy="239633"/>
            </a:xfrm>
            <a:prstGeom prst="ellipse">
              <a:avLst/>
            </a:prstGeom>
            <a:solidFill>
              <a:srgbClr val="3366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5E4467F7-4E09-8E47-9C38-187CEF234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9369" y="43453"/>
            <a:ext cx="1034631" cy="103414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5369CA67-0DA9-4B49-9829-CF34A5AC3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86496"/>
            <a:ext cx="1564901" cy="99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869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1962"/>
            <a:ext cx="8997241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Tx/>
              <a:buChar char="-"/>
            </a:pPr>
            <a:r>
              <a:rPr lang="en-US" sz="2000" dirty="0" smtClean="0"/>
              <a:t>Successfully </a:t>
            </a:r>
            <a:r>
              <a:rPr lang="en-US" sz="2000" dirty="0"/>
              <a:t>passed the ‘End of Prime Mission’ review </a:t>
            </a:r>
            <a:r>
              <a:rPr lang="en-US" dirty="0"/>
              <a:t>(</a:t>
            </a:r>
            <a:r>
              <a:rPr lang="en-US" dirty="0" smtClean="0"/>
              <a:t>July 24, 2018)</a:t>
            </a:r>
            <a:r>
              <a:rPr lang="en-US" sz="2000" dirty="0" smtClean="0"/>
              <a:t>;</a:t>
            </a:r>
          </a:p>
          <a:p>
            <a:pPr marL="342900" lvl="0" indent="-342900">
              <a:buFontTx/>
              <a:buChar char="-"/>
            </a:pPr>
            <a:endParaRPr lang="en-US" sz="2000" dirty="0" smtClean="0"/>
          </a:p>
          <a:p>
            <a:pPr marL="342900" lvl="0" indent="-342900">
              <a:buFontTx/>
              <a:buChar char="-"/>
            </a:pPr>
            <a:r>
              <a:rPr lang="en-US" sz="2000" dirty="0" smtClean="0"/>
              <a:t>Directed to prepare and submit a proposal to the 2020 Senior Review and </a:t>
            </a:r>
            <a:r>
              <a:rPr lang="en-US" i="1" dirty="0" smtClean="0"/>
              <a:t>to provide funding for continued operations and data analysis for EPIC and NISTAR through FY2020, and possibly beyond, pending outcome of the 2020 Senior Review;</a:t>
            </a:r>
            <a:endParaRPr lang="en-US" i="1" dirty="0"/>
          </a:p>
          <a:p>
            <a:pPr lvl="0"/>
            <a:r>
              <a:rPr lang="en-US" sz="2000" dirty="0" smtClean="0"/>
              <a:t> </a:t>
            </a:r>
          </a:p>
          <a:p>
            <a:pPr marL="285750" lvl="0" indent="-285750">
              <a:buFontTx/>
              <a:buChar char="-"/>
            </a:pPr>
            <a:r>
              <a:rPr lang="en-US" sz="2000" dirty="0" smtClean="0"/>
              <a:t>EPIC Level </a:t>
            </a:r>
            <a:r>
              <a:rPr lang="en-US" sz="2000" dirty="0"/>
              <a:t>2 product has been released</a:t>
            </a:r>
            <a:r>
              <a:rPr lang="en-US" sz="2000" dirty="0" smtClean="0"/>
              <a:t>;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O3; </a:t>
            </a:r>
            <a:r>
              <a:rPr lang="en-US" sz="1400" dirty="0" smtClean="0"/>
              <a:t>Nov 20, 2017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Volcanic SO2; </a:t>
            </a:r>
            <a:r>
              <a:rPr lang="en-US" sz="1400" dirty="0" smtClean="0"/>
              <a:t>Nov 20, 2017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UV aerosol; </a:t>
            </a:r>
            <a:r>
              <a:rPr lang="en-US" sz="1400" dirty="0" smtClean="0"/>
              <a:t>Nov 20, 2017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Cloud; </a:t>
            </a:r>
            <a:r>
              <a:rPr lang="en-US" sz="1400" dirty="0" smtClean="0"/>
              <a:t>Jan 19, 2018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Atm. Correction; </a:t>
            </a:r>
            <a:r>
              <a:rPr lang="en-US" sz="1400" dirty="0" smtClean="0"/>
              <a:t>Feb. 26. 2018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Vegetation; </a:t>
            </a:r>
            <a:r>
              <a:rPr lang="en-US" sz="1400" dirty="0" smtClean="0"/>
              <a:t>June 4, 2018</a:t>
            </a:r>
          </a:p>
          <a:p>
            <a:pPr marL="342900" lvl="0" indent="-342900">
              <a:buFontTx/>
              <a:buChar char="-"/>
            </a:pPr>
            <a:endParaRPr lang="en-US" sz="2000" dirty="0" smtClean="0"/>
          </a:p>
          <a:p>
            <a:pPr marL="342900" lvl="0" indent="-342900">
              <a:buFontTx/>
              <a:buChar char="-"/>
            </a:pPr>
            <a:r>
              <a:rPr lang="en-US" sz="2000" dirty="0" smtClean="0"/>
              <a:t>EPIC Level 1 V2 </a:t>
            </a:r>
            <a:r>
              <a:rPr lang="en-US" dirty="0" smtClean="0"/>
              <a:t>(</a:t>
            </a:r>
            <a:r>
              <a:rPr lang="en-US" sz="1600" dirty="0" smtClean="0"/>
              <a:t>July 2017</a:t>
            </a:r>
            <a:r>
              <a:rPr lang="en-US" dirty="0" smtClean="0"/>
              <a:t>)</a:t>
            </a:r>
            <a:r>
              <a:rPr lang="en-US" sz="2000" dirty="0" smtClean="0"/>
              <a:t>; EPIC Level 1 V3 </a:t>
            </a:r>
            <a:r>
              <a:rPr lang="en-US" dirty="0" smtClean="0"/>
              <a:t>(</a:t>
            </a:r>
            <a:r>
              <a:rPr lang="en-US" sz="1600" dirty="0" smtClean="0"/>
              <a:t>Sep/Oct 2018</a:t>
            </a:r>
            <a:r>
              <a:rPr lang="en-US" dirty="0" smtClean="0"/>
              <a:t>);</a:t>
            </a:r>
          </a:p>
          <a:p>
            <a:pPr lvl="0"/>
            <a:endParaRPr lang="en-US" dirty="0"/>
          </a:p>
          <a:p>
            <a:pPr marL="285750" lvl="0" indent="-285750">
              <a:buFontTx/>
              <a:buChar char="-"/>
            </a:pPr>
            <a:r>
              <a:rPr lang="en-US" dirty="0"/>
              <a:t>NISTAR data version 2.1 </a:t>
            </a:r>
            <a:r>
              <a:rPr lang="en-US" dirty="0" smtClean="0"/>
              <a:t>(Nov 2016 </a:t>
            </a:r>
            <a:r>
              <a:rPr lang="mr-IN" dirty="0" smtClean="0"/>
              <a:t>–</a:t>
            </a:r>
            <a:r>
              <a:rPr lang="en-US" dirty="0" smtClean="0"/>
              <a:t> Jun 2018) has </a:t>
            </a:r>
            <a:r>
              <a:rPr lang="en-US" dirty="0"/>
              <a:t>been reprocessed and will be released this week</a:t>
            </a:r>
            <a:r>
              <a:rPr lang="en-US" dirty="0" smtClean="0"/>
              <a:t>.</a:t>
            </a:r>
          </a:p>
          <a:p>
            <a:pPr marL="342900" lvl="0" indent="-342900">
              <a:buFontTx/>
              <a:buChar char="-"/>
            </a:pPr>
            <a:endParaRPr lang="en-US" sz="2000" dirty="0" smtClean="0"/>
          </a:p>
          <a:p>
            <a:pPr marL="342900" lvl="0" indent="-342900">
              <a:buFontTx/>
              <a:buChar char="-"/>
            </a:pPr>
            <a:r>
              <a:rPr lang="en-US" dirty="0" smtClean="0"/>
              <a:t>EPIC webpage </a:t>
            </a:r>
            <a:r>
              <a:rPr lang="en-US" dirty="0"/>
              <a:t>(https://</a:t>
            </a:r>
            <a:r>
              <a:rPr lang="en-US" dirty="0" err="1"/>
              <a:t>epic.gsfc.nasa.gov</a:t>
            </a:r>
            <a:r>
              <a:rPr lang="en-US" dirty="0"/>
              <a:t>) has </a:t>
            </a:r>
            <a:r>
              <a:rPr lang="en-US" dirty="0" smtClean="0"/>
              <a:t>been substantially improved (447,247 </a:t>
            </a:r>
            <a:r>
              <a:rPr lang="en-US" dirty="0" err="1" smtClean="0"/>
              <a:t>pageviews</a:t>
            </a:r>
            <a:r>
              <a:rPr lang="en-US" dirty="0" smtClean="0"/>
              <a:t> for the last year)</a:t>
            </a:r>
          </a:p>
          <a:p>
            <a:pPr marL="342900" indent="-342900">
              <a:buFontTx/>
              <a:buChar char="-"/>
            </a:pPr>
            <a:endParaRPr lang="en-US" dirty="0" smtClean="0"/>
          </a:p>
          <a:p>
            <a:pPr marL="342900" indent="-342900">
              <a:buFontTx/>
              <a:buChar char="-"/>
            </a:pPr>
            <a:r>
              <a:rPr lang="en-US" dirty="0" smtClean="0"/>
              <a:t>AGU 2017 Deep Space Observations session (</a:t>
            </a:r>
            <a:r>
              <a:rPr lang="en-US" sz="1600" dirty="0" smtClean="0"/>
              <a:t>Dec 2017</a:t>
            </a:r>
            <a:r>
              <a:rPr lang="en-US" dirty="0" smtClean="0"/>
              <a:t>); will be also at AGU 2018</a:t>
            </a:r>
          </a:p>
        </p:txBody>
      </p:sp>
    </p:spTree>
    <p:extLst>
      <p:ext uri="{BB962C8B-B14F-4D97-AF65-F5344CB8AC3E}">
        <p14:creationId xmlns:p14="http://schemas.microsoft.com/office/powerpoint/2010/main" val="3768172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11554"/>
            <a:ext cx="899724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-    </a:t>
            </a:r>
            <a:r>
              <a:rPr lang="en-US" sz="2000" dirty="0"/>
              <a:t>ROSES A.46 DSCOVR SCIENCE TEAM (</a:t>
            </a:r>
            <a:r>
              <a:rPr lang="en-US" dirty="0"/>
              <a:t>Sep 2018</a:t>
            </a:r>
            <a:r>
              <a:rPr lang="en-US" sz="2000" dirty="0"/>
              <a:t>);</a:t>
            </a:r>
          </a:p>
          <a:p>
            <a:pPr marL="285750" lvl="0" indent="-285750">
              <a:buFontTx/>
              <a:buChar char="-"/>
            </a:pPr>
            <a:endParaRPr lang="en-US" sz="2000" dirty="0" smtClean="0"/>
          </a:p>
          <a:p>
            <a:pPr marL="285750" lvl="0" indent="-285750">
              <a:buFontTx/>
              <a:buChar char="-"/>
            </a:pPr>
            <a:r>
              <a:rPr lang="en-US" sz="2000" dirty="0" smtClean="0"/>
              <a:t> 8 peer review papers have been published (+ 3-4 submitted) in 2018 including BAMS paper</a:t>
            </a:r>
            <a:r>
              <a:rPr lang="en-US" sz="2000" i="1" dirty="0" smtClean="0"/>
              <a:t> Earth Observations from DSCOVR/EPIC Instrument </a:t>
            </a:r>
            <a:r>
              <a:rPr lang="en-US" sz="2000" dirty="0" smtClean="0"/>
              <a:t>(</a:t>
            </a:r>
            <a:r>
              <a:rPr lang="en-US" dirty="0" smtClean="0"/>
              <a:t>Sep 2018</a:t>
            </a:r>
            <a:r>
              <a:rPr lang="en-US" sz="2000" dirty="0" smtClean="0"/>
              <a:t>)</a:t>
            </a:r>
          </a:p>
          <a:p>
            <a:pPr marL="285750" lvl="0" indent="-285750">
              <a:buFontTx/>
              <a:buChar char="-"/>
            </a:pPr>
            <a:endParaRPr lang="en-US" sz="2000" dirty="0"/>
          </a:p>
        </p:txBody>
      </p:sp>
      <p:pic>
        <p:nvPicPr>
          <p:cNvPr id="2" name="Picture 1" descr="Screen Shot 2018-09-11 at 9.57.4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36" y="1653470"/>
            <a:ext cx="3665986" cy="172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08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7627" y="140240"/>
            <a:ext cx="3172663" cy="63709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Mon </a:t>
            </a:r>
            <a:r>
              <a:rPr lang="en-US" sz="1600" dirty="0"/>
              <a:t>Sep </a:t>
            </a:r>
            <a:r>
              <a:rPr lang="en-US" sz="1600" dirty="0" smtClean="0"/>
              <a:t>17</a:t>
            </a:r>
          </a:p>
          <a:p>
            <a:endParaRPr lang="en-US" sz="1400" dirty="0" smtClean="0"/>
          </a:p>
          <a:p>
            <a:r>
              <a:rPr lang="en-US" sz="1050" b="1" dirty="0"/>
              <a:t>Intro/Project/Web/Archive</a:t>
            </a:r>
            <a:endParaRPr lang="en-US" sz="1050" dirty="0"/>
          </a:p>
          <a:p>
            <a:r>
              <a:rPr lang="en-US" sz="1050" dirty="0"/>
              <a:t> 9:00 </a:t>
            </a:r>
            <a:r>
              <a:rPr lang="en-US" sz="1050" dirty="0" err="1"/>
              <a:t>Szabo</a:t>
            </a:r>
            <a:r>
              <a:rPr lang="en-US" sz="1050" dirty="0"/>
              <a:t>/Marshak/Herman (Welcome and update)</a:t>
            </a:r>
          </a:p>
          <a:p>
            <a:r>
              <a:rPr lang="en-US" sz="1050" dirty="0"/>
              <a:t> 9:10 GSFC (Irons/Platnick) &amp; HQ (</a:t>
            </a:r>
            <a:r>
              <a:rPr lang="en-US" sz="1050" dirty="0" err="1"/>
              <a:t>Eckman</a:t>
            </a:r>
            <a:r>
              <a:rPr lang="en-US" sz="1050" dirty="0"/>
              <a:t>/Kaye)</a:t>
            </a:r>
          </a:p>
          <a:p>
            <a:r>
              <a:rPr lang="en-US" sz="1050" dirty="0"/>
              <a:t> 9:</a:t>
            </a:r>
            <a:r>
              <a:rPr lang="en-US" sz="1050" dirty="0" smtClean="0"/>
              <a:t>25 </a:t>
            </a:r>
            <a:r>
              <a:rPr lang="en-US" sz="1050" dirty="0"/>
              <a:t>DSOC and EPIC website (</a:t>
            </a:r>
            <a:r>
              <a:rPr lang="en-US" sz="1050" dirty="0" err="1"/>
              <a:t>Hostetter</a:t>
            </a:r>
            <a:r>
              <a:rPr lang="en-US" sz="1050" dirty="0"/>
              <a:t>/Pearce)</a:t>
            </a:r>
          </a:p>
          <a:p>
            <a:r>
              <a:rPr lang="en-US" sz="1050" dirty="0"/>
              <a:t> 9</a:t>
            </a:r>
            <a:r>
              <a:rPr lang="en-US" sz="1050" dirty="0" smtClean="0"/>
              <a:t>:</a:t>
            </a:r>
            <a:r>
              <a:rPr lang="en-US" sz="1050" dirty="0" smtClean="0"/>
              <a:t>40</a:t>
            </a:r>
            <a:r>
              <a:rPr lang="en-US" sz="1050" dirty="0" smtClean="0"/>
              <a:t> </a:t>
            </a:r>
            <a:r>
              <a:rPr lang="en-US" sz="1050" dirty="0"/>
              <a:t>EPIC L2 data processing (Sutton) </a:t>
            </a:r>
          </a:p>
          <a:p>
            <a:r>
              <a:rPr lang="en-US" sz="1050" dirty="0"/>
              <a:t> </a:t>
            </a:r>
            <a:r>
              <a:rPr lang="en-US" sz="1050"/>
              <a:t>9</a:t>
            </a:r>
            <a:r>
              <a:rPr lang="en-US" sz="1050" smtClean="0"/>
              <a:t>:</a:t>
            </a:r>
            <a:r>
              <a:rPr lang="en-US" sz="1050" smtClean="0"/>
              <a:t>50</a:t>
            </a:r>
            <a:r>
              <a:rPr lang="en-US" sz="1050" smtClean="0"/>
              <a:t> </a:t>
            </a:r>
            <a:r>
              <a:rPr lang="en-US" sz="1050" dirty="0"/>
              <a:t>ASDC data archiving (Baskin)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EPIC Level 1 data and reprocessing</a:t>
            </a:r>
            <a:endParaRPr lang="en-US" sz="1050" dirty="0"/>
          </a:p>
          <a:p>
            <a:r>
              <a:rPr lang="en-US" sz="1050" dirty="0"/>
              <a:t> 10:00 Blank</a:t>
            </a:r>
          </a:p>
          <a:p>
            <a:r>
              <a:rPr lang="en-US" sz="1050" dirty="0"/>
              <a:t> 10:15 Cede/</a:t>
            </a:r>
            <a:r>
              <a:rPr lang="en-US" sz="1050" dirty="0" err="1"/>
              <a:t>Kowalewski</a:t>
            </a:r>
            <a:endParaRPr lang="en-US" sz="1050" dirty="0"/>
          </a:p>
          <a:p>
            <a:r>
              <a:rPr lang="en-US" sz="1050" b="1" dirty="0"/>
              <a:t> </a:t>
            </a:r>
            <a:endParaRPr lang="en-US" sz="1050" dirty="0"/>
          </a:p>
          <a:p>
            <a:r>
              <a:rPr lang="en-US" sz="1050" b="1" dirty="0"/>
              <a:t>Break</a:t>
            </a:r>
            <a:endParaRPr lang="en-US" sz="1050" dirty="0"/>
          </a:p>
          <a:p>
            <a:r>
              <a:rPr lang="en-US" sz="1050" dirty="0"/>
              <a:t>10:45-11:15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EPIC Calibration</a:t>
            </a:r>
            <a:endParaRPr lang="en-US" sz="1050" dirty="0"/>
          </a:p>
          <a:p>
            <a:r>
              <a:rPr lang="en-US" sz="1050" dirty="0"/>
              <a:t>11:15 UV channels (Huang/Herman) </a:t>
            </a:r>
          </a:p>
          <a:p>
            <a:r>
              <a:rPr lang="en-US" sz="1050" dirty="0"/>
              <a:t>11:30 Visible and NIR channels (</a:t>
            </a:r>
            <a:r>
              <a:rPr lang="en-US" sz="1050" dirty="0" err="1"/>
              <a:t>Geogdzhaev</a:t>
            </a:r>
            <a:r>
              <a:rPr lang="en-US" sz="1050" dirty="0"/>
              <a:t>/Marshak)</a:t>
            </a:r>
          </a:p>
          <a:p>
            <a:r>
              <a:rPr lang="en-US" sz="1050" dirty="0"/>
              <a:t>11:45 O2 channels (</a:t>
            </a:r>
            <a:r>
              <a:rPr lang="en-US" sz="1050" dirty="0" err="1" smtClean="0"/>
              <a:t>Kowalewski</a:t>
            </a:r>
            <a:r>
              <a:rPr lang="en-US" sz="1050" dirty="0" smtClean="0"/>
              <a:t>/Marshak)</a:t>
            </a:r>
            <a:endParaRPr lang="en-US" sz="1050" dirty="0"/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Lunch and posters</a:t>
            </a:r>
            <a:endParaRPr lang="en-US" sz="1050" dirty="0"/>
          </a:p>
          <a:p>
            <a:r>
              <a:rPr lang="en-US" sz="1050" dirty="0"/>
              <a:t>12:00-2:00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NISTAR</a:t>
            </a:r>
            <a:endParaRPr lang="en-US" sz="1050" dirty="0"/>
          </a:p>
          <a:p>
            <a:r>
              <a:rPr lang="en-US" sz="1050" dirty="0"/>
              <a:t>2:00 Smith/Yu</a:t>
            </a:r>
          </a:p>
          <a:p>
            <a:r>
              <a:rPr lang="en-US" sz="1050" dirty="0"/>
              <a:t>2:30 Su/Feldman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EPIC Products</a:t>
            </a:r>
            <a:endParaRPr lang="en-US" sz="1050" dirty="0"/>
          </a:p>
          <a:p>
            <a:r>
              <a:rPr lang="en-US" sz="1050" dirty="0"/>
              <a:t>3:10 Herman/</a:t>
            </a:r>
            <a:r>
              <a:rPr lang="en-US" sz="1050" dirty="0" err="1"/>
              <a:t>McPeters</a:t>
            </a:r>
            <a:r>
              <a:rPr lang="en-US" sz="1050" dirty="0"/>
              <a:t> (O3)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Break</a:t>
            </a:r>
            <a:endParaRPr lang="en-US" sz="1050" dirty="0"/>
          </a:p>
          <a:p>
            <a:r>
              <a:rPr lang="en-US" sz="1050" dirty="0"/>
              <a:t>3:40-4:00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EPIC Products (cont.)</a:t>
            </a:r>
            <a:endParaRPr lang="en-US" sz="1050" dirty="0"/>
          </a:p>
          <a:p>
            <a:r>
              <a:rPr lang="en-US" sz="1050" dirty="0"/>
              <a:t>4:00 K. Yang (O3, SO2, AI)</a:t>
            </a:r>
          </a:p>
          <a:p>
            <a:r>
              <a:rPr lang="en-US" sz="1050" dirty="0"/>
              <a:t>4:30 </a:t>
            </a:r>
            <a:r>
              <a:rPr lang="en-US" sz="1050" dirty="0" err="1"/>
              <a:t>Krotkov</a:t>
            </a:r>
            <a:r>
              <a:rPr lang="en-US" sz="1050" dirty="0"/>
              <a:t>/</a:t>
            </a:r>
            <a:r>
              <a:rPr lang="en-US" sz="1050" dirty="0" err="1"/>
              <a:t>Carn</a:t>
            </a:r>
            <a:r>
              <a:rPr lang="en-US" sz="1050" dirty="0"/>
              <a:t> (SO2)</a:t>
            </a:r>
          </a:p>
          <a:p>
            <a:r>
              <a:rPr lang="en-US" sz="1050" dirty="0"/>
              <a:t>5:00 Torres (UV aerosols)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88304" y="525788"/>
            <a:ext cx="3941469" cy="632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Tue Sep 18</a:t>
            </a:r>
          </a:p>
          <a:p>
            <a:r>
              <a:rPr lang="en-US" sz="1100" b="1" dirty="0"/>
              <a:t> </a:t>
            </a:r>
            <a:endParaRPr lang="en-US" sz="1100" dirty="0"/>
          </a:p>
          <a:p>
            <a:r>
              <a:rPr lang="en-US" sz="1050" b="1" dirty="0"/>
              <a:t>EPIC Products (cont.)</a:t>
            </a:r>
            <a:endParaRPr lang="en-US" sz="1050" dirty="0"/>
          </a:p>
          <a:p>
            <a:r>
              <a:rPr lang="en-US" sz="1050" dirty="0"/>
              <a:t> 9:00 </a:t>
            </a:r>
            <a:r>
              <a:rPr lang="en-US" sz="1050" dirty="0" err="1"/>
              <a:t>Lyapustin</a:t>
            </a:r>
            <a:r>
              <a:rPr lang="en-US" sz="1050" dirty="0"/>
              <a:t> (Atm. correction)</a:t>
            </a:r>
          </a:p>
          <a:p>
            <a:r>
              <a:rPr lang="en-US" sz="1050" dirty="0"/>
              <a:t> 9:30 Y. Yang (Clouds)</a:t>
            </a:r>
          </a:p>
          <a:p>
            <a:r>
              <a:rPr lang="en-US" sz="1050" dirty="0"/>
              <a:t>10:00 </a:t>
            </a:r>
            <a:r>
              <a:rPr lang="en-US" sz="1050" dirty="0" err="1"/>
              <a:t>Knyazikhin</a:t>
            </a:r>
            <a:r>
              <a:rPr lang="en-US" sz="1050" dirty="0"/>
              <a:t> (Vegetation)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Break</a:t>
            </a:r>
            <a:endParaRPr lang="en-US" sz="1050" dirty="0"/>
          </a:p>
          <a:p>
            <a:r>
              <a:rPr lang="en-US" sz="1050" dirty="0"/>
              <a:t>10:30-11:00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Science with the DSCOVR EPIC and NISTAR observations</a:t>
            </a:r>
            <a:endParaRPr lang="en-US" sz="1050" dirty="0"/>
          </a:p>
          <a:p>
            <a:r>
              <a:rPr lang="en-US" sz="1050" dirty="0"/>
              <a:t>11:00 Jun Wang (Aerosol Height)</a:t>
            </a:r>
          </a:p>
          <a:p>
            <a:r>
              <a:rPr lang="en-US" sz="1050" dirty="0"/>
              <a:t>11</a:t>
            </a:r>
            <a:r>
              <a:rPr lang="en-US" sz="1050" dirty="0" smtClean="0"/>
              <a:t>:15 </a:t>
            </a:r>
            <a:r>
              <a:rPr lang="en-US" sz="1050" dirty="0"/>
              <a:t>Jay Herman (Eclipse)</a:t>
            </a:r>
          </a:p>
          <a:p>
            <a:r>
              <a:rPr lang="en-US" sz="1050" dirty="0"/>
              <a:t>11</a:t>
            </a:r>
            <a:r>
              <a:rPr lang="en-US" sz="1050" dirty="0" smtClean="0"/>
              <a:t>:30 </a:t>
            </a:r>
            <a:r>
              <a:rPr lang="en-US" sz="1050" dirty="0" err="1"/>
              <a:t>Guoyong</a:t>
            </a:r>
            <a:r>
              <a:rPr lang="en-US" sz="1050" dirty="0"/>
              <a:t> Wen (Eclipse)</a:t>
            </a:r>
          </a:p>
          <a:p>
            <a:r>
              <a:rPr lang="en-US" sz="1050"/>
              <a:t>11</a:t>
            </a:r>
            <a:r>
              <a:rPr lang="en-US" sz="1050" smtClean="0"/>
              <a:t>:45 </a:t>
            </a:r>
            <a:r>
              <a:rPr lang="en-US" sz="1050" dirty="0"/>
              <a:t>Jan </a:t>
            </a:r>
            <a:r>
              <a:rPr lang="en-US" sz="1050" dirty="0" err="1"/>
              <a:t>Pisek</a:t>
            </a:r>
            <a:r>
              <a:rPr lang="en-US" sz="1050" dirty="0"/>
              <a:t> (Vegetation)</a:t>
            </a:r>
          </a:p>
          <a:p>
            <a:r>
              <a:rPr lang="en-US" sz="1050" b="1" dirty="0"/>
              <a:t> </a:t>
            </a:r>
            <a:endParaRPr lang="en-US" sz="1050" dirty="0"/>
          </a:p>
          <a:p>
            <a:r>
              <a:rPr lang="en-US" sz="1050" b="1" dirty="0"/>
              <a:t>Lunch and posters</a:t>
            </a:r>
            <a:endParaRPr lang="en-US" sz="1050" dirty="0"/>
          </a:p>
          <a:p>
            <a:r>
              <a:rPr lang="en-US" sz="1050" dirty="0"/>
              <a:t>12:00-2:00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Science with the DSCOVR EPIC and NISTAR observations (cont.)</a:t>
            </a:r>
            <a:endParaRPr lang="en-US" sz="1050" dirty="0"/>
          </a:p>
          <a:p>
            <a:r>
              <a:rPr lang="en-US" sz="1050" dirty="0"/>
              <a:t>2:00 </a:t>
            </a:r>
            <a:r>
              <a:rPr lang="en-US" sz="1050" dirty="0" err="1"/>
              <a:t>Tamas</a:t>
            </a:r>
            <a:r>
              <a:rPr lang="en-US" sz="1050" dirty="0"/>
              <a:t> Varnai (Sun glint)</a:t>
            </a:r>
          </a:p>
          <a:p>
            <a:r>
              <a:rPr lang="en-US" sz="1050" dirty="0"/>
              <a:t>2:15 Anthony Davis (O2 A- and B-bands)</a:t>
            </a:r>
          </a:p>
          <a:p>
            <a:r>
              <a:rPr lang="en-US" sz="1050" dirty="0"/>
              <a:t>2:30 </a:t>
            </a:r>
            <a:r>
              <a:rPr lang="en-US" sz="1050" dirty="0" err="1"/>
              <a:t>Qilong</a:t>
            </a:r>
            <a:r>
              <a:rPr lang="en-US" sz="1050" dirty="0"/>
              <a:t> Min (Cloud Height)</a:t>
            </a:r>
          </a:p>
          <a:p>
            <a:r>
              <a:rPr lang="en-US" sz="1050" dirty="0"/>
              <a:t>2:45 Dong Huang (Atmospheric Correction)</a:t>
            </a:r>
          </a:p>
          <a:p>
            <a:r>
              <a:rPr lang="en-US" sz="1050" dirty="0"/>
              <a:t>3:00 Alfonso Delgado (Cloud properties)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Break</a:t>
            </a:r>
            <a:endParaRPr lang="en-US" sz="1050" dirty="0"/>
          </a:p>
          <a:p>
            <a:r>
              <a:rPr lang="en-US" sz="1050" dirty="0"/>
              <a:t>3:15-3:45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Science with the DSCOVR EPIC and NISTAR observations (cont.)</a:t>
            </a:r>
            <a:endParaRPr lang="en-US" sz="1050" dirty="0"/>
          </a:p>
          <a:p>
            <a:r>
              <a:rPr lang="en-US" sz="1050" dirty="0"/>
              <a:t>3:45 </a:t>
            </a:r>
            <a:r>
              <a:rPr lang="en-US" sz="1050" dirty="0" err="1"/>
              <a:t>Pengwang</a:t>
            </a:r>
            <a:r>
              <a:rPr lang="en-US" sz="1050" dirty="0"/>
              <a:t> </a:t>
            </a:r>
            <a:r>
              <a:rPr lang="en-US" sz="1050" dirty="0" err="1"/>
              <a:t>Zhai</a:t>
            </a:r>
            <a:r>
              <a:rPr lang="en-US" sz="1050" dirty="0"/>
              <a:t> (Clouds and Ocean color)</a:t>
            </a:r>
            <a:endParaRPr lang="en-US" sz="1050" b="1" dirty="0"/>
          </a:p>
          <a:p>
            <a:r>
              <a:rPr lang="en-US" sz="1050" dirty="0"/>
              <a:t>4:00 Charles </a:t>
            </a:r>
            <a:r>
              <a:rPr lang="en-US" sz="1050" dirty="0" err="1"/>
              <a:t>Gatebe</a:t>
            </a:r>
            <a:r>
              <a:rPr lang="en-US" sz="1050" dirty="0"/>
              <a:t> (Ocean Color Retrieval)</a:t>
            </a:r>
          </a:p>
          <a:p>
            <a:r>
              <a:rPr lang="en-US" sz="1050" dirty="0"/>
              <a:t>4:15 Andy </a:t>
            </a:r>
            <a:r>
              <a:rPr lang="en-US" sz="1050" dirty="0" err="1"/>
              <a:t>Lacis</a:t>
            </a:r>
            <a:r>
              <a:rPr lang="en-US" sz="1050" dirty="0"/>
              <a:t> and Barbara Carlson (Model/Data Analysis of </a:t>
            </a:r>
            <a:r>
              <a:rPr lang="en-US" sz="1050" dirty="0" smtClean="0"/>
              <a:t>the</a:t>
            </a:r>
          </a:p>
          <a:p>
            <a:r>
              <a:rPr lang="en-US" sz="1050" dirty="0"/>
              <a:t> </a:t>
            </a:r>
            <a:r>
              <a:rPr lang="en-US" sz="1050" dirty="0" smtClean="0"/>
              <a:t>                   </a:t>
            </a:r>
            <a:r>
              <a:rPr lang="en-US" sz="1050" dirty="0"/>
              <a:t>Seasonal Rad. Forcing of the Global Rad. Energy Balance)</a:t>
            </a:r>
          </a:p>
          <a:p>
            <a:r>
              <a:rPr lang="en-US" sz="1050" dirty="0"/>
              <a:t>4:30 Jonathan Jiang and </a:t>
            </a:r>
            <a:r>
              <a:rPr lang="en-US" sz="1050" dirty="0" err="1"/>
              <a:t>Renyu</a:t>
            </a:r>
            <a:r>
              <a:rPr lang="en-US" sz="1050" dirty="0"/>
              <a:t> Hu (Earth as </a:t>
            </a:r>
            <a:r>
              <a:rPr lang="en-US" sz="1050" dirty="0" err="1"/>
              <a:t>Exoplanet</a:t>
            </a:r>
            <a:r>
              <a:rPr lang="en-US" sz="1050" dirty="0"/>
              <a:t>)</a:t>
            </a:r>
          </a:p>
          <a:p>
            <a:r>
              <a:rPr lang="en-US" sz="1050" dirty="0"/>
              <a:t> </a:t>
            </a:r>
          </a:p>
          <a:p>
            <a:r>
              <a:rPr lang="en-US" sz="1050" b="1" dirty="0"/>
              <a:t>Discussion</a:t>
            </a:r>
            <a:endParaRPr lang="en-US" sz="1050" dirty="0"/>
          </a:p>
          <a:p>
            <a:r>
              <a:rPr lang="en-US" sz="1050" dirty="0"/>
              <a:t>4:45-5:15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91188" y="52836"/>
            <a:ext cx="4079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DSCOVR EPIC and NISTAR </a:t>
            </a:r>
            <a:r>
              <a:rPr lang="en-US" sz="2400" b="1" dirty="0" smtClean="0"/>
              <a:t>STM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3370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297</Words>
  <Application>Microsoft Macintosh PowerPoint</Application>
  <PresentationFormat>On-screen Show (4:3)</PresentationFormat>
  <Paragraphs>118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NASA/GSFC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Marshak</dc:creator>
  <cp:lastModifiedBy>Alexander Marshak</cp:lastModifiedBy>
  <cp:revision>52</cp:revision>
  <dcterms:created xsi:type="dcterms:W3CDTF">2018-09-10T17:15:35Z</dcterms:created>
  <dcterms:modified xsi:type="dcterms:W3CDTF">2018-09-16T21:17:50Z</dcterms:modified>
</cp:coreProperties>
</file>