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tiff" ContentType="image/tiff"/>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4209" r:id="rId1"/>
  </p:sldMasterIdLst>
  <p:notesMasterIdLst>
    <p:notesMasterId r:id="rId47"/>
  </p:notesMasterIdLst>
  <p:handoutMasterIdLst>
    <p:handoutMasterId r:id="rId48"/>
  </p:handoutMasterIdLst>
  <p:sldIdLst>
    <p:sldId id="1466" r:id="rId2"/>
    <p:sldId id="1277" r:id="rId3"/>
    <p:sldId id="1340" r:id="rId4"/>
    <p:sldId id="1278" r:id="rId5"/>
    <p:sldId id="1472" r:id="rId6"/>
    <p:sldId id="256" r:id="rId7"/>
    <p:sldId id="274" r:id="rId8"/>
    <p:sldId id="258" r:id="rId9"/>
    <p:sldId id="257" r:id="rId10"/>
    <p:sldId id="288" r:id="rId11"/>
    <p:sldId id="1467" r:id="rId12"/>
    <p:sldId id="1437" r:id="rId13"/>
    <p:sldId id="1495" r:id="rId14"/>
    <p:sldId id="1471" r:id="rId15"/>
    <p:sldId id="1498" r:id="rId16"/>
    <p:sldId id="1497" r:id="rId17"/>
    <p:sldId id="1486" r:id="rId18"/>
    <p:sldId id="1487" r:id="rId19"/>
    <p:sldId id="1488" r:id="rId20"/>
    <p:sldId id="1489" r:id="rId21"/>
    <p:sldId id="1490" r:id="rId22"/>
    <p:sldId id="1491" r:id="rId23"/>
    <p:sldId id="1492" r:id="rId24"/>
    <p:sldId id="1493" r:id="rId25"/>
    <p:sldId id="1494" r:id="rId26"/>
    <p:sldId id="1473" r:id="rId27"/>
    <p:sldId id="1474" r:id="rId28"/>
    <p:sldId id="1503" r:id="rId29"/>
    <p:sldId id="1499" r:id="rId30"/>
    <p:sldId id="1500" r:id="rId31"/>
    <p:sldId id="1501" r:id="rId32"/>
    <p:sldId id="1502" r:id="rId33"/>
    <p:sldId id="1477" r:id="rId34"/>
    <p:sldId id="1478" r:id="rId35"/>
    <p:sldId id="1439" r:id="rId36"/>
    <p:sldId id="1443" r:id="rId37"/>
    <p:sldId id="1441" r:id="rId38"/>
    <p:sldId id="1475" r:id="rId39"/>
    <p:sldId id="1243" r:id="rId40"/>
    <p:sldId id="1496" r:id="rId41"/>
    <p:sldId id="1476" r:id="rId42"/>
    <p:sldId id="1444" r:id="rId43"/>
    <p:sldId id="1438" r:id="rId44"/>
    <p:sldId id="1468" r:id="rId45"/>
    <p:sldId id="1469" r:id="rId46"/>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Arial" pitchFamily="1" charset="0"/>
        <a:ea typeface="ＭＳ Ｐゴシック" pitchFamily="1" charset="-128"/>
        <a:cs typeface="ＭＳ Ｐゴシック" pitchFamily="1" charset="-128"/>
      </a:defRPr>
    </a:lvl1pPr>
    <a:lvl2pPr marL="457200" algn="l" rtl="0" fontAlgn="base">
      <a:spcBef>
        <a:spcPct val="0"/>
      </a:spcBef>
      <a:spcAft>
        <a:spcPct val="0"/>
      </a:spcAft>
      <a:defRPr sz="2400" kern="1200">
        <a:solidFill>
          <a:schemeClr val="tx1"/>
        </a:solidFill>
        <a:latin typeface="Arial" pitchFamily="1" charset="0"/>
        <a:ea typeface="ＭＳ Ｐゴシック" pitchFamily="1" charset="-128"/>
        <a:cs typeface="ＭＳ Ｐゴシック" pitchFamily="1" charset="-128"/>
      </a:defRPr>
    </a:lvl2pPr>
    <a:lvl3pPr marL="914400" algn="l" rtl="0" fontAlgn="base">
      <a:spcBef>
        <a:spcPct val="0"/>
      </a:spcBef>
      <a:spcAft>
        <a:spcPct val="0"/>
      </a:spcAft>
      <a:defRPr sz="2400" kern="1200">
        <a:solidFill>
          <a:schemeClr val="tx1"/>
        </a:solidFill>
        <a:latin typeface="Arial" pitchFamily="1" charset="0"/>
        <a:ea typeface="ＭＳ Ｐゴシック" pitchFamily="1" charset="-128"/>
        <a:cs typeface="ＭＳ Ｐゴシック" pitchFamily="1" charset="-128"/>
      </a:defRPr>
    </a:lvl3pPr>
    <a:lvl4pPr marL="1371600" algn="l" rtl="0" fontAlgn="base">
      <a:spcBef>
        <a:spcPct val="0"/>
      </a:spcBef>
      <a:spcAft>
        <a:spcPct val="0"/>
      </a:spcAft>
      <a:defRPr sz="2400" kern="1200">
        <a:solidFill>
          <a:schemeClr val="tx1"/>
        </a:solidFill>
        <a:latin typeface="Arial" pitchFamily="1" charset="0"/>
        <a:ea typeface="ＭＳ Ｐゴシック" pitchFamily="1" charset="-128"/>
        <a:cs typeface="ＭＳ Ｐゴシック" pitchFamily="1" charset="-128"/>
      </a:defRPr>
    </a:lvl4pPr>
    <a:lvl5pPr marL="1828800" algn="l" rtl="0" fontAlgn="base">
      <a:spcBef>
        <a:spcPct val="0"/>
      </a:spcBef>
      <a:spcAft>
        <a:spcPct val="0"/>
      </a:spcAft>
      <a:defRPr sz="2400" kern="1200">
        <a:solidFill>
          <a:schemeClr val="tx1"/>
        </a:solidFill>
        <a:latin typeface="Arial" pitchFamily="1" charset="0"/>
        <a:ea typeface="ＭＳ Ｐゴシック" pitchFamily="1" charset="-128"/>
        <a:cs typeface="ＭＳ Ｐゴシック" pitchFamily="1" charset="-128"/>
      </a:defRPr>
    </a:lvl5pPr>
    <a:lvl6pPr marL="2286000" algn="l" defTabSz="457200" rtl="0" eaLnBrk="1" latinLnBrk="0" hangingPunct="1">
      <a:defRPr sz="2400" kern="1200">
        <a:solidFill>
          <a:schemeClr val="tx1"/>
        </a:solidFill>
        <a:latin typeface="Arial" pitchFamily="1" charset="0"/>
        <a:ea typeface="ＭＳ Ｐゴシック" pitchFamily="1" charset="-128"/>
        <a:cs typeface="ＭＳ Ｐゴシック" pitchFamily="1" charset="-128"/>
      </a:defRPr>
    </a:lvl6pPr>
    <a:lvl7pPr marL="2743200" algn="l" defTabSz="457200" rtl="0" eaLnBrk="1" latinLnBrk="0" hangingPunct="1">
      <a:defRPr sz="2400" kern="1200">
        <a:solidFill>
          <a:schemeClr val="tx1"/>
        </a:solidFill>
        <a:latin typeface="Arial" pitchFamily="1" charset="0"/>
        <a:ea typeface="ＭＳ Ｐゴシック" pitchFamily="1" charset="-128"/>
        <a:cs typeface="ＭＳ Ｐゴシック" pitchFamily="1" charset="-128"/>
      </a:defRPr>
    </a:lvl7pPr>
    <a:lvl8pPr marL="3200400" algn="l" defTabSz="457200" rtl="0" eaLnBrk="1" latinLnBrk="0" hangingPunct="1">
      <a:defRPr sz="2400" kern="1200">
        <a:solidFill>
          <a:schemeClr val="tx1"/>
        </a:solidFill>
        <a:latin typeface="Arial" pitchFamily="1" charset="0"/>
        <a:ea typeface="ＭＳ Ｐゴシック" pitchFamily="1" charset="-128"/>
        <a:cs typeface="ＭＳ Ｐゴシック" pitchFamily="1" charset="-128"/>
      </a:defRPr>
    </a:lvl8pPr>
    <a:lvl9pPr marL="3657600" algn="l" defTabSz="457200" rtl="0" eaLnBrk="1" latinLnBrk="0" hangingPunct="1">
      <a:defRPr sz="2400" kern="1200">
        <a:solidFill>
          <a:schemeClr val="tx1"/>
        </a:solidFill>
        <a:latin typeface="Arial" pitchFamily="1" charset="0"/>
        <a:ea typeface="ＭＳ Ｐゴシック" pitchFamily="1" charset="-128"/>
        <a:cs typeface="ＭＳ Ｐゴシック" pitchFamily="1" charset="-128"/>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FFA5A2"/>
    <a:srgbClr val="FF6156"/>
    <a:srgbClr val="FF4A3F"/>
    <a:srgbClr val="FF2836"/>
    <a:srgbClr val="FF0000"/>
    <a:srgbClr val="FF1F32"/>
    <a:srgbClr val="B41FFF"/>
    <a:srgbClr val="BB3AFF"/>
    <a:srgbClr val="00BF02"/>
    <a:srgbClr val="800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29"/>
    <p:restoredTop sz="93284" autoAdjust="0"/>
  </p:normalViewPr>
  <p:slideViewPr>
    <p:cSldViewPr snapToGrid="0">
      <p:cViewPr varScale="1">
        <p:scale>
          <a:sx n="119" d="100"/>
          <a:sy n="119" d="100"/>
        </p:scale>
        <p:origin x="200" y="3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5.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sz="1200">
                <a:latin typeface="Arial" pitchFamily="-108" charset="0"/>
                <a:ea typeface="ＭＳ Ｐゴシック" pitchFamily="-108" charset="-128"/>
                <a:cs typeface="ＭＳ Ｐゴシック" pitchFamily="-108" charset="-128"/>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0" hangingPunct="0">
              <a:defRPr sz="1200">
                <a:latin typeface="Arial" pitchFamily="-108" charset="0"/>
                <a:ea typeface="ＭＳ Ｐゴシック" pitchFamily="-108" charset="-128"/>
                <a:cs typeface="ＭＳ Ｐゴシック" pitchFamily="-108" charset="-128"/>
              </a:defRPr>
            </a:lvl1pPr>
          </a:lstStyle>
          <a:p>
            <a:pPr>
              <a:defRPr/>
            </a:pPr>
            <a:fld id="{B33D35DB-BA23-CA47-9E9B-23420F5D4769}" type="datetime1">
              <a:rPr lang="en-US"/>
              <a:pPr>
                <a:defRPr/>
              </a:pPr>
              <a:t>9/17/18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0" hangingPunct="0">
              <a:defRPr sz="1200">
                <a:latin typeface="Arial" pitchFamily="-108" charset="0"/>
                <a:ea typeface="ＭＳ Ｐゴシック" pitchFamily="-108" charset="-128"/>
                <a:cs typeface="ＭＳ Ｐゴシック" pitchFamily="-108" charset="-128"/>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0" hangingPunct="0">
              <a:defRPr sz="1200">
                <a:latin typeface="Arial" pitchFamily="-108" charset="0"/>
                <a:ea typeface="ＭＳ Ｐゴシック" pitchFamily="-108" charset="-128"/>
                <a:cs typeface="ＭＳ Ｐゴシック" pitchFamily="-108" charset="-128"/>
              </a:defRPr>
            </a:lvl1pPr>
          </a:lstStyle>
          <a:p>
            <a:pPr>
              <a:defRPr/>
            </a:pPr>
            <a:fld id="{25333C8F-FEB5-E04B-8FF0-B3A3068F3A4B}" type="slidenum">
              <a:rPr lang="en-US"/>
              <a:pPr>
                <a:defRPr/>
              </a:pPr>
              <a:t>‹#›</a:t>
            </a:fld>
            <a:endParaRPr lang="en-US"/>
          </a:p>
        </p:txBody>
      </p:sp>
    </p:spTree>
    <p:extLst>
      <p:ext uri="{BB962C8B-B14F-4D97-AF65-F5344CB8AC3E}">
        <p14:creationId xmlns:p14="http://schemas.microsoft.com/office/powerpoint/2010/main" val="20267627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hangingPunct="0">
              <a:defRPr sz="1200">
                <a:latin typeface="Arial" pitchFamily="-108" charset="0"/>
                <a:ea typeface="ＭＳ Ｐゴシック" pitchFamily="-108" charset="-128"/>
                <a:cs typeface="ＭＳ Ｐゴシック" pitchFamily="-108" charset="-128"/>
              </a:defRPr>
            </a:lvl1pPr>
          </a:lstStyle>
          <a:p>
            <a:pPr>
              <a:defRPr/>
            </a:pPr>
            <a:endParaRPr lang="en-US"/>
          </a:p>
        </p:txBody>
      </p:sp>
      <p:sp>
        <p:nvSpPr>
          <p:cNvPr id="5123"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200">
                <a:latin typeface="Arial" pitchFamily="-108" charset="0"/>
                <a:ea typeface="ＭＳ Ｐゴシック" pitchFamily="-108" charset="-128"/>
                <a:cs typeface="ＭＳ Ｐゴシック" pitchFamily="-108" charset="-128"/>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eaLnBrk="0" hangingPunct="0">
              <a:defRPr sz="1200">
                <a:latin typeface="Arial" pitchFamily="-108" charset="0"/>
                <a:ea typeface="ＭＳ Ｐゴシック" pitchFamily="-108" charset="-128"/>
                <a:cs typeface="ＭＳ Ｐゴシック" pitchFamily="-108" charset="-128"/>
              </a:defRPr>
            </a:lvl1pPr>
          </a:lstStyle>
          <a:p>
            <a:pPr>
              <a:defRPr/>
            </a:pPr>
            <a:endParaRPr lang="en-US"/>
          </a:p>
        </p:txBody>
      </p:sp>
      <p:sp>
        <p:nvSpPr>
          <p:cNvPr id="512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eaLnBrk="0" hangingPunct="0">
              <a:defRPr sz="1200">
                <a:latin typeface="Arial" pitchFamily="-108" charset="0"/>
                <a:ea typeface="ＭＳ Ｐゴシック" pitchFamily="-108" charset="-128"/>
                <a:cs typeface="ＭＳ Ｐゴシック" pitchFamily="-108" charset="-128"/>
              </a:defRPr>
            </a:lvl1pPr>
          </a:lstStyle>
          <a:p>
            <a:pPr>
              <a:defRPr/>
            </a:pPr>
            <a:fld id="{4C30BEF4-E523-0F4C-8481-48AFA7194DA7}" type="slidenum">
              <a:rPr lang="en-US"/>
              <a:pPr>
                <a:defRPr/>
              </a:pPr>
              <a:t>‹#›</a:t>
            </a:fld>
            <a:endParaRPr lang="en-US"/>
          </a:p>
        </p:txBody>
      </p:sp>
    </p:spTree>
    <p:extLst>
      <p:ext uri="{BB962C8B-B14F-4D97-AF65-F5344CB8AC3E}">
        <p14:creationId xmlns:p14="http://schemas.microsoft.com/office/powerpoint/2010/main" val="105665685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112"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pitchFamily="-112" charset="0"/>
        <a:ea typeface="ＭＳ Ｐゴシック" pitchFamily="-112" charset="-128"/>
        <a:cs typeface="+mn-cs"/>
      </a:defRPr>
    </a:lvl2pPr>
    <a:lvl3pPr marL="914400" algn="l" rtl="0" eaLnBrk="0" fontAlgn="base" hangingPunct="0">
      <a:spcBef>
        <a:spcPct val="30000"/>
      </a:spcBef>
      <a:spcAft>
        <a:spcPct val="0"/>
      </a:spcAft>
      <a:defRPr sz="1200" kern="1200">
        <a:solidFill>
          <a:schemeClr val="tx1"/>
        </a:solidFill>
        <a:latin typeface="Arial" pitchFamily="-112" charset="0"/>
        <a:ea typeface="ＭＳ Ｐゴシック" pitchFamily="-112" charset="-128"/>
        <a:cs typeface="+mn-cs"/>
      </a:defRPr>
    </a:lvl3pPr>
    <a:lvl4pPr marL="1371600" algn="l" rtl="0" eaLnBrk="0" fontAlgn="base" hangingPunct="0">
      <a:spcBef>
        <a:spcPct val="30000"/>
      </a:spcBef>
      <a:spcAft>
        <a:spcPct val="0"/>
      </a:spcAft>
      <a:defRPr sz="1200" kern="1200">
        <a:solidFill>
          <a:schemeClr val="tx1"/>
        </a:solidFill>
        <a:latin typeface="Arial" pitchFamily="-112" charset="0"/>
        <a:ea typeface="ＭＳ Ｐゴシック" pitchFamily="-112" charset="-128"/>
        <a:cs typeface="+mn-cs"/>
      </a:defRPr>
    </a:lvl4pPr>
    <a:lvl5pPr marL="1828800" algn="l" rtl="0" eaLnBrk="0" fontAlgn="base" hangingPunct="0">
      <a:spcBef>
        <a:spcPct val="30000"/>
      </a:spcBef>
      <a:spcAft>
        <a:spcPct val="0"/>
      </a:spcAft>
      <a:defRPr sz="1200" kern="1200">
        <a:solidFill>
          <a:schemeClr val="tx1"/>
        </a:solidFill>
        <a:latin typeface="Arial" pitchFamily="-112" charset="0"/>
        <a:ea typeface="ＭＳ Ｐゴシック" pitchFamily="-11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D4AFD201-3074-A448-85FE-D7BD2AD7BDE3}" type="slidenum">
              <a:rPr lang="en-US">
                <a:solidFill>
                  <a:prstClr val="black"/>
                </a:solidFill>
              </a:rPr>
              <a:pPr/>
              <a:t>2</a:t>
            </a:fld>
            <a:endParaRPr lang="en-US">
              <a:solidFill>
                <a:prstClr val="black"/>
              </a:solidFill>
            </a:endParaRPr>
          </a:p>
        </p:txBody>
      </p:sp>
      <p:sp>
        <p:nvSpPr>
          <p:cNvPr id="72707" name="Rectangle 2"/>
          <p:cNvSpPr>
            <a:spLocks noGrp="1" noRot="1" noChangeAspect="1" noChangeArrowheads="1" noTextEdit="1"/>
          </p:cNvSpPr>
          <p:nvPr>
            <p:ph type="sldImg"/>
          </p:nvPr>
        </p:nvSpPr>
        <p:spPr>
          <a:xfrm>
            <a:off x="1014413" y="693738"/>
            <a:ext cx="4622800" cy="3467100"/>
          </a:xfrm>
          <a:solidFill>
            <a:srgbClr val="FFFFFF"/>
          </a:solidFill>
          <a:ln/>
        </p:spPr>
      </p:sp>
      <p:sp>
        <p:nvSpPr>
          <p:cNvPr id="72708" name="Rectangle 3"/>
          <p:cNvSpPr>
            <a:spLocks noGrp="1" noChangeArrowheads="1"/>
          </p:cNvSpPr>
          <p:nvPr>
            <p:ph type="body" idx="1"/>
          </p:nvPr>
        </p:nvSpPr>
        <p:spPr>
          <a:xfrm>
            <a:off x="665163" y="4391025"/>
            <a:ext cx="5319712" cy="4160838"/>
          </a:xfrm>
          <a:solidFill>
            <a:srgbClr val="FFFFFF"/>
          </a:solidFill>
          <a:ln>
            <a:solidFill>
              <a:srgbClr val="000000"/>
            </a:solidFill>
          </a:ln>
        </p:spPr>
        <p:txBody>
          <a:bodyPr/>
          <a:lstStyle/>
          <a:p>
            <a:pPr eaLnBrk="1" hangingPunct="1"/>
            <a:endParaRPr lang="en-GB" dirty="0">
              <a:ea typeface="ＭＳ Ｐゴシック" charset="-128"/>
              <a:cs typeface="ＭＳ Ｐゴシック" charset="-128"/>
            </a:endParaRPr>
          </a:p>
        </p:txBody>
      </p:sp>
    </p:spTree>
    <p:extLst>
      <p:ext uri="{BB962C8B-B14F-4D97-AF65-F5344CB8AC3E}">
        <p14:creationId xmlns:p14="http://schemas.microsoft.com/office/powerpoint/2010/main" val="16326705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14125BF1-D9B2-9744-B43A-23F729721721}" type="slidenum">
              <a:rPr lang="en-US">
                <a:latin typeface="Arial" pitchFamily="1" charset="0"/>
                <a:ea typeface="ＭＳ Ｐゴシック" pitchFamily="1" charset="-128"/>
                <a:cs typeface="ＭＳ Ｐゴシック" pitchFamily="1" charset="-128"/>
              </a:rPr>
              <a:pPr/>
              <a:t>3</a:t>
            </a:fld>
            <a:endParaRPr lang="en-US">
              <a:latin typeface="Arial" pitchFamily="1" charset="0"/>
              <a:ea typeface="ＭＳ Ｐゴシック" pitchFamily="1" charset="-128"/>
              <a:cs typeface="ＭＳ Ｐゴシック" pitchFamily="1" charset="-128"/>
            </a:endParaRPr>
          </a:p>
        </p:txBody>
      </p:sp>
      <p:sp>
        <p:nvSpPr>
          <p:cNvPr id="43011" name="Rectangle 2"/>
          <p:cNvSpPr>
            <a:spLocks noGrp="1" noRot="1" noChangeAspect="1" noChangeArrowheads="1"/>
          </p:cNvSpPr>
          <p:nvPr>
            <p:ph type="sldImg"/>
          </p:nvPr>
        </p:nvSpPr>
        <p:spPr>
          <a:xfrm>
            <a:off x="1143000" y="685800"/>
            <a:ext cx="4572000" cy="3429000"/>
          </a:xfrm>
          <a:solidFill>
            <a:srgbClr val="FFFFFF"/>
          </a:solidFill>
          <a:ln/>
        </p:spPr>
      </p:sp>
      <p:sp>
        <p:nvSpPr>
          <p:cNvPr id="43012" name="Rectangle 3"/>
          <p:cNvSpPr>
            <a:spLocks noGrp="1" noChangeArrowheads="1"/>
          </p:cNvSpPr>
          <p:nvPr>
            <p:ph type="body" idx="1"/>
          </p:nvPr>
        </p:nvSpPr>
        <p:spPr>
          <a:xfrm>
            <a:off x="685800" y="4343400"/>
            <a:ext cx="5486400" cy="4114800"/>
          </a:xfrm>
          <a:noFill/>
          <a:ln/>
        </p:spPr>
        <p:txBody>
          <a:bodyPr/>
          <a:lstStyle/>
          <a:p>
            <a:pPr marL="39688" eaLnBrk="1" hangingPunct="1">
              <a:spcBef>
                <a:spcPts val="413"/>
              </a:spcBef>
            </a:pPr>
            <a:endParaRPr lang="en-US" dirty="0">
              <a:solidFill>
                <a:srgbClr val="000000"/>
              </a:solidFill>
              <a:latin typeface="Arial" pitchFamily="1" charset="0"/>
              <a:ea typeface="Arial" pitchFamily="1" charset="0"/>
              <a:cs typeface="Arial" pitchFamily="1" charset="0"/>
              <a:sym typeface="Arial" pitchFamily="1" charset="0"/>
            </a:endParaRPr>
          </a:p>
        </p:txBody>
      </p:sp>
    </p:spTree>
    <p:extLst>
      <p:ext uri="{BB962C8B-B14F-4D97-AF65-F5344CB8AC3E}">
        <p14:creationId xmlns:p14="http://schemas.microsoft.com/office/powerpoint/2010/main" val="12177568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Description of the DSCOVR/EPIC SO2 Algorithm PI: Nick </a:t>
            </a:r>
            <a:r>
              <a:rPr lang="en-US" sz="1200" kern="1200" dirty="0" err="1">
                <a:solidFill>
                  <a:schemeClr val="tx1"/>
                </a:solidFill>
                <a:effectLst/>
                <a:latin typeface="+mn-lt"/>
                <a:ea typeface="+mn-ea"/>
                <a:cs typeface="+mn-cs"/>
              </a:rPr>
              <a:t>Kroktov</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DSCOVR/EPIC volcanic SO</a:t>
            </a:r>
            <a:r>
              <a:rPr lang="en-US" sz="1200" kern="1200" baseline="-25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algorithm is a modified version of the heritage NASA Total Ozone Mapping Spectrometer (TOMS) 4-band algorithm, adapted to the EPIC wavelengths. The algorithm uses all four EPIC UV channels (centered at 317nm, 325nm, 340 nm, 388nm) to retrieve 4 parameters of the state vector (</a:t>
            </a:r>
            <a:r>
              <a:rPr lang="en-US" sz="1200" b="1" kern="1200" dirty="0">
                <a:solidFill>
                  <a:schemeClr val="tx1"/>
                </a:solidFill>
                <a:effectLst/>
                <a:latin typeface="+mn-lt"/>
                <a:ea typeface="+mn-ea"/>
                <a:cs typeface="+mn-cs"/>
              </a:rPr>
              <a:t>x</a:t>
            </a:r>
            <a:r>
              <a:rPr lang="en-US" sz="1200" kern="1200" dirty="0">
                <a:solidFill>
                  <a:schemeClr val="tx1"/>
                </a:solidFill>
                <a:effectLst/>
                <a:latin typeface="+mn-lt"/>
                <a:ea typeface="+mn-ea"/>
                <a:cs typeface="+mn-cs"/>
              </a:rPr>
              <a:t>): vertical column amounts of SO</a:t>
            </a:r>
            <a:r>
              <a:rPr lang="en-US" sz="1200" kern="1200" baseline="-25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(assuming 13km height) and total O</a:t>
            </a:r>
            <a:r>
              <a:rPr lang="en-US" sz="1200" kern="1200" baseline="-25000" dirty="0">
                <a:solidFill>
                  <a:schemeClr val="tx1"/>
                </a:solidFill>
                <a:effectLst/>
                <a:latin typeface="+mn-lt"/>
                <a:ea typeface="+mn-ea"/>
                <a:cs typeface="+mn-cs"/>
              </a:rPr>
              <a:t>3</a:t>
            </a:r>
            <a:r>
              <a:rPr lang="en-US" sz="1200" kern="1200" dirty="0">
                <a:solidFill>
                  <a:schemeClr val="tx1"/>
                </a:solidFill>
                <a:effectLst/>
                <a:latin typeface="+mn-lt"/>
                <a:ea typeface="+mn-ea"/>
                <a:cs typeface="+mn-cs"/>
              </a:rPr>
              <a:t>, the Lambertian equivalent reflectivity at 388 nm (R), and its spectral dependence, </a:t>
            </a:r>
            <a:r>
              <a:rPr lang="en-US" sz="1200" kern="1200" dirty="0" err="1">
                <a:solidFill>
                  <a:schemeClr val="tx1"/>
                </a:solidFill>
                <a:effectLst/>
                <a:latin typeface="+mn-lt"/>
                <a:ea typeface="+mn-ea"/>
                <a:cs typeface="+mn-cs"/>
              </a:rPr>
              <a:t>dR</a:t>
            </a:r>
            <a:r>
              <a:rPr lang="en-US" sz="1200" kern="1200" dirty="0">
                <a:solidFill>
                  <a:schemeClr val="tx1"/>
                </a:solidFill>
                <a:effectLst/>
                <a:latin typeface="+mn-lt"/>
                <a:ea typeface="+mn-ea"/>
                <a:cs typeface="+mn-cs"/>
              </a:rPr>
              <a:t>/d</a:t>
            </a:r>
            <a:r>
              <a:rPr lang="en-US" sz="1200" kern="1200" dirty="0">
                <a:solidFill>
                  <a:schemeClr val="tx1"/>
                </a:solidFill>
                <a:effectLst/>
                <a:latin typeface="+mn-lt"/>
                <a:ea typeface="+mn-ea"/>
                <a:cs typeface="+mn-cs"/>
                <a:sym typeface="Symbol"/>
              </a:rPr>
              <a:t></a:t>
            </a:r>
            <a:r>
              <a:rPr lang="en-US" sz="1200" kern="1200" dirty="0">
                <a:solidFill>
                  <a:schemeClr val="tx1"/>
                </a:solidFill>
                <a:effectLst/>
                <a:latin typeface="+mn-lt"/>
                <a:ea typeface="+mn-ea"/>
                <a:cs typeface="+mn-cs"/>
              </a:rPr>
              <a:t>. The algorithm relies on spectral differences in SO</a:t>
            </a:r>
            <a:r>
              <a:rPr lang="en-US" sz="1200" kern="1200" baseline="-25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and O</a:t>
            </a:r>
            <a:r>
              <a:rPr lang="en-US" sz="1200" kern="1200" baseline="-25000" dirty="0">
                <a:solidFill>
                  <a:schemeClr val="tx1"/>
                </a:solidFill>
                <a:effectLst/>
                <a:latin typeface="+mn-lt"/>
                <a:ea typeface="+mn-ea"/>
                <a:cs typeface="+mn-cs"/>
              </a:rPr>
              <a:t>3</a:t>
            </a:r>
            <a:r>
              <a:rPr lang="en-US" sz="1200" kern="1200" dirty="0">
                <a:solidFill>
                  <a:schemeClr val="tx1"/>
                </a:solidFill>
                <a:effectLst/>
                <a:latin typeface="+mn-lt"/>
                <a:ea typeface="+mn-ea"/>
                <a:cs typeface="+mn-cs"/>
              </a:rPr>
              <a:t> absorption cross sections to separate the two trace gases.  SO</a:t>
            </a:r>
            <a:r>
              <a:rPr lang="en-US" sz="1200" kern="1200" baseline="-25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is more absorbing than O</a:t>
            </a:r>
            <a:r>
              <a:rPr lang="en-US" sz="1200" kern="1200" baseline="-25000" dirty="0">
                <a:solidFill>
                  <a:schemeClr val="tx1"/>
                </a:solidFill>
                <a:effectLst/>
                <a:latin typeface="+mn-lt"/>
                <a:ea typeface="+mn-ea"/>
                <a:cs typeface="+mn-cs"/>
              </a:rPr>
              <a:t>3</a:t>
            </a:r>
            <a:r>
              <a:rPr lang="en-US" sz="1200" kern="1200" dirty="0">
                <a:solidFill>
                  <a:schemeClr val="tx1"/>
                </a:solidFill>
                <a:effectLst/>
                <a:latin typeface="+mn-lt"/>
                <a:ea typeface="+mn-ea"/>
                <a:cs typeface="+mn-cs"/>
              </a:rPr>
              <a:t> at the shortest UV channel (317 nm), whereas O</a:t>
            </a:r>
            <a:r>
              <a:rPr lang="en-US" sz="1200" kern="1200" baseline="-25000" dirty="0">
                <a:solidFill>
                  <a:schemeClr val="tx1"/>
                </a:solidFill>
                <a:effectLst/>
                <a:latin typeface="+mn-lt"/>
                <a:ea typeface="+mn-ea"/>
                <a:cs typeface="+mn-cs"/>
              </a:rPr>
              <a:t>3</a:t>
            </a:r>
            <a:r>
              <a:rPr lang="en-US" sz="1200" kern="1200" dirty="0">
                <a:solidFill>
                  <a:schemeClr val="tx1"/>
                </a:solidFill>
                <a:effectLst/>
                <a:latin typeface="+mn-lt"/>
                <a:ea typeface="+mn-ea"/>
                <a:cs typeface="+mn-cs"/>
              </a:rPr>
              <a:t> is more absorbing at the longer channel (325nm).  </a:t>
            </a:r>
          </a:p>
          <a:p>
            <a:r>
              <a:rPr lang="en-US" sz="1200" kern="1200" dirty="0">
                <a:solidFill>
                  <a:schemeClr val="tx1"/>
                </a:solidFill>
                <a:effectLst/>
                <a:latin typeface="+mn-lt"/>
                <a:ea typeface="+mn-ea"/>
                <a:cs typeface="+mn-cs"/>
              </a:rPr>
              <a:t>The retrieval is performed iteratively for each EPIC pixel with SZA &lt; 75</a:t>
            </a:r>
            <a:r>
              <a:rPr lang="en-US" sz="1200" kern="1200" baseline="30000" dirty="0">
                <a:solidFill>
                  <a:schemeClr val="tx1"/>
                </a:solidFill>
                <a:effectLst/>
                <a:latin typeface="+mn-lt"/>
                <a:ea typeface="+mn-ea"/>
                <a:cs typeface="+mn-cs"/>
              </a:rPr>
              <a:t>o</a:t>
            </a:r>
            <a:r>
              <a:rPr lang="en-US" sz="1200" kern="1200" dirty="0">
                <a:solidFill>
                  <a:schemeClr val="tx1"/>
                </a:solidFill>
                <a:effectLst/>
                <a:latin typeface="+mn-lt"/>
                <a:ea typeface="+mn-ea"/>
                <a:cs typeface="+mn-cs"/>
              </a:rPr>
              <a:t>. It starts with the climatological profile of O</a:t>
            </a:r>
            <a:r>
              <a:rPr lang="en-US" sz="1200" kern="1200" baseline="-25000" dirty="0">
                <a:solidFill>
                  <a:schemeClr val="tx1"/>
                </a:solidFill>
                <a:effectLst/>
                <a:latin typeface="+mn-lt"/>
                <a:ea typeface="+mn-ea"/>
                <a:cs typeface="+mn-cs"/>
              </a:rPr>
              <a:t>3</a:t>
            </a:r>
            <a:r>
              <a:rPr lang="en-US" sz="1200" kern="1200" dirty="0">
                <a:solidFill>
                  <a:schemeClr val="tx1"/>
                </a:solidFill>
                <a:effectLst/>
                <a:latin typeface="+mn-lt"/>
                <a:ea typeface="+mn-ea"/>
                <a:cs typeface="+mn-cs"/>
              </a:rPr>
              <a:t> and zero SO</a:t>
            </a:r>
            <a:r>
              <a:rPr lang="en-US" sz="1200" kern="1200" baseline="-25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and first computes Lambertian equivalent scene Reflectivity (LER) at 388 nm (R). This parameter remains fixed during the iterations. The algorithm then retrieves adjustments to the state vector:  </a:t>
            </a:r>
            <a:r>
              <a:rPr lang="en-US" sz="1200" i="1" kern="1200" dirty="0" err="1">
                <a:solidFill>
                  <a:schemeClr val="tx1"/>
                </a:solidFill>
                <a:effectLst/>
                <a:latin typeface="+mn-lt"/>
                <a:ea typeface="+mn-ea"/>
                <a:cs typeface="+mn-cs"/>
              </a:rPr>
              <a:t>Δx</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=[ΔSO</a:t>
            </a:r>
            <a:r>
              <a:rPr lang="en-US" sz="1200" kern="1200" baseline="-25000" dirty="0">
                <a:solidFill>
                  <a:schemeClr val="tx1"/>
                </a:solidFill>
                <a:effectLst/>
                <a:latin typeface="+mn-lt"/>
                <a:ea typeface="+mn-ea"/>
                <a:cs typeface="+mn-cs"/>
              </a:rPr>
              <a:t>2, </a:t>
            </a:r>
            <a:r>
              <a:rPr lang="en-US" sz="1200" kern="1200" dirty="0">
                <a:solidFill>
                  <a:schemeClr val="tx1"/>
                </a:solidFill>
                <a:effectLst/>
                <a:latin typeface="+mn-lt"/>
                <a:ea typeface="+mn-ea"/>
                <a:cs typeface="+mn-cs"/>
              </a:rPr>
              <a:t>ΔO</a:t>
            </a:r>
            <a:r>
              <a:rPr lang="en-US" sz="1200" kern="1200" baseline="-25000" dirty="0">
                <a:solidFill>
                  <a:schemeClr val="tx1"/>
                </a:solidFill>
                <a:effectLst/>
                <a:latin typeface="+mn-lt"/>
                <a:ea typeface="+mn-ea"/>
                <a:cs typeface="+mn-cs"/>
              </a:rPr>
              <a:t>3</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Δ</a:t>
            </a:r>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dR</a:t>
            </a:r>
            <a:r>
              <a:rPr lang="en-US" sz="1200" kern="1200" dirty="0">
                <a:solidFill>
                  <a:schemeClr val="tx1"/>
                </a:solidFill>
                <a:effectLst/>
                <a:latin typeface="+mn-lt"/>
                <a:ea typeface="+mn-ea"/>
                <a:cs typeface="+mn-cs"/>
              </a:rPr>
              <a:t>/d</a:t>
            </a:r>
            <a:r>
              <a:rPr lang="en-US" sz="1200" kern="1200" dirty="0">
                <a:solidFill>
                  <a:schemeClr val="tx1"/>
                </a:solidFill>
                <a:effectLst/>
                <a:latin typeface="+mn-lt"/>
                <a:ea typeface="+mn-ea"/>
                <a:cs typeface="+mn-cs"/>
                <a:sym typeface="Symbol"/>
              </a:rPr>
              <a:t></a:t>
            </a:r>
            <a:r>
              <a:rPr lang="en-US" sz="1200" kern="1200" dirty="0">
                <a:solidFill>
                  <a:schemeClr val="tx1"/>
                </a:solidFill>
                <a:effectLst/>
                <a:latin typeface="+mn-lt"/>
                <a:ea typeface="+mn-ea"/>
                <a:cs typeface="+mn-cs"/>
              </a:rPr>
              <a:t>)] by matching measured and calculated sun-normalized </a:t>
            </a:r>
            <a:r>
              <a:rPr lang="en-US" sz="1200" kern="1200" dirty="0" err="1">
                <a:solidFill>
                  <a:schemeClr val="tx1"/>
                </a:solidFill>
                <a:effectLst/>
                <a:latin typeface="+mn-lt"/>
                <a:ea typeface="+mn-ea"/>
                <a:cs typeface="+mn-cs"/>
              </a:rPr>
              <a:t>backscatterd</a:t>
            </a:r>
            <a:r>
              <a:rPr lang="en-US" sz="1200" kern="1200" dirty="0">
                <a:solidFill>
                  <a:schemeClr val="tx1"/>
                </a:solidFill>
                <a:effectLst/>
                <a:latin typeface="+mn-lt"/>
                <a:ea typeface="+mn-ea"/>
                <a:cs typeface="+mn-cs"/>
              </a:rPr>
              <a:t> UV (BUV) radiances at shorter spectral channels (317,325 and 340nm). The sensitivities (</a:t>
            </a:r>
            <a:r>
              <a:rPr lang="en-US" sz="1200" kern="1200" dirty="0" err="1">
                <a:solidFill>
                  <a:schemeClr val="tx1"/>
                </a:solidFill>
                <a:effectLst/>
                <a:latin typeface="+mn-lt"/>
                <a:ea typeface="+mn-ea"/>
                <a:cs typeface="+mn-cs"/>
              </a:rPr>
              <a:t>Jacobians</a:t>
            </a:r>
            <a:r>
              <a:rPr lang="en-US" sz="1200" kern="1200" dirty="0">
                <a:solidFill>
                  <a:schemeClr val="tx1"/>
                </a:solidFill>
                <a:effectLst/>
                <a:latin typeface="+mn-lt"/>
                <a:ea typeface="+mn-ea"/>
                <a:cs typeface="+mn-cs"/>
              </a:rPr>
              <a:t>) associated with linear perturbations in SO</a:t>
            </a:r>
            <a:r>
              <a:rPr lang="en-US" sz="1200" kern="1200" baseline="-25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O</a:t>
            </a:r>
            <a:r>
              <a:rPr lang="en-US" sz="1200" kern="1200" baseline="-25000" dirty="0">
                <a:solidFill>
                  <a:schemeClr val="tx1"/>
                </a:solidFill>
                <a:effectLst/>
                <a:latin typeface="+mn-lt"/>
                <a:ea typeface="+mn-ea"/>
                <a:cs typeface="+mn-cs"/>
              </a:rPr>
              <a:t>3</a:t>
            </a:r>
            <a:r>
              <a:rPr lang="en-US" sz="1200" kern="1200" dirty="0">
                <a:solidFill>
                  <a:schemeClr val="tx1"/>
                </a:solidFill>
                <a:effectLst/>
                <a:latin typeface="+mn-lt"/>
                <a:ea typeface="+mn-ea"/>
                <a:cs typeface="+mn-cs"/>
              </a:rPr>
              <a:t> and R are pre-computed for each UV spectral band and stored in look-up tables, which are numerically interpolated for EPIC viewing geometry and state vector values at each iteration. This algorithm appears to have adequate sensitivity to detect moderate to large volcanic eruptions from L1 Lagrange point.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Max iterations</a:t>
            </a:r>
            <a:r>
              <a:rPr lang="en-US" sz="1200" kern="1200" baseline="0" dirty="0">
                <a:solidFill>
                  <a:schemeClr val="tx1"/>
                </a:solidFill>
                <a:effectLst/>
                <a:latin typeface="+mn-lt"/>
                <a:ea typeface="+mn-ea"/>
                <a:cs typeface="+mn-cs"/>
              </a:rPr>
              <a:t> = 3 </a:t>
            </a:r>
          </a:p>
          <a:p>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Quit </a:t>
            </a:r>
            <a:r>
              <a:rPr lang="en-US" sz="1200" kern="1200" baseline="0" dirty="0" err="1">
                <a:solidFill>
                  <a:schemeClr val="tx1"/>
                </a:solidFill>
                <a:effectLst/>
                <a:latin typeface="+mn-lt"/>
                <a:ea typeface="+mn-ea"/>
                <a:cs typeface="+mn-cs"/>
              </a:rPr>
              <a:t>itrations</a:t>
            </a:r>
            <a:r>
              <a:rPr lang="en-US" sz="1200" kern="1200" baseline="0" dirty="0">
                <a:solidFill>
                  <a:schemeClr val="tx1"/>
                </a:solidFill>
                <a:effectLst/>
                <a:latin typeface="+mn-lt"/>
                <a:ea typeface="+mn-ea"/>
                <a:cs typeface="+mn-cs"/>
              </a:rPr>
              <a:t> when Min res325 = 0.001 ( N value)</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4FC116F-22DE-6345-8468-0FB6B3FFBA89}" type="slidenum">
              <a:rPr lang="en-US" smtClean="0"/>
              <a:t>10</a:t>
            </a:fld>
            <a:endParaRPr lang="en-US"/>
          </a:p>
        </p:txBody>
      </p:sp>
    </p:spTree>
    <p:extLst>
      <p:ext uri="{BB962C8B-B14F-4D97-AF65-F5344CB8AC3E}">
        <p14:creationId xmlns:p14="http://schemas.microsoft.com/office/powerpoint/2010/main" val="34572412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pitchFamily="-112" charset="0"/>
                <a:ea typeface="ＭＳ Ｐゴシック" charset="-128"/>
                <a:cs typeface="ＭＳ Ｐゴシック" charset="-128"/>
              </a:rPr>
              <a:t>Description of the DSCOVR/EPIC SO2 Algorithm PI: Nick </a:t>
            </a:r>
            <a:r>
              <a:rPr lang="en-US" sz="1200" kern="1200" dirty="0" err="1">
                <a:solidFill>
                  <a:schemeClr val="tx1"/>
                </a:solidFill>
                <a:effectLst/>
                <a:latin typeface="Arial" pitchFamily="-112" charset="0"/>
                <a:ea typeface="ＭＳ Ｐゴシック" charset="-128"/>
                <a:cs typeface="ＭＳ Ｐゴシック" charset="-128"/>
              </a:rPr>
              <a:t>Kroktov</a:t>
            </a:r>
            <a:endParaRPr lang="en-US" sz="1200" kern="1200" dirty="0">
              <a:solidFill>
                <a:schemeClr val="tx1"/>
              </a:solidFill>
              <a:effectLst/>
              <a:latin typeface="Arial" pitchFamily="-112" charset="0"/>
              <a:ea typeface="ＭＳ Ｐゴシック" charset="-128"/>
              <a:cs typeface="ＭＳ Ｐゴシック" charset="-128"/>
            </a:endParaRPr>
          </a:p>
          <a:p>
            <a:r>
              <a:rPr lang="en-US" sz="1200" kern="1200" dirty="0">
                <a:solidFill>
                  <a:schemeClr val="tx1"/>
                </a:solidFill>
                <a:effectLst/>
                <a:latin typeface="Arial" pitchFamily="-112" charset="0"/>
                <a:ea typeface="ＭＳ Ｐゴシック" charset="-128"/>
                <a:cs typeface="ＭＳ Ｐゴシック" charset="-128"/>
              </a:rPr>
              <a:t>The DSCOVR/EPIC volcanic SO</a:t>
            </a:r>
            <a:r>
              <a:rPr lang="en-US" sz="1200" kern="1200" baseline="-25000" dirty="0">
                <a:solidFill>
                  <a:schemeClr val="tx1"/>
                </a:solidFill>
                <a:effectLst/>
                <a:latin typeface="Arial" pitchFamily="-112" charset="0"/>
                <a:ea typeface="ＭＳ Ｐゴシック" charset="-128"/>
                <a:cs typeface="ＭＳ Ｐゴシック" charset="-128"/>
              </a:rPr>
              <a:t>2</a:t>
            </a:r>
            <a:r>
              <a:rPr lang="en-US" sz="1200" kern="1200" dirty="0">
                <a:solidFill>
                  <a:schemeClr val="tx1"/>
                </a:solidFill>
                <a:effectLst/>
                <a:latin typeface="Arial" pitchFamily="-112" charset="0"/>
                <a:ea typeface="ＭＳ Ｐゴシック" charset="-128"/>
                <a:cs typeface="ＭＳ Ｐゴシック" charset="-128"/>
              </a:rPr>
              <a:t> algorithm is a modified version of the heritage NASA Total Ozone Mapping Spectrometer (TOMS) 4-band algorithm, adapted to the EPIC wavelengths. The algorithm uses all four EPIC UV channels (centered at 317nm, 325nm, 340 nm, 388nm) to retrieve 4 parameters of the state vector (</a:t>
            </a:r>
            <a:r>
              <a:rPr lang="en-US" sz="1200" b="1" kern="1200" dirty="0">
                <a:solidFill>
                  <a:schemeClr val="tx1"/>
                </a:solidFill>
                <a:effectLst/>
                <a:latin typeface="Arial" pitchFamily="-112" charset="0"/>
                <a:ea typeface="ＭＳ Ｐゴシック" charset="-128"/>
                <a:cs typeface="ＭＳ Ｐゴシック" charset="-128"/>
              </a:rPr>
              <a:t>x</a:t>
            </a:r>
            <a:r>
              <a:rPr lang="en-US" sz="1200" kern="1200" dirty="0">
                <a:solidFill>
                  <a:schemeClr val="tx1"/>
                </a:solidFill>
                <a:effectLst/>
                <a:latin typeface="Arial" pitchFamily="-112" charset="0"/>
                <a:ea typeface="ＭＳ Ｐゴシック" charset="-128"/>
                <a:cs typeface="ＭＳ Ｐゴシック" charset="-128"/>
              </a:rPr>
              <a:t>): vertical column amounts of SO</a:t>
            </a:r>
            <a:r>
              <a:rPr lang="en-US" sz="1200" kern="1200" baseline="-25000" dirty="0">
                <a:solidFill>
                  <a:schemeClr val="tx1"/>
                </a:solidFill>
                <a:effectLst/>
                <a:latin typeface="Arial" pitchFamily="-112" charset="0"/>
                <a:ea typeface="ＭＳ Ｐゴシック" charset="-128"/>
                <a:cs typeface="ＭＳ Ｐゴシック" charset="-128"/>
              </a:rPr>
              <a:t>2</a:t>
            </a:r>
            <a:r>
              <a:rPr lang="en-US" sz="1200" kern="1200" dirty="0">
                <a:solidFill>
                  <a:schemeClr val="tx1"/>
                </a:solidFill>
                <a:effectLst/>
                <a:latin typeface="Arial" pitchFamily="-112" charset="0"/>
                <a:ea typeface="ＭＳ Ｐゴシック" charset="-128"/>
                <a:cs typeface="ＭＳ Ｐゴシック" charset="-128"/>
              </a:rPr>
              <a:t> (assuming 13km height) and total O</a:t>
            </a:r>
            <a:r>
              <a:rPr lang="en-US" sz="1200" kern="1200" baseline="-25000" dirty="0">
                <a:solidFill>
                  <a:schemeClr val="tx1"/>
                </a:solidFill>
                <a:effectLst/>
                <a:latin typeface="Arial" pitchFamily="-112" charset="0"/>
                <a:ea typeface="ＭＳ Ｐゴシック" charset="-128"/>
                <a:cs typeface="ＭＳ Ｐゴシック" charset="-128"/>
              </a:rPr>
              <a:t>3</a:t>
            </a:r>
            <a:r>
              <a:rPr lang="en-US" sz="1200" kern="1200" dirty="0">
                <a:solidFill>
                  <a:schemeClr val="tx1"/>
                </a:solidFill>
                <a:effectLst/>
                <a:latin typeface="Arial" pitchFamily="-112" charset="0"/>
                <a:ea typeface="ＭＳ Ｐゴシック" charset="-128"/>
                <a:cs typeface="ＭＳ Ｐゴシック" charset="-128"/>
              </a:rPr>
              <a:t>, the </a:t>
            </a:r>
            <a:r>
              <a:rPr lang="en-US" sz="1200" kern="1200" dirty="0" err="1">
                <a:solidFill>
                  <a:schemeClr val="tx1"/>
                </a:solidFill>
                <a:effectLst/>
                <a:latin typeface="Arial" pitchFamily="-112" charset="0"/>
                <a:ea typeface="ＭＳ Ｐゴシック" charset="-128"/>
                <a:cs typeface="ＭＳ Ｐゴシック" charset="-128"/>
              </a:rPr>
              <a:t>Lambertian</a:t>
            </a:r>
            <a:r>
              <a:rPr lang="en-US" sz="1200" kern="1200" dirty="0">
                <a:solidFill>
                  <a:schemeClr val="tx1"/>
                </a:solidFill>
                <a:effectLst/>
                <a:latin typeface="Arial" pitchFamily="-112" charset="0"/>
                <a:ea typeface="ＭＳ Ｐゴシック" charset="-128"/>
                <a:cs typeface="ＭＳ Ｐゴシック" charset="-128"/>
              </a:rPr>
              <a:t> equivalent reflectivity at 388 nm (R), and its spectral dependence, </a:t>
            </a:r>
            <a:r>
              <a:rPr lang="en-US" sz="1200" kern="1200" dirty="0" err="1">
                <a:solidFill>
                  <a:schemeClr val="tx1"/>
                </a:solidFill>
                <a:effectLst/>
                <a:latin typeface="Arial" pitchFamily="-112" charset="0"/>
                <a:ea typeface="ＭＳ Ｐゴシック" charset="-128"/>
                <a:cs typeface="ＭＳ Ｐゴシック" charset="-128"/>
              </a:rPr>
              <a:t>dR</a:t>
            </a:r>
            <a:r>
              <a:rPr lang="en-US" sz="1200" kern="1200" dirty="0">
                <a:solidFill>
                  <a:schemeClr val="tx1"/>
                </a:solidFill>
                <a:effectLst/>
                <a:latin typeface="Arial" pitchFamily="-112" charset="0"/>
                <a:ea typeface="ＭＳ Ｐゴシック" charset="-128"/>
                <a:cs typeface="ＭＳ Ｐゴシック" charset="-128"/>
              </a:rPr>
              <a:t>/d</a:t>
            </a:r>
            <a:r>
              <a:rPr lang="en-US" sz="1200" kern="1200" dirty="0">
                <a:solidFill>
                  <a:schemeClr val="tx1"/>
                </a:solidFill>
                <a:effectLst/>
                <a:latin typeface="Arial" pitchFamily="-112" charset="0"/>
                <a:ea typeface="ＭＳ Ｐゴシック" charset="-128"/>
                <a:cs typeface="ＭＳ Ｐゴシック" charset="-128"/>
                <a:sym typeface="Symbol"/>
              </a:rPr>
              <a:t></a:t>
            </a:r>
            <a:r>
              <a:rPr lang="en-US" sz="1200" kern="1200" dirty="0">
                <a:solidFill>
                  <a:schemeClr val="tx1"/>
                </a:solidFill>
                <a:effectLst/>
                <a:latin typeface="Arial" pitchFamily="-112" charset="0"/>
                <a:ea typeface="ＭＳ Ｐゴシック" charset="-128"/>
                <a:cs typeface="ＭＳ Ｐゴシック" charset="-128"/>
              </a:rPr>
              <a:t>. The algorithm relies on spectral differences in SO</a:t>
            </a:r>
            <a:r>
              <a:rPr lang="en-US" sz="1200" kern="1200" baseline="-25000" dirty="0">
                <a:solidFill>
                  <a:schemeClr val="tx1"/>
                </a:solidFill>
                <a:effectLst/>
                <a:latin typeface="Arial" pitchFamily="-112" charset="0"/>
                <a:ea typeface="ＭＳ Ｐゴシック" charset="-128"/>
                <a:cs typeface="ＭＳ Ｐゴシック" charset="-128"/>
              </a:rPr>
              <a:t>2</a:t>
            </a:r>
            <a:r>
              <a:rPr lang="en-US" sz="1200" kern="1200" dirty="0">
                <a:solidFill>
                  <a:schemeClr val="tx1"/>
                </a:solidFill>
                <a:effectLst/>
                <a:latin typeface="Arial" pitchFamily="-112" charset="0"/>
                <a:ea typeface="ＭＳ Ｐゴシック" charset="-128"/>
                <a:cs typeface="ＭＳ Ｐゴシック" charset="-128"/>
              </a:rPr>
              <a:t> and O</a:t>
            </a:r>
            <a:r>
              <a:rPr lang="en-US" sz="1200" kern="1200" baseline="-25000" dirty="0">
                <a:solidFill>
                  <a:schemeClr val="tx1"/>
                </a:solidFill>
                <a:effectLst/>
                <a:latin typeface="Arial" pitchFamily="-112" charset="0"/>
                <a:ea typeface="ＭＳ Ｐゴシック" charset="-128"/>
                <a:cs typeface="ＭＳ Ｐゴシック" charset="-128"/>
              </a:rPr>
              <a:t>3</a:t>
            </a:r>
            <a:r>
              <a:rPr lang="en-US" sz="1200" kern="1200" dirty="0">
                <a:solidFill>
                  <a:schemeClr val="tx1"/>
                </a:solidFill>
                <a:effectLst/>
                <a:latin typeface="Arial" pitchFamily="-112" charset="0"/>
                <a:ea typeface="ＭＳ Ｐゴシック" charset="-128"/>
                <a:cs typeface="ＭＳ Ｐゴシック" charset="-128"/>
              </a:rPr>
              <a:t> absorption cross sections to separate the two trace gases.  SO</a:t>
            </a:r>
            <a:r>
              <a:rPr lang="en-US" sz="1200" kern="1200" baseline="-25000" dirty="0">
                <a:solidFill>
                  <a:schemeClr val="tx1"/>
                </a:solidFill>
                <a:effectLst/>
                <a:latin typeface="Arial" pitchFamily="-112" charset="0"/>
                <a:ea typeface="ＭＳ Ｐゴシック" charset="-128"/>
                <a:cs typeface="ＭＳ Ｐゴシック" charset="-128"/>
              </a:rPr>
              <a:t>2</a:t>
            </a:r>
            <a:r>
              <a:rPr lang="en-US" sz="1200" kern="1200" dirty="0">
                <a:solidFill>
                  <a:schemeClr val="tx1"/>
                </a:solidFill>
                <a:effectLst/>
                <a:latin typeface="Arial" pitchFamily="-112" charset="0"/>
                <a:ea typeface="ＭＳ Ｐゴシック" charset="-128"/>
                <a:cs typeface="ＭＳ Ｐゴシック" charset="-128"/>
              </a:rPr>
              <a:t> is more absorbing than O</a:t>
            </a:r>
            <a:r>
              <a:rPr lang="en-US" sz="1200" kern="1200" baseline="-25000" dirty="0">
                <a:solidFill>
                  <a:schemeClr val="tx1"/>
                </a:solidFill>
                <a:effectLst/>
                <a:latin typeface="Arial" pitchFamily="-112" charset="0"/>
                <a:ea typeface="ＭＳ Ｐゴシック" charset="-128"/>
                <a:cs typeface="ＭＳ Ｐゴシック" charset="-128"/>
              </a:rPr>
              <a:t>3</a:t>
            </a:r>
            <a:r>
              <a:rPr lang="en-US" sz="1200" kern="1200" dirty="0">
                <a:solidFill>
                  <a:schemeClr val="tx1"/>
                </a:solidFill>
                <a:effectLst/>
                <a:latin typeface="Arial" pitchFamily="-112" charset="0"/>
                <a:ea typeface="ＭＳ Ｐゴシック" charset="-128"/>
                <a:cs typeface="ＭＳ Ｐゴシック" charset="-128"/>
              </a:rPr>
              <a:t> at the shortest UV channel (317 nm), whereas O</a:t>
            </a:r>
            <a:r>
              <a:rPr lang="en-US" sz="1200" kern="1200" baseline="-25000" dirty="0">
                <a:solidFill>
                  <a:schemeClr val="tx1"/>
                </a:solidFill>
                <a:effectLst/>
                <a:latin typeface="Arial" pitchFamily="-112" charset="0"/>
                <a:ea typeface="ＭＳ Ｐゴシック" charset="-128"/>
                <a:cs typeface="ＭＳ Ｐゴシック" charset="-128"/>
              </a:rPr>
              <a:t>3</a:t>
            </a:r>
            <a:r>
              <a:rPr lang="en-US" sz="1200" kern="1200" dirty="0">
                <a:solidFill>
                  <a:schemeClr val="tx1"/>
                </a:solidFill>
                <a:effectLst/>
                <a:latin typeface="Arial" pitchFamily="-112" charset="0"/>
                <a:ea typeface="ＭＳ Ｐゴシック" charset="-128"/>
                <a:cs typeface="ＭＳ Ｐゴシック" charset="-128"/>
              </a:rPr>
              <a:t> is more absorbing at the longer channel (325nm).  </a:t>
            </a:r>
          </a:p>
          <a:p>
            <a:r>
              <a:rPr lang="en-US" sz="1200" kern="1200" dirty="0">
                <a:solidFill>
                  <a:schemeClr val="tx1"/>
                </a:solidFill>
                <a:effectLst/>
                <a:latin typeface="Arial" pitchFamily="-112" charset="0"/>
                <a:ea typeface="ＭＳ Ｐゴシック" charset="-128"/>
                <a:cs typeface="ＭＳ Ｐゴシック" charset="-128"/>
              </a:rPr>
              <a:t>The retrieval is performed iteratively for each EPIC pixel with SZA &lt; 75</a:t>
            </a:r>
            <a:r>
              <a:rPr lang="en-US" sz="1200" kern="1200" baseline="30000" dirty="0">
                <a:solidFill>
                  <a:schemeClr val="tx1"/>
                </a:solidFill>
                <a:effectLst/>
                <a:latin typeface="Arial" pitchFamily="-112" charset="0"/>
                <a:ea typeface="ＭＳ Ｐゴシック" charset="-128"/>
                <a:cs typeface="ＭＳ Ｐゴシック" charset="-128"/>
              </a:rPr>
              <a:t>o</a:t>
            </a:r>
            <a:r>
              <a:rPr lang="en-US" sz="1200" kern="1200" dirty="0">
                <a:solidFill>
                  <a:schemeClr val="tx1"/>
                </a:solidFill>
                <a:effectLst/>
                <a:latin typeface="Arial" pitchFamily="-112" charset="0"/>
                <a:ea typeface="ＭＳ Ｐゴシック" charset="-128"/>
                <a:cs typeface="ＭＳ Ｐゴシック" charset="-128"/>
              </a:rPr>
              <a:t>. It starts with the climatological profile of O</a:t>
            </a:r>
            <a:r>
              <a:rPr lang="en-US" sz="1200" kern="1200" baseline="-25000" dirty="0">
                <a:solidFill>
                  <a:schemeClr val="tx1"/>
                </a:solidFill>
                <a:effectLst/>
                <a:latin typeface="Arial" pitchFamily="-112" charset="0"/>
                <a:ea typeface="ＭＳ Ｐゴシック" charset="-128"/>
                <a:cs typeface="ＭＳ Ｐゴシック" charset="-128"/>
              </a:rPr>
              <a:t>3</a:t>
            </a:r>
            <a:r>
              <a:rPr lang="en-US" sz="1200" kern="1200" dirty="0">
                <a:solidFill>
                  <a:schemeClr val="tx1"/>
                </a:solidFill>
                <a:effectLst/>
                <a:latin typeface="Arial" pitchFamily="-112" charset="0"/>
                <a:ea typeface="ＭＳ Ｐゴシック" charset="-128"/>
                <a:cs typeface="ＭＳ Ｐゴシック" charset="-128"/>
              </a:rPr>
              <a:t> and zero SO</a:t>
            </a:r>
            <a:r>
              <a:rPr lang="en-US" sz="1200" kern="1200" baseline="-25000" dirty="0">
                <a:solidFill>
                  <a:schemeClr val="tx1"/>
                </a:solidFill>
                <a:effectLst/>
                <a:latin typeface="Arial" pitchFamily="-112" charset="0"/>
                <a:ea typeface="ＭＳ Ｐゴシック" charset="-128"/>
                <a:cs typeface="ＭＳ Ｐゴシック" charset="-128"/>
              </a:rPr>
              <a:t>2</a:t>
            </a:r>
            <a:r>
              <a:rPr lang="en-US" sz="1200" kern="1200" dirty="0">
                <a:solidFill>
                  <a:schemeClr val="tx1"/>
                </a:solidFill>
                <a:effectLst/>
                <a:latin typeface="Arial" pitchFamily="-112" charset="0"/>
                <a:ea typeface="ＭＳ Ｐゴシック" charset="-128"/>
                <a:cs typeface="ＭＳ Ｐゴシック" charset="-128"/>
              </a:rPr>
              <a:t> and first computes </a:t>
            </a:r>
            <a:r>
              <a:rPr lang="en-US" sz="1200" kern="1200" dirty="0" err="1">
                <a:solidFill>
                  <a:schemeClr val="tx1"/>
                </a:solidFill>
                <a:effectLst/>
                <a:latin typeface="Arial" pitchFamily="-112" charset="0"/>
                <a:ea typeface="ＭＳ Ｐゴシック" charset="-128"/>
                <a:cs typeface="ＭＳ Ｐゴシック" charset="-128"/>
              </a:rPr>
              <a:t>Lambertian</a:t>
            </a:r>
            <a:r>
              <a:rPr lang="en-US" sz="1200" kern="1200" dirty="0">
                <a:solidFill>
                  <a:schemeClr val="tx1"/>
                </a:solidFill>
                <a:effectLst/>
                <a:latin typeface="Arial" pitchFamily="-112" charset="0"/>
                <a:ea typeface="ＭＳ Ｐゴシック" charset="-128"/>
                <a:cs typeface="ＭＳ Ｐゴシック" charset="-128"/>
              </a:rPr>
              <a:t> equivalent scene Reflectivity (LER) at 388 nm (R). This parameter remains fixed during the iterations. The algorithm then retrieves adjustments to the state vector:  </a:t>
            </a:r>
            <a:r>
              <a:rPr lang="en-US" sz="1200" i="1" kern="1200" dirty="0" err="1">
                <a:solidFill>
                  <a:schemeClr val="tx1"/>
                </a:solidFill>
                <a:effectLst/>
                <a:latin typeface="Arial" pitchFamily="-112" charset="0"/>
                <a:ea typeface="ＭＳ Ｐゴシック" charset="-128"/>
                <a:cs typeface="ＭＳ Ｐゴシック" charset="-128"/>
              </a:rPr>
              <a:t>Δx</a:t>
            </a:r>
            <a:r>
              <a:rPr lang="en-US" sz="1200" b="1" kern="1200" dirty="0">
                <a:solidFill>
                  <a:schemeClr val="tx1"/>
                </a:solidFill>
                <a:effectLst/>
                <a:latin typeface="Arial" pitchFamily="-112" charset="0"/>
                <a:ea typeface="ＭＳ Ｐゴシック" charset="-128"/>
                <a:cs typeface="ＭＳ Ｐゴシック" charset="-128"/>
              </a:rPr>
              <a:t> </a:t>
            </a:r>
            <a:r>
              <a:rPr lang="en-US" sz="1200" kern="1200" dirty="0">
                <a:solidFill>
                  <a:schemeClr val="tx1"/>
                </a:solidFill>
                <a:effectLst/>
                <a:latin typeface="Arial" pitchFamily="-112" charset="0"/>
                <a:ea typeface="ＭＳ Ｐゴシック" charset="-128"/>
                <a:cs typeface="ＭＳ Ｐゴシック" charset="-128"/>
              </a:rPr>
              <a:t>=[ΔSO</a:t>
            </a:r>
            <a:r>
              <a:rPr lang="en-US" sz="1200" kern="1200" baseline="-25000" dirty="0">
                <a:solidFill>
                  <a:schemeClr val="tx1"/>
                </a:solidFill>
                <a:effectLst/>
                <a:latin typeface="Arial" pitchFamily="-112" charset="0"/>
                <a:ea typeface="ＭＳ Ｐゴシック" charset="-128"/>
                <a:cs typeface="ＭＳ Ｐゴシック" charset="-128"/>
              </a:rPr>
              <a:t>2, </a:t>
            </a:r>
            <a:r>
              <a:rPr lang="en-US" sz="1200" kern="1200" dirty="0">
                <a:solidFill>
                  <a:schemeClr val="tx1"/>
                </a:solidFill>
                <a:effectLst/>
                <a:latin typeface="Arial" pitchFamily="-112" charset="0"/>
                <a:ea typeface="ＭＳ Ｐゴシック" charset="-128"/>
                <a:cs typeface="ＭＳ Ｐゴシック" charset="-128"/>
              </a:rPr>
              <a:t>ΔO</a:t>
            </a:r>
            <a:r>
              <a:rPr lang="en-US" sz="1200" kern="1200" baseline="-25000" dirty="0">
                <a:solidFill>
                  <a:schemeClr val="tx1"/>
                </a:solidFill>
                <a:effectLst/>
                <a:latin typeface="Arial" pitchFamily="-112" charset="0"/>
                <a:ea typeface="ＭＳ Ｐゴシック" charset="-128"/>
                <a:cs typeface="ＭＳ Ｐゴシック" charset="-128"/>
              </a:rPr>
              <a:t>3</a:t>
            </a:r>
            <a:r>
              <a:rPr lang="en-US" sz="1200" kern="1200" dirty="0">
                <a:solidFill>
                  <a:schemeClr val="tx1"/>
                </a:solidFill>
                <a:effectLst/>
                <a:latin typeface="Arial" pitchFamily="-112" charset="0"/>
                <a:ea typeface="ＭＳ Ｐゴシック" charset="-128"/>
                <a:cs typeface="ＭＳ Ｐゴシック" charset="-128"/>
              </a:rPr>
              <a:t>, </a:t>
            </a:r>
            <a:r>
              <a:rPr lang="en-US" sz="1200" kern="1200" dirty="0" err="1">
                <a:solidFill>
                  <a:schemeClr val="tx1"/>
                </a:solidFill>
                <a:effectLst/>
                <a:latin typeface="Arial" pitchFamily="-112" charset="0"/>
                <a:ea typeface="ＭＳ Ｐゴシック" charset="-128"/>
                <a:cs typeface="ＭＳ Ｐゴシック" charset="-128"/>
              </a:rPr>
              <a:t>Δ</a:t>
            </a:r>
            <a:r>
              <a:rPr lang="en-US" sz="1200" kern="1200" dirty="0">
                <a:solidFill>
                  <a:schemeClr val="tx1"/>
                </a:solidFill>
                <a:effectLst/>
                <a:latin typeface="Arial" pitchFamily="-112" charset="0"/>
                <a:ea typeface="ＭＳ Ｐゴシック" charset="-128"/>
                <a:cs typeface="ＭＳ Ｐゴシック" charset="-128"/>
              </a:rPr>
              <a:t>(</a:t>
            </a:r>
            <a:r>
              <a:rPr lang="en-US" sz="1200" kern="1200" dirty="0" err="1">
                <a:solidFill>
                  <a:schemeClr val="tx1"/>
                </a:solidFill>
                <a:effectLst/>
                <a:latin typeface="Arial" pitchFamily="-112" charset="0"/>
                <a:ea typeface="ＭＳ Ｐゴシック" charset="-128"/>
                <a:cs typeface="ＭＳ Ｐゴシック" charset="-128"/>
              </a:rPr>
              <a:t>dR</a:t>
            </a:r>
            <a:r>
              <a:rPr lang="en-US" sz="1200" kern="1200" dirty="0">
                <a:solidFill>
                  <a:schemeClr val="tx1"/>
                </a:solidFill>
                <a:effectLst/>
                <a:latin typeface="Arial" pitchFamily="-112" charset="0"/>
                <a:ea typeface="ＭＳ Ｐゴシック" charset="-128"/>
                <a:cs typeface="ＭＳ Ｐゴシック" charset="-128"/>
              </a:rPr>
              <a:t>/d</a:t>
            </a:r>
            <a:r>
              <a:rPr lang="en-US" sz="1200" kern="1200" dirty="0">
                <a:solidFill>
                  <a:schemeClr val="tx1"/>
                </a:solidFill>
                <a:effectLst/>
                <a:latin typeface="Arial" pitchFamily="-112" charset="0"/>
                <a:ea typeface="ＭＳ Ｐゴシック" charset="-128"/>
                <a:cs typeface="ＭＳ Ｐゴシック" charset="-128"/>
                <a:sym typeface="Symbol"/>
              </a:rPr>
              <a:t></a:t>
            </a:r>
            <a:r>
              <a:rPr lang="en-US" sz="1200" kern="1200" dirty="0">
                <a:solidFill>
                  <a:schemeClr val="tx1"/>
                </a:solidFill>
                <a:effectLst/>
                <a:latin typeface="Arial" pitchFamily="-112" charset="0"/>
                <a:ea typeface="ＭＳ Ｐゴシック" charset="-128"/>
                <a:cs typeface="ＭＳ Ｐゴシック" charset="-128"/>
              </a:rPr>
              <a:t>)] by matching measured and calculated sun-normalized </a:t>
            </a:r>
            <a:r>
              <a:rPr lang="en-US" sz="1200" kern="1200" dirty="0" err="1">
                <a:solidFill>
                  <a:schemeClr val="tx1"/>
                </a:solidFill>
                <a:effectLst/>
                <a:latin typeface="Arial" pitchFamily="-112" charset="0"/>
                <a:ea typeface="ＭＳ Ｐゴシック" charset="-128"/>
                <a:cs typeface="ＭＳ Ｐゴシック" charset="-128"/>
              </a:rPr>
              <a:t>backscatterd</a:t>
            </a:r>
            <a:r>
              <a:rPr lang="en-US" sz="1200" kern="1200" dirty="0">
                <a:solidFill>
                  <a:schemeClr val="tx1"/>
                </a:solidFill>
                <a:effectLst/>
                <a:latin typeface="Arial" pitchFamily="-112" charset="0"/>
                <a:ea typeface="ＭＳ Ｐゴシック" charset="-128"/>
                <a:cs typeface="ＭＳ Ｐゴシック" charset="-128"/>
              </a:rPr>
              <a:t> UV (BUV) radiances at shorter spectral channels (317,325 and 340nm). The sensitivities (Jacobians) associated with linear perturbations in SO</a:t>
            </a:r>
            <a:r>
              <a:rPr lang="en-US" sz="1200" kern="1200" baseline="-25000" dirty="0">
                <a:solidFill>
                  <a:schemeClr val="tx1"/>
                </a:solidFill>
                <a:effectLst/>
                <a:latin typeface="Arial" pitchFamily="-112" charset="0"/>
                <a:ea typeface="ＭＳ Ｐゴシック" charset="-128"/>
                <a:cs typeface="ＭＳ Ｐゴシック" charset="-128"/>
              </a:rPr>
              <a:t>2</a:t>
            </a:r>
            <a:r>
              <a:rPr lang="en-US" sz="1200" kern="1200" dirty="0">
                <a:solidFill>
                  <a:schemeClr val="tx1"/>
                </a:solidFill>
                <a:effectLst/>
                <a:latin typeface="Arial" pitchFamily="-112" charset="0"/>
                <a:ea typeface="ＭＳ Ｐゴシック" charset="-128"/>
                <a:cs typeface="ＭＳ Ｐゴシック" charset="-128"/>
              </a:rPr>
              <a:t>, O</a:t>
            </a:r>
            <a:r>
              <a:rPr lang="en-US" sz="1200" kern="1200" baseline="-25000" dirty="0">
                <a:solidFill>
                  <a:schemeClr val="tx1"/>
                </a:solidFill>
                <a:effectLst/>
                <a:latin typeface="Arial" pitchFamily="-112" charset="0"/>
                <a:ea typeface="ＭＳ Ｐゴシック" charset="-128"/>
                <a:cs typeface="ＭＳ Ｐゴシック" charset="-128"/>
              </a:rPr>
              <a:t>3</a:t>
            </a:r>
            <a:r>
              <a:rPr lang="en-US" sz="1200" kern="1200" dirty="0">
                <a:solidFill>
                  <a:schemeClr val="tx1"/>
                </a:solidFill>
                <a:effectLst/>
                <a:latin typeface="Arial" pitchFamily="-112" charset="0"/>
                <a:ea typeface="ＭＳ Ｐゴシック" charset="-128"/>
                <a:cs typeface="ＭＳ Ｐゴシック" charset="-128"/>
              </a:rPr>
              <a:t> and R are pre-computed for each UV spectral band and stored in look-up tables, which are numerically interpolated for EPIC viewing geometry and state vector values at each iteration. This algorithm appears to have adequate sensitivity to detect moderate to large volcanic eruptions from L1 Lagrange point. </a:t>
            </a:r>
          </a:p>
          <a:p>
            <a:endParaRPr lang="en-US" sz="1200" kern="1200" dirty="0">
              <a:solidFill>
                <a:schemeClr val="tx1"/>
              </a:solidFill>
              <a:effectLst/>
              <a:latin typeface="Arial" pitchFamily="-112" charset="0"/>
              <a:ea typeface="ＭＳ Ｐゴシック" charset="-128"/>
              <a:cs typeface="ＭＳ Ｐゴシック" charset="-128"/>
            </a:endParaRPr>
          </a:p>
          <a:p>
            <a:r>
              <a:rPr lang="en-US" sz="1200" kern="1200" dirty="0">
                <a:solidFill>
                  <a:schemeClr val="tx1"/>
                </a:solidFill>
                <a:effectLst/>
                <a:latin typeface="Arial" pitchFamily="-112" charset="0"/>
                <a:ea typeface="ＭＳ Ｐゴシック" charset="-128"/>
                <a:cs typeface="ＭＳ Ｐゴシック" charset="-128"/>
              </a:rPr>
              <a:t>Max iterations</a:t>
            </a:r>
            <a:r>
              <a:rPr lang="en-US" sz="1200" kern="1200" baseline="0" dirty="0">
                <a:solidFill>
                  <a:schemeClr val="tx1"/>
                </a:solidFill>
                <a:effectLst/>
                <a:latin typeface="Arial" pitchFamily="-112" charset="0"/>
                <a:ea typeface="ＭＳ Ｐゴシック" charset="-128"/>
                <a:cs typeface="ＭＳ Ｐゴシック" charset="-128"/>
              </a:rPr>
              <a:t> = 3 </a:t>
            </a:r>
          </a:p>
          <a:p>
            <a:endParaRPr lang="en-US" sz="1200" kern="1200" baseline="0" dirty="0">
              <a:solidFill>
                <a:schemeClr val="tx1"/>
              </a:solidFill>
              <a:effectLst/>
              <a:latin typeface="Arial" pitchFamily="-112" charset="0"/>
              <a:ea typeface="ＭＳ Ｐゴシック" charset="-128"/>
              <a:cs typeface="ＭＳ Ｐゴシック" charset="-128"/>
            </a:endParaRPr>
          </a:p>
          <a:p>
            <a:r>
              <a:rPr lang="en-US" sz="1200" kern="1200" baseline="0" dirty="0">
                <a:solidFill>
                  <a:schemeClr val="tx1"/>
                </a:solidFill>
                <a:effectLst/>
                <a:latin typeface="Arial" pitchFamily="-112" charset="0"/>
                <a:ea typeface="ＭＳ Ｐゴシック" charset="-128"/>
                <a:cs typeface="ＭＳ Ｐゴシック" charset="-128"/>
              </a:rPr>
              <a:t>Quit </a:t>
            </a:r>
            <a:r>
              <a:rPr lang="en-US" sz="1200" kern="1200" baseline="0" dirty="0" err="1">
                <a:solidFill>
                  <a:schemeClr val="tx1"/>
                </a:solidFill>
                <a:effectLst/>
                <a:latin typeface="Arial" pitchFamily="-112" charset="0"/>
                <a:ea typeface="ＭＳ Ｐゴシック" charset="-128"/>
                <a:cs typeface="ＭＳ Ｐゴシック" charset="-128"/>
              </a:rPr>
              <a:t>itrations</a:t>
            </a:r>
            <a:r>
              <a:rPr lang="en-US" sz="1200" kern="1200" baseline="0" dirty="0">
                <a:solidFill>
                  <a:schemeClr val="tx1"/>
                </a:solidFill>
                <a:effectLst/>
                <a:latin typeface="Arial" pitchFamily="-112" charset="0"/>
                <a:ea typeface="ＭＳ Ｐゴシック" charset="-128"/>
                <a:cs typeface="ＭＳ Ｐゴシック" charset="-128"/>
              </a:rPr>
              <a:t> when Min res325 = 0.001 ( N value)</a:t>
            </a:r>
            <a:endParaRPr lang="en-US" sz="1200" kern="1200" dirty="0">
              <a:solidFill>
                <a:schemeClr val="tx1"/>
              </a:solidFill>
              <a:effectLst/>
              <a:latin typeface="Arial" pitchFamily="-112" charset="0"/>
              <a:ea typeface="ＭＳ Ｐゴシック" charset="-128"/>
              <a:cs typeface="ＭＳ Ｐゴシック" charset="-128"/>
            </a:endParaRPr>
          </a:p>
          <a:p>
            <a:endParaRPr lang="en-US" dirty="0"/>
          </a:p>
        </p:txBody>
      </p:sp>
      <p:sp>
        <p:nvSpPr>
          <p:cNvPr id="4" name="Slide Number Placeholder 3"/>
          <p:cNvSpPr>
            <a:spLocks noGrp="1"/>
          </p:cNvSpPr>
          <p:nvPr>
            <p:ph type="sldNum" sz="quarter" idx="10"/>
          </p:nvPr>
        </p:nvSpPr>
        <p:spPr/>
        <p:txBody>
          <a:bodyPr/>
          <a:lstStyle/>
          <a:p>
            <a:pPr>
              <a:defRPr/>
            </a:pPr>
            <a:fld id="{4C30BEF4-E523-0F4C-8481-48AFA7194DA7}" type="slidenum">
              <a:rPr lang="en-US" smtClean="0"/>
              <a:pPr>
                <a:defRPr/>
              </a:pPr>
              <a:t>11</a:t>
            </a:fld>
            <a:endParaRPr lang="en-US"/>
          </a:p>
        </p:txBody>
      </p:sp>
    </p:spTree>
    <p:extLst>
      <p:ext uri="{BB962C8B-B14F-4D97-AF65-F5344CB8AC3E}">
        <p14:creationId xmlns:p14="http://schemas.microsoft.com/office/powerpoint/2010/main" val="2582779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EPIC data for July 27 – lunar observations</a:t>
            </a:r>
          </a:p>
        </p:txBody>
      </p:sp>
      <p:sp>
        <p:nvSpPr>
          <p:cNvPr id="4" name="Slide Number Placeholder 3"/>
          <p:cNvSpPr>
            <a:spLocks noGrp="1"/>
          </p:cNvSpPr>
          <p:nvPr>
            <p:ph type="sldNum" sz="quarter" idx="10"/>
          </p:nvPr>
        </p:nvSpPr>
        <p:spPr/>
        <p:txBody>
          <a:bodyPr/>
          <a:lstStyle/>
          <a:p>
            <a:pPr>
              <a:defRPr/>
            </a:pPr>
            <a:fld id="{4C30BEF4-E523-0F4C-8481-48AFA7194DA7}" type="slidenum">
              <a:rPr lang="en-US" smtClean="0"/>
              <a:pPr>
                <a:defRPr/>
              </a:pPr>
              <a:t>33</a:t>
            </a:fld>
            <a:endParaRPr lang="en-US"/>
          </a:p>
        </p:txBody>
      </p:sp>
    </p:spTree>
    <p:extLst>
      <p:ext uri="{BB962C8B-B14F-4D97-AF65-F5344CB8AC3E}">
        <p14:creationId xmlns:p14="http://schemas.microsoft.com/office/powerpoint/2010/main" val="12208292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quarter" idx="1"/>
          </p:nvPr>
        </p:nvSpPr>
        <p:spPr>
          <a:xfrm>
            <a:off x="685800" y="1981200"/>
            <a:ext cx="3810000" cy="1981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4114800"/>
            <a:ext cx="3810000" cy="19812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quarter" idx="1"/>
          </p:nvPr>
        </p:nvSpPr>
        <p:spPr>
          <a:xfrm>
            <a:off x="685800" y="1981200"/>
            <a:ext cx="3810000" cy="1981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4114800"/>
            <a:ext cx="3810000" cy="19812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quarter" idx="1"/>
          </p:nvPr>
        </p:nvSpPr>
        <p:spPr>
          <a:xfrm>
            <a:off x="685800" y="1981200"/>
            <a:ext cx="3810000" cy="1981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4114800"/>
            <a:ext cx="3810000" cy="19812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600202"/>
            <a:ext cx="8229600" cy="4525963"/>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7772400" cy="914400"/>
          </a:xfrm>
        </p:spPr>
        <p:txBody>
          <a:bodyPr/>
          <a:lstStyle/>
          <a:p>
            <a:r>
              <a:rPr lang="en-US"/>
              <a:t>Click to edit Master title style</a:t>
            </a:r>
          </a:p>
        </p:txBody>
      </p:sp>
      <p:sp>
        <p:nvSpPr>
          <p:cNvPr id="3" name="Table Placeholder 2"/>
          <p:cNvSpPr>
            <a:spLocks noGrp="1"/>
          </p:cNvSpPr>
          <p:nvPr>
            <p:ph type="tbl" idx="1"/>
          </p:nvPr>
        </p:nvSpPr>
        <p:spPr>
          <a:xfrm>
            <a:off x="457200" y="1600202"/>
            <a:ext cx="8229600" cy="4525963"/>
          </a:xfrm>
          <a:prstGeom prst="rect">
            <a:avLst/>
          </a:prstGeom>
        </p:spPr>
        <p:txBody>
          <a:bodyPr vert="horz"/>
          <a:lstStyle/>
          <a:p>
            <a:pPr lvl="0"/>
            <a:endParaRPr lang="en-US" noProof="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quarter" idx="1"/>
          </p:nvPr>
        </p:nvSpPr>
        <p:spPr>
          <a:xfrm>
            <a:off x="685800" y="1981200"/>
            <a:ext cx="3810000" cy="1981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4114800"/>
            <a:ext cx="3810000" cy="19812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descr="DSC04366.jpg"/>
          <p:cNvPicPr>
            <a:picLocks noChangeAspect="1"/>
          </p:cNvPicPr>
          <p:nvPr userDrawn="1"/>
        </p:nvPicPr>
        <p:blipFill>
          <a:blip r:embed="rId14"/>
          <a:srcRect t="5144" b="57991"/>
          <a:stretch>
            <a:fillRect/>
          </a:stretch>
        </p:blipFill>
        <p:spPr>
          <a:xfrm flipH="1">
            <a:off x="1" y="0"/>
            <a:ext cx="9161762" cy="763726"/>
          </a:xfrm>
          <a:prstGeom prst="rect">
            <a:avLst/>
          </a:prstGeom>
        </p:spPr>
      </p:pic>
      <p:sp>
        <p:nvSpPr>
          <p:cNvPr id="49167" name="Rectangle 15"/>
          <p:cNvSpPr>
            <a:spLocks noGrp="1" noChangeArrowheads="1"/>
          </p:cNvSpPr>
          <p:nvPr>
            <p:ph type="title"/>
          </p:nvPr>
        </p:nvSpPr>
        <p:spPr bwMode="auto">
          <a:xfrm>
            <a:off x="17762" y="2"/>
            <a:ext cx="9144000" cy="708025"/>
          </a:xfrm>
          <a:prstGeom prst="rect">
            <a:avLst/>
          </a:prstGeom>
          <a:noFill/>
          <a:ln w="9525">
            <a:noFill/>
            <a:miter lim="800000"/>
            <a:headEnd/>
            <a:tailEnd/>
          </a:ln>
          <a:effectLst>
            <a:outerShdw blurRad="63500" dist="25400" algn="ctr" rotWithShape="0">
              <a:schemeClr val="bg2">
                <a:alpha val="74998"/>
              </a:schemeClr>
            </a:outerShdw>
          </a:effec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Tree>
  </p:cSld>
  <p:clrMap bg1="lt1" tx1="dk1" bg2="lt2" tx2="dk2" accent1="accent1" accent2="accent2" accent3="accent3" accent4="accent4" accent5="accent5" accent6="accent6" hlink="hlink" folHlink="folHlink"/>
  <p:sldLayoutIdLst>
    <p:sldLayoutId id="2147484210" r:id="rId1"/>
    <p:sldLayoutId id="2147484211" r:id="rId2"/>
    <p:sldLayoutId id="2147484212" r:id="rId3"/>
    <p:sldLayoutId id="2147484213" r:id="rId4"/>
    <p:sldLayoutId id="2147484214" r:id="rId5"/>
    <p:sldLayoutId id="2147484215" r:id="rId6"/>
    <p:sldLayoutId id="2147484216" r:id="rId7"/>
    <p:sldLayoutId id="2147484217" r:id="rId8"/>
    <p:sldLayoutId id="2147484218" r:id="rId9"/>
    <p:sldLayoutId id="2147484219" r:id="rId10"/>
    <p:sldLayoutId id="2147484206" r:id="rId11"/>
    <p:sldLayoutId id="2147484207" r:id="rId12"/>
  </p:sldLayoutIdLst>
  <p:hf sldNum="0" hdr="0" ftr="0" dt="0"/>
  <p:txStyles>
    <p:titleStyle>
      <a:lvl1pPr algn="l" rtl="0" eaLnBrk="0" fontAlgn="base" hangingPunct="0">
        <a:spcBef>
          <a:spcPct val="0"/>
        </a:spcBef>
        <a:spcAft>
          <a:spcPct val="0"/>
        </a:spcAft>
        <a:defRPr sz="2400">
          <a:solidFill>
            <a:schemeClr val="bg1"/>
          </a:solidFill>
          <a:latin typeface="Arial Rounded MT Bold"/>
          <a:ea typeface="ＭＳ Ｐゴシック" pitchFamily="-111" charset="-128"/>
          <a:cs typeface="Arial Rounded MT Bold"/>
        </a:defRPr>
      </a:lvl1pPr>
      <a:lvl2pPr algn="l" rtl="0" eaLnBrk="0" fontAlgn="base" hangingPunct="0">
        <a:spcBef>
          <a:spcPct val="0"/>
        </a:spcBef>
        <a:spcAft>
          <a:spcPct val="0"/>
        </a:spcAft>
        <a:defRPr sz="2400">
          <a:solidFill>
            <a:schemeClr val="bg1"/>
          </a:solidFill>
          <a:effectLst>
            <a:outerShdw blurRad="38100" dist="38100" dir="2700000" algn="tl">
              <a:srgbClr val="DDDDDD"/>
            </a:outerShdw>
          </a:effectLst>
          <a:latin typeface="Arial" charset="0"/>
          <a:ea typeface="ＭＳ Ｐゴシック" pitchFamily="-111" charset="-128"/>
          <a:cs typeface="ＭＳ Ｐゴシック" pitchFamily="-111" charset="-128"/>
        </a:defRPr>
      </a:lvl2pPr>
      <a:lvl3pPr algn="l" rtl="0" eaLnBrk="0" fontAlgn="base" hangingPunct="0">
        <a:spcBef>
          <a:spcPct val="0"/>
        </a:spcBef>
        <a:spcAft>
          <a:spcPct val="0"/>
        </a:spcAft>
        <a:defRPr sz="2400">
          <a:solidFill>
            <a:schemeClr val="bg1"/>
          </a:solidFill>
          <a:effectLst>
            <a:outerShdw blurRad="38100" dist="38100" dir="2700000" algn="tl">
              <a:srgbClr val="DDDDDD"/>
            </a:outerShdw>
          </a:effectLst>
          <a:latin typeface="Arial" charset="0"/>
          <a:ea typeface="ＭＳ Ｐゴシック" pitchFamily="-111" charset="-128"/>
          <a:cs typeface="ＭＳ Ｐゴシック" pitchFamily="-111" charset="-128"/>
        </a:defRPr>
      </a:lvl3pPr>
      <a:lvl4pPr algn="l" rtl="0" eaLnBrk="0" fontAlgn="base" hangingPunct="0">
        <a:spcBef>
          <a:spcPct val="0"/>
        </a:spcBef>
        <a:spcAft>
          <a:spcPct val="0"/>
        </a:spcAft>
        <a:defRPr sz="2400">
          <a:solidFill>
            <a:schemeClr val="bg1"/>
          </a:solidFill>
          <a:effectLst>
            <a:outerShdw blurRad="38100" dist="38100" dir="2700000" algn="tl">
              <a:srgbClr val="DDDDDD"/>
            </a:outerShdw>
          </a:effectLst>
          <a:latin typeface="Arial" charset="0"/>
          <a:ea typeface="ＭＳ Ｐゴシック" pitchFamily="-111" charset="-128"/>
          <a:cs typeface="ＭＳ Ｐゴシック" pitchFamily="-111" charset="-128"/>
        </a:defRPr>
      </a:lvl4pPr>
      <a:lvl5pPr algn="l" rtl="0" eaLnBrk="0" fontAlgn="base" hangingPunct="0">
        <a:spcBef>
          <a:spcPct val="0"/>
        </a:spcBef>
        <a:spcAft>
          <a:spcPct val="0"/>
        </a:spcAft>
        <a:defRPr sz="2400">
          <a:solidFill>
            <a:schemeClr val="bg1"/>
          </a:solidFill>
          <a:effectLst>
            <a:outerShdw blurRad="38100" dist="38100" dir="2700000" algn="tl">
              <a:srgbClr val="DDDDDD"/>
            </a:outerShdw>
          </a:effectLst>
          <a:latin typeface="Arial" charset="0"/>
          <a:ea typeface="ＭＳ Ｐゴシック" pitchFamily="-111" charset="-128"/>
          <a:cs typeface="ＭＳ Ｐゴシック" pitchFamily="-111" charset="-128"/>
        </a:defRPr>
      </a:lvl5pPr>
      <a:lvl6pPr marL="457200" algn="l" rtl="0" fontAlgn="base">
        <a:spcBef>
          <a:spcPct val="0"/>
        </a:spcBef>
        <a:spcAft>
          <a:spcPct val="0"/>
        </a:spcAft>
        <a:defRPr sz="2800">
          <a:solidFill>
            <a:schemeClr val="tx1"/>
          </a:solidFill>
          <a:effectLst>
            <a:outerShdw blurRad="38100" dist="38100" dir="2700000" algn="tl">
              <a:srgbClr val="DDDDDD"/>
            </a:outerShdw>
          </a:effectLst>
          <a:latin typeface="Arial" charset="0"/>
        </a:defRPr>
      </a:lvl6pPr>
      <a:lvl7pPr marL="914400" algn="l" rtl="0" fontAlgn="base">
        <a:spcBef>
          <a:spcPct val="0"/>
        </a:spcBef>
        <a:spcAft>
          <a:spcPct val="0"/>
        </a:spcAft>
        <a:defRPr sz="2800">
          <a:solidFill>
            <a:schemeClr val="tx1"/>
          </a:solidFill>
          <a:effectLst>
            <a:outerShdw blurRad="38100" dist="38100" dir="2700000" algn="tl">
              <a:srgbClr val="DDDDDD"/>
            </a:outerShdw>
          </a:effectLst>
          <a:latin typeface="Arial" charset="0"/>
        </a:defRPr>
      </a:lvl7pPr>
      <a:lvl8pPr marL="1371600" algn="l" rtl="0" fontAlgn="base">
        <a:spcBef>
          <a:spcPct val="0"/>
        </a:spcBef>
        <a:spcAft>
          <a:spcPct val="0"/>
        </a:spcAft>
        <a:defRPr sz="2800">
          <a:solidFill>
            <a:schemeClr val="tx1"/>
          </a:solidFill>
          <a:effectLst>
            <a:outerShdw blurRad="38100" dist="38100" dir="2700000" algn="tl">
              <a:srgbClr val="DDDDDD"/>
            </a:outerShdw>
          </a:effectLst>
          <a:latin typeface="Arial" charset="0"/>
        </a:defRPr>
      </a:lvl8pPr>
      <a:lvl9pPr marL="1828800" algn="l" rtl="0" fontAlgn="base">
        <a:spcBef>
          <a:spcPct val="0"/>
        </a:spcBef>
        <a:spcAft>
          <a:spcPct val="0"/>
        </a:spcAft>
        <a:defRPr sz="2800">
          <a:solidFill>
            <a:schemeClr val="tx1"/>
          </a:solidFill>
          <a:effectLst>
            <a:outerShdw blurRad="38100" dist="38100" dir="2700000" algn="tl">
              <a:srgbClr val="DDDDDD"/>
            </a:outerShdw>
          </a:effectLst>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11" charset="-128"/>
          <a:cs typeface="ＭＳ Ｐゴシック" pitchFamily="-111"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carn@mtu.edu" TargetMode="External"/><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2" Type="http://schemas.openxmlformats.org/officeDocument/2006/relationships/image" Target="../media/image24.tiff"/><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jp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48.gif"/><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9.wmf"/></Relationships>
</file>

<file path=ppt/slides/_rels/slide3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53.gif"/><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57.emf"/><Relationship Id="rId7" Type="http://schemas.openxmlformats.org/officeDocument/2006/relationships/image" Target="../media/image61.png"/><Relationship Id="rId2" Type="http://schemas.openxmlformats.org/officeDocument/2006/relationships/image" Target="../media/image56.emf"/><Relationship Id="rId1" Type="http://schemas.openxmlformats.org/officeDocument/2006/relationships/slideLayout" Target="../slideLayouts/slideLayout5.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3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emf"/><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image" Target="../media/image11.tiff"/><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65.png"/><Relationship Id="rId3" Type="http://schemas.openxmlformats.org/officeDocument/2006/relationships/image" Target="../media/image16.png"/><Relationship Id="rId7" Type="http://schemas.openxmlformats.org/officeDocument/2006/relationships/image" Target="../media/image69.png"/><Relationship Id="rId12" Type="http://schemas.openxmlformats.org/officeDocument/2006/relationships/oleObject" Target="../embeddings/oleObject1.bin"/><Relationship Id="rId2" Type="http://schemas.openxmlformats.org/officeDocument/2006/relationships/slideLayout" Target="../slideLayouts/slideLayout5.xml"/><Relationship Id="rId1" Type="http://schemas.openxmlformats.org/officeDocument/2006/relationships/vmlDrawing" Target="../drawings/vmlDrawing1.vml"/><Relationship Id="rId6" Type="http://schemas.openxmlformats.org/officeDocument/2006/relationships/image" Target="../media/image68.png"/><Relationship Id="rId11" Type="http://schemas.openxmlformats.org/officeDocument/2006/relationships/image" Target="../media/image73.png"/><Relationship Id="rId5" Type="http://schemas.openxmlformats.org/officeDocument/2006/relationships/image" Target="../media/image67.png"/><Relationship Id="rId10" Type="http://schemas.openxmlformats.org/officeDocument/2006/relationships/image" Target="../media/image72.png"/><Relationship Id="rId4" Type="http://schemas.openxmlformats.org/officeDocument/2006/relationships/image" Target="../media/image66.png"/><Relationship Id="rId9" Type="http://schemas.openxmlformats.org/officeDocument/2006/relationships/image" Target="../media/image71.png"/></Relationships>
</file>

<file path=ppt/slides/_rels/slide42.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image" Target="../media/image74.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jp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5.xml"/><Relationship Id="rId5" Type="http://schemas.openxmlformats.org/officeDocument/2006/relationships/image" Target="../media/image81.png"/><Relationship Id="rId4" Type="http://schemas.openxmlformats.org/officeDocument/2006/relationships/image" Target="../media/image80.png"/></Relationships>
</file>

<file path=ppt/slides/_rels/slide4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6.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0"/>
            <a:ext cx="6858000" cy="6858000"/>
          </a:xfrm>
          <a:prstGeom prst="rect">
            <a:avLst/>
          </a:prstGeom>
        </p:spPr>
      </p:pic>
      <p:sp>
        <p:nvSpPr>
          <p:cNvPr id="7" name="Rectangle 2"/>
          <p:cNvSpPr txBox="1">
            <a:spLocks noChangeArrowheads="1"/>
          </p:cNvSpPr>
          <p:nvPr/>
        </p:nvSpPr>
        <p:spPr>
          <a:xfrm>
            <a:off x="608377" y="429266"/>
            <a:ext cx="7861433" cy="2356464"/>
          </a:xfrm>
          <a:prstGeom prst="rect">
            <a:avLst/>
          </a:prstGeom>
          <a:noFill/>
        </p:spPr>
        <p:txBody>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a:spcBef>
                <a:spcPts val="0"/>
              </a:spcBef>
              <a:spcAft>
                <a:spcPts val="0"/>
              </a:spcAft>
            </a:pPr>
            <a:r>
              <a:rPr lang="en-US" b="1" dirty="0">
                <a:ln>
                  <a:solidFill>
                    <a:schemeClr val="tx1"/>
                  </a:solidFill>
                </a:ln>
                <a:solidFill>
                  <a:srgbClr val="FFC000"/>
                </a:solidFill>
                <a:latin typeface="Arial Rounded MT Bold" charset="0"/>
                <a:ea typeface="Arial Rounded MT Bold" charset="0"/>
                <a:cs typeface="Arial Rounded MT Bold" charset="0"/>
              </a:rPr>
              <a:t>DSCOVR/EPIC volcanic SO</a:t>
            </a:r>
            <a:r>
              <a:rPr lang="en-US" b="1" baseline="-25000" dirty="0">
                <a:ln>
                  <a:solidFill>
                    <a:schemeClr val="tx1"/>
                  </a:solidFill>
                </a:ln>
                <a:solidFill>
                  <a:srgbClr val="FFC000"/>
                </a:solidFill>
                <a:latin typeface="Arial Rounded MT Bold" charset="0"/>
                <a:ea typeface="Arial Rounded MT Bold" charset="0"/>
                <a:cs typeface="Arial Rounded MT Bold" charset="0"/>
              </a:rPr>
              <a:t>2</a:t>
            </a:r>
            <a:r>
              <a:rPr lang="en-US" b="1" dirty="0">
                <a:ln>
                  <a:solidFill>
                    <a:schemeClr val="tx1"/>
                  </a:solidFill>
                </a:ln>
                <a:solidFill>
                  <a:srgbClr val="FFC000"/>
                </a:solidFill>
                <a:latin typeface="Arial Rounded MT Bold" charset="0"/>
                <a:ea typeface="Arial Rounded MT Bold" charset="0"/>
                <a:cs typeface="Arial Rounded MT Bold" charset="0"/>
              </a:rPr>
              <a:t> product: update and latest results </a:t>
            </a:r>
          </a:p>
        </p:txBody>
      </p:sp>
      <p:sp>
        <p:nvSpPr>
          <p:cNvPr id="12" name="Rectangle 3"/>
          <p:cNvSpPr txBox="1">
            <a:spLocks noChangeArrowheads="1"/>
          </p:cNvSpPr>
          <p:nvPr/>
        </p:nvSpPr>
        <p:spPr bwMode="auto">
          <a:xfrm>
            <a:off x="405927" y="4531598"/>
            <a:ext cx="8351395" cy="863519"/>
          </a:xfrm>
          <a:prstGeom prst="rect">
            <a:avLst/>
          </a:prstGeom>
          <a:solidFill>
            <a:schemeClr val="bg1">
              <a:alpha val="0"/>
            </a:schemeClr>
          </a:solidFill>
          <a:ln w="9525">
            <a:noFill/>
            <a:miter lim="800000"/>
            <a:headEnd/>
            <a:tailEnd/>
          </a:ln>
          <a:effec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chemeClr val="bg1"/>
                </a:solidFill>
                <a:latin typeface="Arial Rounded MT Bold"/>
                <a:ea typeface="ＭＳ Ｐゴシック" pitchFamily="-111" charset="-128"/>
                <a:cs typeface="Arial Rounded MT Bold"/>
              </a:defRPr>
            </a:lvl1pPr>
            <a:lvl2pPr algn="l" rtl="0" eaLnBrk="0" fontAlgn="base" hangingPunct="0">
              <a:spcBef>
                <a:spcPct val="0"/>
              </a:spcBef>
              <a:spcAft>
                <a:spcPct val="0"/>
              </a:spcAft>
              <a:defRPr sz="2400">
                <a:solidFill>
                  <a:schemeClr val="bg1"/>
                </a:solidFill>
                <a:effectLst>
                  <a:outerShdw blurRad="38100" dist="38100" dir="2700000" algn="tl">
                    <a:srgbClr val="DDDDDD"/>
                  </a:outerShdw>
                </a:effectLst>
                <a:latin typeface="Arial" charset="0"/>
                <a:ea typeface="ＭＳ Ｐゴシック" pitchFamily="-111" charset="-128"/>
                <a:cs typeface="ＭＳ Ｐゴシック" pitchFamily="-111" charset="-128"/>
              </a:defRPr>
            </a:lvl2pPr>
            <a:lvl3pPr algn="l" rtl="0" eaLnBrk="0" fontAlgn="base" hangingPunct="0">
              <a:spcBef>
                <a:spcPct val="0"/>
              </a:spcBef>
              <a:spcAft>
                <a:spcPct val="0"/>
              </a:spcAft>
              <a:defRPr sz="2400">
                <a:solidFill>
                  <a:schemeClr val="bg1"/>
                </a:solidFill>
                <a:effectLst>
                  <a:outerShdw blurRad="38100" dist="38100" dir="2700000" algn="tl">
                    <a:srgbClr val="DDDDDD"/>
                  </a:outerShdw>
                </a:effectLst>
                <a:latin typeface="Arial" charset="0"/>
                <a:ea typeface="ＭＳ Ｐゴシック" pitchFamily="-111" charset="-128"/>
                <a:cs typeface="ＭＳ Ｐゴシック" pitchFamily="-111" charset="-128"/>
              </a:defRPr>
            </a:lvl3pPr>
            <a:lvl4pPr algn="l" rtl="0" eaLnBrk="0" fontAlgn="base" hangingPunct="0">
              <a:spcBef>
                <a:spcPct val="0"/>
              </a:spcBef>
              <a:spcAft>
                <a:spcPct val="0"/>
              </a:spcAft>
              <a:defRPr sz="2400">
                <a:solidFill>
                  <a:schemeClr val="bg1"/>
                </a:solidFill>
                <a:effectLst>
                  <a:outerShdw blurRad="38100" dist="38100" dir="2700000" algn="tl">
                    <a:srgbClr val="DDDDDD"/>
                  </a:outerShdw>
                </a:effectLst>
                <a:latin typeface="Arial" charset="0"/>
                <a:ea typeface="ＭＳ Ｐゴシック" pitchFamily="-111" charset="-128"/>
                <a:cs typeface="ＭＳ Ｐゴシック" pitchFamily="-111" charset="-128"/>
              </a:defRPr>
            </a:lvl4pPr>
            <a:lvl5pPr algn="l" rtl="0" eaLnBrk="0" fontAlgn="base" hangingPunct="0">
              <a:spcBef>
                <a:spcPct val="0"/>
              </a:spcBef>
              <a:spcAft>
                <a:spcPct val="0"/>
              </a:spcAft>
              <a:defRPr sz="2400">
                <a:solidFill>
                  <a:schemeClr val="bg1"/>
                </a:solidFill>
                <a:effectLst>
                  <a:outerShdw blurRad="38100" dist="38100" dir="2700000" algn="tl">
                    <a:srgbClr val="DDDDDD"/>
                  </a:outerShdw>
                </a:effectLst>
                <a:latin typeface="Arial" charset="0"/>
                <a:ea typeface="ＭＳ Ｐゴシック" pitchFamily="-111" charset="-128"/>
                <a:cs typeface="ＭＳ Ｐゴシック" pitchFamily="-111" charset="-128"/>
              </a:defRPr>
            </a:lvl5pPr>
            <a:lvl6pPr marL="457200" algn="l" rtl="0" fontAlgn="base">
              <a:spcBef>
                <a:spcPct val="0"/>
              </a:spcBef>
              <a:spcAft>
                <a:spcPct val="0"/>
              </a:spcAft>
              <a:defRPr sz="2800">
                <a:solidFill>
                  <a:schemeClr val="tx1"/>
                </a:solidFill>
                <a:effectLst>
                  <a:outerShdw blurRad="38100" dist="38100" dir="2700000" algn="tl">
                    <a:srgbClr val="DDDDDD"/>
                  </a:outerShdw>
                </a:effectLst>
                <a:latin typeface="Arial" charset="0"/>
              </a:defRPr>
            </a:lvl6pPr>
            <a:lvl7pPr marL="914400" algn="l" rtl="0" fontAlgn="base">
              <a:spcBef>
                <a:spcPct val="0"/>
              </a:spcBef>
              <a:spcAft>
                <a:spcPct val="0"/>
              </a:spcAft>
              <a:defRPr sz="2800">
                <a:solidFill>
                  <a:schemeClr val="tx1"/>
                </a:solidFill>
                <a:effectLst>
                  <a:outerShdw blurRad="38100" dist="38100" dir="2700000" algn="tl">
                    <a:srgbClr val="DDDDDD"/>
                  </a:outerShdw>
                </a:effectLst>
                <a:latin typeface="Arial" charset="0"/>
              </a:defRPr>
            </a:lvl7pPr>
            <a:lvl8pPr marL="1371600" algn="l" rtl="0" fontAlgn="base">
              <a:spcBef>
                <a:spcPct val="0"/>
              </a:spcBef>
              <a:spcAft>
                <a:spcPct val="0"/>
              </a:spcAft>
              <a:defRPr sz="2800">
                <a:solidFill>
                  <a:schemeClr val="tx1"/>
                </a:solidFill>
                <a:effectLst>
                  <a:outerShdw blurRad="38100" dist="38100" dir="2700000" algn="tl">
                    <a:srgbClr val="DDDDDD"/>
                  </a:outerShdw>
                </a:effectLst>
                <a:latin typeface="Arial" charset="0"/>
              </a:defRPr>
            </a:lvl8pPr>
            <a:lvl9pPr marL="1828800" algn="l" rtl="0" fontAlgn="base">
              <a:spcBef>
                <a:spcPct val="0"/>
              </a:spcBef>
              <a:spcAft>
                <a:spcPct val="0"/>
              </a:spcAft>
              <a:defRPr sz="2800">
                <a:solidFill>
                  <a:schemeClr val="tx1"/>
                </a:solidFill>
                <a:effectLst>
                  <a:outerShdw blurRad="38100" dist="38100" dir="2700000" algn="tl">
                    <a:srgbClr val="DDDDDD"/>
                  </a:outerShdw>
                </a:effectLst>
                <a:latin typeface="Arial" charset="0"/>
              </a:defRPr>
            </a:lvl9pPr>
          </a:lstStyle>
          <a:p>
            <a:pPr algn="ctr" eaLnBrk="1" hangingPunct="1">
              <a:defRPr/>
            </a:pPr>
            <a:r>
              <a:rPr lang="en-US" b="1" dirty="0">
                <a:ea typeface="ＭＳ Ｐゴシック" charset="-128"/>
                <a:cs typeface="ＭＳ Ｐゴシック" charset="-128"/>
              </a:rPr>
              <a:t>Simon Carn</a:t>
            </a:r>
            <a:r>
              <a:rPr lang="en-US" b="1" baseline="30000" dirty="0">
                <a:ea typeface="ＭＳ Ｐゴシック" charset="-128"/>
                <a:cs typeface="ＭＳ Ｐゴシック" charset="-128"/>
              </a:rPr>
              <a:t>1</a:t>
            </a:r>
            <a:r>
              <a:rPr lang="en-US" b="1" dirty="0">
                <a:ea typeface="ＭＳ Ｐゴシック" charset="-128"/>
                <a:cs typeface="ＭＳ Ｐゴシック" charset="-128"/>
              </a:rPr>
              <a:t>, Nick Krotkov</a:t>
            </a:r>
            <a:r>
              <a:rPr lang="en-US" b="1" baseline="30000" dirty="0">
                <a:ea typeface="ＭＳ Ｐゴシック" charset="-128"/>
                <a:cs typeface="ＭＳ Ｐゴシック" charset="-128"/>
              </a:rPr>
              <a:t>2</a:t>
            </a:r>
            <a:r>
              <a:rPr lang="en-US" b="1" dirty="0">
                <a:ea typeface="ＭＳ Ｐゴシック" charset="-128"/>
                <a:cs typeface="ＭＳ Ｐゴシック" charset="-128"/>
              </a:rPr>
              <a:t>, Brad Fisher</a:t>
            </a:r>
            <a:r>
              <a:rPr lang="en-US" b="1" baseline="30000" dirty="0">
                <a:ea typeface="ＭＳ Ｐゴシック" charset="-128"/>
                <a:cs typeface="ＭＳ Ｐゴシック" charset="-128"/>
              </a:rPr>
              <a:t>2,3</a:t>
            </a:r>
            <a:r>
              <a:rPr lang="en-US" b="1" dirty="0">
                <a:ea typeface="ＭＳ Ｐゴシック" charset="-128"/>
                <a:cs typeface="ＭＳ Ｐゴシック" charset="-128"/>
              </a:rPr>
              <a:t>, Can Li</a:t>
            </a:r>
            <a:r>
              <a:rPr lang="en-US" b="1" baseline="30000" dirty="0">
                <a:ea typeface="ＭＳ Ｐゴシック" charset="-128"/>
                <a:cs typeface="ＭＳ Ｐゴシック" charset="-128"/>
              </a:rPr>
              <a:t>2,4</a:t>
            </a:r>
            <a:r>
              <a:rPr lang="en-US" b="1">
                <a:ea typeface="ＭＳ Ｐゴシック" charset="-128"/>
                <a:cs typeface="ＭＳ Ｐゴシック" charset="-128"/>
              </a:rPr>
              <a:t>, Fred </a:t>
            </a:r>
            <a:r>
              <a:rPr lang="en-US" b="1" dirty="0">
                <a:ea typeface="ＭＳ Ｐゴシック" charset="-128"/>
                <a:cs typeface="ＭＳ Ｐゴシック" charset="-128"/>
              </a:rPr>
              <a:t>Prata</a:t>
            </a:r>
            <a:r>
              <a:rPr lang="en-US" b="1" baseline="30000" dirty="0">
                <a:ea typeface="ＭＳ Ｐゴシック" charset="-128"/>
                <a:cs typeface="ＭＳ Ｐゴシック" charset="-128"/>
              </a:rPr>
              <a:t>5</a:t>
            </a:r>
            <a:endParaRPr lang="en-US" b="1" dirty="0">
              <a:ea typeface="ＭＳ Ｐゴシック" charset="-128"/>
              <a:cs typeface="ＭＳ Ｐゴシック" charset="-128"/>
            </a:endParaRPr>
          </a:p>
        </p:txBody>
      </p:sp>
      <p:sp>
        <p:nvSpPr>
          <p:cNvPr id="2" name="TextBox 1"/>
          <p:cNvSpPr txBox="1"/>
          <p:nvPr/>
        </p:nvSpPr>
        <p:spPr>
          <a:xfrm>
            <a:off x="394636" y="5475209"/>
            <a:ext cx="8681987" cy="1569660"/>
          </a:xfrm>
          <a:prstGeom prst="rect">
            <a:avLst/>
          </a:prstGeom>
          <a:noFill/>
        </p:spPr>
        <p:txBody>
          <a:bodyPr wrap="square" rtlCol="0">
            <a:spAutoFit/>
          </a:bodyPr>
          <a:lstStyle/>
          <a:p>
            <a:pPr marL="342900" indent="-342900">
              <a:buAutoNum type="arabicPeriod"/>
            </a:pPr>
            <a:r>
              <a:rPr lang="en-US" sz="1600" b="1" i="1" dirty="0">
                <a:solidFill>
                  <a:schemeClr val="bg1">
                    <a:lumMod val="65000"/>
                  </a:schemeClr>
                </a:solidFill>
                <a:ea typeface="ＭＳ Ｐゴシック" charset="-128"/>
                <a:cs typeface="ＭＳ Ｐゴシック" charset="-128"/>
              </a:rPr>
              <a:t>Michigan Technological University, Houghton, MI, USA; </a:t>
            </a:r>
            <a:r>
              <a:rPr lang="en-US" sz="1600" b="1" i="1" dirty="0">
                <a:solidFill>
                  <a:schemeClr val="bg1">
                    <a:lumMod val="65000"/>
                  </a:schemeClr>
                </a:solidFill>
                <a:ea typeface="ＭＳ Ｐゴシック" charset="-128"/>
                <a:cs typeface="ＭＳ Ｐゴシック" charset="-128"/>
                <a:hlinkClick r:id="rId3"/>
              </a:rPr>
              <a:t>scarn@mtu.edu</a:t>
            </a:r>
            <a:endParaRPr lang="en-US" sz="1600" b="1" i="1" dirty="0">
              <a:solidFill>
                <a:schemeClr val="bg1">
                  <a:lumMod val="65000"/>
                </a:schemeClr>
              </a:solidFill>
              <a:ea typeface="ＭＳ Ｐゴシック" charset="-128"/>
              <a:cs typeface="ＭＳ Ｐゴシック" charset="-128"/>
            </a:endParaRPr>
          </a:p>
          <a:p>
            <a:pPr marL="342900" indent="-342900">
              <a:buAutoNum type="arabicPeriod"/>
            </a:pPr>
            <a:r>
              <a:rPr lang="en-US" sz="1600" b="1" i="1" dirty="0">
                <a:solidFill>
                  <a:schemeClr val="bg1">
                    <a:lumMod val="65000"/>
                  </a:schemeClr>
                </a:solidFill>
                <a:ea typeface="ＭＳ Ｐゴシック" charset="-128"/>
                <a:cs typeface="ＭＳ Ｐゴシック" charset="-128"/>
              </a:rPr>
              <a:t>NASA Goddard Space Flight Center, Greenbelt, MD, USA</a:t>
            </a:r>
          </a:p>
          <a:p>
            <a:pPr marL="342900" indent="-342900">
              <a:buAutoNum type="arabicPeriod"/>
            </a:pPr>
            <a:r>
              <a:rPr lang="en-US" sz="1600" b="1" i="1" dirty="0">
                <a:solidFill>
                  <a:schemeClr val="bg1">
                    <a:lumMod val="65000"/>
                  </a:schemeClr>
                </a:solidFill>
                <a:ea typeface="ＭＳ Ｐゴシック" charset="-128"/>
                <a:cs typeface="ＭＳ Ｐゴシック" charset="-128"/>
              </a:rPr>
              <a:t>SSAI, Lanham, MD, USA</a:t>
            </a:r>
          </a:p>
          <a:p>
            <a:pPr marL="342900" indent="-342900">
              <a:buAutoNum type="arabicPeriod"/>
            </a:pPr>
            <a:r>
              <a:rPr lang="en-US" sz="1600" b="1" i="1" dirty="0">
                <a:solidFill>
                  <a:schemeClr val="bg1">
                    <a:lumMod val="65000"/>
                  </a:schemeClr>
                </a:solidFill>
                <a:ea typeface="ＭＳ Ｐゴシック" charset="-128"/>
                <a:cs typeface="ＭＳ Ｐゴシック" charset="-128"/>
              </a:rPr>
              <a:t>ESSIC, University of Maryland, College Park , MD, USA</a:t>
            </a:r>
          </a:p>
          <a:p>
            <a:pPr marL="342900" indent="-342900">
              <a:buAutoNum type="arabicPeriod"/>
            </a:pPr>
            <a:r>
              <a:rPr lang="en-US" sz="1600" b="1" i="1" dirty="0">
                <a:solidFill>
                  <a:schemeClr val="bg1">
                    <a:lumMod val="65000"/>
                  </a:schemeClr>
                </a:solidFill>
                <a:ea typeface="ＭＳ Ｐゴシック" charset="-128"/>
                <a:cs typeface="ＭＳ Ｐゴシック" charset="-128"/>
              </a:rPr>
              <a:t>AIRES Pty Ltd, Melbourne, Australia</a:t>
            </a:r>
          </a:p>
          <a:p>
            <a:endParaRPr lang="en-US" sz="1600" dirty="0">
              <a:solidFill>
                <a:schemeClr val="bg1">
                  <a:lumMod val="65000"/>
                </a:schemeClr>
              </a:solidFill>
            </a:endParaRPr>
          </a:p>
        </p:txBody>
      </p:sp>
    </p:spTree>
    <p:extLst>
      <p:ext uri="{BB962C8B-B14F-4D97-AF65-F5344CB8AC3E}">
        <p14:creationId xmlns:p14="http://schemas.microsoft.com/office/powerpoint/2010/main" val="8681714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1" y="62189"/>
            <a:ext cx="9144000" cy="523220"/>
          </a:xfrm>
          <a:prstGeom prst="rect">
            <a:avLst/>
          </a:prstGeom>
          <a:noFill/>
        </p:spPr>
        <p:txBody>
          <a:bodyPr wrap="square" rtlCol="0">
            <a:spAutoFit/>
          </a:bodyPr>
          <a:lstStyle/>
          <a:p>
            <a:pPr algn="ctr"/>
            <a:r>
              <a:rPr lang="en-US" sz="2800" b="1" dirty="0">
                <a:latin typeface="Times New Roman"/>
                <a:cs typeface="Times New Roman"/>
              </a:rPr>
              <a:t>EPIC SO</a:t>
            </a:r>
            <a:r>
              <a:rPr lang="en-US" sz="2800" b="1" baseline="-25000" dirty="0">
                <a:latin typeface="Times New Roman"/>
                <a:cs typeface="Times New Roman"/>
              </a:rPr>
              <a:t>2</a:t>
            </a:r>
            <a:r>
              <a:rPr lang="en-US" sz="2800" b="1" dirty="0">
                <a:latin typeface="Times New Roman"/>
                <a:cs typeface="Times New Roman"/>
              </a:rPr>
              <a:t> Algorithm: Step 2</a:t>
            </a:r>
          </a:p>
        </p:txBody>
      </p:sp>
      <p:sp>
        <p:nvSpPr>
          <p:cNvPr id="5" name="TextBox 4"/>
          <p:cNvSpPr txBox="1"/>
          <p:nvPr/>
        </p:nvSpPr>
        <p:spPr>
          <a:xfrm>
            <a:off x="1524000" y="838200"/>
            <a:ext cx="184666" cy="369332"/>
          </a:xfrm>
          <a:prstGeom prst="rect">
            <a:avLst/>
          </a:prstGeom>
          <a:noFill/>
        </p:spPr>
        <p:txBody>
          <a:bodyPr wrap="none" rtlCol="0">
            <a:spAutoFit/>
          </a:bodyPr>
          <a:lstStyle/>
          <a:p>
            <a:endParaRPr lang="en-US" dirty="0"/>
          </a:p>
        </p:txBody>
      </p:sp>
      <p:sp>
        <p:nvSpPr>
          <p:cNvPr id="11" name="Rectangle 10"/>
          <p:cNvSpPr/>
          <p:nvPr/>
        </p:nvSpPr>
        <p:spPr>
          <a:xfrm>
            <a:off x="196745" y="673067"/>
            <a:ext cx="8750508" cy="1200329"/>
          </a:xfrm>
          <a:prstGeom prst="rect">
            <a:avLst/>
          </a:prstGeom>
          <a:noFill/>
          <a:ln w="50800">
            <a:solidFill>
              <a:schemeClr val="tx1"/>
            </a:solidFill>
          </a:ln>
        </p:spPr>
        <p:txBody>
          <a:bodyPr wrap="square">
            <a:spAutoFit/>
          </a:bodyPr>
          <a:lstStyle/>
          <a:p>
            <a:r>
              <a:rPr lang="en-US" sz="2400" dirty="0">
                <a:latin typeface="Times New Roman"/>
                <a:cs typeface="Times New Roman"/>
              </a:rPr>
              <a:t>Our Step 2 procedure was added to reduce false positive and negative SO</a:t>
            </a:r>
            <a:r>
              <a:rPr lang="en-US" sz="2400" baseline="-25000" dirty="0">
                <a:latin typeface="Times New Roman"/>
                <a:cs typeface="Times New Roman"/>
              </a:rPr>
              <a:t>2</a:t>
            </a:r>
            <a:r>
              <a:rPr lang="en-US" sz="2400" dirty="0">
                <a:latin typeface="Times New Roman"/>
                <a:cs typeface="Times New Roman"/>
              </a:rPr>
              <a:t> artifacts due to spatiotemporal mismatch between 4 UV channels that are not completely accounted for in Level 1B processing </a:t>
            </a:r>
          </a:p>
        </p:txBody>
      </p:sp>
      <p:sp>
        <p:nvSpPr>
          <p:cNvPr id="9" name="TextBox 8"/>
          <p:cNvSpPr txBox="1"/>
          <p:nvPr/>
        </p:nvSpPr>
        <p:spPr>
          <a:xfrm>
            <a:off x="196745" y="2371910"/>
            <a:ext cx="8750508" cy="4108817"/>
          </a:xfrm>
          <a:prstGeom prst="rect">
            <a:avLst/>
          </a:prstGeom>
          <a:noFill/>
          <a:ln w="50800">
            <a:solidFill>
              <a:schemeClr val="tx1"/>
            </a:solidFill>
          </a:ln>
        </p:spPr>
        <p:txBody>
          <a:bodyPr wrap="square" rtlCol="0">
            <a:spAutoFit/>
          </a:bodyPr>
          <a:lstStyle/>
          <a:p>
            <a:pPr>
              <a:spcAft>
                <a:spcPts val="1800"/>
              </a:spcAft>
              <a:buSzPct val="140000"/>
              <a:buFont typeface="Arial"/>
              <a:buChar char="•"/>
            </a:pPr>
            <a:r>
              <a:rPr lang="en-US" sz="2400" dirty="0">
                <a:latin typeface="Times New Roman"/>
                <a:ea typeface="Times New Roman" charset="0"/>
                <a:cs typeface="Times New Roman"/>
              </a:rPr>
              <a:t>Step 1 retrieved quantities (SO</a:t>
            </a:r>
            <a:r>
              <a:rPr lang="en-US" sz="2400" baseline="-25000" dirty="0">
                <a:latin typeface="Times New Roman"/>
                <a:ea typeface="Times New Roman" charset="0"/>
                <a:cs typeface="Times New Roman"/>
              </a:rPr>
              <a:t>2</a:t>
            </a:r>
            <a:r>
              <a:rPr lang="en-US" sz="2400" dirty="0">
                <a:latin typeface="Times New Roman"/>
                <a:ea typeface="Times New Roman" charset="0"/>
                <a:cs typeface="Times New Roman"/>
              </a:rPr>
              <a:t>, </a:t>
            </a:r>
            <a:r>
              <a:rPr lang="en-US" sz="2400" dirty="0" err="1">
                <a:latin typeface="Times New Roman"/>
                <a:ea typeface="Times New Roman" charset="0"/>
                <a:cs typeface="Times New Roman"/>
              </a:rPr>
              <a:t>dR</a:t>
            </a:r>
            <a:r>
              <a:rPr lang="en-US" sz="2400" dirty="0">
                <a:latin typeface="Times New Roman"/>
                <a:ea typeface="Times New Roman" charset="0"/>
                <a:cs typeface="Times New Roman"/>
              </a:rPr>
              <a:t>/</a:t>
            </a:r>
            <a:r>
              <a:rPr lang="en-US" sz="2400" dirty="0" err="1">
                <a:latin typeface="Times New Roman"/>
                <a:cs typeface="Times New Roman"/>
              </a:rPr>
              <a:t>dλ</a:t>
            </a:r>
            <a:r>
              <a:rPr lang="en-US" sz="2400" dirty="0">
                <a:latin typeface="Times New Roman"/>
                <a:cs typeface="Times New Roman"/>
              </a:rPr>
              <a:t> and R)</a:t>
            </a:r>
            <a:r>
              <a:rPr lang="en-US" sz="2400" dirty="0">
                <a:latin typeface="Times New Roman"/>
                <a:ea typeface="Times New Roman" charset="0"/>
                <a:cs typeface="Times New Roman"/>
              </a:rPr>
              <a:t> are used as first guesses </a:t>
            </a:r>
          </a:p>
          <a:p>
            <a:pPr>
              <a:spcAft>
                <a:spcPts val="1800"/>
              </a:spcAft>
              <a:buSzPct val="140000"/>
              <a:buFont typeface="Arial"/>
              <a:buChar char="•"/>
            </a:pPr>
            <a:r>
              <a:rPr lang="en-US" sz="2400" dirty="0">
                <a:latin typeface="Times New Roman" charset="0"/>
                <a:ea typeface="Times New Roman" charset="0"/>
                <a:cs typeface="Times New Roman" charset="0"/>
              </a:rPr>
              <a:t>A 31 x 31 box smoothing procedure is applied to the every Step 1 O</a:t>
            </a:r>
            <a:r>
              <a:rPr lang="en-US" sz="2400" baseline="-25000" dirty="0">
                <a:latin typeface="Times New Roman" charset="0"/>
                <a:ea typeface="Times New Roman" charset="0"/>
                <a:cs typeface="Times New Roman" charset="0"/>
              </a:rPr>
              <a:t>3</a:t>
            </a:r>
            <a:r>
              <a:rPr lang="en-US" sz="2400" dirty="0">
                <a:latin typeface="Times New Roman" charset="0"/>
                <a:ea typeface="Times New Roman" charset="0"/>
                <a:cs typeface="Times New Roman" charset="0"/>
              </a:rPr>
              <a:t> </a:t>
            </a:r>
            <a:r>
              <a:rPr lang="en-US" sz="2400" dirty="0" err="1">
                <a:latin typeface="Times New Roman" charset="0"/>
                <a:ea typeface="Times New Roman" charset="0"/>
                <a:cs typeface="Times New Roman" charset="0"/>
              </a:rPr>
              <a:t>FoV</a:t>
            </a:r>
            <a:r>
              <a:rPr lang="en-US" sz="2400" dirty="0">
                <a:latin typeface="Times New Roman" charset="0"/>
                <a:ea typeface="Times New Roman" charset="0"/>
                <a:cs typeface="Times New Roman" charset="0"/>
              </a:rPr>
              <a:t> to obtain a smoothed ozone field across the full disc image.</a:t>
            </a:r>
          </a:p>
          <a:p>
            <a:pPr>
              <a:spcAft>
                <a:spcPts val="1800"/>
              </a:spcAft>
              <a:buSzPct val="140000"/>
              <a:buFont typeface="Arial"/>
              <a:buChar char="•"/>
            </a:pPr>
            <a:r>
              <a:rPr lang="en-US" sz="2400" dirty="0">
                <a:latin typeface="Times New Roman" charset="0"/>
                <a:ea typeface="Times New Roman" charset="0"/>
                <a:cs typeface="Times New Roman" charset="0"/>
              </a:rPr>
              <a:t> The smoothed O</a:t>
            </a:r>
            <a:r>
              <a:rPr lang="en-US" sz="2400" baseline="-25000" dirty="0">
                <a:latin typeface="Times New Roman" charset="0"/>
                <a:ea typeface="Times New Roman" charset="0"/>
                <a:cs typeface="Times New Roman" charset="0"/>
              </a:rPr>
              <a:t>3</a:t>
            </a:r>
            <a:r>
              <a:rPr lang="en-US" sz="2400" dirty="0">
                <a:latin typeface="Times New Roman" charset="0"/>
                <a:ea typeface="Times New Roman" charset="0"/>
                <a:cs typeface="Times New Roman" charset="0"/>
              </a:rPr>
              <a:t> </a:t>
            </a:r>
            <a:r>
              <a:rPr lang="en-US" sz="2400" dirty="0" err="1">
                <a:latin typeface="Times New Roman" charset="0"/>
                <a:ea typeface="Times New Roman" charset="0"/>
                <a:cs typeface="Times New Roman" charset="0"/>
              </a:rPr>
              <a:t>FoVs</a:t>
            </a:r>
            <a:r>
              <a:rPr lang="en-US" sz="2400" dirty="0">
                <a:latin typeface="Times New Roman" charset="0"/>
                <a:ea typeface="Times New Roman" charset="0"/>
                <a:cs typeface="Times New Roman" charset="0"/>
              </a:rPr>
              <a:t> are fixed in Step 2 and a second retrieval of SO</a:t>
            </a:r>
            <a:r>
              <a:rPr lang="en-US" sz="2400" baseline="-25000" dirty="0">
                <a:latin typeface="Times New Roman" charset="0"/>
                <a:ea typeface="Times New Roman" charset="0"/>
                <a:cs typeface="Times New Roman" charset="0"/>
              </a:rPr>
              <a:t>2</a:t>
            </a:r>
            <a:r>
              <a:rPr lang="en-US" sz="2400" dirty="0">
                <a:latin typeface="Times New Roman" charset="0"/>
                <a:ea typeface="Times New Roman" charset="0"/>
                <a:cs typeface="Times New Roman" charset="0"/>
              </a:rPr>
              <a:t> and </a:t>
            </a:r>
            <a:r>
              <a:rPr lang="en-US" sz="2400" dirty="0" err="1">
                <a:latin typeface="Times New Roman" charset="0"/>
                <a:ea typeface="Times New Roman" charset="0"/>
                <a:cs typeface="Times New Roman" charset="0"/>
              </a:rPr>
              <a:t>dR</a:t>
            </a:r>
            <a:r>
              <a:rPr lang="en-US" sz="2400" dirty="0">
                <a:latin typeface="Times New Roman" charset="0"/>
                <a:ea typeface="Times New Roman" charset="0"/>
                <a:cs typeface="Times New Roman" charset="0"/>
              </a:rPr>
              <a:t>/</a:t>
            </a:r>
            <a:r>
              <a:rPr lang="en-US" sz="2400" dirty="0" err="1">
                <a:latin typeface="Times New Roman" charset="0"/>
                <a:ea typeface="Times New Roman" charset="0"/>
                <a:cs typeface="Times New Roman" charset="0"/>
              </a:rPr>
              <a:t>dλ</a:t>
            </a:r>
            <a:r>
              <a:rPr lang="en-US" sz="2400" dirty="0">
                <a:latin typeface="Times New Roman" charset="0"/>
                <a:ea typeface="Times New Roman" charset="0"/>
                <a:cs typeface="Times New Roman" charset="0"/>
              </a:rPr>
              <a:t> is performed using a 2x2 K-matrix (Jacobians for SO</a:t>
            </a:r>
            <a:r>
              <a:rPr lang="en-US" sz="2400" baseline="-25000" dirty="0">
                <a:latin typeface="Times New Roman" charset="0"/>
                <a:ea typeface="Times New Roman" charset="0"/>
                <a:cs typeface="Times New Roman" charset="0"/>
              </a:rPr>
              <a:t>2</a:t>
            </a:r>
            <a:r>
              <a:rPr lang="en-US" sz="2400" dirty="0">
                <a:latin typeface="Times New Roman" charset="0"/>
                <a:ea typeface="Times New Roman" charset="0"/>
                <a:cs typeface="Times New Roman" charset="0"/>
              </a:rPr>
              <a:t> and </a:t>
            </a:r>
            <a:r>
              <a:rPr lang="en-US" sz="2400" dirty="0" err="1">
                <a:latin typeface="Times New Roman" charset="0"/>
                <a:ea typeface="Times New Roman" charset="0"/>
                <a:cs typeface="Times New Roman" charset="0"/>
              </a:rPr>
              <a:t>dR</a:t>
            </a:r>
            <a:r>
              <a:rPr lang="en-US" sz="2400" dirty="0">
                <a:latin typeface="Times New Roman" charset="0"/>
                <a:ea typeface="Times New Roman" charset="0"/>
                <a:cs typeface="Times New Roman" charset="0"/>
              </a:rPr>
              <a:t>/</a:t>
            </a:r>
            <a:r>
              <a:rPr lang="en-US" sz="2400" dirty="0" err="1">
                <a:latin typeface="Times New Roman" charset="0"/>
                <a:ea typeface="Times New Roman" charset="0"/>
                <a:cs typeface="Times New Roman" charset="0"/>
              </a:rPr>
              <a:t>dλ</a:t>
            </a:r>
            <a:r>
              <a:rPr lang="en-US" sz="2400" dirty="0">
                <a:latin typeface="Times New Roman" charset="0"/>
                <a:ea typeface="Times New Roman" charset="0"/>
                <a:cs typeface="Times New Roman" charset="0"/>
              </a:rPr>
              <a:t>)</a:t>
            </a:r>
          </a:p>
          <a:p>
            <a:pPr>
              <a:spcAft>
                <a:spcPts val="1800"/>
              </a:spcAft>
              <a:buSzPct val="140000"/>
              <a:buFont typeface="Arial"/>
              <a:buChar char="•"/>
            </a:pPr>
            <a:r>
              <a:rPr lang="en-US" sz="2400" dirty="0">
                <a:latin typeface="Times New Roman" charset="0"/>
                <a:ea typeface="Times New Roman" charset="0"/>
                <a:cs typeface="Times New Roman" charset="0"/>
              </a:rPr>
              <a:t> In the SO</a:t>
            </a:r>
            <a:r>
              <a:rPr lang="en-US" sz="2400" baseline="-25000" dirty="0">
                <a:latin typeface="Times New Roman" charset="0"/>
                <a:ea typeface="Times New Roman" charset="0"/>
                <a:cs typeface="Times New Roman" charset="0"/>
              </a:rPr>
              <a:t>2</a:t>
            </a:r>
            <a:r>
              <a:rPr lang="en-US" sz="2400" dirty="0">
                <a:latin typeface="Times New Roman" charset="0"/>
                <a:ea typeface="Times New Roman" charset="0"/>
                <a:cs typeface="Times New Roman" charset="0"/>
              </a:rPr>
              <a:t> product, we report both Step 1 and the smoothed Step 2 ozone.</a:t>
            </a: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26736"/>
            <a:ext cx="1016001" cy="589718"/>
          </a:xfrm>
          <a:prstGeom prst="rect">
            <a:avLst/>
          </a:prstGeom>
        </p:spPr>
      </p:pic>
    </p:spTree>
    <p:extLst>
      <p:ext uri="{BB962C8B-B14F-4D97-AF65-F5344CB8AC3E}">
        <p14:creationId xmlns:p14="http://schemas.microsoft.com/office/powerpoint/2010/main" val="24516403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51" name="Group 50"/>
          <p:cNvGrpSpPr/>
          <p:nvPr/>
        </p:nvGrpSpPr>
        <p:grpSpPr>
          <a:xfrm>
            <a:off x="1689958" y="1190735"/>
            <a:ext cx="5641593" cy="5633172"/>
            <a:chOff x="1634777" y="1104022"/>
            <a:chExt cx="5641593" cy="5633172"/>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0874" y="1104022"/>
              <a:ext cx="2825496" cy="2825496"/>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49990" y="3911384"/>
              <a:ext cx="2825496" cy="2825496"/>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34778" y="3908721"/>
              <a:ext cx="2828473" cy="2828473"/>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34777" y="1105291"/>
              <a:ext cx="2828473" cy="2828473"/>
            </a:xfrm>
            <a:prstGeom prst="rect">
              <a:avLst/>
            </a:prstGeom>
          </p:spPr>
        </p:pic>
      </p:grpSp>
      <p:sp>
        <p:nvSpPr>
          <p:cNvPr id="2" name="Title 1"/>
          <p:cNvSpPr>
            <a:spLocks noGrp="1"/>
          </p:cNvSpPr>
          <p:nvPr>
            <p:ph type="title"/>
          </p:nvPr>
        </p:nvSpPr>
        <p:spPr/>
        <p:txBody>
          <a:bodyPr/>
          <a:lstStyle/>
          <a:p>
            <a:r>
              <a:rPr lang="en-US" sz="2800" dirty="0"/>
              <a:t>EPIC SO</a:t>
            </a:r>
            <a:r>
              <a:rPr lang="en-US" sz="2800" baseline="-25000" dirty="0"/>
              <a:t>2</a:t>
            </a:r>
            <a:r>
              <a:rPr lang="en-US" sz="2800" dirty="0"/>
              <a:t> retrieval algorithm</a:t>
            </a:r>
          </a:p>
        </p:txBody>
      </p:sp>
      <p:pic>
        <p:nvPicPr>
          <p:cNvPr id="7" name="Picture 6"/>
          <p:cNvPicPr>
            <a:picLocks noChangeAspect="1"/>
          </p:cNvPicPr>
          <p:nvPr/>
        </p:nvPicPr>
        <p:blipFill rotWithShape="1">
          <a:blip r:embed="rId7">
            <a:extLst>
              <a:ext uri="{28A0092B-C50C-407E-A947-70E740481C1C}">
                <a14:useLocalDpi xmlns:a14="http://schemas.microsoft.com/office/drawing/2010/main" val="0"/>
              </a:ext>
            </a:extLst>
          </a:blip>
          <a:srcRect t="6716" b="6887"/>
          <a:stretch/>
        </p:blipFill>
        <p:spPr>
          <a:xfrm>
            <a:off x="7391794" y="1455311"/>
            <a:ext cx="858753" cy="2473122"/>
          </a:xfrm>
          <a:prstGeom prst="rect">
            <a:avLst/>
          </a:prstGeom>
        </p:spPr>
      </p:pic>
      <p:pic>
        <p:nvPicPr>
          <p:cNvPr id="8" name="Picture 7"/>
          <p:cNvPicPr>
            <a:picLocks noChangeAspect="1"/>
          </p:cNvPicPr>
          <p:nvPr/>
        </p:nvPicPr>
        <p:blipFill rotWithShape="1">
          <a:blip r:embed="rId8">
            <a:extLst>
              <a:ext uri="{28A0092B-C50C-407E-A947-70E740481C1C}">
                <a14:useLocalDpi xmlns:a14="http://schemas.microsoft.com/office/drawing/2010/main" val="0"/>
              </a:ext>
            </a:extLst>
          </a:blip>
          <a:srcRect t="7666" b="7525"/>
          <a:stretch/>
        </p:blipFill>
        <p:spPr>
          <a:xfrm>
            <a:off x="7398853" y="4215790"/>
            <a:ext cx="844637" cy="2387760"/>
          </a:xfrm>
          <a:prstGeom prst="rect">
            <a:avLst/>
          </a:prstGeom>
        </p:spPr>
      </p:pic>
      <p:sp>
        <p:nvSpPr>
          <p:cNvPr id="15" name="Oval 14"/>
          <p:cNvSpPr/>
          <p:nvPr/>
        </p:nvSpPr>
        <p:spPr>
          <a:xfrm>
            <a:off x="5865702" y="2556815"/>
            <a:ext cx="406400" cy="42124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p:cNvSpPr txBox="1"/>
          <p:nvPr/>
        </p:nvSpPr>
        <p:spPr>
          <a:xfrm>
            <a:off x="651263" y="2320325"/>
            <a:ext cx="835485" cy="523220"/>
          </a:xfrm>
          <a:prstGeom prst="rect">
            <a:avLst/>
          </a:prstGeom>
          <a:noFill/>
        </p:spPr>
        <p:txBody>
          <a:bodyPr wrap="none" rtlCol="0">
            <a:spAutoFit/>
          </a:bodyPr>
          <a:lstStyle/>
          <a:p>
            <a:r>
              <a:rPr lang="en-US" sz="2800" b="1" dirty="0">
                <a:solidFill>
                  <a:srgbClr val="FF0000"/>
                </a:solidFill>
              </a:rPr>
              <a:t>SO</a:t>
            </a:r>
            <a:r>
              <a:rPr lang="en-US" sz="2800" b="1" baseline="-25000" dirty="0">
                <a:solidFill>
                  <a:srgbClr val="FF0000"/>
                </a:solidFill>
              </a:rPr>
              <a:t>2</a:t>
            </a:r>
          </a:p>
        </p:txBody>
      </p:sp>
      <p:sp>
        <p:nvSpPr>
          <p:cNvPr id="53" name="TextBox 52"/>
          <p:cNvSpPr txBox="1"/>
          <p:nvPr/>
        </p:nvSpPr>
        <p:spPr>
          <a:xfrm>
            <a:off x="770686" y="5148060"/>
            <a:ext cx="596638" cy="523220"/>
          </a:xfrm>
          <a:prstGeom prst="rect">
            <a:avLst/>
          </a:prstGeom>
          <a:noFill/>
        </p:spPr>
        <p:txBody>
          <a:bodyPr wrap="none" rtlCol="0">
            <a:spAutoFit/>
          </a:bodyPr>
          <a:lstStyle/>
          <a:p>
            <a:r>
              <a:rPr lang="en-US" sz="2800" b="1">
                <a:solidFill>
                  <a:srgbClr val="FF0000"/>
                </a:solidFill>
              </a:rPr>
              <a:t>O</a:t>
            </a:r>
            <a:r>
              <a:rPr lang="en-US" sz="2800" b="1" baseline="-25000">
                <a:solidFill>
                  <a:srgbClr val="FF0000"/>
                </a:solidFill>
              </a:rPr>
              <a:t>3</a:t>
            </a:r>
            <a:endParaRPr lang="en-US" sz="2800" b="1" baseline="-25000" dirty="0">
              <a:solidFill>
                <a:srgbClr val="FF0000"/>
              </a:solidFill>
            </a:endParaRPr>
          </a:p>
        </p:txBody>
      </p:sp>
      <p:sp>
        <p:nvSpPr>
          <p:cNvPr id="54" name="TextBox 53"/>
          <p:cNvSpPr txBox="1"/>
          <p:nvPr/>
        </p:nvSpPr>
        <p:spPr>
          <a:xfrm>
            <a:off x="2453119" y="771530"/>
            <a:ext cx="1263487" cy="523220"/>
          </a:xfrm>
          <a:prstGeom prst="rect">
            <a:avLst/>
          </a:prstGeom>
          <a:noFill/>
        </p:spPr>
        <p:txBody>
          <a:bodyPr wrap="none" rtlCol="0">
            <a:spAutoFit/>
          </a:bodyPr>
          <a:lstStyle/>
          <a:p>
            <a:r>
              <a:rPr lang="en-US" sz="2800" b="1" dirty="0">
                <a:solidFill>
                  <a:srgbClr val="FF0000"/>
                </a:solidFill>
              </a:rPr>
              <a:t>Step 1</a:t>
            </a:r>
            <a:endParaRPr lang="en-US" sz="2800" b="1" baseline="-25000" dirty="0">
              <a:solidFill>
                <a:srgbClr val="FF0000"/>
              </a:solidFill>
            </a:endParaRPr>
          </a:p>
        </p:txBody>
      </p:sp>
      <p:sp>
        <p:nvSpPr>
          <p:cNvPr id="55" name="TextBox 54"/>
          <p:cNvSpPr txBox="1"/>
          <p:nvPr/>
        </p:nvSpPr>
        <p:spPr>
          <a:xfrm>
            <a:off x="5273366" y="758718"/>
            <a:ext cx="1263487" cy="523220"/>
          </a:xfrm>
          <a:prstGeom prst="rect">
            <a:avLst/>
          </a:prstGeom>
          <a:noFill/>
        </p:spPr>
        <p:txBody>
          <a:bodyPr wrap="none" rtlCol="0">
            <a:spAutoFit/>
          </a:bodyPr>
          <a:lstStyle/>
          <a:p>
            <a:r>
              <a:rPr lang="en-US" sz="2800" b="1" dirty="0">
                <a:solidFill>
                  <a:srgbClr val="FF0000"/>
                </a:solidFill>
              </a:rPr>
              <a:t>Step 2</a:t>
            </a:r>
            <a:endParaRPr lang="en-US" sz="2800" b="1" baseline="-25000" dirty="0">
              <a:solidFill>
                <a:srgbClr val="FF0000"/>
              </a:solidFill>
            </a:endParaRPr>
          </a:p>
        </p:txBody>
      </p:sp>
      <p:sp>
        <p:nvSpPr>
          <p:cNvPr id="56" name="TextBox 55"/>
          <p:cNvSpPr txBox="1"/>
          <p:nvPr/>
        </p:nvSpPr>
        <p:spPr>
          <a:xfrm>
            <a:off x="5187199" y="2198902"/>
            <a:ext cx="1945854" cy="369332"/>
          </a:xfrm>
          <a:prstGeom prst="rect">
            <a:avLst/>
          </a:prstGeom>
          <a:noFill/>
        </p:spPr>
        <p:txBody>
          <a:bodyPr wrap="none" rtlCol="0">
            <a:spAutoFit/>
          </a:bodyPr>
          <a:lstStyle/>
          <a:p>
            <a:r>
              <a:rPr lang="en-US" sz="1800" dirty="0" err="1"/>
              <a:t>Tinakula</a:t>
            </a:r>
            <a:r>
              <a:rPr lang="en-US" sz="1800" dirty="0"/>
              <a:t> eruption</a:t>
            </a:r>
          </a:p>
        </p:txBody>
      </p:sp>
      <p:sp>
        <p:nvSpPr>
          <p:cNvPr id="57" name="TextBox 56"/>
          <p:cNvSpPr txBox="1"/>
          <p:nvPr/>
        </p:nvSpPr>
        <p:spPr>
          <a:xfrm>
            <a:off x="4049341" y="3539459"/>
            <a:ext cx="1016876" cy="584775"/>
          </a:xfrm>
          <a:prstGeom prst="rect">
            <a:avLst/>
          </a:prstGeom>
          <a:noFill/>
        </p:spPr>
        <p:txBody>
          <a:bodyPr wrap="square" rtlCol="0">
            <a:spAutoFit/>
          </a:bodyPr>
          <a:lstStyle/>
          <a:p>
            <a:r>
              <a:rPr lang="en-US" sz="1600">
                <a:solidFill>
                  <a:schemeClr val="bg1"/>
                </a:solidFill>
              </a:rPr>
              <a:t>Noise at high SZA</a:t>
            </a:r>
          </a:p>
        </p:txBody>
      </p:sp>
      <p:sp>
        <p:nvSpPr>
          <p:cNvPr id="58" name="TextBox 57"/>
          <p:cNvSpPr txBox="1"/>
          <p:nvPr/>
        </p:nvSpPr>
        <p:spPr>
          <a:xfrm rot="16200000">
            <a:off x="7434910" y="2507205"/>
            <a:ext cx="2121093" cy="369332"/>
          </a:xfrm>
          <a:prstGeom prst="rect">
            <a:avLst/>
          </a:prstGeom>
          <a:noFill/>
        </p:spPr>
        <p:txBody>
          <a:bodyPr wrap="none" rtlCol="0">
            <a:spAutoFit/>
          </a:bodyPr>
          <a:lstStyle/>
          <a:p>
            <a:r>
              <a:rPr lang="en-US" sz="1800" dirty="0">
                <a:solidFill>
                  <a:schemeClr val="bg1"/>
                </a:solidFill>
              </a:rPr>
              <a:t>Dobson Units (DU)</a:t>
            </a:r>
          </a:p>
        </p:txBody>
      </p:sp>
      <p:sp>
        <p:nvSpPr>
          <p:cNvPr id="59" name="TextBox 58"/>
          <p:cNvSpPr txBox="1"/>
          <p:nvPr/>
        </p:nvSpPr>
        <p:spPr>
          <a:xfrm rot="16200000">
            <a:off x="7420365" y="5225003"/>
            <a:ext cx="2121093" cy="369332"/>
          </a:xfrm>
          <a:prstGeom prst="rect">
            <a:avLst/>
          </a:prstGeom>
          <a:noFill/>
        </p:spPr>
        <p:txBody>
          <a:bodyPr wrap="none" rtlCol="0">
            <a:spAutoFit/>
          </a:bodyPr>
          <a:lstStyle/>
          <a:p>
            <a:r>
              <a:rPr lang="en-US" sz="1800">
                <a:solidFill>
                  <a:schemeClr val="bg1"/>
                </a:solidFill>
              </a:rPr>
              <a:t>Dobson Units (DU)</a:t>
            </a:r>
          </a:p>
        </p:txBody>
      </p:sp>
      <p:sp>
        <p:nvSpPr>
          <p:cNvPr id="60" name="TextBox 59"/>
          <p:cNvSpPr txBox="1"/>
          <p:nvPr/>
        </p:nvSpPr>
        <p:spPr>
          <a:xfrm>
            <a:off x="5308156" y="4563285"/>
            <a:ext cx="1292435" cy="584775"/>
          </a:xfrm>
          <a:prstGeom prst="rect">
            <a:avLst/>
          </a:prstGeom>
          <a:noFill/>
        </p:spPr>
        <p:txBody>
          <a:bodyPr wrap="square" rtlCol="0">
            <a:spAutoFit/>
          </a:bodyPr>
          <a:lstStyle/>
          <a:p>
            <a:pPr algn="ctr"/>
            <a:r>
              <a:rPr lang="en-US" sz="1600"/>
              <a:t>Smoothed Ozone field</a:t>
            </a:r>
          </a:p>
        </p:txBody>
      </p:sp>
      <p:sp>
        <p:nvSpPr>
          <p:cNvPr id="61" name="TextBox 60"/>
          <p:cNvSpPr txBox="1"/>
          <p:nvPr/>
        </p:nvSpPr>
        <p:spPr>
          <a:xfrm>
            <a:off x="-14062" y="3303953"/>
            <a:ext cx="2465598" cy="1323439"/>
          </a:xfrm>
          <a:prstGeom prst="rect">
            <a:avLst/>
          </a:prstGeom>
          <a:noFill/>
        </p:spPr>
        <p:txBody>
          <a:bodyPr wrap="square" rtlCol="0">
            <a:spAutoFit/>
          </a:bodyPr>
          <a:lstStyle/>
          <a:p>
            <a:pPr marL="171450" indent="-171450">
              <a:buFont typeface="Arial" charset="0"/>
              <a:buChar char="•"/>
            </a:pPr>
            <a:r>
              <a:rPr lang="en-US" sz="2000">
                <a:solidFill>
                  <a:schemeClr val="bg1"/>
                </a:solidFill>
              </a:rPr>
              <a:t>Earth rotation</a:t>
            </a:r>
          </a:p>
          <a:p>
            <a:pPr marL="171450" indent="-171450">
              <a:buFont typeface="Arial" charset="0"/>
              <a:buChar char="•"/>
            </a:pPr>
            <a:r>
              <a:rPr lang="en-US" sz="2000" dirty="0">
                <a:solidFill>
                  <a:schemeClr val="bg1"/>
                </a:solidFill>
              </a:rPr>
              <a:t>Geolocation errors</a:t>
            </a:r>
          </a:p>
          <a:p>
            <a:pPr marL="171450" indent="-171450">
              <a:buFont typeface="Arial" charset="0"/>
              <a:buChar char="•"/>
            </a:pPr>
            <a:r>
              <a:rPr lang="en-US" sz="2000" dirty="0">
                <a:solidFill>
                  <a:schemeClr val="bg1"/>
                </a:solidFill>
              </a:rPr>
              <a:t>Cloud noise</a:t>
            </a:r>
          </a:p>
          <a:p>
            <a:pPr marL="171450" indent="-171450">
              <a:buFont typeface="Arial" charset="0"/>
              <a:buChar char="•"/>
            </a:pPr>
            <a:r>
              <a:rPr lang="en-US" sz="2000" dirty="0">
                <a:solidFill>
                  <a:schemeClr val="bg1"/>
                </a:solidFill>
              </a:rPr>
              <a:t>Ozone variability</a:t>
            </a:r>
          </a:p>
        </p:txBody>
      </p:sp>
    </p:spTree>
    <p:extLst>
      <p:ext uri="{BB962C8B-B14F-4D97-AF65-F5344CB8AC3E}">
        <p14:creationId xmlns:p14="http://schemas.microsoft.com/office/powerpoint/2010/main" val="5734954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Volcanic eruptions detected by EPIC (2015 - )</a:t>
            </a:r>
          </a:p>
        </p:txBody>
      </p:sp>
      <p:sp>
        <p:nvSpPr>
          <p:cNvPr id="5" name="Content Placeholder 2"/>
          <p:cNvSpPr txBox="1">
            <a:spLocks/>
          </p:cNvSpPr>
          <p:nvPr/>
        </p:nvSpPr>
        <p:spPr bwMode="auto">
          <a:xfrm>
            <a:off x="370251" y="5493404"/>
            <a:ext cx="8144914" cy="1177038"/>
          </a:xfrm>
          <a:prstGeom prst="rect">
            <a:avLst/>
          </a:prstGeom>
          <a:noFill/>
          <a:ln>
            <a:miter lim="800000"/>
            <a:headEnd/>
            <a:tailEnd/>
          </a:ln>
        </p:spPr>
        <p:txBody>
          <a:bodyPr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11" charset="-128"/>
                <a:cs typeface="ＭＳ Ｐゴシック" pitchFamily="-111"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a:lstStyle>
          <a:p>
            <a:r>
              <a:rPr lang="en-US" sz="2000" dirty="0">
                <a:solidFill>
                  <a:srgbClr val="0000FF"/>
                </a:solidFill>
                <a:latin typeface="Helvetica" charset="0"/>
                <a:ea typeface="Helvetica" charset="0"/>
                <a:cs typeface="Helvetica" charset="0"/>
              </a:rPr>
              <a:t>All significant eruptions since June 2015 detected by EPIC</a:t>
            </a:r>
          </a:p>
          <a:p>
            <a:r>
              <a:rPr lang="en-US" sz="2000" dirty="0">
                <a:solidFill>
                  <a:srgbClr val="0000FF"/>
                </a:solidFill>
                <a:latin typeface="Helvetica" charset="0"/>
                <a:ea typeface="Helvetica" charset="0"/>
                <a:cs typeface="Helvetica" charset="0"/>
              </a:rPr>
              <a:t>At least 6 eruptions detected within ~0-3 hours of onset</a:t>
            </a:r>
          </a:p>
          <a:p>
            <a:r>
              <a:rPr lang="en-US" sz="2000" dirty="0">
                <a:solidFill>
                  <a:srgbClr val="0000FF"/>
                </a:solidFill>
                <a:latin typeface="Helvetica" charset="0"/>
                <a:ea typeface="Helvetica" charset="0"/>
                <a:cs typeface="Helvetica" charset="0"/>
              </a:rPr>
              <a:t>Sierra </a:t>
            </a:r>
            <a:r>
              <a:rPr lang="en-US" sz="2000" dirty="0" err="1">
                <a:solidFill>
                  <a:srgbClr val="0000FF"/>
                </a:solidFill>
                <a:latin typeface="Helvetica" charset="0"/>
                <a:ea typeface="Helvetica" charset="0"/>
                <a:cs typeface="Helvetica" charset="0"/>
              </a:rPr>
              <a:t>Negra</a:t>
            </a:r>
            <a:r>
              <a:rPr lang="en-US" sz="2000" dirty="0">
                <a:solidFill>
                  <a:srgbClr val="0000FF"/>
                </a:solidFill>
                <a:latin typeface="Helvetica" charset="0"/>
                <a:ea typeface="Helvetica" charset="0"/>
                <a:cs typeface="Helvetica" charset="0"/>
              </a:rPr>
              <a:t> eruption (June 2018) captured in 8-9 EPIC exposures</a:t>
            </a:r>
          </a:p>
          <a:p>
            <a:endParaRPr lang="en-US" sz="2000" dirty="0">
              <a:solidFill>
                <a:srgbClr val="0000FF"/>
              </a:solidFill>
              <a:latin typeface="Helvetica" charset="0"/>
              <a:ea typeface="Helvetica" charset="0"/>
              <a:cs typeface="Helvetica"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8" y="953091"/>
            <a:ext cx="8966791" cy="4487445"/>
          </a:xfrm>
          <a:prstGeom prst="rect">
            <a:avLst/>
          </a:prstGeom>
        </p:spPr>
      </p:pic>
      <p:sp>
        <p:nvSpPr>
          <p:cNvPr id="7" name="TextBox 6"/>
          <p:cNvSpPr txBox="1"/>
          <p:nvPr/>
        </p:nvSpPr>
        <p:spPr>
          <a:xfrm>
            <a:off x="5869172" y="900223"/>
            <a:ext cx="2814084" cy="338554"/>
          </a:xfrm>
          <a:prstGeom prst="rect">
            <a:avLst/>
          </a:prstGeom>
          <a:noFill/>
        </p:spPr>
        <p:txBody>
          <a:bodyPr wrap="square" rtlCol="0">
            <a:spAutoFit/>
          </a:bodyPr>
          <a:lstStyle/>
          <a:p>
            <a:r>
              <a:rPr lang="en-US" sz="1600" i="1" dirty="0">
                <a:solidFill>
                  <a:srgbClr val="FF0000"/>
                </a:solidFill>
              </a:rPr>
              <a:t>Carn et al</a:t>
            </a:r>
            <a:r>
              <a:rPr lang="en-US" sz="1600" dirty="0">
                <a:solidFill>
                  <a:srgbClr val="FF0000"/>
                </a:solidFill>
              </a:rPr>
              <a:t>., GRL (in revision)</a:t>
            </a:r>
          </a:p>
        </p:txBody>
      </p:sp>
    </p:spTree>
    <p:extLst>
      <p:ext uri="{BB962C8B-B14F-4D97-AF65-F5344CB8AC3E}">
        <p14:creationId xmlns:p14="http://schemas.microsoft.com/office/powerpoint/2010/main" val="4877046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151" y="912629"/>
            <a:ext cx="8147434" cy="5816002"/>
          </a:xfrm>
          <a:prstGeom prst="rect">
            <a:avLst/>
          </a:prstGeom>
        </p:spPr>
      </p:pic>
      <p:sp>
        <p:nvSpPr>
          <p:cNvPr id="2" name="Title 1"/>
          <p:cNvSpPr>
            <a:spLocks noGrp="1"/>
          </p:cNvSpPr>
          <p:nvPr>
            <p:ph type="title"/>
          </p:nvPr>
        </p:nvSpPr>
        <p:spPr/>
        <p:txBody>
          <a:bodyPr/>
          <a:lstStyle/>
          <a:p>
            <a:r>
              <a:rPr lang="en-US" sz="2800" dirty="0"/>
              <a:t>Volcanic eruptions detected by OMI </a:t>
            </a:r>
            <a:r>
              <a:rPr lang="en-US" sz="2800"/>
              <a:t>(2004 </a:t>
            </a:r>
            <a:r>
              <a:rPr lang="en-US" sz="2800" dirty="0"/>
              <a:t>- )</a:t>
            </a:r>
          </a:p>
        </p:txBody>
      </p:sp>
      <p:sp>
        <p:nvSpPr>
          <p:cNvPr id="5" name="Content Placeholder 2"/>
          <p:cNvSpPr txBox="1">
            <a:spLocks/>
          </p:cNvSpPr>
          <p:nvPr/>
        </p:nvSpPr>
        <p:spPr bwMode="auto">
          <a:xfrm>
            <a:off x="3068956" y="1079347"/>
            <a:ext cx="3805670" cy="1177038"/>
          </a:xfrm>
          <a:prstGeom prst="rect">
            <a:avLst/>
          </a:prstGeom>
          <a:noFill/>
          <a:ln>
            <a:miter lim="800000"/>
            <a:headEnd/>
            <a:tailEnd/>
          </a:ln>
        </p:spPr>
        <p:txBody>
          <a:bodyPr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11" charset="-128"/>
                <a:cs typeface="ＭＳ Ｐゴシック" pitchFamily="-111"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a:lstStyle>
          <a:p>
            <a:pPr marL="0" indent="0">
              <a:buNone/>
            </a:pPr>
            <a:r>
              <a:rPr lang="en-US" sz="2000" dirty="0">
                <a:solidFill>
                  <a:srgbClr val="0000FF"/>
                </a:solidFill>
                <a:latin typeface="Helvetica" charset="0"/>
                <a:ea typeface="Helvetica" charset="0"/>
                <a:cs typeface="Helvetica" charset="0"/>
              </a:rPr>
              <a:t>Significant improvement in timeliness of eruption detection (vs. LEO sensors) with EPIC</a:t>
            </a:r>
          </a:p>
          <a:p>
            <a:pPr marL="0" indent="0">
              <a:buNone/>
            </a:pPr>
            <a:endParaRPr lang="en-US" sz="2000" dirty="0">
              <a:solidFill>
                <a:srgbClr val="0000FF"/>
              </a:solidFill>
              <a:latin typeface="Helvetica" charset="0"/>
              <a:ea typeface="Helvetica" charset="0"/>
              <a:cs typeface="Helvetica" charset="0"/>
            </a:endParaRPr>
          </a:p>
        </p:txBody>
      </p:sp>
      <p:grpSp>
        <p:nvGrpSpPr>
          <p:cNvPr id="7" name="Group 6">
            <a:extLst>
              <a:ext uri="{FF2B5EF4-FFF2-40B4-BE49-F238E27FC236}">
                <a16:creationId xmlns:a16="http://schemas.microsoft.com/office/drawing/2014/main" id="{114615B6-4332-0348-A19B-7F8FCAEC739A}"/>
              </a:ext>
            </a:extLst>
          </p:cNvPr>
          <p:cNvGrpSpPr/>
          <p:nvPr/>
        </p:nvGrpSpPr>
        <p:grpSpPr>
          <a:xfrm>
            <a:off x="1109472" y="5168658"/>
            <a:ext cx="6815328" cy="1110222"/>
            <a:chOff x="1109472" y="5168658"/>
            <a:chExt cx="6815328" cy="1110222"/>
          </a:xfrm>
        </p:grpSpPr>
        <p:sp>
          <p:nvSpPr>
            <p:cNvPr id="4" name="Rectangle 3">
              <a:extLst>
                <a:ext uri="{FF2B5EF4-FFF2-40B4-BE49-F238E27FC236}">
                  <a16:creationId xmlns:a16="http://schemas.microsoft.com/office/drawing/2014/main" id="{FE5E689F-B439-EC46-9393-013C62425F8C}"/>
                </a:ext>
              </a:extLst>
            </p:cNvPr>
            <p:cNvSpPr/>
            <p:nvPr/>
          </p:nvSpPr>
          <p:spPr bwMode="auto">
            <a:xfrm>
              <a:off x="1109472" y="5876544"/>
              <a:ext cx="6815328" cy="402336"/>
            </a:xfrm>
            <a:prstGeom prst="rect">
              <a:avLst/>
            </a:prstGeom>
            <a:solidFill>
              <a:schemeClr val="bg1">
                <a:lumMod val="65000"/>
                <a:alpha val="5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6" name="TextBox 5">
              <a:extLst>
                <a:ext uri="{FF2B5EF4-FFF2-40B4-BE49-F238E27FC236}">
                  <a16:creationId xmlns:a16="http://schemas.microsoft.com/office/drawing/2014/main" id="{8EAFCF24-277D-8D42-9F0A-E9AC594105CE}"/>
                </a:ext>
              </a:extLst>
            </p:cNvPr>
            <p:cNvSpPr txBox="1"/>
            <p:nvPr/>
          </p:nvSpPr>
          <p:spPr>
            <a:xfrm>
              <a:off x="5120462" y="5168658"/>
              <a:ext cx="2804338" cy="707886"/>
            </a:xfrm>
            <a:prstGeom prst="rect">
              <a:avLst/>
            </a:prstGeom>
            <a:noFill/>
          </p:spPr>
          <p:txBody>
            <a:bodyPr wrap="square" rtlCol="0">
              <a:spAutoFit/>
            </a:bodyPr>
            <a:lstStyle/>
            <a:p>
              <a:r>
                <a:rPr lang="en-US" sz="2000" dirty="0">
                  <a:solidFill>
                    <a:srgbClr val="FF0000"/>
                  </a:solidFill>
                </a:rPr>
                <a:t>6 eruptions detected by EPIC within 3 hours</a:t>
              </a:r>
            </a:p>
          </p:txBody>
        </p:sp>
      </p:grpSp>
    </p:spTree>
    <p:extLst>
      <p:ext uri="{BB962C8B-B14F-4D97-AF65-F5344CB8AC3E}">
        <p14:creationId xmlns:p14="http://schemas.microsoft.com/office/powerpoint/2010/main" val="1251812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Fernandina (Galapagos Islands) eruption – June 2018 </a:t>
            </a:r>
          </a:p>
        </p:txBody>
      </p:sp>
      <p:sp>
        <p:nvSpPr>
          <p:cNvPr id="4" name="Content Placeholder 2">
            <a:extLst>
              <a:ext uri="{FF2B5EF4-FFF2-40B4-BE49-F238E27FC236}">
                <a16:creationId xmlns:a16="http://schemas.microsoft.com/office/drawing/2014/main" id="{B1B78148-9080-1E46-AE26-66AB7F71BA52}"/>
              </a:ext>
            </a:extLst>
          </p:cNvPr>
          <p:cNvSpPr txBox="1">
            <a:spLocks/>
          </p:cNvSpPr>
          <p:nvPr/>
        </p:nvSpPr>
        <p:spPr bwMode="auto">
          <a:xfrm>
            <a:off x="5538952" y="918054"/>
            <a:ext cx="3605048" cy="3749524"/>
          </a:xfrm>
          <a:prstGeom prst="rect">
            <a:avLst/>
          </a:prstGeom>
          <a:solidFill>
            <a:schemeClr val="bg1"/>
          </a:solidFill>
          <a:ln>
            <a:miter lim="800000"/>
            <a:headEnd/>
            <a:tailEnd/>
          </a:ln>
        </p:spPr>
        <p:txBody>
          <a:bodyPr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11" charset="-128"/>
                <a:cs typeface="ＭＳ Ｐゴシック" pitchFamily="-111"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a:lstStyle>
          <a:p>
            <a:r>
              <a:rPr lang="en-US" sz="2400" dirty="0">
                <a:solidFill>
                  <a:srgbClr val="0000FF"/>
                </a:solidFill>
                <a:latin typeface="Helvetica" charset="0"/>
                <a:ea typeface="Helvetica" charset="0"/>
                <a:cs typeface="Helvetica" charset="0"/>
              </a:rPr>
              <a:t>Effusive eruption captured in 7 consecutive, hourly EPIC exposures</a:t>
            </a:r>
          </a:p>
          <a:p>
            <a:r>
              <a:rPr lang="en-US" sz="2400" dirty="0">
                <a:solidFill>
                  <a:srgbClr val="0000FF"/>
                </a:solidFill>
                <a:latin typeface="Helvetica" charset="0"/>
                <a:ea typeface="Helvetica" charset="0"/>
                <a:cs typeface="Helvetica" charset="0"/>
              </a:rPr>
              <a:t>Lower tropospheric emissions, hence EPIC SO</a:t>
            </a:r>
            <a:r>
              <a:rPr lang="en-US" sz="2400" baseline="-25000" dirty="0">
                <a:solidFill>
                  <a:srgbClr val="0000FF"/>
                </a:solidFill>
                <a:latin typeface="Helvetica" charset="0"/>
                <a:ea typeface="Helvetica" charset="0"/>
                <a:cs typeface="Helvetica" charset="0"/>
              </a:rPr>
              <a:t>2</a:t>
            </a:r>
            <a:r>
              <a:rPr lang="en-US" sz="2400" dirty="0">
                <a:solidFill>
                  <a:srgbClr val="0000FF"/>
                </a:solidFill>
                <a:latin typeface="Helvetica" charset="0"/>
                <a:ea typeface="Helvetica" charset="0"/>
                <a:cs typeface="Helvetica" charset="0"/>
              </a:rPr>
              <a:t> columns underestimated (13 km altitude assumed)</a:t>
            </a:r>
          </a:p>
        </p:txBody>
      </p:sp>
      <p:sp>
        <p:nvSpPr>
          <p:cNvPr id="6" name="TextBox 5">
            <a:extLst>
              <a:ext uri="{FF2B5EF4-FFF2-40B4-BE49-F238E27FC236}">
                <a16:creationId xmlns:a16="http://schemas.microsoft.com/office/drawing/2014/main" id="{C94C80EE-8BB5-074A-BD57-3DB1C4CDD5F6}"/>
              </a:ext>
            </a:extLst>
          </p:cNvPr>
          <p:cNvSpPr txBox="1"/>
          <p:nvPr/>
        </p:nvSpPr>
        <p:spPr>
          <a:xfrm>
            <a:off x="5612622" y="5939200"/>
            <a:ext cx="3457708" cy="400110"/>
          </a:xfrm>
          <a:prstGeom prst="rect">
            <a:avLst/>
          </a:prstGeom>
          <a:noFill/>
        </p:spPr>
        <p:txBody>
          <a:bodyPr wrap="square" rtlCol="0">
            <a:spAutoFit/>
          </a:bodyPr>
          <a:lstStyle/>
          <a:p>
            <a:r>
              <a:rPr lang="en-US" sz="2000" i="1" dirty="0">
                <a:solidFill>
                  <a:srgbClr val="FF0000"/>
                </a:solidFill>
              </a:rPr>
              <a:t>Carn et al</a:t>
            </a:r>
            <a:r>
              <a:rPr lang="en-US" sz="2000" dirty="0">
                <a:solidFill>
                  <a:srgbClr val="FF0000"/>
                </a:solidFill>
              </a:rPr>
              <a:t>., GRL (in revision)</a:t>
            </a:r>
          </a:p>
        </p:txBody>
      </p:sp>
      <p:pic>
        <p:nvPicPr>
          <p:cNvPr id="7" name="Picture 6">
            <a:extLst>
              <a:ext uri="{FF2B5EF4-FFF2-40B4-BE49-F238E27FC236}">
                <a16:creationId xmlns:a16="http://schemas.microsoft.com/office/drawing/2014/main" id="{9C299FC4-991D-2E49-8632-EE63AB558335}"/>
              </a:ext>
            </a:extLst>
          </p:cNvPr>
          <p:cNvPicPr>
            <a:picLocks noChangeAspect="1"/>
          </p:cNvPicPr>
          <p:nvPr/>
        </p:nvPicPr>
        <p:blipFill>
          <a:blip r:embed="rId2"/>
          <a:stretch>
            <a:fillRect/>
          </a:stretch>
        </p:blipFill>
        <p:spPr>
          <a:xfrm>
            <a:off x="65907" y="844901"/>
            <a:ext cx="5140077" cy="5908593"/>
          </a:xfrm>
          <a:prstGeom prst="rect">
            <a:avLst/>
          </a:prstGeom>
        </p:spPr>
      </p:pic>
    </p:spTree>
    <p:extLst>
      <p:ext uri="{BB962C8B-B14F-4D97-AF65-F5344CB8AC3E}">
        <p14:creationId xmlns:p14="http://schemas.microsoft.com/office/powerpoint/2010/main" val="89390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Fernandina eruption – EPIC and OMPS SO</a:t>
            </a:r>
            <a:r>
              <a:rPr lang="en-US" baseline="-25000" dirty="0"/>
              <a:t>2</a:t>
            </a:r>
            <a:r>
              <a:rPr lang="en-US" dirty="0"/>
              <a:t> data</a:t>
            </a:r>
          </a:p>
        </p:txBody>
      </p:sp>
      <p:pic>
        <p:nvPicPr>
          <p:cNvPr id="4" name="Picture 3">
            <a:extLst>
              <a:ext uri="{FF2B5EF4-FFF2-40B4-BE49-F238E27FC236}">
                <a16:creationId xmlns:a16="http://schemas.microsoft.com/office/drawing/2014/main" id="{9A79C404-0A18-B940-A6BD-89A986C74F3C}"/>
              </a:ext>
            </a:extLst>
          </p:cNvPr>
          <p:cNvPicPr>
            <a:picLocks noChangeAspect="1"/>
          </p:cNvPicPr>
          <p:nvPr/>
        </p:nvPicPr>
        <p:blipFill>
          <a:blip r:embed="rId2"/>
          <a:stretch>
            <a:fillRect/>
          </a:stretch>
        </p:blipFill>
        <p:spPr>
          <a:xfrm>
            <a:off x="1441911" y="903889"/>
            <a:ext cx="5810227" cy="5846827"/>
          </a:xfrm>
          <a:prstGeom prst="rect">
            <a:avLst/>
          </a:prstGeom>
        </p:spPr>
      </p:pic>
      <p:pic>
        <p:nvPicPr>
          <p:cNvPr id="7" name="Picture 6">
            <a:extLst>
              <a:ext uri="{FF2B5EF4-FFF2-40B4-BE49-F238E27FC236}">
                <a16:creationId xmlns:a16="http://schemas.microsoft.com/office/drawing/2014/main" id="{A4FBA40A-3F65-E148-8F89-C632AE60EF7B}"/>
              </a:ext>
            </a:extLst>
          </p:cNvPr>
          <p:cNvPicPr>
            <a:picLocks noChangeAspect="1"/>
          </p:cNvPicPr>
          <p:nvPr/>
        </p:nvPicPr>
        <p:blipFill>
          <a:blip r:embed="rId3">
            <a:alphaModFix amt="81000"/>
          </a:blip>
          <a:stretch>
            <a:fillRect/>
          </a:stretch>
        </p:blipFill>
        <p:spPr>
          <a:xfrm>
            <a:off x="2179268" y="1398038"/>
            <a:ext cx="3577426" cy="4000510"/>
          </a:xfrm>
          <a:prstGeom prst="rect">
            <a:avLst/>
          </a:prstGeom>
        </p:spPr>
      </p:pic>
    </p:spTree>
    <p:extLst>
      <p:ext uri="{BB962C8B-B14F-4D97-AF65-F5344CB8AC3E}">
        <p14:creationId xmlns:p14="http://schemas.microsoft.com/office/powerpoint/2010/main" val="1225541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Sierra </a:t>
            </a:r>
            <a:r>
              <a:rPr lang="en-US" dirty="0" err="1"/>
              <a:t>Negra</a:t>
            </a:r>
            <a:r>
              <a:rPr lang="en-US" dirty="0"/>
              <a:t> (Galapagos Islands) eruption – June 2018 </a:t>
            </a:r>
          </a:p>
        </p:txBody>
      </p:sp>
      <p:sp>
        <p:nvSpPr>
          <p:cNvPr id="4" name="Content Placeholder 2">
            <a:extLst>
              <a:ext uri="{FF2B5EF4-FFF2-40B4-BE49-F238E27FC236}">
                <a16:creationId xmlns:a16="http://schemas.microsoft.com/office/drawing/2014/main" id="{C1724C0F-7EBF-9440-B655-724269326B69}"/>
              </a:ext>
            </a:extLst>
          </p:cNvPr>
          <p:cNvSpPr txBox="1">
            <a:spLocks/>
          </p:cNvSpPr>
          <p:nvPr/>
        </p:nvSpPr>
        <p:spPr bwMode="auto">
          <a:xfrm>
            <a:off x="4775200" y="911376"/>
            <a:ext cx="4254500" cy="3089124"/>
          </a:xfrm>
          <a:prstGeom prst="rect">
            <a:avLst/>
          </a:prstGeom>
          <a:solidFill>
            <a:schemeClr val="bg1"/>
          </a:solidFill>
          <a:ln>
            <a:miter lim="800000"/>
            <a:headEnd/>
            <a:tailEnd/>
          </a:ln>
        </p:spPr>
        <p:txBody>
          <a:bodyPr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11" charset="-128"/>
                <a:cs typeface="ＭＳ Ｐゴシック" pitchFamily="-111"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a:lstStyle>
          <a:p>
            <a:r>
              <a:rPr lang="en-US" sz="2400" dirty="0">
                <a:solidFill>
                  <a:srgbClr val="0000FF"/>
                </a:solidFill>
                <a:latin typeface="Helvetica" charset="0"/>
                <a:ea typeface="Helvetica" charset="0"/>
                <a:cs typeface="Helvetica" charset="0"/>
              </a:rPr>
              <a:t>Effusive eruption captured in 8-9 consecutive, hourly EPIC exposures</a:t>
            </a:r>
          </a:p>
          <a:p>
            <a:r>
              <a:rPr lang="en-US" sz="2400" dirty="0">
                <a:solidFill>
                  <a:srgbClr val="0000FF"/>
                </a:solidFill>
                <a:latin typeface="Helvetica" charset="0"/>
                <a:ea typeface="Helvetica" charset="0"/>
                <a:cs typeface="Helvetica" charset="0"/>
              </a:rPr>
              <a:t>Mixed lower and upper tropospheric emissions, hence EPIC SO</a:t>
            </a:r>
            <a:r>
              <a:rPr lang="en-US" sz="2400" baseline="-25000" dirty="0">
                <a:solidFill>
                  <a:srgbClr val="0000FF"/>
                </a:solidFill>
                <a:latin typeface="Helvetica" charset="0"/>
                <a:ea typeface="Helvetica" charset="0"/>
                <a:cs typeface="Helvetica" charset="0"/>
              </a:rPr>
              <a:t>2</a:t>
            </a:r>
            <a:r>
              <a:rPr lang="en-US" sz="2400" dirty="0">
                <a:solidFill>
                  <a:srgbClr val="0000FF"/>
                </a:solidFill>
                <a:latin typeface="Helvetica" charset="0"/>
                <a:ea typeface="Helvetica" charset="0"/>
                <a:cs typeface="Helvetica" charset="0"/>
              </a:rPr>
              <a:t> columns partly underestimated (13 km altitude assumed)</a:t>
            </a:r>
          </a:p>
        </p:txBody>
      </p:sp>
      <p:pic>
        <p:nvPicPr>
          <p:cNvPr id="5" name="Picture 4">
            <a:extLst>
              <a:ext uri="{FF2B5EF4-FFF2-40B4-BE49-F238E27FC236}">
                <a16:creationId xmlns:a16="http://schemas.microsoft.com/office/drawing/2014/main" id="{638F0DC3-5633-4146-8FDE-6383FD3D4E55}"/>
              </a:ext>
            </a:extLst>
          </p:cNvPr>
          <p:cNvPicPr>
            <a:picLocks noChangeAspect="1"/>
          </p:cNvPicPr>
          <p:nvPr/>
        </p:nvPicPr>
        <p:blipFill>
          <a:blip r:embed="rId2"/>
          <a:stretch>
            <a:fillRect/>
          </a:stretch>
        </p:blipFill>
        <p:spPr>
          <a:xfrm>
            <a:off x="4978400" y="4051299"/>
            <a:ext cx="4025900" cy="2683933"/>
          </a:xfrm>
          <a:prstGeom prst="rect">
            <a:avLst/>
          </a:prstGeom>
        </p:spPr>
      </p:pic>
      <p:pic>
        <p:nvPicPr>
          <p:cNvPr id="7" name="Picture 6">
            <a:extLst>
              <a:ext uri="{FF2B5EF4-FFF2-40B4-BE49-F238E27FC236}">
                <a16:creationId xmlns:a16="http://schemas.microsoft.com/office/drawing/2014/main" id="{E26961AB-42C1-EC45-86C6-3085B865BA8C}"/>
              </a:ext>
            </a:extLst>
          </p:cNvPr>
          <p:cNvPicPr>
            <a:picLocks noChangeAspect="1"/>
          </p:cNvPicPr>
          <p:nvPr/>
        </p:nvPicPr>
        <p:blipFill>
          <a:blip r:embed="rId3"/>
          <a:stretch>
            <a:fillRect/>
          </a:stretch>
        </p:blipFill>
        <p:spPr>
          <a:xfrm>
            <a:off x="42146" y="800360"/>
            <a:ext cx="4359166" cy="5946144"/>
          </a:xfrm>
          <a:prstGeom prst="rect">
            <a:avLst/>
          </a:prstGeom>
        </p:spPr>
      </p:pic>
    </p:spTree>
    <p:extLst>
      <p:ext uri="{BB962C8B-B14F-4D97-AF65-F5344CB8AC3E}">
        <p14:creationId xmlns:p14="http://schemas.microsoft.com/office/powerpoint/2010/main" val="27092861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0"/>
            <a:ext cx="6858000" cy="6858000"/>
          </a:xfrm>
          <a:prstGeom prst="rect">
            <a:avLst/>
          </a:prstGeom>
        </p:spPr>
      </p:pic>
      <p:sp>
        <p:nvSpPr>
          <p:cNvPr id="17" name="TextBox 16"/>
          <p:cNvSpPr txBox="1"/>
          <p:nvPr/>
        </p:nvSpPr>
        <p:spPr>
          <a:xfrm>
            <a:off x="6501442" y="189782"/>
            <a:ext cx="2265364" cy="954107"/>
          </a:xfrm>
          <a:prstGeom prst="rect">
            <a:avLst/>
          </a:prstGeom>
          <a:noFill/>
        </p:spPr>
        <p:txBody>
          <a:bodyPr wrap="none" rtlCol="0">
            <a:spAutoFit/>
          </a:bodyPr>
          <a:lstStyle/>
          <a:p>
            <a:r>
              <a:rPr lang="en-US" sz="2800" dirty="0">
                <a:solidFill>
                  <a:schemeClr val="bg1"/>
                </a:solidFill>
              </a:rPr>
              <a:t>Jun 26, 2018</a:t>
            </a:r>
          </a:p>
          <a:p>
            <a:r>
              <a:rPr lang="en-US" sz="2800" dirty="0">
                <a:solidFill>
                  <a:schemeClr val="bg1"/>
                </a:solidFill>
              </a:rPr>
              <a:t>14:38 UT</a:t>
            </a:r>
          </a:p>
        </p:txBody>
      </p:sp>
      <p:cxnSp>
        <p:nvCxnSpPr>
          <p:cNvPr id="21" name="Straight Arrow Connector 20"/>
          <p:cNvCxnSpPr/>
          <p:nvPr/>
        </p:nvCxnSpPr>
        <p:spPr bwMode="auto">
          <a:xfrm>
            <a:off x="1026543" y="713002"/>
            <a:ext cx="1348062" cy="3270663"/>
          </a:xfrm>
          <a:prstGeom prst="straightConnector1">
            <a:avLst/>
          </a:prstGeom>
          <a:solidFill>
            <a:schemeClr val="accent1"/>
          </a:solidFill>
          <a:ln w="38100" cap="flat" cmpd="sng" algn="ctr">
            <a:solidFill>
              <a:srgbClr val="FFC000"/>
            </a:solidFill>
            <a:prstDash val="solid"/>
            <a:round/>
            <a:headEnd type="none" w="med" len="med"/>
            <a:tailEnd type="arrow" w="lg" len="lg"/>
          </a:ln>
          <a:effectLst/>
        </p:spPr>
      </p:cxnSp>
      <p:sp>
        <p:nvSpPr>
          <p:cNvPr id="3" name="TextBox 2"/>
          <p:cNvSpPr txBox="1"/>
          <p:nvPr/>
        </p:nvSpPr>
        <p:spPr>
          <a:xfrm>
            <a:off x="177030" y="220559"/>
            <a:ext cx="1931939" cy="461665"/>
          </a:xfrm>
          <a:prstGeom prst="rect">
            <a:avLst/>
          </a:prstGeom>
          <a:noFill/>
        </p:spPr>
        <p:txBody>
          <a:bodyPr wrap="none" rtlCol="0">
            <a:spAutoFit/>
          </a:bodyPr>
          <a:lstStyle/>
          <a:p>
            <a:r>
              <a:rPr lang="en-US" dirty="0">
                <a:solidFill>
                  <a:srgbClr val="FFC000"/>
                </a:solidFill>
              </a:rPr>
              <a:t>Sierra </a:t>
            </a:r>
            <a:r>
              <a:rPr lang="en-US" dirty="0" err="1">
                <a:solidFill>
                  <a:srgbClr val="FFC000"/>
                </a:solidFill>
              </a:rPr>
              <a:t>Negra</a:t>
            </a:r>
            <a:endParaRPr lang="en-US" dirty="0">
              <a:solidFill>
                <a:srgbClr val="FFC000"/>
              </a:solidFill>
            </a:endParaRPr>
          </a:p>
        </p:txBody>
      </p:sp>
      <p:pic>
        <p:nvPicPr>
          <p:cNvPr id="4" name="Picture 3">
            <a:extLst>
              <a:ext uri="{FF2B5EF4-FFF2-40B4-BE49-F238E27FC236}">
                <a16:creationId xmlns:a16="http://schemas.microsoft.com/office/drawing/2014/main" id="{5E8BD5A0-52FD-4A4C-BCBA-1F2D995FD020}"/>
              </a:ext>
            </a:extLst>
          </p:cNvPr>
          <p:cNvPicPr>
            <a:picLocks noChangeAspect="1"/>
          </p:cNvPicPr>
          <p:nvPr/>
        </p:nvPicPr>
        <p:blipFill>
          <a:blip r:embed="rId3"/>
          <a:stretch>
            <a:fillRect/>
          </a:stretch>
        </p:blipFill>
        <p:spPr>
          <a:xfrm>
            <a:off x="7031946" y="4011168"/>
            <a:ext cx="2112054" cy="2874335"/>
          </a:xfrm>
          <a:prstGeom prst="rect">
            <a:avLst/>
          </a:prstGeom>
        </p:spPr>
      </p:pic>
    </p:spTree>
    <p:extLst>
      <p:ext uri="{BB962C8B-B14F-4D97-AF65-F5344CB8AC3E}">
        <p14:creationId xmlns:p14="http://schemas.microsoft.com/office/powerpoint/2010/main" val="13426556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0"/>
            <a:ext cx="6858000" cy="6858000"/>
          </a:xfrm>
          <a:prstGeom prst="rect">
            <a:avLst/>
          </a:prstGeom>
        </p:spPr>
      </p:pic>
      <p:sp>
        <p:nvSpPr>
          <p:cNvPr id="17" name="TextBox 16"/>
          <p:cNvSpPr txBox="1"/>
          <p:nvPr/>
        </p:nvSpPr>
        <p:spPr>
          <a:xfrm>
            <a:off x="6501442" y="189782"/>
            <a:ext cx="2265364" cy="954107"/>
          </a:xfrm>
          <a:prstGeom prst="rect">
            <a:avLst/>
          </a:prstGeom>
          <a:noFill/>
        </p:spPr>
        <p:txBody>
          <a:bodyPr wrap="none" rtlCol="0">
            <a:spAutoFit/>
          </a:bodyPr>
          <a:lstStyle/>
          <a:p>
            <a:r>
              <a:rPr lang="en-US" sz="2800" dirty="0">
                <a:solidFill>
                  <a:schemeClr val="bg1"/>
                </a:solidFill>
              </a:rPr>
              <a:t>Jun 26, 2018</a:t>
            </a:r>
          </a:p>
          <a:p>
            <a:r>
              <a:rPr lang="en-US" sz="2800" dirty="0">
                <a:solidFill>
                  <a:schemeClr val="bg1"/>
                </a:solidFill>
              </a:rPr>
              <a:t>15:43 UT</a:t>
            </a:r>
          </a:p>
        </p:txBody>
      </p:sp>
      <p:pic>
        <p:nvPicPr>
          <p:cNvPr id="4" name="Picture 3">
            <a:extLst>
              <a:ext uri="{FF2B5EF4-FFF2-40B4-BE49-F238E27FC236}">
                <a16:creationId xmlns:a16="http://schemas.microsoft.com/office/drawing/2014/main" id="{60D4B998-6BFE-804F-A9A9-7FBD7BC4BA37}"/>
              </a:ext>
            </a:extLst>
          </p:cNvPr>
          <p:cNvPicPr>
            <a:picLocks noChangeAspect="1"/>
          </p:cNvPicPr>
          <p:nvPr/>
        </p:nvPicPr>
        <p:blipFill>
          <a:blip r:embed="rId3"/>
          <a:stretch>
            <a:fillRect/>
          </a:stretch>
        </p:blipFill>
        <p:spPr>
          <a:xfrm>
            <a:off x="7032498" y="3988816"/>
            <a:ext cx="2099310" cy="2856992"/>
          </a:xfrm>
          <a:prstGeom prst="rect">
            <a:avLst/>
          </a:prstGeom>
        </p:spPr>
      </p:pic>
    </p:spTree>
    <p:extLst>
      <p:ext uri="{BB962C8B-B14F-4D97-AF65-F5344CB8AC3E}">
        <p14:creationId xmlns:p14="http://schemas.microsoft.com/office/powerpoint/2010/main" val="1023179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0"/>
            <a:ext cx="6858000" cy="6858000"/>
          </a:xfrm>
          <a:prstGeom prst="rect">
            <a:avLst/>
          </a:prstGeom>
        </p:spPr>
      </p:pic>
      <p:sp>
        <p:nvSpPr>
          <p:cNvPr id="17" name="TextBox 16"/>
          <p:cNvSpPr txBox="1"/>
          <p:nvPr/>
        </p:nvSpPr>
        <p:spPr>
          <a:xfrm>
            <a:off x="6501442" y="189782"/>
            <a:ext cx="2265364" cy="954107"/>
          </a:xfrm>
          <a:prstGeom prst="rect">
            <a:avLst/>
          </a:prstGeom>
          <a:noFill/>
        </p:spPr>
        <p:txBody>
          <a:bodyPr wrap="none" rtlCol="0">
            <a:spAutoFit/>
          </a:bodyPr>
          <a:lstStyle/>
          <a:p>
            <a:r>
              <a:rPr lang="en-US" sz="2800" dirty="0">
                <a:solidFill>
                  <a:schemeClr val="bg1"/>
                </a:solidFill>
              </a:rPr>
              <a:t>Jun 26, 2018</a:t>
            </a:r>
          </a:p>
          <a:p>
            <a:r>
              <a:rPr lang="en-US" sz="2800" dirty="0">
                <a:solidFill>
                  <a:schemeClr val="bg1"/>
                </a:solidFill>
              </a:rPr>
              <a:t>16:49 UT</a:t>
            </a:r>
          </a:p>
        </p:txBody>
      </p:sp>
      <p:pic>
        <p:nvPicPr>
          <p:cNvPr id="4" name="Picture 3">
            <a:extLst>
              <a:ext uri="{FF2B5EF4-FFF2-40B4-BE49-F238E27FC236}">
                <a16:creationId xmlns:a16="http://schemas.microsoft.com/office/drawing/2014/main" id="{A5140AF1-1220-2044-B493-DF8DD6E8466A}"/>
              </a:ext>
            </a:extLst>
          </p:cNvPr>
          <p:cNvPicPr>
            <a:picLocks noChangeAspect="1"/>
          </p:cNvPicPr>
          <p:nvPr/>
        </p:nvPicPr>
        <p:blipFill>
          <a:blip r:embed="rId3"/>
          <a:stretch>
            <a:fillRect/>
          </a:stretch>
        </p:blipFill>
        <p:spPr>
          <a:xfrm>
            <a:off x="7032498" y="3988816"/>
            <a:ext cx="2099310" cy="2856992"/>
          </a:xfrm>
          <a:prstGeom prst="rect">
            <a:avLst/>
          </a:prstGeom>
        </p:spPr>
      </p:pic>
    </p:spTree>
    <p:extLst>
      <p:ext uri="{BB962C8B-B14F-4D97-AF65-F5344CB8AC3E}">
        <p14:creationId xmlns:p14="http://schemas.microsoft.com/office/powerpoint/2010/main" val="1541450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a:xfrm>
            <a:off x="38700" y="31034"/>
            <a:ext cx="9032756" cy="673185"/>
          </a:xfrm>
          <a:solidFill>
            <a:schemeClr val="tx1"/>
          </a:solidFill>
          <a:effectLst/>
        </p:spPr>
        <p:txBody>
          <a:bodyPr/>
          <a:lstStyle/>
          <a:p>
            <a:pPr algn="ctr" eaLnBrk="1" hangingPunct="1">
              <a:defRPr/>
            </a:pPr>
            <a:r>
              <a:rPr lang="en-GB" sz="3200" dirty="0">
                <a:solidFill>
                  <a:schemeClr val="accent2">
                    <a:lumMod val="40000"/>
                    <a:lumOff val="60000"/>
                  </a:schemeClr>
                </a:solidFill>
                <a:ea typeface="ＭＳ Ｐゴシック" charset="-128"/>
                <a:cs typeface="ＭＳ Ｐゴシック" charset="-128"/>
              </a:rPr>
              <a:t>UV satellite remote sensing of volcanic SO</a:t>
            </a:r>
            <a:r>
              <a:rPr lang="en-GB" sz="3200" baseline="-25000" dirty="0">
                <a:solidFill>
                  <a:schemeClr val="accent2">
                    <a:lumMod val="40000"/>
                    <a:lumOff val="60000"/>
                  </a:schemeClr>
                </a:solidFill>
                <a:ea typeface="ＭＳ Ｐゴシック" charset="-128"/>
                <a:cs typeface="ＭＳ Ｐゴシック" charset="-128"/>
              </a:rPr>
              <a:t>2</a:t>
            </a:r>
            <a:endParaRPr lang="en-GB" sz="3200" dirty="0">
              <a:solidFill>
                <a:schemeClr val="accent2">
                  <a:lumMod val="40000"/>
                  <a:lumOff val="60000"/>
                </a:schemeClr>
              </a:solidFill>
              <a:ea typeface="ＭＳ Ｐゴシック" charset="-128"/>
              <a:cs typeface="ＭＳ Ｐゴシック" charset="-128"/>
            </a:endParaRPr>
          </a:p>
        </p:txBody>
      </p:sp>
      <p:pic>
        <p:nvPicPr>
          <p:cNvPr id="71683" name="Picture 3" descr="global_SO2_clouds"/>
          <p:cNvPicPr>
            <a:picLocks noGrp="1" noChangeAspect="1" noChangeArrowheads="1"/>
          </p:cNvPicPr>
          <p:nvPr>
            <p:ph idx="1"/>
          </p:nvPr>
        </p:nvPicPr>
        <p:blipFill>
          <a:blip r:embed="rId3"/>
          <a:srcRect l="7114" t="2804" r="2709"/>
          <a:stretch>
            <a:fillRect/>
          </a:stretch>
        </p:blipFill>
        <p:spPr bwMode="auto">
          <a:xfrm>
            <a:off x="0" y="753477"/>
            <a:ext cx="4851122" cy="3852032"/>
          </a:xfrm>
          <a:noFill/>
          <a:ln>
            <a:noFill/>
            <a:miter lim="800000"/>
            <a:headEnd/>
            <a:tailEnd/>
          </a:ln>
        </p:spPr>
      </p:pic>
      <p:sp>
        <p:nvSpPr>
          <p:cNvPr id="71684" name="Rectangle 4"/>
          <p:cNvSpPr>
            <a:spLocks noChangeArrowheads="1"/>
          </p:cNvSpPr>
          <p:nvPr/>
        </p:nvSpPr>
        <p:spPr bwMode="auto">
          <a:xfrm>
            <a:off x="533400" y="6705600"/>
            <a:ext cx="8229600" cy="152400"/>
          </a:xfrm>
          <a:prstGeom prst="rect">
            <a:avLst/>
          </a:prstGeom>
          <a:solidFill>
            <a:schemeClr val="tx2"/>
          </a:solidFill>
          <a:ln w="9525">
            <a:noFill/>
            <a:miter lim="800000"/>
            <a:headEnd/>
            <a:tailEnd/>
          </a:ln>
        </p:spPr>
        <p:txBody>
          <a:bodyPr wrap="none" anchor="ctr">
            <a:prstTxWarp prst="textNoShape">
              <a:avLst/>
            </a:prstTxWarp>
          </a:bodyPr>
          <a:lstStyle/>
          <a:p>
            <a:endParaRPr lang="en-US">
              <a:solidFill>
                <a:srgbClr val="000000"/>
              </a:solidFill>
            </a:endParaRPr>
          </a:p>
        </p:txBody>
      </p:sp>
      <p:sp>
        <p:nvSpPr>
          <p:cNvPr id="6" name="TextBox 5"/>
          <p:cNvSpPr txBox="1"/>
          <p:nvPr/>
        </p:nvSpPr>
        <p:spPr>
          <a:xfrm>
            <a:off x="107624" y="4533022"/>
            <a:ext cx="3142620" cy="1015663"/>
          </a:xfrm>
          <a:prstGeom prst="rect">
            <a:avLst/>
          </a:prstGeom>
          <a:solidFill>
            <a:schemeClr val="tx1"/>
          </a:solidFill>
        </p:spPr>
        <p:txBody>
          <a:bodyPr wrap="square" rtlCol="0">
            <a:spAutoFit/>
          </a:bodyPr>
          <a:lstStyle/>
          <a:p>
            <a:pPr algn="ctr"/>
            <a:r>
              <a:rPr lang="en-US" sz="2000" dirty="0">
                <a:solidFill>
                  <a:srgbClr val="FFFFFF"/>
                </a:solidFill>
                <a:latin typeface="Arial Rounded MT Bold"/>
                <a:cs typeface="Arial Rounded MT Bold"/>
              </a:rPr>
              <a:t>1978-2005</a:t>
            </a:r>
          </a:p>
          <a:p>
            <a:pPr algn="ctr"/>
            <a:r>
              <a:rPr lang="en-US" sz="2000" dirty="0">
                <a:solidFill>
                  <a:srgbClr val="FFFFFF"/>
                </a:solidFill>
                <a:latin typeface="Arial Rounded MT Bold"/>
                <a:cs typeface="Arial Rounded MT Bold"/>
              </a:rPr>
              <a:t>Total Ozone Mapping Spectrometer (TOMS)</a:t>
            </a:r>
          </a:p>
        </p:txBody>
      </p:sp>
      <p:pic>
        <p:nvPicPr>
          <p:cNvPr id="7" name="Picture 43" descr="swpac_so2lf_pbl_20060423"/>
          <p:cNvPicPr>
            <a:picLocks noChangeAspect="1" noChangeArrowheads="1"/>
          </p:cNvPicPr>
          <p:nvPr/>
        </p:nvPicPr>
        <p:blipFill>
          <a:blip r:embed="rId4"/>
          <a:srcRect t="7061"/>
          <a:stretch>
            <a:fillRect/>
          </a:stretch>
        </p:blipFill>
        <p:spPr bwMode="auto">
          <a:xfrm>
            <a:off x="4870844" y="847175"/>
            <a:ext cx="4200284" cy="3648841"/>
          </a:xfrm>
          <a:prstGeom prst="rect">
            <a:avLst/>
          </a:prstGeom>
          <a:noFill/>
          <a:ln w="9525">
            <a:noFill/>
            <a:miter lim="800000"/>
            <a:headEnd/>
            <a:tailEnd/>
          </a:ln>
        </p:spPr>
      </p:pic>
      <p:sp>
        <p:nvSpPr>
          <p:cNvPr id="8" name="TextBox 7"/>
          <p:cNvSpPr txBox="1"/>
          <p:nvPr/>
        </p:nvSpPr>
        <p:spPr>
          <a:xfrm>
            <a:off x="6302025" y="4518495"/>
            <a:ext cx="2841977" cy="1015663"/>
          </a:xfrm>
          <a:prstGeom prst="rect">
            <a:avLst/>
          </a:prstGeom>
          <a:noFill/>
        </p:spPr>
        <p:txBody>
          <a:bodyPr wrap="square" rtlCol="0">
            <a:spAutoFit/>
          </a:bodyPr>
          <a:lstStyle/>
          <a:p>
            <a:pPr algn="ctr"/>
            <a:r>
              <a:rPr lang="en-US" sz="2000" dirty="0">
                <a:solidFill>
                  <a:srgbClr val="FF6600"/>
                </a:solidFill>
                <a:latin typeface="Arial Rounded MT Bold"/>
                <a:cs typeface="Arial Rounded MT Bold"/>
              </a:rPr>
              <a:t>2004-</a:t>
            </a:r>
          </a:p>
          <a:p>
            <a:pPr algn="ctr"/>
            <a:r>
              <a:rPr lang="en-US" sz="2000" dirty="0">
                <a:solidFill>
                  <a:srgbClr val="FF6600"/>
                </a:solidFill>
                <a:latin typeface="Arial Rounded MT Bold"/>
                <a:cs typeface="Arial Rounded MT Bold"/>
              </a:rPr>
              <a:t>Ozone Monitoring Instrument (OMI)</a:t>
            </a:r>
          </a:p>
        </p:txBody>
      </p:sp>
      <p:pic>
        <p:nvPicPr>
          <p:cNvPr id="9" name="Picture 8" descr="npp_logo.jpg"/>
          <p:cNvPicPr>
            <a:picLocks noChangeAspect="1"/>
          </p:cNvPicPr>
          <p:nvPr/>
        </p:nvPicPr>
        <p:blipFill>
          <a:blip r:embed="rId5"/>
          <a:stretch>
            <a:fillRect/>
          </a:stretch>
        </p:blipFill>
        <p:spPr>
          <a:xfrm>
            <a:off x="3495036" y="5746731"/>
            <a:ext cx="1040710" cy="944764"/>
          </a:xfrm>
          <a:prstGeom prst="rect">
            <a:avLst/>
          </a:prstGeom>
        </p:spPr>
      </p:pic>
      <p:sp>
        <p:nvSpPr>
          <p:cNvPr id="10" name="TextBox 9"/>
          <p:cNvSpPr txBox="1"/>
          <p:nvPr/>
        </p:nvSpPr>
        <p:spPr>
          <a:xfrm>
            <a:off x="4553406" y="5722144"/>
            <a:ext cx="3173971" cy="1015663"/>
          </a:xfrm>
          <a:prstGeom prst="rect">
            <a:avLst/>
          </a:prstGeom>
          <a:noFill/>
        </p:spPr>
        <p:txBody>
          <a:bodyPr wrap="square" rtlCol="0">
            <a:spAutoFit/>
          </a:bodyPr>
          <a:lstStyle/>
          <a:p>
            <a:r>
              <a:rPr lang="en-US" sz="2000" dirty="0">
                <a:solidFill>
                  <a:srgbClr val="FF0000"/>
                </a:solidFill>
                <a:latin typeface="Arial Rounded MT Bold"/>
                <a:cs typeface="Arial Rounded MT Bold"/>
              </a:rPr>
              <a:t>2012-</a:t>
            </a:r>
          </a:p>
          <a:p>
            <a:r>
              <a:rPr lang="en-US" sz="2000" dirty="0">
                <a:solidFill>
                  <a:srgbClr val="FF0000"/>
                </a:solidFill>
                <a:latin typeface="Arial Rounded MT Bold"/>
                <a:cs typeface="Arial Rounded MT Bold"/>
              </a:rPr>
              <a:t>Ozone Mapping and Profiler Suite (OMPS)</a:t>
            </a:r>
          </a:p>
        </p:txBody>
      </p:sp>
      <p:sp>
        <p:nvSpPr>
          <p:cNvPr id="11" name="TextBox 10"/>
          <p:cNvSpPr txBox="1"/>
          <p:nvPr/>
        </p:nvSpPr>
        <p:spPr>
          <a:xfrm>
            <a:off x="6455878" y="2208589"/>
            <a:ext cx="1665457" cy="646331"/>
          </a:xfrm>
          <a:prstGeom prst="rect">
            <a:avLst/>
          </a:prstGeom>
          <a:noFill/>
        </p:spPr>
        <p:txBody>
          <a:bodyPr wrap="none" rtlCol="0">
            <a:spAutoFit/>
          </a:bodyPr>
          <a:lstStyle/>
          <a:p>
            <a:r>
              <a:rPr lang="en-US" sz="1800" i="1" dirty="0">
                <a:solidFill>
                  <a:srgbClr val="FF6600"/>
                </a:solidFill>
              </a:rPr>
              <a:t>SW Pacific</a:t>
            </a:r>
          </a:p>
          <a:p>
            <a:r>
              <a:rPr lang="en-US" sz="1800" i="1" dirty="0">
                <a:solidFill>
                  <a:srgbClr val="FF6600"/>
                </a:solidFill>
              </a:rPr>
              <a:t>April 23, 2006</a:t>
            </a:r>
          </a:p>
        </p:txBody>
      </p:sp>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8618" y="3809725"/>
            <a:ext cx="1374956" cy="351042"/>
          </a:xfrm>
          <a:prstGeom prst="rect">
            <a:avLst/>
          </a:prstGeom>
        </p:spPr>
      </p:pic>
      <p:pic>
        <p:nvPicPr>
          <p:cNvPr id="13" name="Picture 12" descr="logo_omi_small.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92857" y="3696133"/>
            <a:ext cx="1004708" cy="619570"/>
          </a:xfrm>
          <a:prstGeom prst="rect">
            <a:avLst/>
          </a:prstGeom>
        </p:spPr>
      </p:pic>
      <p:sp>
        <p:nvSpPr>
          <p:cNvPr id="14" name="TextBox 13"/>
          <p:cNvSpPr txBox="1"/>
          <p:nvPr/>
        </p:nvSpPr>
        <p:spPr>
          <a:xfrm>
            <a:off x="7493956" y="5711296"/>
            <a:ext cx="1488607" cy="1015663"/>
          </a:xfrm>
          <a:prstGeom prst="rect">
            <a:avLst/>
          </a:prstGeom>
          <a:noFill/>
          <a:ln w="34925">
            <a:solidFill>
              <a:schemeClr val="bg1"/>
            </a:solidFill>
          </a:ln>
        </p:spPr>
        <p:txBody>
          <a:bodyPr wrap="square" rtlCol="0">
            <a:spAutoFit/>
          </a:bodyPr>
          <a:lstStyle/>
          <a:p>
            <a:pPr algn="r"/>
            <a:r>
              <a:rPr lang="en-US" sz="2000" dirty="0">
                <a:solidFill>
                  <a:srgbClr val="808080">
                    <a:lumMod val="60000"/>
                    <a:lumOff val="40000"/>
                  </a:srgbClr>
                </a:solidFill>
                <a:latin typeface="Arial Rounded MT Bold"/>
                <a:cs typeface="Arial Rounded MT Bold"/>
              </a:rPr>
              <a:t>2015-</a:t>
            </a:r>
          </a:p>
          <a:p>
            <a:pPr algn="r"/>
            <a:r>
              <a:rPr lang="en-US" sz="2000" dirty="0">
                <a:solidFill>
                  <a:srgbClr val="808080">
                    <a:lumMod val="60000"/>
                    <a:lumOff val="40000"/>
                  </a:srgbClr>
                </a:solidFill>
                <a:latin typeface="Arial Rounded MT Bold"/>
                <a:cs typeface="Arial Rounded MT Bold"/>
              </a:rPr>
              <a:t>DSCOVR/EPIC</a:t>
            </a:r>
          </a:p>
        </p:txBody>
      </p:sp>
      <p:sp>
        <p:nvSpPr>
          <p:cNvPr id="15" name="TextBox 14"/>
          <p:cNvSpPr txBox="1"/>
          <p:nvPr/>
        </p:nvSpPr>
        <p:spPr>
          <a:xfrm>
            <a:off x="3057542" y="4541753"/>
            <a:ext cx="3529043" cy="1015663"/>
          </a:xfrm>
          <a:prstGeom prst="rect">
            <a:avLst/>
          </a:prstGeom>
          <a:noFill/>
        </p:spPr>
        <p:txBody>
          <a:bodyPr wrap="square" rtlCol="0">
            <a:spAutoFit/>
          </a:bodyPr>
          <a:lstStyle/>
          <a:p>
            <a:pPr algn="ctr"/>
            <a:r>
              <a:rPr lang="en-US" sz="2000" dirty="0">
                <a:solidFill>
                  <a:srgbClr val="FF6600"/>
                </a:solidFill>
                <a:latin typeface="Arial Rounded MT Bold"/>
                <a:cs typeface="Arial Rounded MT Bold"/>
              </a:rPr>
              <a:t>1995-2003</a:t>
            </a:r>
          </a:p>
          <a:p>
            <a:pPr algn="ctr"/>
            <a:r>
              <a:rPr lang="en-US" sz="2000" dirty="0">
                <a:solidFill>
                  <a:srgbClr val="FF6600"/>
                </a:solidFill>
                <a:latin typeface="Arial Rounded MT Bold"/>
                <a:cs typeface="Arial Rounded MT Bold"/>
              </a:rPr>
              <a:t>Global Ozone Monitoring Experiment (GOME)</a:t>
            </a:r>
          </a:p>
        </p:txBody>
      </p:sp>
      <p:sp>
        <p:nvSpPr>
          <p:cNvPr id="16" name="TextBox 15"/>
          <p:cNvSpPr txBox="1"/>
          <p:nvPr/>
        </p:nvSpPr>
        <p:spPr>
          <a:xfrm>
            <a:off x="2" y="5705768"/>
            <a:ext cx="3228719" cy="1015663"/>
          </a:xfrm>
          <a:prstGeom prst="rect">
            <a:avLst/>
          </a:prstGeom>
          <a:noFill/>
        </p:spPr>
        <p:txBody>
          <a:bodyPr wrap="square" rtlCol="0">
            <a:spAutoFit/>
          </a:bodyPr>
          <a:lstStyle/>
          <a:p>
            <a:pPr algn="ctr"/>
            <a:r>
              <a:rPr lang="en-US" sz="2000" dirty="0">
                <a:solidFill>
                  <a:srgbClr val="FF6600"/>
                </a:solidFill>
                <a:latin typeface="Arial Rounded MT Bold"/>
                <a:cs typeface="Arial Rounded MT Bold"/>
              </a:rPr>
              <a:t>2006-</a:t>
            </a:r>
          </a:p>
          <a:p>
            <a:pPr algn="ctr"/>
            <a:r>
              <a:rPr lang="en-US" sz="2000" dirty="0">
                <a:solidFill>
                  <a:srgbClr val="FF6600"/>
                </a:solidFill>
                <a:latin typeface="Arial Rounded MT Bold"/>
                <a:cs typeface="Arial Rounded MT Bold"/>
              </a:rPr>
              <a:t>Global Ozone Monitoring Experiment 2 (GOME-2)</a:t>
            </a:r>
          </a:p>
        </p:txBody>
      </p:sp>
      <p:sp>
        <p:nvSpPr>
          <p:cNvPr id="17" name="Text Box 11"/>
          <p:cNvSpPr txBox="1">
            <a:spLocks noChangeArrowheads="1"/>
          </p:cNvSpPr>
          <p:nvPr/>
        </p:nvSpPr>
        <p:spPr bwMode="auto">
          <a:xfrm>
            <a:off x="5740395" y="982402"/>
            <a:ext cx="2600392" cy="307777"/>
          </a:xfrm>
          <a:prstGeom prst="rect">
            <a:avLst/>
          </a:prstGeom>
          <a:noFill/>
          <a:ln w="9525">
            <a:noFill/>
            <a:miter lim="800000"/>
            <a:headEnd/>
            <a:tailEnd/>
          </a:ln>
        </p:spPr>
        <p:txBody>
          <a:bodyPr wrap="none">
            <a:prstTxWarp prst="textNoShape">
              <a:avLst/>
            </a:prstTxWarp>
            <a:spAutoFit/>
          </a:bodyPr>
          <a:lstStyle/>
          <a:p>
            <a:r>
              <a:rPr lang="en-US" sz="1400" i="1" dirty="0">
                <a:solidFill>
                  <a:srgbClr val="0000FF"/>
                </a:solidFill>
              </a:rPr>
              <a:t>[Carn et </a:t>
            </a:r>
            <a:r>
              <a:rPr lang="en-US" sz="1400" i="1">
                <a:solidFill>
                  <a:srgbClr val="0000FF"/>
                </a:solidFill>
              </a:rPr>
              <a:t>al., 2008, 2013, 2016]</a:t>
            </a:r>
            <a:endParaRPr lang="en-US" sz="1400" i="1" dirty="0">
              <a:solidFill>
                <a:srgbClr val="0000FF"/>
              </a:solidFill>
            </a:endParaRPr>
          </a:p>
        </p:txBody>
      </p:sp>
    </p:spTree>
    <p:extLst>
      <p:ext uri="{BB962C8B-B14F-4D97-AF65-F5344CB8AC3E}">
        <p14:creationId xmlns:p14="http://schemas.microsoft.com/office/powerpoint/2010/main" val="14204236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0"/>
            <a:ext cx="6858000" cy="6858000"/>
          </a:xfrm>
          <a:prstGeom prst="rect">
            <a:avLst/>
          </a:prstGeom>
        </p:spPr>
      </p:pic>
      <p:sp>
        <p:nvSpPr>
          <p:cNvPr id="17" name="TextBox 16"/>
          <p:cNvSpPr txBox="1"/>
          <p:nvPr/>
        </p:nvSpPr>
        <p:spPr>
          <a:xfrm>
            <a:off x="6501442" y="189782"/>
            <a:ext cx="2265364" cy="954107"/>
          </a:xfrm>
          <a:prstGeom prst="rect">
            <a:avLst/>
          </a:prstGeom>
          <a:noFill/>
        </p:spPr>
        <p:txBody>
          <a:bodyPr wrap="none" rtlCol="0">
            <a:spAutoFit/>
          </a:bodyPr>
          <a:lstStyle/>
          <a:p>
            <a:r>
              <a:rPr lang="en-US" sz="2800" dirty="0">
                <a:solidFill>
                  <a:schemeClr val="bg1"/>
                </a:solidFill>
              </a:rPr>
              <a:t>Jun 26, 2018</a:t>
            </a:r>
          </a:p>
          <a:p>
            <a:r>
              <a:rPr lang="en-US" sz="2800" dirty="0">
                <a:solidFill>
                  <a:schemeClr val="bg1"/>
                </a:solidFill>
              </a:rPr>
              <a:t>17:54 UT</a:t>
            </a:r>
          </a:p>
        </p:txBody>
      </p:sp>
      <p:pic>
        <p:nvPicPr>
          <p:cNvPr id="4" name="Picture 3">
            <a:extLst>
              <a:ext uri="{FF2B5EF4-FFF2-40B4-BE49-F238E27FC236}">
                <a16:creationId xmlns:a16="http://schemas.microsoft.com/office/drawing/2014/main" id="{59905B3E-51E0-E94C-89AF-369503F5A8F6}"/>
              </a:ext>
            </a:extLst>
          </p:cNvPr>
          <p:cNvPicPr>
            <a:picLocks noChangeAspect="1"/>
          </p:cNvPicPr>
          <p:nvPr/>
        </p:nvPicPr>
        <p:blipFill>
          <a:blip r:embed="rId3"/>
          <a:stretch>
            <a:fillRect/>
          </a:stretch>
        </p:blipFill>
        <p:spPr>
          <a:xfrm>
            <a:off x="7032498" y="3988816"/>
            <a:ext cx="2099310" cy="2856992"/>
          </a:xfrm>
          <a:prstGeom prst="rect">
            <a:avLst/>
          </a:prstGeom>
        </p:spPr>
      </p:pic>
    </p:spTree>
    <p:extLst>
      <p:ext uri="{BB962C8B-B14F-4D97-AF65-F5344CB8AC3E}">
        <p14:creationId xmlns:p14="http://schemas.microsoft.com/office/powerpoint/2010/main" val="4638091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0"/>
            <a:ext cx="6858000" cy="6858000"/>
          </a:xfrm>
          <a:prstGeom prst="rect">
            <a:avLst/>
          </a:prstGeom>
        </p:spPr>
      </p:pic>
      <p:sp>
        <p:nvSpPr>
          <p:cNvPr id="17" name="TextBox 16"/>
          <p:cNvSpPr txBox="1"/>
          <p:nvPr/>
        </p:nvSpPr>
        <p:spPr>
          <a:xfrm>
            <a:off x="6501442" y="189782"/>
            <a:ext cx="2265364" cy="954107"/>
          </a:xfrm>
          <a:prstGeom prst="rect">
            <a:avLst/>
          </a:prstGeom>
          <a:noFill/>
        </p:spPr>
        <p:txBody>
          <a:bodyPr wrap="none" rtlCol="0">
            <a:spAutoFit/>
          </a:bodyPr>
          <a:lstStyle/>
          <a:p>
            <a:r>
              <a:rPr lang="en-US" sz="2800" dirty="0">
                <a:solidFill>
                  <a:schemeClr val="bg1"/>
                </a:solidFill>
              </a:rPr>
              <a:t>Jun 26, 2018</a:t>
            </a:r>
          </a:p>
          <a:p>
            <a:r>
              <a:rPr lang="en-US" sz="2800" dirty="0">
                <a:solidFill>
                  <a:schemeClr val="bg1"/>
                </a:solidFill>
              </a:rPr>
              <a:t>19:00 UT</a:t>
            </a:r>
          </a:p>
        </p:txBody>
      </p:sp>
      <p:pic>
        <p:nvPicPr>
          <p:cNvPr id="4" name="Picture 3">
            <a:extLst>
              <a:ext uri="{FF2B5EF4-FFF2-40B4-BE49-F238E27FC236}">
                <a16:creationId xmlns:a16="http://schemas.microsoft.com/office/drawing/2014/main" id="{5B5F168A-191A-4244-B26C-C40B10345E0E}"/>
              </a:ext>
            </a:extLst>
          </p:cNvPr>
          <p:cNvPicPr>
            <a:picLocks noChangeAspect="1"/>
          </p:cNvPicPr>
          <p:nvPr/>
        </p:nvPicPr>
        <p:blipFill>
          <a:blip r:embed="rId3"/>
          <a:stretch>
            <a:fillRect/>
          </a:stretch>
        </p:blipFill>
        <p:spPr>
          <a:xfrm>
            <a:off x="7032498" y="4001008"/>
            <a:ext cx="2099310" cy="2856992"/>
          </a:xfrm>
          <a:prstGeom prst="rect">
            <a:avLst/>
          </a:prstGeom>
        </p:spPr>
      </p:pic>
    </p:spTree>
    <p:extLst>
      <p:ext uri="{BB962C8B-B14F-4D97-AF65-F5344CB8AC3E}">
        <p14:creationId xmlns:p14="http://schemas.microsoft.com/office/powerpoint/2010/main" val="17297430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0"/>
            <a:ext cx="6858000" cy="6858000"/>
          </a:xfrm>
          <a:prstGeom prst="rect">
            <a:avLst/>
          </a:prstGeom>
        </p:spPr>
      </p:pic>
      <p:sp>
        <p:nvSpPr>
          <p:cNvPr id="17" name="TextBox 16"/>
          <p:cNvSpPr txBox="1"/>
          <p:nvPr/>
        </p:nvSpPr>
        <p:spPr>
          <a:xfrm>
            <a:off x="6501442" y="189782"/>
            <a:ext cx="2265364" cy="954107"/>
          </a:xfrm>
          <a:prstGeom prst="rect">
            <a:avLst/>
          </a:prstGeom>
          <a:noFill/>
        </p:spPr>
        <p:txBody>
          <a:bodyPr wrap="none" rtlCol="0">
            <a:spAutoFit/>
          </a:bodyPr>
          <a:lstStyle/>
          <a:p>
            <a:r>
              <a:rPr lang="en-US" sz="2800" dirty="0">
                <a:solidFill>
                  <a:schemeClr val="bg1"/>
                </a:solidFill>
              </a:rPr>
              <a:t>Jun 26, 2018</a:t>
            </a:r>
          </a:p>
          <a:p>
            <a:r>
              <a:rPr lang="en-US" sz="2800" dirty="0">
                <a:solidFill>
                  <a:schemeClr val="bg1"/>
                </a:solidFill>
              </a:rPr>
              <a:t>20:05 UT</a:t>
            </a:r>
          </a:p>
        </p:txBody>
      </p:sp>
      <p:pic>
        <p:nvPicPr>
          <p:cNvPr id="4" name="Picture 3">
            <a:extLst>
              <a:ext uri="{FF2B5EF4-FFF2-40B4-BE49-F238E27FC236}">
                <a16:creationId xmlns:a16="http://schemas.microsoft.com/office/drawing/2014/main" id="{2054E2B9-F813-9742-825E-7A58831EB6B6}"/>
              </a:ext>
            </a:extLst>
          </p:cNvPr>
          <p:cNvPicPr>
            <a:picLocks noChangeAspect="1"/>
          </p:cNvPicPr>
          <p:nvPr/>
        </p:nvPicPr>
        <p:blipFill>
          <a:blip r:embed="rId3"/>
          <a:stretch>
            <a:fillRect/>
          </a:stretch>
        </p:blipFill>
        <p:spPr>
          <a:xfrm>
            <a:off x="7032498" y="4001008"/>
            <a:ext cx="2099310" cy="2856992"/>
          </a:xfrm>
          <a:prstGeom prst="rect">
            <a:avLst/>
          </a:prstGeom>
        </p:spPr>
      </p:pic>
    </p:spTree>
    <p:extLst>
      <p:ext uri="{BB962C8B-B14F-4D97-AF65-F5344CB8AC3E}">
        <p14:creationId xmlns:p14="http://schemas.microsoft.com/office/powerpoint/2010/main" val="3361615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0"/>
            <a:ext cx="6858000" cy="6858000"/>
          </a:xfrm>
          <a:prstGeom prst="rect">
            <a:avLst/>
          </a:prstGeom>
        </p:spPr>
      </p:pic>
      <p:sp>
        <p:nvSpPr>
          <p:cNvPr id="17" name="TextBox 16"/>
          <p:cNvSpPr txBox="1"/>
          <p:nvPr/>
        </p:nvSpPr>
        <p:spPr>
          <a:xfrm>
            <a:off x="6501442" y="189782"/>
            <a:ext cx="2265364" cy="954107"/>
          </a:xfrm>
          <a:prstGeom prst="rect">
            <a:avLst/>
          </a:prstGeom>
          <a:noFill/>
        </p:spPr>
        <p:txBody>
          <a:bodyPr wrap="none" rtlCol="0">
            <a:spAutoFit/>
          </a:bodyPr>
          <a:lstStyle/>
          <a:p>
            <a:r>
              <a:rPr lang="en-US" sz="2800" dirty="0">
                <a:solidFill>
                  <a:schemeClr val="bg1"/>
                </a:solidFill>
              </a:rPr>
              <a:t>Jun 26, 2018</a:t>
            </a:r>
          </a:p>
          <a:p>
            <a:r>
              <a:rPr lang="en-US" sz="2800" dirty="0">
                <a:solidFill>
                  <a:schemeClr val="bg1"/>
                </a:solidFill>
              </a:rPr>
              <a:t>21:11 UT</a:t>
            </a:r>
          </a:p>
        </p:txBody>
      </p:sp>
      <p:pic>
        <p:nvPicPr>
          <p:cNvPr id="4" name="Picture 3">
            <a:extLst>
              <a:ext uri="{FF2B5EF4-FFF2-40B4-BE49-F238E27FC236}">
                <a16:creationId xmlns:a16="http://schemas.microsoft.com/office/drawing/2014/main" id="{851C8F8E-E130-C049-A2C0-1745DDD0BB38}"/>
              </a:ext>
            </a:extLst>
          </p:cNvPr>
          <p:cNvPicPr>
            <a:picLocks noChangeAspect="1"/>
          </p:cNvPicPr>
          <p:nvPr/>
        </p:nvPicPr>
        <p:blipFill>
          <a:blip r:embed="rId3"/>
          <a:stretch>
            <a:fillRect/>
          </a:stretch>
        </p:blipFill>
        <p:spPr>
          <a:xfrm>
            <a:off x="7032498" y="4001008"/>
            <a:ext cx="2099310" cy="2856992"/>
          </a:xfrm>
          <a:prstGeom prst="rect">
            <a:avLst/>
          </a:prstGeom>
        </p:spPr>
      </p:pic>
    </p:spTree>
    <p:extLst>
      <p:ext uri="{BB962C8B-B14F-4D97-AF65-F5344CB8AC3E}">
        <p14:creationId xmlns:p14="http://schemas.microsoft.com/office/powerpoint/2010/main" val="3056079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0"/>
            <a:ext cx="6858000" cy="6858000"/>
          </a:xfrm>
          <a:prstGeom prst="rect">
            <a:avLst/>
          </a:prstGeom>
        </p:spPr>
      </p:pic>
      <p:sp>
        <p:nvSpPr>
          <p:cNvPr id="17" name="TextBox 16"/>
          <p:cNvSpPr txBox="1"/>
          <p:nvPr/>
        </p:nvSpPr>
        <p:spPr>
          <a:xfrm>
            <a:off x="6501442" y="189782"/>
            <a:ext cx="2265364" cy="954107"/>
          </a:xfrm>
          <a:prstGeom prst="rect">
            <a:avLst/>
          </a:prstGeom>
          <a:noFill/>
        </p:spPr>
        <p:txBody>
          <a:bodyPr wrap="none" rtlCol="0">
            <a:spAutoFit/>
          </a:bodyPr>
          <a:lstStyle/>
          <a:p>
            <a:r>
              <a:rPr lang="en-US" sz="2800" dirty="0">
                <a:solidFill>
                  <a:schemeClr val="bg1"/>
                </a:solidFill>
              </a:rPr>
              <a:t>Jun 26, 2018</a:t>
            </a:r>
          </a:p>
          <a:p>
            <a:r>
              <a:rPr lang="en-US" sz="2800" dirty="0">
                <a:solidFill>
                  <a:schemeClr val="bg1"/>
                </a:solidFill>
              </a:rPr>
              <a:t>22:16 UT</a:t>
            </a:r>
          </a:p>
        </p:txBody>
      </p:sp>
      <p:pic>
        <p:nvPicPr>
          <p:cNvPr id="4" name="Picture 3">
            <a:extLst>
              <a:ext uri="{FF2B5EF4-FFF2-40B4-BE49-F238E27FC236}">
                <a16:creationId xmlns:a16="http://schemas.microsoft.com/office/drawing/2014/main" id="{3BEB23AD-AF08-9548-9119-6A6EF8C27B3D}"/>
              </a:ext>
            </a:extLst>
          </p:cNvPr>
          <p:cNvPicPr>
            <a:picLocks noChangeAspect="1"/>
          </p:cNvPicPr>
          <p:nvPr/>
        </p:nvPicPr>
        <p:blipFill>
          <a:blip r:embed="rId3"/>
          <a:stretch>
            <a:fillRect/>
          </a:stretch>
        </p:blipFill>
        <p:spPr>
          <a:xfrm>
            <a:off x="7032498" y="4001008"/>
            <a:ext cx="2099310" cy="2856992"/>
          </a:xfrm>
          <a:prstGeom prst="rect">
            <a:avLst/>
          </a:prstGeom>
        </p:spPr>
      </p:pic>
    </p:spTree>
    <p:extLst>
      <p:ext uri="{BB962C8B-B14F-4D97-AF65-F5344CB8AC3E}">
        <p14:creationId xmlns:p14="http://schemas.microsoft.com/office/powerpoint/2010/main" val="20933387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0"/>
            <a:ext cx="6858000" cy="6858000"/>
          </a:xfrm>
          <a:prstGeom prst="rect">
            <a:avLst/>
          </a:prstGeom>
        </p:spPr>
      </p:pic>
      <p:sp>
        <p:nvSpPr>
          <p:cNvPr id="17" name="TextBox 16"/>
          <p:cNvSpPr txBox="1"/>
          <p:nvPr/>
        </p:nvSpPr>
        <p:spPr>
          <a:xfrm>
            <a:off x="6501442" y="189782"/>
            <a:ext cx="2265364" cy="954107"/>
          </a:xfrm>
          <a:prstGeom prst="rect">
            <a:avLst/>
          </a:prstGeom>
          <a:noFill/>
        </p:spPr>
        <p:txBody>
          <a:bodyPr wrap="none" rtlCol="0">
            <a:spAutoFit/>
          </a:bodyPr>
          <a:lstStyle/>
          <a:p>
            <a:r>
              <a:rPr lang="en-US" sz="2800" dirty="0">
                <a:solidFill>
                  <a:schemeClr val="bg1"/>
                </a:solidFill>
              </a:rPr>
              <a:t>Jun 26, 2018</a:t>
            </a:r>
          </a:p>
          <a:p>
            <a:r>
              <a:rPr lang="en-US" sz="2800" dirty="0">
                <a:solidFill>
                  <a:schemeClr val="bg1"/>
                </a:solidFill>
              </a:rPr>
              <a:t>23:21 UT</a:t>
            </a:r>
          </a:p>
        </p:txBody>
      </p:sp>
      <p:pic>
        <p:nvPicPr>
          <p:cNvPr id="4" name="Picture 3">
            <a:extLst>
              <a:ext uri="{FF2B5EF4-FFF2-40B4-BE49-F238E27FC236}">
                <a16:creationId xmlns:a16="http://schemas.microsoft.com/office/drawing/2014/main" id="{6FA62748-F603-484E-87C2-87CD988D2A94}"/>
              </a:ext>
            </a:extLst>
          </p:cNvPr>
          <p:cNvPicPr>
            <a:picLocks noChangeAspect="1"/>
          </p:cNvPicPr>
          <p:nvPr/>
        </p:nvPicPr>
        <p:blipFill>
          <a:blip r:embed="rId3"/>
          <a:stretch>
            <a:fillRect/>
          </a:stretch>
        </p:blipFill>
        <p:spPr>
          <a:xfrm>
            <a:off x="7032498" y="4001008"/>
            <a:ext cx="2099310" cy="2856992"/>
          </a:xfrm>
          <a:prstGeom prst="rect">
            <a:avLst/>
          </a:prstGeom>
        </p:spPr>
      </p:pic>
    </p:spTree>
    <p:extLst>
      <p:ext uri="{BB962C8B-B14F-4D97-AF65-F5344CB8AC3E}">
        <p14:creationId xmlns:p14="http://schemas.microsoft.com/office/powerpoint/2010/main" val="4463112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Sierra </a:t>
            </a:r>
            <a:r>
              <a:rPr lang="en-US" dirty="0" err="1"/>
              <a:t>Negra</a:t>
            </a:r>
            <a:r>
              <a:rPr lang="en-US" dirty="0"/>
              <a:t> (Galapagos Islands) eruption – June 2018 </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53356"/>
          <a:stretch/>
        </p:blipFill>
        <p:spPr>
          <a:xfrm>
            <a:off x="78323" y="880215"/>
            <a:ext cx="9009128" cy="5317386"/>
          </a:xfrm>
          <a:prstGeom prst="rect">
            <a:avLst/>
          </a:prstGeom>
        </p:spPr>
      </p:pic>
      <p:sp>
        <p:nvSpPr>
          <p:cNvPr id="5" name="Content Placeholder 2"/>
          <p:cNvSpPr txBox="1">
            <a:spLocks/>
          </p:cNvSpPr>
          <p:nvPr/>
        </p:nvSpPr>
        <p:spPr bwMode="auto">
          <a:xfrm>
            <a:off x="136514" y="6090600"/>
            <a:ext cx="3994913" cy="667644"/>
          </a:xfrm>
          <a:prstGeom prst="rect">
            <a:avLst/>
          </a:prstGeom>
          <a:noFill/>
          <a:ln>
            <a:miter lim="800000"/>
            <a:headEnd/>
            <a:tailEnd/>
          </a:ln>
        </p:spPr>
        <p:txBody>
          <a:bodyPr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11" charset="-128"/>
                <a:cs typeface="ＭＳ Ｐゴシック" pitchFamily="-111"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a:lstStyle>
          <a:p>
            <a:pPr marL="0" indent="0" algn="ctr">
              <a:buNone/>
            </a:pPr>
            <a:r>
              <a:rPr lang="en-US" sz="2000" dirty="0">
                <a:solidFill>
                  <a:srgbClr val="0000FF"/>
                </a:solidFill>
                <a:latin typeface="Helvetica" charset="0"/>
                <a:ea typeface="Helvetica" charset="0"/>
                <a:cs typeface="Helvetica" charset="0"/>
              </a:rPr>
              <a:t>First EPIC detection of Sierra </a:t>
            </a:r>
            <a:r>
              <a:rPr lang="en-US" sz="2000" dirty="0" err="1">
                <a:solidFill>
                  <a:srgbClr val="0000FF"/>
                </a:solidFill>
                <a:latin typeface="Helvetica" charset="0"/>
                <a:ea typeface="Helvetica" charset="0"/>
                <a:cs typeface="Helvetica" charset="0"/>
              </a:rPr>
              <a:t>Negra</a:t>
            </a:r>
            <a:r>
              <a:rPr lang="en-US" sz="2000" dirty="0">
                <a:solidFill>
                  <a:srgbClr val="0000FF"/>
                </a:solidFill>
                <a:latin typeface="Helvetica" charset="0"/>
                <a:ea typeface="Helvetica" charset="0"/>
                <a:cs typeface="Helvetica" charset="0"/>
              </a:rPr>
              <a:t> eruption (June 26)</a:t>
            </a:r>
          </a:p>
        </p:txBody>
      </p:sp>
      <p:sp>
        <p:nvSpPr>
          <p:cNvPr id="6" name="Content Placeholder 2"/>
          <p:cNvSpPr txBox="1">
            <a:spLocks/>
          </p:cNvSpPr>
          <p:nvPr/>
        </p:nvSpPr>
        <p:spPr bwMode="auto">
          <a:xfrm>
            <a:off x="5416734" y="6103532"/>
            <a:ext cx="3378131" cy="593432"/>
          </a:xfrm>
          <a:prstGeom prst="rect">
            <a:avLst/>
          </a:prstGeom>
          <a:noFill/>
          <a:ln>
            <a:miter lim="800000"/>
            <a:headEnd/>
            <a:tailEnd/>
          </a:ln>
        </p:spPr>
        <p:txBody>
          <a:bodyPr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11" charset="-128"/>
                <a:cs typeface="ＭＳ Ｐゴシック" pitchFamily="-111"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a:lstStyle>
          <a:p>
            <a:pPr marL="0" indent="0" algn="ctr">
              <a:buNone/>
            </a:pPr>
            <a:r>
              <a:rPr lang="en-US" sz="2000" dirty="0">
                <a:solidFill>
                  <a:srgbClr val="0000FF"/>
                </a:solidFill>
                <a:latin typeface="Helvetica" charset="0"/>
                <a:ea typeface="Helvetica" charset="0"/>
                <a:cs typeface="Helvetica" charset="0"/>
              </a:rPr>
              <a:t>Cumulative EPIC SO</a:t>
            </a:r>
            <a:r>
              <a:rPr lang="en-US" sz="2000" baseline="-25000" dirty="0">
                <a:solidFill>
                  <a:srgbClr val="0000FF"/>
                </a:solidFill>
                <a:latin typeface="Helvetica" charset="0"/>
                <a:ea typeface="Helvetica" charset="0"/>
                <a:cs typeface="Helvetica" charset="0"/>
              </a:rPr>
              <a:t>2</a:t>
            </a:r>
            <a:r>
              <a:rPr lang="en-US" sz="2000" dirty="0">
                <a:solidFill>
                  <a:srgbClr val="0000FF"/>
                </a:solidFill>
                <a:latin typeface="Helvetica" charset="0"/>
                <a:ea typeface="Helvetica" charset="0"/>
                <a:cs typeface="Helvetica" charset="0"/>
              </a:rPr>
              <a:t> map (June 27)</a:t>
            </a:r>
          </a:p>
        </p:txBody>
      </p:sp>
      <p:sp>
        <p:nvSpPr>
          <p:cNvPr id="3" name="TextBox 2">
            <a:extLst>
              <a:ext uri="{FF2B5EF4-FFF2-40B4-BE49-F238E27FC236}">
                <a16:creationId xmlns:a16="http://schemas.microsoft.com/office/drawing/2014/main" id="{404B8B0A-C7C3-714B-B219-1C72ABDF7BB9}"/>
              </a:ext>
            </a:extLst>
          </p:cNvPr>
          <p:cNvSpPr txBox="1"/>
          <p:nvPr/>
        </p:nvSpPr>
        <p:spPr>
          <a:xfrm>
            <a:off x="5357308" y="2404039"/>
            <a:ext cx="2076225" cy="646331"/>
          </a:xfrm>
          <a:prstGeom prst="rect">
            <a:avLst/>
          </a:prstGeom>
          <a:noFill/>
        </p:spPr>
        <p:txBody>
          <a:bodyPr wrap="square" rtlCol="0">
            <a:spAutoFit/>
          </a:bodyPr>
          <a:lstStyle/>
          <a:p>
            <a:r>
              <a:rPr lang="en-US" sz="1800" dirty="0">
                <a:solidFill>
                  <a:srgbClr val="0070C0"/>
                </a:solidFill>
              </a:rPr>
              <a:t>HYSPLIT forward trajectory @11 km</a:t>
            </a:r>
          </a:p>
        </p:txBody>
      </p:sp>
    </p:spTree>
    <p:extLst>
      <p:ext uri="{BB962C8B-B14F-4D97-AF65-F5344CB8AC3E}">
        <p14:creationId xmlns:p14="http://schemas.microsoft.com/office/powerpoint/2010/main" val="20156809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Sierra </a:t>
            </a:r>
            <a:r>
              <a:rPr lang="en-US" dirty="0" err="1"/>
              <a:t>Negra</a:t>
            </a:r>
            <a:r>
              <a:rPr lang="en-US" dirty="0"/>
              <a:t> (Galapagos Islands) eruption – June 2018 </a:t>
            </a: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46760"/>
          <a:stretch/>
        </p:blipFill>
        <p:spPr>
          <a:xfrm>
            <a:off x="174081" y="783771"/>
            <a:ext cx="8831361" cy="5949595"/>
          </a:xfrm>
          <a:prstGeom prst="rect">
            <a:avLst/>
          </a:prstGeom>
        </p:spPr>
      </p:pic>
      <p:sp>
        <p:nvSpPr>
          <p:cNvPr id="4" name="Content Placeholder 2">
            <a:extLst>
              <a:ext uri="{FF2B5EF4-FFF2-40B4-BE49-F238E27FC236}">
                <a16:creationId xmlns:a16="http://schemas.microsoft.com/office/drawing/2014/main" id="{6EBCFE4D-216A-9049-B1F5-3FDB487CEC4C}"/>
              </a:ext>
            </a:extLst>
          </p:cNvPr>
          <p:cNvSpPr txBox="1">
            <a:spLocks/>
          </p:cNvSpPr>
          <p:nvPr/>
        </p:nvSpPr>
        <p:spPr bwMode="auto">
          <a:xfrm>
            <a:off x="841024" y="5187086"/>
            <a:ext cx="1332065" cy="397288"/>
          </a:xfrm>
          <a:prstGeom prst="rect">
            <a:avLst/>
          </a:prstGeom>
          <a:solidFill>
            <a:schemeClr val="bg1"/>
          </a:solidFill>
          <a:ln>
            <a:miter lim="800000"/>
            <a:headEnd/>
            <a:tailEnd/>
          </a:ln>
        </p:spPr>
        <p:txBody>
          <a:bodyPr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11" charset="-128"/>
                <a:cs typeface="ＭＳ Ｐゴシック" pitchFamily="-111"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a:lstStyle>
          <a:p>
            <a:pPr marL="0" indent="0">
              <a:buNone/>
            </a:pPr>
            <a:r>
              <a:rPr lang="en-US" sz="2800" dirty="0">
                <a:solidFill>
                  <a:srgbClr val="0000FF"/>
                </a:solidFill>
                <a:latin typeface="Helvetica" charset="0"/>
                <a:ea typeface="Helvetica" charset="0"/>
                <a:cs typeface="Helvetica" charset="0"/>
              </a:rPr>
              <a:t>OMPS</a:t>
            </a:r>
          </a:p>
        </p:txBody>
      </p:sp>
      <p:sp>
        <p:nvSpPr>
          <p:cNvPr id="6" name="Content Placeholder 2">
            <a:extLst>
              <a:ext uri="{FF2B5EF4-FFF2-40B4-BE49-F238E27FC236}">
                <a16:creationId xmlns:a16="http://schemas.microsoft.com/office/drawing/2014/main" id="{D4BF8C53-A262-7B4C-9299-014D2CA7C2EB}"/>
              </a:ext>
            </a:extLst>
          </p:cNvPr>
          <p:cNvSpPr txBox="1">
            <a:spLocks/>
          </p:cNvSpPr>
          <p:nvPr/>
        </p:nvSpPr>
        <p:spPr bwMode="auto">
          <a:xfrm>
            <a:off x="5504162" y="5176200"/>
            <a:ext cx="1092581" cy="397288"/>
          </a:xfrm>
          <a:prstGeom prst="rect">
            <a:avLst/>
          </a:prstGeom>
          <a:solidFill>
            <a:schemeClr val="bg1"/>
          </a:solidFill>
          <a:ln>
            <a:miter lim="800000"/>
            <a:headEnd/>
            <a:tailEnd/>
          </a:ln>
        </p:spPr>
        <p:txBody>
          <a:bodyPr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11" charset="-128"/>
                <a:cs typeface="ＭＳ Ｐゴシック" pitchFamily="-111"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a:lstStyle>
          <a:p>
            <a:pPr marL="0" indent="0">
              <a:buNone/>
            </a:pPr>
            <a:r>
              <a:rPr lang="en-US" sz="2800" dirty="0">
                <a:solidFill>
                  <a:srgbClr val="0000FF"/>
                </a:solidFill>
                <a:latin typeface="Helvetica" charset="0"/>
                <a:ea typeface="Helvetica" charset="0"/>
                <a:cs typeface="Helvetica" charset="0"/>
              </a:rPr>
              <a:t>EPIC</a:t>
            </a:r>
          </a:p>
        </p:txBody>
      </p:sp>
    </p:spTree>
    <p:extLst>
      <p:ext uri="{BB962C8B-B14F-4D97-AF65-F5344CB8AC3E}">
        <p14:creationId xmlns:p14="http://schemas.microsoft.com/office/powerpoint/2010/main" val="1616678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F7AF44C-846C-6146-9280-53FAA6A85912}"/>
              </a:ext>
            </a:extLst>
          </p:cNvPr>
          <p:cNvPicPr>
            <a:picLocks noChangeAspect="1"/>
          </p:cNvPicPr>
          <p:nvPr/>
        </p:nvPicPr>
        <p:blipFill>
          <a:blip r:embed="rId2"/>
          <a:stretch>
            <a:fillRect/>
          </a:stretch>
        </p:blipFill>
        <p:spPr>
          <a:xfrm>
            <a:off x="1831879" y="841248"/>
            <a:ext cx="5570104" cy="5931408"/>
          </a:xfrm>
          <a:prstGeom prst="rect">
            <a:avLst/>
          </a:prstGeom>
        </p:spPr>
      </p:pic>
      <p:sp>
        <p:nvSpPr>
          <p:cNvPr id="2" name="Title 1"/>
          <p:cNvSpPr>
            <a:spLocks noGrp="1"/>
          </p:cNvSpPr>
          <p:nvPr>
            <p:ph type="title"/>
          </p:nvPr>
        </p:nvSpPr>
        <p:spPr/>
        <p:txBody>
          <a:bodyPr/>
          <a:lstStyle/>
          <a:p>
            <a:r>
              <a:rPr lang="en-US" dirty="0"/>
              <a:t>Sierra Negra (Galapagos Islands) eruption – July 2, 2018 </a:t>
            </a:r>
          </a:p>
        </p:txBody>
      </p:sp>
    </p:spTree>
    <p:extLst>
      <p:ext uri="{BB962C8B-B14F-4D97-AF65-F5344CB8AC3E}">
        <p14:creationId xmlns:p14="http://schemas.microsoft.com/office/powerpoint/2010/main" val="6611803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8700B15-4767-B440-8713-26E96DD6F3CA}"/>
              </a:ext>
            </a:extLst>
          </p:cNvPr>
          <p:cNvPicPr>
            <a:picLocks noChangeAspect="1"/>
          </p:cNvPicPr>
          <p:nvPr/>
        </p:nvPicPr>
        <p:blipFill>
          <a:blip r:embed="rId2"/>
          <a:stretch>
            <a:fillRect/>
          </a:stretch>
        </p:blipFill>
        <p:spPr>
          <a:xfrm>
            <a:off x="1143000" y="0"/>
            <a:ext cx="6858000" cy="6858000"/>
          </a:xfrm>
          <a:prstGeom prst="rect">
            <a:avLst/>
          </a:prstGeom>
        </p:spPr>
      </p:pic>
      <p:sp>
        <p:nvSpPr>
          <p:cNvPr id="16" name="TextBox 15"/>
          <p:cNvSpPr txBox="1"/>
          <p:nvPr/>
        </p:nvSpPr>
        <p:spPr>
          <a:xfrm>
            <a:off x="215661" y="189782"/>
            <a:ext cx="2977675" cy="523220"/>
          </a:xfrm>
          <a:prstGeom prst="rect">
            <a:avLst/>
          </a:prstGeom>
          <a:noFill/>
        </p:spPr>
        <p:txBody>
          <a:bodyPr wrap="none" rtlCol="0">
            <a:spAutoFit/>
          </a:bodyPr>
          <a:lstStyle/>
          <a:p>
            <a:r>
              <a:rPr lang="en-US" sz="2800" dirty="0" err="1">
                <a:solidFill>
                  <a:srgbClr val="FFC000"/>
                </a:solidFill>
              </a:rPr>
              <a:t>Ambae</a:t>
            </a:r>
            <a:r>
              <a:rPr lang="en-US" sz="2800" dirty="0">
                <a:solidFill>
                  <a:srgbClr val="FFC000"/>
                </a:solidFill>
              </a:rPr>
              <a:t> (Vanuatu)</a:t>
            </a:r>
          </a:p>
        </p:txBody>
      </p:sp>
      <p:sp>
        <p:nvSpPr>
          <p:cNvPr id="17" name="TextBox 16"/>
          <p:cNvSpPr txBox="1"/>
          <p:nvPr/>
        </p:nvSpPr>
        <p:spPr>
          <a:xfrm>
            <a:off x="6501442" y="189782"/>
            <a:ext cx="2324675" cy="954107"/>
          </a:xfrm>
          <a:prstGeom prst="rect">
            <a:avLst/>
          </a:prstGeom>
          <a:noFill/>
        </p:spPr>
        <p:txBody>
          <a:bodyPr wrap="none" rtlCol="0">
            <a:spAutoFit/>
          </a:bodyPr>
          <a:lstStyle/>
          <a:p>
            <a:r>
              <a:rPr lang="en-US" sz="2800" dirty="0">
                <a:solidFill>
                  <a:schemeClr val="bg1"/>
                </a:solidFill>
              </a:rPr>
              <a:t>July 26, 2018</a:t>
            </a:r>
          </a:p>
          <a:p>
            <a:r>
              <a:rPr lang="en-US" sz="2800" dirty="0">
                <a:solidFill>
                  <a:schemeClr val="bg1"/>
                </a:solidFill>
              </a:rPr>
              <a:t>20:24 UT</a:t>
            </a:r>
          </a:p>
        </p:txBody>
      </p:sp>
      <p:cxnSp>
        <p:nvCxnSpPr>
          <p:cNvPr id="21" name="Straight Arrow Connector 20"/>
          <p:cNvCxnSpPr>
            <a:cxnSpLocks/>
          </p:cNvCxnSpPr>
          <p:nvPr/>
        </p:nvCxnSpPr>
        <p:spPr bwMode="auto">
          <a:xfrm>
            <a:off x="1143000" y="713002"/>
            <a:ext cx="1075944" cy="3310358"/>
          </a:xfrm>
          <a:prstGeom prst="straightConnector1">
            <a:avLst/>
          </a:prstGeom>
          <a:solidFill>
            <a:schemeClr val="accent1"/>
          </a:solidFill>
          <a:ln w="38100" cap="flat" cmpd="sng" algn="ctr">
            <a:solidFill>
              <a:srgbClr val="FFC000"/>
            </a:solidFill>
            <a:prstDash val="solid"/>
            <a:round/>
            <a:headEnd type="none" w="med" len="med"/>
            <a:tailEnd type="arrow" w="lg" len="lg"/>
          </a:ln>
          <a:effectLst/>
        </p:spPr>
      </p:cxnSp>
    </p:spTree>
    <p:extLst>
      <p:ext uri="{BB962C8B-B14F-4D97-AF65-F5344CB8AC3E}">
        <p14:creationId xmlns:p14="http://schemas.microsoft.com/office/powerpoint/2010/main" val="2957950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rgbClr val="3366FF">
            <a:alpha val="85000"/>
          </a:srgbClr>
        </a:solidFill>
        <a:effectLst/>
      </p:bgPr>
    </p:bg>
    <p:spTree>
      <p:nvGrpSpPr>
        <p:cNvPr id="1" name=""/>
        <p:cNvGrpSpPr/>
        <p:nvPr/>
      </p:nvGrpSpPr>
      <p:grpSpPr>
        <a:xfrm>
          <a:off x="0" y="0"/>
          <a:ext cx="0" cy="0"/>
          <a:chOff x="0" y="0"/>
          <a:chExt cx="0" cy="0"/>
        </a:xfrm>
      </p:grpSpPr>
      <p:sp>
        <p:nvSpPr>
          <p:cNvPr id="41986" name="Oval 164"/>
          <p:cNvSpPr>
            <a:spLocks noChangeArrowheads="1"/>
          </p:cNvSpPr>
          <p:nvPr/>
        </p:nvSpPr>
        <p:spPr bwMode="auto">
          <a:xfrm>
            <a:off x="1350963" y="5945188"/>
            <a:ext cx="1085850" cy="728662"/>
          </a:xfrm>
          <a:prstGeom prst="ellipse">
            <a:avLst/>
          </a:prstGeom>
          <a:solidFill>
            <a:srgbClr val="FF0000"/>
          </a:solidFill>
          <a:ln w="9525">
            <a:noFill/>
            <a:round/>
            <a:headEnd/>
            <a:tailEnd/>
          </a:ln>
        </p:spPr>
        <p:txBody>
          <a:bodyPr>
            <a:prstTxWarp prst="textNoShape">
              <a:avLst/>
            </a:prstTxWarp>
          </a:bodyPr>
          <a:lstStyle/>
          <a:p>
            <a:endParaRPr lang="en-US"/>
          </a:p>
        </p:txBody>
      </p:sp>
      <p:cxnSp>
        <p:nvCxnSpPr>
          <p:cNvPr id="41987" name="Straight Connector 161"/>
          <p:cNvCxnSpPr>
            <a:cxnSpLocks noChangeShapeType="1"/>
          </p:cNvCxnSpPr>
          <p:nvPr/>
        </p:nvCxnSpPr>
        <p:spPr bwMode="auto">
          <a:xfrm flipV="1">
            <a:off x="206375" y="2566990"/>
            <a:ext cx="8737600" cy="9525"/>
          </a:xfrm>
          <a:prstGeom prst="line">
            <a:avLst/>
          </a:prstGeom>
          <a:noFill/>
          <a:ln w="38100">
            <a:solidFill>
              <a:srgbClr val="FFFF00"/>
            </a:solidFill>
            <a:prstDash val="dash"/>
            <a:round/>
            <a:headEnd/>
            <a:tailEnd/>
          </a:ln>
        </p:spPr>
      </p:cxnSp>
      <p:grpSp>
        <p:nvGrpSpPr>
          <p:cNvPr id="2" name="Group 2"/>
          <p:cNvGrpSpPr>
            <a:grpSpLocks/>
          </p:cNvGrpSpPr>
          <p:nvPr/>
        </p:nvGrpSpPr>
        <p:grpSpPr bwMode="auto">
          <a:xfrm>
            <a:off x="1947865" y="11115"/>
            <a:ext cx="1450975" cy="841375"/>
            <a:chOff x="1227" y="7"/>
            <a:chExt cx="914" cy="530"/>
          </a:xfrm>
        </p:grpSpPr>
        <p:grpSp>
          <p:nvGrpSpPr>
            <p:cNvPr id="3" name="Group 3"/>
            <p:cNvGrpSpPr>
              <a:grpSpLocks/>
            </p:cNvGrpSpPr>
            <p:nvPr/>
          </p:nvGrpSpPr>
          <p:grpSpPr bwMode="auto">
            <a:xfrm>
              <a:off x="1679" y="9"/>
              <a:ext cx="462" cy="508"/>
              <a:chOff x="1679" y="9"/>
              <a:chExt cx="462" cy="508"/>
            </a:xfrm>
          </p:grpSpPr>
          <p:grpSp>
            <p:nvGrpSpPr>
              <p:cNvPr id="4" name="Group 4"/>
              <p:cNvGrpSpPr>
                <a:grpSpLocks/>
              </p:cNvGrpSpPr>
              <p:nvPr/>
            </p:nvGrpSpPr>
            <p:grpSpPr bwMode="auto">
              <a:xfrm>
                <a:off x="1679" y="9"/>
                <a:ext cx="384" cy="433"/>
                <a:chOff x="1679" y="9"/>
                <a:chExt cx="384" cy="433"/>
              </a:xfrm>
            </p:grpSpPr>
            <p:sp>
              <p:nvSpPr>
                <p:cNvPr id="42149" name="AutoShape 5"/>
                <p:cNvSpPr>
                  <a:spLocks noChangeArrowheads="1"/>
                </p:cNvSpPr>
                <p:nvPr/>
              </p:nvSpPr>
              <p:spPr bwMode="auto">
                <a:xfrm rot="5400000">
                  <a:off x="1654" y="34"/>
                  <a:ext cx="433" cy="384"/>
                </a:xfrm>
                <a:custGeom>
                  <a:avLst/>
                  <a:gdLst>
                    <a:gd name="T0" fmla="*/ 0 w 21600"/>
                    <a:gd name="T1" fmla="*/ 0 h 21572"/>
                    <a:gd name="T2" fmla="*/ 21600 w 21600"/>
                    <a:gd name="T3" fmla="*/ 21572 h 21572"/>
                  </a:gdLst>
                  <a:ahLst/>
                  <a:cxnLst/>
                  <a:rect l="T0" t="T1" r="T2" b="T3"/>
                  <a:pathLst>
                    <a:path w="21600" h="21572">
                      <a:moveTo>
                        <a:pt x="0" y="0"/>
                      </a:moveTo>
                      <a:cubicBezTo>
                        <a:pt x="11902" y="-28"/>
                        <a:pt x="21572" y="9608"/>
                        <a:pt x="21600" y="21522"/>
                      </a:cubicBezTo>
                      <a:cubicBezTo>
                        <a:pt x="21600" y="21539"/>
                        <a:pt x="21600" y="21555"/>
                        <a:pt x="21600" y="21572"/>
                      </a:cubicBezTo>
                      <a:lnTo>
                        <a:pt x="50" y="21572"/>
                      </a:lnTo>
                      <a:close/>
                      <a:moveTo>
                        <a:pt x="0" y="0"/>
                      </a:moveTo>
                    </a:path>
                  </a:pathLst>
                </a:custGeom>
                <a:solidFill>
                  <a:srgbClr val="FCFE1B"/>
                </a:solidFill>
                <a:ln w="25400">
                  <a:noFill/>
                  <a:miter lim="800000"/>
                  <a:headEnd/>
                  <a:tailEnd/>
                </a:ln>
              </p:spPr>
              <p:txBody>
                <a:bodyPr>
                  <a:prstTxWarp prst="textNoShape">
                    <a:avLst/>
                  </a:prstTxWarp>
                </a:bodyPr>
                <a:lstStyle/>
                <a:p>
                  <a:endParaRPr lang="en-US"/>
                </a:p>
              </p:txBody>
            </p:sp>
            <p:sp>
              <p:nvSpPr>
                <p:cNvPr id="42150" name="AutoShape 6"/>
                <p:cNvSpPr>
                  <a:spLocks noChangeArrowheads="1"/>
                </p:cNvSpPr>
                <p:nvPr/>
              </p:nvSpPr>
              <p:spPr bwMode="auto">
                <a:xfrm rot="5400000">
                  <a:off x="1654" y="34"/>
                  <a:ext cx="433" cy="384"/>
                </a:xfrm>
                <a:custGeom>
                  <a:avLst/>
                  <a:gdLst>
                    <a:gd name="T0" fmla="*/ 0 w 21600"/>
                    <a:gd name="T1" fmla="*/ 0 h 21572"/>
                    <a:gd name="T2" fmla="*/ 21600 w 21600"/>
                    <a:gd name="T3" fmla="*/ 21572 h 21572"/>
                  </a:gdLst>
                  <a:ahLst/>
                  <a:cxnLst/>
                  <a:rect l="T0" t="T1" r="T2" b="T3"/>
                  <a:pathLst>
                    <a:path w="21600" h="21572">
                      <a:moveTo>
                        <a:pt x="0" y="0"/>
                      </a:moveTo>
                      <a:cubicBezTo>
                        <a:pt x="11902" y="-28"/>
                        <a:pt x="21572" y="9608"/>
                        <a:pt x="21600" y="21522"/>
                      </a:cubicBezTo>
                      <a:cubicBezTo>
                        <a:pt x="21600" y="21539"/>
                        <a:pt x="21600" y="21555"/>
                        <a:pt x="21600" y="21572"/>
                      </a:cubicBezTo>
                    </a:path>
                  </a:pathLst>
                </a:custGeom>
                <a:noFill/>
                <a:ln w="25400">
                  <a:solidFill>
                    <a:srgbClr val="FCFE1B"/>
                  </a:solidFill>
                  <a:miter lim="800000"/>
                  <a:headEnd/>
                  <a:tailEnd/>
                </a:ln>
              </p:spPr>
              <p:txBody>
                <a:bodyPr>
                  <a:prstTxWarp prst="textNoShape">
                    <a:avLst/>
                  </a:prstTxWarp>
                </a:bodyPr>
                <a:lstStyle/>
                <a:p>
                  <a:endParaRPr lang="en-US"/>
                </a:p>
              </p:txBody>
            </p:sp>
          </p:grpSp>
          <p:sp>
            <p:nvSpPr>
              <p:cNvPr id="42143" name="Line 7"/>
              <p:cNvSpPr>
                <a:spLocks noChangeShapeType="1"/>
              </p:cNvSpPr>
              <p:nvPr/>
            </p:nvSpPr>
            <p:spPr bwMode="auto">
              <a:xfrm>
                <a:off x="1750" y="424"/>
                <a:ext cx="26" cy="93"/>
              </a:xfrm>
              <a:prstGeom prst="line">
                <a:avLst/>
              </a:prstGeom>
              <a:noFill/>
              <a:ln w="25400">
                <a:solidFill>
                  <a:srgbClr val="FCFE1B"/>
                </a:solidFill>
                <a:round/>
                <a:headEnd/>
                <a:tailEnd/>
              </a:ln>
            </p:spPr>
            <p:txBody>
              <a:bodyPr>
                <a:prstTxWarp prst="textNoShape">
                  <a:avLst/>
                </a:prstTxWarp>
              </a:bodyPr>
              <a:lstStyle/>
              <a:p>
                <a:endParaRPr lang="en-US"/>
              </a:p>
            </p:txBody>
          </p:sp>
          <p:sp>
            <p:nvSpPr>
              <p:cNvPr id="42144" name="Line 8"/>
              <p:cNvSpPr>
                <a:spLocks noChangeShapeType="1"/>
              </p:cNvSpPr>
              <p:nvPr/>
            </p:nvSpPr>
            <p:spPr bwMode="auto">
              <a:xfrm>
                <a:off x="1831" y="395"/>
                <a:ext cx="45" cy="85"/>
              </a:xfrm>
              <a:prstGeom prst="line">
                <a:avLst/>
              </a:prstGeom>
              <a:noFill/>
              <a:ln w="25400">
                <a:solidFill>
                  <a:srgbClr val="FCFE1B"/>
                </a:solidFill>
                <a:round/>
                <a:headEnd/>
                <a:tailEnd/>
              </a:ln>
            </p:spPr>
            <p:txBody>
              <a:bodyPr>
                <a:prstTxWarp prst="textNoShape">
                  <a:avLst/>
                </a:prstTxWarp>
              </a:bodyPr>
              <a:lstStyle/>
              <a:p>
                <a:endParaRPr lang="en-US"/>
              </a:p>
            </p:txBody>
          </p:sp>
          <p:sp>
            <p:nvSpPr>
              <p:cNvPr id="42145" name="Line 9"/>
              <p:cNvSpPr>
                <a:spLocks noChangeShapeType="1"/>
              </p:cNvSpPr>
              <p:nvPr/>
            </p:nvSpPr>
            <p:spPr bwMode="auto">
              <a:xfrm>
                <a:off x="1907" y="344"/>
                <a:ext cx="62" cy="75"/>
              </a:xfrm>
              <a:prstGeom prst="line">
                <a:avLst/>
              </a:prstGeom>
              <a:noFill/>
              <a:ln w="25400">
                <a:solidFill>
                  <a:srgbClr val="FCFE1B"/>
                </a:solidFill>
                <a:round/>
                <a:headEnd/>
                <a:tailEnd/>
              </a:ln>
            </p:spPr>
            <p:txBody>
              <a:bodyPr>
                <a:prstTxWarp prst="textNoShape">
                  <a:avLst/>
                </a:prstTxWarp>
              </a:bodyPr>
              <a:lstStyle/>
              <a:p>
                <a:endParaRPr lang="en-US"/>
              </a:p>
            </p:txBody>
          </p:sp>
          <p:sp>
            <p:nvSpPr>
              <p:cNvPr id="42146" name="Line 10"/>
              <p:cNvSpPr>
                <a:spLocks noChangeShapeType="1"/>
              </p:cNvSpPr>
              <p:nvPr/>
            </p:nvSpPr>
            <p:spPr bwMode="auto">
              <a:xfrm>
                <a:off x="1977" y="274"/>
                <a:ext cx="78" cy="57"/>
              </a:xfrm>
              <a:prstGeom prst="line">
                <a:avLst/>
              </a:prstGeom>
              <a:noFill/>
              <a:ln w="25400">
                <a:solidFill>
                  <a:srgbClr val="FCFE1B"/>
                </a:solidFill>
                <a:round/>
                <a:headEnd/>
                <a:tailEnd/>
              </a:ln>
            </p:spPr>
            <p:txBody>
              <a:bodyPr>
                <a:prstTxWarp prst="textNoShape">
                  <a:avLst/>
                </a:prstTxWarp>
              </a:bodyPr>
              <a:lstStyle/>
              <a:p>
                <a:endParaRPr lang="en-US"/>
              </a:p>
            </p:txBody>
          </p:sp>
          <p:sp>
            <p:nvSpPr>
              <p:cNvPr id="42147" name="Line 11"/>
              <p:cNvSpPr>
                <a:spLocks noChangeShapeType="1"/>
              </p:cNvSpPr>
              <p:nvPr/>
            </p:nvSpPr>
            <p:spPr bwMode="auto">
              <a:xfrm>
                <a:off x="2021" y="192"/>
                <a:ext cx="89" cy="37"/>
              </a:xfrm>
              <a:prstGeom prst="line">
                <a:avLst/>
              </a:prstGeom>
              <a:noFill/>
              <a:ln w="25400">
                <a:solidFill>
                  <a:srgbClr val="FCFE1B"/>
                </a:solidFill>
                <a:round/>
                <a:headEnd/>
                <a:tailEnd/>
              </a:ln>
            </p:spPr>
            <p:txBody>
              <a:bodyPr>
                <a:prstTxWarp prst="textNoShape">
                  <a:avLst/>
                </a:prstTxWarp>
              </a:bodyPr>
              <a:lstStyle/>
              <a:p>
                <a:endParaRPr lang="en-US"/>
              </a:p>
            </p:txBody>
          </p:sp>
          <p:sp>
            <p:nvSpPr>
              <p:cNvPr id="42148" name="Line 12"/>
              <p:cNvSpPr>
                <a:spLocks noChangeShapeType="1"/>
              </p:cNvSpPr>
              <p:nvPr/>
            </p:nvSpPr>
            <p:spPr bwMode="auto">
              <a:xfrm>
                <a:off x="2046" y="112"/>
                <a:ext cx="95" cy="7"/>
              </a:xfrm>
              <a:prstGeom prst="line">
                <a:avLst/>
              </a:prstGeom>
              <a:noFill/>
              <a:ln w="25400">
                <a:solidFill>
                  <a:srgbClr val="FCFE1B"/>
                </a:solidFill>
                <a:round/>
                <a:headEnd/>
                <a:tailEnd/>
              </a:ln>
            </p:spPr>
            <p:txBody>
              <a:bodyPr>
                <a:prstTxWarp prst="textNoShape">
                  <a:avLst/>
                </a:prstTxWarp>
              </a:bodyPr>
              <a:lstStyle/>
              <a:p>
                <a:endParaRPr lang="en-US"/>
              </a:p>
            </p:txBody>
          </p:sp>
        </p:grpSp>
        <p:grpSp>
          <p:nvGrpSpPr>
            <p:cNvPr id="5" name="Group 13"/>
            <p:cNvGrpSpPr>
              <a:grpSpLocks/>
            </p:cNvGrpSpPr>
            <p:nvPr/>
          </p:nvGrpSpPr>
          <p:grpSpPr bwMode="auto">
            <a:xfrm>
              <a:off x="1303" y="7"/>
              <a:ext cx="384" cy="433"/>
              <a:chOff x="1303" y="7"/>
              <a:chExt cx="384" cy="433"/>
            </a:xfrm>
          </p:grpSpPr>
          <p:sp>
            <p:nvSpPr>
              <p:cNvPr id="42140" name="AutoShape 14"/>
              <p:cNvSpPr>
                <a:spLocks noChangeArrowheads="1"/>
              </p:cNvSpPr>
              <p:nvPr/>
            </p:nvSpPr>
            <p:spPr bwMode="auto">
              <a:xfrm rot="16200000" flipH="1">
                <a:off x="1278" y="32"/>
                <a:ext cx="433" cy="384"/>
              </a:xfrm>
              <a:custGeom>
                <a:avLst/>
                <a:gdLst>
                  <a:gd name="T0" fmla="*/ 0 w 21600"/>
                  <a:gd name="T1" fmla="*/ 0 h 21572"/>
                  <a:gd name="T2" fmla="*/ 21600 w 21600"/>
                  <a:gd name="T3" fmla="*/ 21572 h 21572"/>
                </a:gdLst>
                <a:ahLst/>
                <a:cxnLst/>
                <a:rect l="T0" t="T1" r="T2" b="T3"/>
                <a:pathLst>
                  <a:path w="21600" h="21572">
                    <a:moveTo>
                      <a:pt x="0" y="0"/>
                    </a:moveTo>
                    <a:cubicBezTo>
                      <a:pt x="11902" y="-28"/>
                      <a:pt x="21572" y="9608"/>
                      <a:pt x="21600" y="21522"/>
                    </a:cubicBezTo>
                    <a:cubicBezTo>
                      <a:pt x="21600" y="21539"/>
                      <a:pt x="21600" y="21555"/>
                      <a:pt x="21600" y="21572"/>
                    </a:cubicBezTo>
                    <a:lnTo>
                      <a:pt x="50" y="21572"/>
                    </a:lnTo>
                    <a:close/>
                    <a:moveTo>
                      <a:pt x="0" y="0"/>
                    </a:moveTo>
                  </a:path>
                </a:pathLst>
              </a:custGeom>
              <a:solidFill>
                <a:srgbClr val="FCFE1B"/>
              </a:solidFill>
              <a:ln w="25400">
                <a:noFill/>
                <a:miter lim="800000"/>
                <a:headEnd/>
                <a:tailEnd/>
              </a:ln>
            </p:spPr>
            <p:txBody>
              <a:bodyPr>
                <a:prstTxWarp prst="textNoShape">
                  <a:avLst/>
                </a:prstTxWarp>
              </a:bodyPr>
              <a:lstStyle/>
              <a:p>
                <a:endParaRPr lang="en-US"/>
              </a:p>
            </p:txBody>
          </p:sp>
          <p:sp>
            <p:nvSpPr>
              <p:cNvPr id="42141" name="AutoShape 15"/>
              <p:cNvSpPr>
                <a:spLocks noChangeArrowheads="1"/>
              </p:cNvSpPr>
              <p:nvPr/>
            </p:nvSpPr>
            <p:spPr bwMode="auto">
              <a:xfrm rot="16200000" flipH="1">
                <a:off x="1278" y="32"/>
                <a:ext cx="433" cy="384"/>
              </a:xfrm>
              <a:custGeom>
                <a:avLst/>
                <a:gdLst>
                  <a:gd name="T0" fmla="*/ 0 w 21600"/>
                  <a:gd name="T1" fmla="*/ 0 h 21572"/>
                  <a:gd name="T2" fmla="*/ 21600 w 21600"/>
                  <a:gd name="T3" fmla="*/ 21572 h 21572"/>
                </a:gdLst>
                <a:ahLst/>
                <a:cxnLst/>
                <a:rect l="T0" t="T1" r="T2" b="T3"/>
                <a:pathLst>
                  <a:path w="21600" h="21572">
                    <a:moveTo>
                      <a:pt x="0" y="0"/>
                    </a:moveTo>
                    <a:cubicBezTo>
                      <a:pt x="11902" y="-28"/>
                      <a:pt x="21572" y="9608"/>
                      <a:pt x="21600" y="21522"/>
                    </a:cubicBezTo>
                    <a:cubicBezTo>
                      <a:pt x="21600" y="21539"/>
                      <a:pt x="21600" y="21555"/>
                      <a:pt x="21600" y="21572"/>
                    </a:cubicBezTo>
                  </a:path>
                </a:pathLst>
              </a:custGeom>
              <a:noFill/>
              <a:ln w="25400">
                <a:solidFill>
                  <a:srgbClr val="FCFE1B"/>
                </a:solidFill>
                <a:miter lim="800000"/>
                <a:headEnd/>
                <a:tailEnd/>
              </a:ln>
            </p:spPr>
            <p:txBody>
              <a:bodyPr>
                <a:prstTxWarp prst="textNoShape">
                  <a:avLst/>
                </a:prstTxWarp>
              </a:bodyPr>
              <a:lstStyle/>
              <a:p>
                <a:endParaRPr lang="en-US"/>
              </a:p>
            </p:txBody>
          </p:sp>
        </p:grpSp>
        <p:sp>
          <p:nvSpPr>
            <p:cNvPr id="42133" name="Line 16"/>
            <p:cNvSpPr>
              <a:spLocks noChangeShapeType="1"/>
            </p:cNvSpPr>
            <p:nvPr/>
          </p:nvSpPr>
          <p:spPr bwMode="auto">
            <a:xfrm flipH="1">
              <a:off x="1595" y="422"/>
              <a:ext cx="22" cy="94"/>
            </a:xfrm>
            <a:prstGeom prst="line">
              <a:avLst/>
            </a:prstGeom>
            <a:noFill/>
            <a:ln w="25400">
              <a:solidFill>
                <a:srgbClr val="FCFE1B"/>
              </a:solidFill>
              <a:round/>
              <a:headEnd/>
              <a:tailEnd/>
            </a:ln>
          </p:spPr>
          <p:txBody>
            <a:bodyPr>
              <a:prstTxWarp prst="textNoShape">
                <a:avLst/>
              </a:prstTxWarp>
            </a:bodyPr>
            <a:lstStyle/>
            <a:p>
              <a:endParaRPr lang="en-US"/>
            </a:p>
          </p:txBody>
        </p:sp>
        <p:sp>
          <p:nvSpPr>
            <p:cNvPr id="42134" name="Line 17"/>
            <p:cNvSpPr>
              <a:spLocks noChangeShapeType="1"/>
            </p:cNvSpPr>
            <p:nvPr/>
          </p:nvSpPr>
          <p:spPr bwMode="auto">
            <a:xfrm flipH="1">
              <a:off x="1492" y="394"/>
              <a:ext cx="46" cy="85"/>
            </a:xfrm>
            <a:prstGeom prst="line">
              <a:avLst/>
            </a:prstGeom>
            <a:noFill/>
            <a:ln w="25400">
              <a:solidFill>
                <a:srgbClr val="FCFE1B"/>
              </a:solidFill>
              <a:round/>
              <a:headEnd/>
              <a:tailEnd/>
            </a:ln>
          </p:spPr>
          <p:txBody>
            <a:bodyPr>
              <a:prstTxWarp prst="textNoShape">
                <a:avLst/>
              </a:prstTxWarp>
            </a:bodyPr>
            <a:lstStyle/>
            <a:p>
              <a:endParaRPr lang="en-US"/>
            </a:p>
          </p:txBody>
        </p:sp>
        <p:sp>
          <p:nvSpPr>
            <p:cNvPr id="42135" name="Line 18"/>
            <p:cNvSpPr>
              <a:spLocks noChangeShapeType="1"/>
            </p:cNvSpPr>
            <p:nvPr/>
          </p:nvSpPr>
          <p:spPr bwMode="auto">
            <a:xfrm flipH="1">
              <a:off x="1400" y="342"/>
              <a:ext cx="62" cy="75"/>
            </a:xfrm>
            <a:prstGeom prst="line">
              <a:avLst/>
            </a:prstGeom>
            <a:noFill/>
            <a:ln w="25400">
              <a:solidFill>
                <a:srgbClr val="FCFE1B"/>
              </a:solidFill>
              <a:round/>
              <a:headEnd/>
              <a:tailEnd/>
            </a:ln>
          </p:spPr>
          <p:txBody>
            <a:bodyPr>
              <a:prstTxWarp prst="textNoShape">
                <a:avLst/>
              </a:prstTxWarp>
            </a:bodyPr>
            <a:lstStyle/>
            <a:p>
              <a:endParaRPr lang="en-US"/>
            </a:p>
          </p:txBody>
        </p:sp>
        <p:sp>
          <p:nvSpPr>
            <p:cNvPr id="42136" name="Line 19"/>
            <p:cNvSpPr>
              <a:spLocks noChangeShapeType="1"/>
            </p:cNvSpPr>
            <p:nvPr/>
          </p:nvSpPr>
          <p:spPr bwMode="auto">
            <a:xfrm flipH="1">
              <a:off x="1314" y="272"/>
              <a:ext cx="77" cy="58"/>
            </a:xfrm>
            <a:prstGeom prst="line">
              <a:avLst/>
            </a:prstGeom>
            <a:noFill/>
            <a:ln w="25400">
              <a:solidFill>
                <a:srgbClr val="FCFE1B"/>
              </a:solidFill>
              <a:round/>
              <a:headEnd/>
              <a:tailEnd/>
            </a:ln>
          </p:spPr>
          <p:txBody>
            <a:bodyPr>
              <a:prstTxWarp prst="textNoShape">
                <a:avLst/>
              </a:prstTxWarp>
            </a:bodyPr>
            <a:lstStyle/>
            <a:p>
              <a:endParaRPr lang="en-US"/>
            </a:p>
          </p:txBody>
        </p:sp>
        <p:sp>
          <p:nvSpPr>
            <p:cNvPr id="42137" name="Line 20"/>
            <p:cNvSpPr>
              <a:spLocks noChangeShapeType="1"/>
            </p:cNvSpPr>
            <p:nvPr/>
          </p:nvSpPr>
          <p:spPr bwMode="auto">
            <a:xfrm flipH="1">
              <a:off x="1259" y="191"/>
              <a:ext cx="88" cy="36"/>
            </a:xfrm>
            <a:prstGeom prst="line">
              <a:avLst/>
            </a:prstGeom>
            <a:noFill/>
            <a:ln w="25400">
              <a:solidFill>
                <a:srgbClr val="FCFE1B"/>
              </a:solidFill>
              <a:round/>
              <a:headEnd/>
              <a:tailEnd/>
            </a:ln>
          </p:spPr>
          <p:txBody>
            <a:bodyPr>
              <a:prstTxWarp prst="textNoShape">
                <a:avLst/>
              </a:prstTxWarp>
            </a:bodyPr>
            <a:lstStyle/>
            <a:p>
              <a:endParaRPr lang="en-US"/>
            </a:p>
          </p:txBody>
        </p:sp>
        <p:sp>
          <p:nvSpPr>
            <p:cNvPr id="42138" name="Line 21"/>
            <p:cNvSpPr>
              <a:spLocks noChangeShapeType="1"/>
            </p:cNvSpPr>
            <p:nvPr/>
          </p:nvSpPr>
          <p:spPr bwMode="auto">
            <a:xfrm flipH="1">
              <a:off x="1227" y="110"/>
              <a:ext cx="95" cy="7"/>
            </a:xfrm>
            <a:prstGeom prst="line">
              <a:avLst/>
            </a:prstGeom>
            <a:noFill/>
            <a:ln w="25400">
              <a:solidFill>
                <a:srgbClr val="FCFE1B"/>
              </a:solidFill>
              <a:round/>
              <a:headEnd/>
              <a:tailEnd/>
            </a:ln>
          </p:spPr>
          <p:txBody>
            <a:bodyPr>
              <a:prstTxWarp prst="textNoShape">
                <a:avLst/>
              </a:prstTxWarp>
            </a:bodyPr>
            <a:lstStyle/>
            <a:p>
              <a:endParaRPr lang="en-US"/>
            </a:p>
          </p:txBody>
        </p:sp>
        <p:sp>
          <p:nvSpPr>
            <p:cNvPr id="42139" name="Line 22"/>
            <p:cNvSpPr>
              <a:spLocks noChangeShapeType="1"/>
            </p:cNvSpPr>
            <p:nvPr/>
          </p:nvSpPr>
          <p:spPr bwMode="auto">
            <a:xfrm flipH="1">
              <a:off x="1682" y="448"/>
              <a:ext cx="2" cy="89"/>
            </a:xfrm>
            <a:prstGeom prst="line">
              <a:avLst/>
            </a:prstGeom>
            <a:noFill/>
            <a:ln w="25400">
              <a:solidFill>
                <a:srgbClr val="FCFE1B"/>
              </a:solidFill>
              <a:round/>
              <a:headEnd/>
              <a:tailEnd/>
            </a:ln>
          </p:spPr>
          <p:txBody>
            <a:bodyPr>
              <a:prstTxWarp prst="textNoShape">
                <a:avLst/>
              </a:prstTxWarp>
            </a:bodyPr>
            <a:lstStyle/>
            <a:p>
              <a:endParaRPr lang="en-US"/>
            </a:p>
          </p:txBody>
        </p:sp>
      </p:grpSp>
      <p:grpSp>
        <p:nvGrpSpPr>
          <p:cNvPr id="10" name="Group 50"/>
          <p:cNvGrpSpPr>
            <a:grpSpLocks/>
          </p:cNvGrpSpPr>
          <p:nvPr/>
        </p:nvGrpSpPr>
        <p:grpSpPr bwMode="auto">
          <a:xfrm>
            <a:off x="304800" y="595313"/>
            <a:ext cx="8115301" cy="5884862"/>
            <a:chOff x="192" y="375"/>
            <a:chExt cx="5112" cy="3707"/>
          </a:xfrm>
        </p:grpSpPr>
        <p:sp>
          <p:nvSpPr>
            <p:cNvPr id="42005" name="AutoShape 51"/>
            <p:cNvSpPr>
              <a:spLocks noChangeArrowheads="1"/>
            </p:cNvSpPr>
            <p:nvPr/>
          </p:nvSpPr>
          <p:spPr bwMode="auto">
            <a:xfrm>
              <a:off x="192" y="826"/>
              <a:ext cx="5112" cy="1814"/>
            </a:xfrm>
            <a:custGeom>
              <a:avLst/>
              <a:gdLst>
                <a:gd name="T0" fmla="*/ 0 w 21600"/>
                <a:gd name="T1" fmla="*/ 0 h 21347"/>
                <a:gd name="T2" fmla="*/ 21600 w 21600"/>
                <a:gd name="T3" fmla="*/ 21347 h 21347"/>
              </a:gdLst>
              <a:ahLst/>
              <a:cxnLst/>
              <a:rect l="T0" t="T1" r="T2" b="T3"/>
              <a:pathLst>
                <a:path w="21600" h="21347">
                  <a:moveTo>
                    <a:pt x="21600" y="1789"/>
                  </a:moveTo>
                  <a:cubicBezTo>
                    <a:pt x="21227" y="1919"/>
                    <a:pt x="20890" y="2237"/>
                    <a:pt x="20513" y="2354"/>
                  </a:cubicBezTo>
                  <a:cubicBezTo>
                    <a:pt x="20232" y="2319"/>
                    <a:pt x="19952" y="2319"/>
                    <a:pt x="19671" y="2260"/>
                  </a:cubicBezTo>
                  <a:cubicBezTo>
                    <a:pt x="19483" y="2225"/>
                    <a:pt x="19294" y="1907"/>
                    <a:pt x="19110" y="1883"/>
                  </a:cubicBezTo>
                  <a:cubicBezTo>
                    <a:pt x="18676" y="1824"/>
                    <a:pt x="18247" y="1824"/>
                    <a:pt x="17813" y="1789"/>
                  </a:cubicBezTo>
                  <a:cubicBezTo>
                    <a:pt x="16989" y="1565"/>
                    <a:pt x="16191" y="1400"/>
                    <a:pt x="15358" y="1318"/>
                  </a:cubicBezTo>
                  <a:cubicBezTo>
                    <a:pt x="12952" y="1389"/>
                    <a:pt x="10572" y="1283"/>
                    <a:pt x="8170" y="1129"/>
                  </a:cubicBezTo>
                  <a:cubicBezTo>
                    <a:pt x="7662" y="859"/>
                    <a:pt x="8056" y="1047"/>
                    <a:pt x="6978" y="847"/>
                  </a:cubicBezTo>
                  <a:cubicBezTo>
                    <a:pt x="6706" y="800"/>
                    <a:pt x="6443" y="505"/>
                    <a:pt x="6171" y="470"/>
                  </a:cubicBezTo>
                  <a:cubicBezTo>
                    <a:pt x="5694" y="411"/>
                    <a:pt x="5212" y="411"/>
                    <a:pt x="4734" y="376"/>
                  </a:cubicBezTo>
                  <a:cubicBezTo>
                    <a:pt x="3813" y="128"/>
                    <a:pt x="3261" y="140"/>
                    <a:pt x="2139" y="93"/>
                  </a:cubicBezTo>
                  <a:cubicBezTo>
                    <a:pt x="1517" y="-119"/>
                    <a:pt x="1166" y="-25"/>
                    <a:pt x="701" y="941"/>
                  </a:cubicBezTo>
                  <a:cubicBezTo>
                    <a:pt x="526" y="1306"/>
                    <a:pt x="333" y="1553"/>
                    <a:pt x="175" y="1977"/>
                  </a:cubicBezTo>
                  <a:cubicBezTo>
                    <a:pt x="110" y="2519"/>
                    <a:pt x="39" y="3026"/>
                    <a:pt x="0" y="3579"/>
                  </a:cubicBezTo>
                  <a:cubicBezTo>
                    <a:pt x="31" y="4651"/>
                    <a:pt x="70" y="5558"/>
                    <a:pt x="245" y="6500"/>
                  </a:cubicBezTo>
                  <a:cubicBezTo>
                    <a:pt x="263" y="6594"/>
                    <a:pt x="254" y="6712"/>
                    <a:pt x="281" y="6783"/>
                  </a:cubicBezTo>
                  <a:cubicBezTo>
                    <a:pt x="517" y="7419"/>
                    <a:pt x="885" y="7430"/>
                    <a:pt x="1192" y="7536"/>
                  </a:cubicBezTo>
                  <a:cubicBezTo>
                    <a:pt x="1788" y="7748"/>
                    <a:pt x="2341" y="8255"/>
                    <a:pt x="2945" y="8384"/>
                  </a:cubicBezTo>
                  <a:cubicBezTo>
                    <a:pt x="3165" y="8585"/>
                    <a:pt x="3296" y="9032"/>
                    <a:pt x="3366" y="9609"/>
                  </a:cubicBezTo>
                  <a:cubicBezTo>
                    <a:pt x="3401" y="10622"/>
                    <a:pt x="3296" y="11352"/>
                    <a:pt x="3371" y="12342"/>
                  </a:cubicBezTo>
                  <a:cubicBezTo>
                    <a:pt x="3336" y="12401"/>
                    <a:pt x="3454" y="12613"/>
                    <a:pt x="3436" y="12719"/>
                  </a:cubicBezTo>
                  <a:cubicBezTo>
                    <a:pt x="3423" y="12813"/>
                    <a:pt x="3463" y="12907"/>
                    <a:pt x="3471" y="13001"/>
                  </a:cubicBezTo>
                  <a:cubicBezTo>
                    <a:pt x="3498" y="13249"/>
                    <a:pt x="3520" y="13508"/>
                    <a:pt x="3542" y="13755"/>
                  </a:cubicBezTo>
                  <a:cubicBezTo>
                    <a:pt x="3555" y="13884"/>
                    <a:pt x="3577" y="14132"/>
                    <a:pt x="3577" y="14132"/>
                  </a:cubicBezTo>
                  <a:cubicBezTo>
                    <a:pt x="3625" y="15298"/>
                    <a:pt x="3647" y="16393"/>
                    <a:pt x="3752" y="17524"/>
                  </a:cubicBezTo>
                  <a:cubicBezTo>
                    <a:pt x="3774" y="19326"/>
                    <a:pt x="3756" y="19844"/>
                    <a:pt x="3936" y="21293"/>
                  </a:cubicBezTo>
                  <a:cubicBezTo>
                    <a:pt x="3958" y="21481"/>
                    <a:pt x="4260" y="21257"/>
                    <a:pt x="4278" y="21269"/>
                  </a:cubicBezTo>
                  <a:cubicBezTo>
                    <a:pt x="4335" y="21234"/>
                    <a:pt x="4449" y="21375"/>
                    <a:pt x="4471" y="21222"/>
                  </a:cubicBezTo>
                  <a:cubicBezTo>
                    <a:pt x="4480" y="21163"/>
                    <a:pt x="4506" y="20291"/>
                    <a:pt x="4497" y="20138"/>
                  </a:cubicBezTo>
                  <a:cubicBezTo>
                    <a:pt x="4493" y="19738"/>
                    <a:pt x="4541" y="19078"/>
                    <a:pt x="4550" y="18772"/>
                  </a:cubicBezTo>
                  <a:cubicBezTo>
                    <a:pt x="4572" y="18466"/>
                    <a:pt x="4602" y="18454"/>
                    <a:pt x="4629" y="18278"/>
                  </a:cubicBezTo>
                  <a:cubicBezTo>
                    <a:pt x="4681" y="18101"/>
                    <a:pt x="4672" y="17924"/>
                    <a:pt x="4699" y="17712"/>
                  </a:cubicBezTo>
                  <a:cubicBezTo>
                    <a:pt x="4721" y="17524"/>
                    <a:pt x="4769" y="17147"/>
                    <a:pt x="4769" y="17147"/>
                  </a:cubicBezTo>
                  <a:cubicBezTo>
                    <a:pt x="4782" y="15310"/>
                    <a:pt x="4650" y="11894"/>
                    <a:pt x="5190" y="10080"/>
                  </a:cubicBezTo>
                  <a:cubicBezTo>
                    <a:pt x="5273" y="9798"/>
                    <a:pt x="5492" y="9209"/>
                    <a:pt x="5610" y="9044"/>
                  </a:cubicBezTo>
                  <a:cubicBezTo>
                    <a:pt x="5676" y="8950"/>
                    <a:pt x="5759" y="8961"/>
                    <a:pt x="5821" y="8855"/>
                  </a:cubicBezTo>
                  <a:cubicBezTo>
                    <a:pt x="5917" y="8679"/>
                    <a:pt x="6053" y="8502"/>
                    <a:pt x="6171" y="8479"/>
                  </a:cubicBezTo>
                  <a:cubicBezTo>
                    <a:pt x="6487" y="8420"/>
                    <a:pt x="6803" y="8396"/>
                    <a:pt x="7118" y="8384"/>
                  </a:cubicBezTo>
                  <a:cubicBezTo>
                    <a:pt x="8087" y="8337"/>
                    <a:pt x="9060" y="8325"/>
                    <a:pt x="10029" y="8290"/>
                  </a:cubicBezTo>
                  <a:cubicBezTo>
                    <a:pt x="10533" y="8066"/>
                    <a:pt x="10309" y="8161"/>
                    <a:pt x="10695" y="8007"/>
                  </a:cubicBezTo>
                  <a:cubicBezTo>
                    <a:pt x="11400" y="7372"/>
                    <a:pt x="12615" y="7890"/>
                    <a:pt x="13044" y="7913"/>
                  </a:cubicBezTo>
                  <a:cubicBezTo>
                    <a:pt x="13680" y="8337"/>
                    <a:pt x="14236" y="8490"/>
                    <a:pt x="14903" y="8573"/>
                  </a:cubicBezTo>
                  <a:cubicBezTo>
                    <a:pt x="15512" y="8844"/>
                    <a:pt x="16095" y="8455"/>
                    <a:pt x="16691" y="8384"/>
                  </a:cubicBezTo>
                  <a:cubicBezTo>
                    <a:pt x="17147" y="8325"/>
                    <a:pt x="17603" y="8325"/>
                    <a:pt x="18058" y="8290"/>
                  </a:cubicBezTo>
                  <a:cubicBezTo>
                    <a:pt x="18216" y="8219"/>
                    <a:pt x="18361" y="8149"/>
                    <a:pt x="18514" y="8007"/>
                  </a:cubicBezTo>
                  <a:cubicBezTo>
                    <a:pt x="19430" y="8066"/>
                    <a:pt x="20241" y="8102"/>
                    <a:pt x="21179" y="8102"/>
                  </a:cubicBezTo>
                </a:path>
              </a:pathLst>
            </a:custGeom>
            <a:blipFill dpi="0" rotWithShape="0">
              <a:blip r:embed="rId3"/>
              <a:srcRect/>
              <a:tile tx="0" ty="0" sx="100000" sy="100000" flip="none" algn="tl"/>
            </a:blipFill>
            <a:ln w="9525">
              <a:solidFill>
                <a:schemeClr val="tx1"/>
              </a:solidFill>
              <a:miter lim="800000"/>
              <a:headEnd/>
              <a:tailEnd/>
            </a:ln>
          </p:spPr>
          <p:txBody>
            <a:bodyPr>
              <a:prstTxWarp prst="textNoShape">
                <a:avLst/>
              </a:prstTxWarp>
            </a:bodyPr>
            <a:lstStyle/>
            <a:p>
              <a:endParaRPr lang="en-US"/>
            </a:p>
          </p:txBody>
        </p:sp>
        <p:sp>
          <p:nvSpPr>
            <p:cNvPr id="42007" name="Rectangle 53"/>
            <p:cNvSpPr>
              <a:spLocks noChangeArrowheads="1"/>
            </p:cNvSpPr>
            <p:nvPr/>
          </p:nvSpPr>
          <p:spPr bwMode="auto">
            <a:xfrm rot="20820001">
              <a:off x="3694" y="2415"/>
              <a:ext cx="918" cy="154"/>
            </a:xfrm>
            <a:prstGeom prst="rect">
              <a:avLst/>
            </a:prstGeom>
            <a:noFill/>
            <a:ln w="9525">
              <a:noFill/>
              <a:miter lim="800000"/>
              <a:headEnd/>
              <a:tailEnd/>
            </a:ln>
          </p:spPr>
          <p:txBody>
            <a:bodyPr wrap="none" lIns="0" tIns="0" rIns="0" bIns="0">
              <a:prstTxWarp prst="textNoShape">
                <a:avLst/>
              </a:prstTxWarp>
              <a:spAutoFit/>
            </a:bodyPr>
            <a:lstStyle/>
            <a:p>
              <a:r>
                <a:rPr lang="en-US" sz="1600" b="1" u="sng">
                  <a:solidFill>
                    <a:srgbClr val="1A09FC"/>
                  </a:solidFill>
                  <a:latin typeface="Lucida Grande" pitchFamily="1" charset="0"/>
                  <a:ea typeface="Lucida Grande" pitchFamily="1" charset="0"/>
                  <a:cs typeface="Lucida Grande" pitchFamily="1" charset="0"/>
                  <a:sym typeface="Lucida Grande" pitchFamily="1" charset="0"/>
                </a:rPr>
                <a:t>NET COOLING</a:t>
              </a:r>
            </a:p>
          </p:txBody>
        </p:sp>
        <p:sp>
          <p:nvSpPr>
            <p:cNvPr id="42008" name="Rectangle 54"/>
            <p:cNvSpPr>
              <a:spLocks noChangeArrowheads="1"/>
            </p:cNvSpPr>
            <p:nvPr/>
          </p:nvSpPr>
          <p:spPr bwMode="auto">
            <a:xfrm>
              <a:off x="314" y="509"/>
              <a:ext cx="1280" cy="256"/>
            </a:xfrm>
            <a:prstGeom prst="rect">
              <a:avLst/>
            </a:prstGeom>
            <a:noFill/>
            <a:ln w="9525">
              <a:noFill/>
              <a:miter lim="800000"/>
              <a:headEnd/>
              <a:tailEnd/>
            </a:ln>
          </p:spPr>
          <p:txBody>
            <a:bodyPr lIns="0" tIns="0" rIns="0" bIns="0">
              <a:prstTxWarp prst="textNoShape">
                <a:avLst/>
              </a:prstTxWarp>
            </a:bodyPr>
            <a:lstStyle/>
            <a:p>
              <a:pPr algn="ctr"/>
              <a:r>
                <a:rPr lang="en-US" sz="1200" b="1" u="sng">
                  <a:latin typeface="Comic Sans MS" pitchFamily="1" charset="0"/>
                  <a:ea typeface="Comic Sans MS" pitchFamily="1" charset="0"/>
                  <a:cs typeface="Comic Sans MS" pitchFamily="1" charset="0"/>
                  <a:sym typeface="Comic Sans MS" pitchFamily="1" charset="0"/>
                </a:rPr>
                <a:t>Stratospheric aerosols</a:t>
              </a:r>
            </a:p>
            <a:p>
              <a:pPr algn="ctr"/>
              <a:r>
                <a:rPr lang="en-US" sz="1200">
                  <a:latin typeface="Arial Rounded MT Bold" pitchFamily="1" charset="0"/>
                  <a:ea typeface="Arial Rounded MT Bold" pitchFamily="1" charset="0"/>
                  <a:cs typeface="Arial Rounded MT Bold" pitchFamily="1" charset="0"/>
                  <a:sym typeface="Arial Rounded MT Bold" pitchFamily="1" charset="0"/>
                </a:rPr>
                <a:t>(Lifetime </a:t>
              </a:r>
              <a:r>
                <a:rPr lang="en-US" sz="1200">
                  <a:latin typeface="Symbol" pitchFamily="1" charset="2"/>
                  <a:ea typeface="Symbol" pitchFamily="1" charset="2"/>
                  <a:cs typeface="Symbol" pitchFamily="1" charset="2"/>
                  <a:sym typeface="Symbol" pitchFamily="1" charset="2"/>
                </a:rPr>
                <a:t>≈</a:t>
              </a:r>
              <a:r>
                <a:rPr lang="en-US" sz="1200">
                  <a:latin typeface="Arial Rounded MT Bold" pitchFamily="1" charset="0"/>
                  <a:ea typeface="Arial Rounded MT Bold" pitchFamily="1" charset="0"/>
                  <a:cs typeface="Arial Rounded MT Bold" pitchFamily="1" charset="0"/>
                  <a:sym typeface="Arial Rounded MT Bold" pitchFamily="1" charset="0"/>
                </a:rPr>
                <a:t> 1-3 years)</a:t>
              </a:r>
            </a:p>
          </p:txBody>
        </p:sp>
        <p:sp>
          <p:nvSpPr>
            <p:cNvPr id="42009" name="AutoShape 55"/>
            <p:cNvSpPr>
              <a:spLocks noChangeArrowheads="1"/>
            </p:cNvSpPr>
            <p:nvPr/>
          </p:nvSpPr>
          <p:spPr bwMode="auto">
            <a:xfrm>
              <a:off x="1195" y="2181"/>
              <a:ext cx="505" cy="382"/>
            </a:xfrm>
            <a:custGeom>
              <a:avLst/>
              <a:gdLst>
                <a:gd name="T0" fmla="*/ 0 w 21600"/>
                <a:gd name="T1" fmla="*/ 0 h 18330"/>
                <a:gd name="T2" fmla="*/ 21600 w 21600"/>
                <a:gd name="T3" fmla="*/ 18330 h 18330"/>
              </a:gdLst>
              <a:ahLst/>
              <a:cxnLst/>
              <a:rect l="T0" t="T1" r="T2" b="T3"/>
              <a:pathLst>
                <a:path w="21600" h="18330">
                  <a:moveTo>
                    <a:pt x="0" y="12447"/>
                  </a:moveTo>
                  <a:cubicBezTo>
                    <a:pt x="2938" y="1148"/>
                    <a:pt x="9919" y="-3270"/>
                    <a:pt x="15594" y="2580"/>
                  </a:cubicBezTo>
                  <a:cubicBezTo>
                    <a:pt x="18683" y="5765"/>
                    <a:pt x="20889" y="11549"/>
                    <a:pt x="21600" y="18330"/>
                  </a:cubicBezTo>
                </a:path>
              </a:pathLst>
            </a:custGeom>
            <a:noFill/>
            <a:ln w="9525">
              <a:solidFill>
                <a:schemeClr val="tx1"/>
              </a:solidFill>
              <a:miter lim="800000"/>
              <a:headEnd/>
              <a:tailEnd/>
            </a:ln>
          </p:spPr>
          <p:txBody>
            <a:bodyPr>
              <a:prstTxWarp prst="textNoShape">
                <a:avLst/>
              </a:prstTxWarp>
            </a:bodyPr>
            <a:lstStyle/>
            <a:p>
              <a:endParaRPr lang="en-US"/>
            </a:p>
          </p:txBody>
        </p:sp>
        <p:grpSp>
          <p:nvGrpSpPr>
            <p:cNvPr id="11" name="Group 56"/>
            <p:cNvGrpSpPr>
              <a:grpSpLocks/>
            </p:cNvGrpSpPr>
            <p:nvPr/>
          </p:nvGrpSpPr>
          <p:grpSpPr bwMode="auto">
            <a:xfrm>
              <a:off x="898" y="1559"/>
              <a:ext cx="1217" cy="2523"/>
              <a:chOff x="898" y="1559"/>
              <a:chExt cx="1217" cy="2523"/>
            </a:xfrm>
          </p:grpSpPr>
          <p:grpSp>
            <p:nvGrpSpPr>
              <p:cNvPr id="12" name="Group 57"/>
              <p:cNvGrpSpPr>
                <a:grpSpLocks/>
              </p:cNvGrpSpPr>
              <p:nvPr/>
            </p:nvGrpSpPr>
            <p:grpSpPr bwMode="auto">
              <a:xfrm>
                <a:off x="1244" y="1559"/>
                <a:ext cx="601" cy="1032"/>
                <a:chOff x="1244" y="1559"/>
                <a:chExt cx="601" cy="1032"/>
              </a:xfrm>
            </p:grpSpPr>
            <p:sp>
              <p:nvSpPr>
                <p:cNvPr id="42109" name="AutoShape 58"/>
                <p:cNvSpPr>
                  <a:spLocks noChangeArrowheads="1"/>
                </p:cNvSpPr>
                <p:nvPr/>
              </p:nvSpPr>
              <p:spPr bwMode="auto">
                <a:xfrm>
                  <a:off x="1307" y="1559"/>
                  <a:ext cx="521" cy="509"/>
                </a:xfrm>
                <a:custGeom>
                  <a:avLst/>
                  <a:gdLst>
                    <a:gd name="T0" fmla="*/ 0 w 21600"/>
                    <a:gd name="T1" fmla="*/ 0 h 19070"/>
                    <a:gd name="T2" fmla="*/ 21600 w 21600"/>
                    <a:gd name="T3" fmla="*/ 19070 h 19070"/>
                  </a:gdLst>
                  <a:ahLst/>
                  <a:cxnLst/>
                  <a:rect l="T0" t="T1" r="T2" b="T3"/>
                  <a:pathLst>
                    <a:path w="21600" h="19070">
                      <a:moveTo>
                        <a:pt x="0" y="7221"/>
                      </a:moveTo>
                      <a:cubicBezTo>
                        <a:pt x="4455" y="-1570"/>
                        <a:pt x="12241" y="-2530"/>
                        <a:pt x="17390" y="5077"/>
                      </a:cubicBezTo>
                      <a:cubicBezTo>
                        <a:pt x="19800" y="8637"/>
                        <a:pt x="21308" y="13652"/>
                        <a:pt x="21600" y="19070"/>
                      </a:cubicBezTo>
                    </a:path>
                  </a:pathLst>
                </a:custGeom>
                <a:noFill/>
                <a:ln w="9525">
                  <a:solidFill>
                    <a:schemeClr val="tx1"/>
                  </a:solidFill>
                  <a:miter lim="800000"/>
                  <a:headEnd/>
                  <a:tailEnd/>
                </a:ln>
              </p:spPr>
              <p:txBody>
                <a:bodyPr>
                  <a:prstTxWarp prst="textNoShape">
                    <a:avLst/>
                  </a:prstTxWarp>
                </a:bodyPr>
                <a:lstStyle/>
                <a:p>
                  <a:endParaRPr lang="en-US"/>
                </a:p>
              </p:txBody>
            </p:sp>
            <p:sp>
              <p:nvSpPr>
                <p:cNvPr id="42110" name="AutoShape 59"/>
                <p:cNvSpPr>
                  <a:spLocks noChangeArrowheads="1"/>
                </p:cNvSpPr>
                <p:nvPr/>
              </p:nvSpPr>
              <p:spPr bwMode="auto">
                <a:xfrm>
                  <a:off x="1244" y="1776"/>
                  <a:ext cx="476" cy="574"/>
                </a:xfrm>
                <a:custGeom>
                  <a:avLst/>
                  <a:gdLst>
                    <a:gd name="T0" fmla="*/ 0 w 21600"/>
                    <a:gd name="T1" fmla="*/ 0 h 18367"/>
                    <a:gd name="T2" fmla="*/ 21600 w 21600"/>
                    <a:gd name="T3" fmla="*/ 18367 h 18367"/>
                  </a:gdLst>
                  <a:ahLst/>
                  <a:cxnLst/>
                  <a:rect l="T0" t="T1" r="T2" b="T3"/>
                  <a:pathLst>
                    <a:path w="21600" h="18367">
                      <a:moveTo>
                        <a:pt x="0" y="10629"/>
                      </a:moveTo>
                      <a:cubicBezTo>
                        <a:pt x="3529" y="-100"/>
                        <a:pt x="10863" y="-3233"/>
                        <a:pt x="16380" y="3631"/>
                      </a:cubicBezTo>
                      <a:cubicBezTo>
                        <a:pt x="19069" y="6976"/>
                        <a:pt x="20951" y="12289"/>
                        <a:pt x="21600" y="18367"/>
                      </a:cubicBezTo>
                    </a:path>
                  </a:pathLst>
                </a:custGeom>
                <a:noFill/>
                <a:ln w="9525">
                  <a:solidFill>
                    <a:schemeClr val="tx1"/>
                  </a:solidFill>
                  <a:miter lim="800000"/>
                  <a:headEnd/>
                  <a:tailEnd/>
                </a:ln>
              </p:spPr>
              <p:txBody>
                <a:bodyPr>
                  <a:prstTxWarp prst="textNoShape">
                    <a:avLst/>
                  </a:prstTxWarp>
                </a:bodyPr>
                <a:lstStyle/>
                <a:p>
                  <a:endParaRPr lang="en-US"/>
                </a:p>
              </p:txBody>
            </p:sp>
            <p:sp>
              <p:nvSpPr>
                <p:cNvPr id="42111" name="AutoShape 60"/>
                <p:cNvSpPr>
                  <a:spLocks noChangeArrowheads="1"/>
                </p:cNvSpPr>
                <p:nvPr/>
              </p:nvSpPr>
              <p:spPr bwMode="auto">
                <a:xfrm>
                  <a:off x="1815" y="2050"/>
                  <a:ext cx="30" cy="30"/>
                </a:xfrm>
                <a:custGeom>
                  <a:avLst/>
                  <a:gdLst>
                    <a:gd name="T0" fmla="*/ 0 w 21600"/>
                    <a:gd name="T1" fmla="*/ 0 h 21600"/>
                    <a:gd name="T2" fmla="*/ 21600 w 21600"/>
                    <a:gd name="T3" fmla="*/ 21600 h 21600"/>
                  </a:gdLst>
                  <a:ahLst/>
                  <a:cxnLst/>
                  <a:rect l="T0" t="T1" r="T2" b="T3"/>
                  <a:pathLst>
                    <a:path w="21600" h="21600">
                      <a:moveTo>
                        <a:pt x="11462" y="4342"/>
                      </a:moveTo>
                      <a:lnTo>
                        <a:pt x="9722" y="1887"/>
                      </a:lnTo>
                      <a:lnTo>
                        <a:pt x="8550" y="6382"/>
                      </a:lnTo>
                      <a:lnTo>
                        <a:pt x="4502" y="3625"/>
                      </a:lnTo>
                      <a:lnTo>
                        <a:pt x="5372" y="7817"/>
                      </a:lnTo>
                      <a:lnTo>
                        <a:pt x="1172" y="8270"/>
                      </a:lnTo>
                      <a:lnTo>
                        <a:pt x="3935" y="11592"/>
                      </a:lnTo>
                      <a:lnTo>
                        <a:pt x="0" y="12877"/>
                      </a:lnTo>
                      <a:lnTo>
                        <a:pt x="3330" y="15370"/>
                      </a:lnTo>
                      <a:lnTo>
                        <a:pt x="1285" y="17825"/>
                      </a:lnTo>
                      <a:lnTo>
                        <a:pt x="4805" y="18240"/>
                      </a:lnTo>
                      <a:lnTo>
                        <a:pt x="4917" y="21600"/>
                      </a:lnTo>
                      <a:lnTo>
                        <a:pt x="7527" y="18125"/>
                      </a:lnTo>
                      <a:lnTo>
                        <a:pt x="8700" y="19712"/>
                      </a:lnTo>
                      <a:lnTo>
                        <a:pt x="9872" y="17370"/>
                      </a:lnTo>
                      <a:lnTo>
                        <a:pt x="11612" y="18842"/>
                      </a:lnTo>
                      <a:lnTo>
                        <a:pt x="12180" y="15935"/>
                      </a:lnTo>
                      <a:lnTo>
                        <a:pt x="14942" y="17370"/>
                      </a:lnTo>
                      <a:lnTo>
                        <a:pt x="14640" y="14350"/>
                      </a:lnTo>
                      <a:lnTo>
                        <a:pt x="18877" y="15632"/>
                      </a:lnTo>
                      <a:lnTo>
                        <a:pt x="16380" y="12310"/>
                      </a:lnTo>
                      <a:lnTo>
                        <a:pt x="18270" y="11290"/>
                      </a:lnTo>
                      <a:lnTo>
                        <a:pt x="16985" y="9402"/>
                      </a:lnTo>
                      <a:lnTo>
                        <a:pt x="21600" y="6645"/>
                      </a:lnTo>
                      <a:lnTo>
                        <a:pt x="16380" y="6532"/>
                      </a:lnTo>
                      <a:lnTo>
                        <a:pt x="18007" y="3172"/>
                      </a:lnTo>
                      <a:lnTo>
                        <a:pt x="14525" y="5777"/>
                      </a:lnTo>
                      <a:lnTo>
                        <a:pt x="14790" y="0"/>
                      </a:lnTo>
                      <a:close/>
                      <a:moveTo>
                        <a:pt x="11462" y="4342"/>
                      </a:moveTo>
                    </a:path>
                  </a:pathLst>
                </a:custGeom>
                <a:solidFill>
                  <a:srgbClr val="000000"/>
                </a:solidFill>
                <a:ln w="9525">
                  <a:solidFill>
                    <a:schemeClr val="tx1"/>
                  </a:solidFill>
                  <a:miter lim="800000"/>
                  <a:headEnd/>
                  <a:tailEnd/>
                </a:ln>
              </p:spPr>
              <p:txBody>
                <a:bodyPr>
                  <a:prstTxWarp prst="textNoShape">
                    <a:avLst/>
                  </a:prstTxWarp>
                </a:bodyPr>
                <a:lstStyle/>
                <a:p>
                  <a:endParaRPr lang="en-US"/>
                </a:p>
              </p:txBody>
            </p:sp>
            <p:sp>
              <p:nvSpPr>
                <p:cNvPr id="42112" name="AutoShape 61"/>
                <p:cNvSpPr>
                  <a:spLocks noChangeArrowheads="1"/>
                </p:cNvSpPr>
                <p:nvPr/>
              </p:nvSpPr>
              <p:spPr bwMode="auto">
                <a:xfrm>
                  <a:off x="1698" y="2332"/>
                  <a:ext cx="40" cy="35"/>
                </a:xfrm>
                <a:custGeom>
                  <a:avLst/>
                  <a:gdLst>
                    <a:gd name="T0" fmla="*/ 0 w 21600"/>
                    <a:gd name="T1" fmla="*/ 0 h 21600"/>
                    <a:gd name="T2" fmla="*/ 21600 w 21600"/>
                    <a:gd name="T3" fmla="*/ 21600 h 21600"/>
                  </a:gdLst>
                  <a:ahLst/>
                  <a:cxnLst/>
                  <a:rect l="T0" t="T1" r="T2" b="T3"/>
                  <a:pathLst>
                    <a:path w="21600" h="21600">
                      <a:moveTo>
                        <a:pt x="10800" y="5800"/>
                      </a:moveTo>
                      <a:lnTo>
                        <a:pt x="8352" y="2295"/>
                      </a:lnTo>
                      <a:lnTo>
                        <a:pt x="7312" y="6320"/>
                      </a:lnTo>
                      <a:lnTo>
                        <a:pt x="370" y="2295"/>
                      </a:lnTo>
                      <a:lnTo>
                        <a:pt x="4627" y="7617"/>
                      </a:lnTo>
                      <a:lnTo>
                        <a:pt x="0" y="8615"/>
                      </a:lnTo>
                      <a:lnTo>
                        <a:pt x="3722" y="11775"/>
                      </a:lnTo>
                      <a:lnTo>
                        <a:pt x="135" y="14587"/>
                      </a:lnTo>
                      <a:lnTo>
                        <a:pt x="5667" y="13937"/>
                      </a:lnTo>
                      <a:lnTo>
                        <a:pt x="4762" y="17617"/>
                      </a:lnTo>
                      <a:lnTo>
                        <a:pt x="7715" y="15627"/>
                      </a:lnTo>
                      <a:lnTo>
                        <a:pt x="8485" y="21600"/>
                      </a:lnTo>
                      <a:lnTo>
                        <a:pt x="10532" y="14935"/>
                      </a:lnTo>
                      <a:lnTo>
                        <a:pt x="13247" y="19737"/>
                      </a:lnTo>
                      <a:lnTo>
                        <a:pt x="14020" y="14457"/>
                      </a:lnTo>
                      <a:lnTo>
                        <a:pt x="18145" y="18095"/>
                      </a:lnTo>
                      <a:lnTo>
                        <a:pt x="16837" y="12942"/>
                      </a:lnTo>
                      <a:lnTo>
                        <a:pt x="21600" y="13290"/>
                      </a:lnTo>
                      <a:lnTo>
                        <a:pt x="17607" y="10475"/>
                      </a:lnTo>
                      <a:lnTo>
                        <a:pt x="21097" y="8137"/>
                      </a:lnTo>
                      <a:lnTo>
                        <a:pt x="16702" y="7315"/>
                      </a:lnTo>
                      <a:lnTo>
                        <a:pt x="18380" y="4457"/>
                      </a:lnTo>
                      <a:lnTo>
                        <a:pt x="14155" y="5325"/>
                      </a:lnTo>
                      <a:lnTo>
                        <a:pt x="14522" y="0"/>
                      </a:lnTo>
                      <a:close/>
                      <a:moveTo>
                        <a:pt x="10800" y="5800"/>
                      </a:moveTo>
                    </a:path>
                  </a:pathLst>
                </a:custGeom>
                <a:solidFill>
                  <a:srgbClr val="000000"/>
                </a:solidFill>
                <a:ln w="9525">
                  <a:solidFill>
                    <a:schemeClr val="tx1"/>
                  </a:solidFill>
                  <a:miter lim="800000"/>
                  <a:headEnd/>
                  <a:tailEnd/>
                </a:ln>
              </p:spPr>
              <p:txBody>
                <a:bodyPr>
                  <a:prstTxWarp prst="textNoShape">
                    <a:avLst/>
                  </a:prstTxWarp>
                </a:bodyPr>
                <a:lstStyle/>
                <a:p>
                  <a:endParaRPr lang="en-US"/>
                </a:p>
              </p:txBody>
            </p:sp>
            <p:sp>
              <p:nvSpPr>
                <p:cNvPr id="42113" name="AutoShape 62"/>
                <p:cNvSpPr>
                  <a:spLocks noChangeArrowheads="1"/>
                </p:cNvSpPr>
                <p:nvPr/>
              </p:nvSpPr>
              <p:spPr bwMode="auto">
                <a:xfrm>
                  <a:off x="1683" y="2543"/>
                  <a:ext cx="44" cy="48"/>
                </a:xfrm>
                <a:custGeom>
                  <a:avLst/>
                  <a:gdLst>
                    <a:gd name="T0" fmla="*/ 0 w 21600"/>
                    <a:gd name="T1" fmla="*/ 0 h 21600"/>
                    <a:gd name="T2" fmla="*/ 21600 w 21600"/>
                    <a:gd name="T3" fmla="*/ 21600 h 21600"/>
                  </a:gdLst>
                  <a:ahLst/>
                  <a:cxnLst/>
                  <a:rect l="T0" t="T1" r="T2" b="T3"/>
                  <a:pathLst>
                    <a:path w="21600" h="21600">
                      <a:moveTo>
                        <a:pt x="11462" y="4342"/>
                      </a:moveTo>
                      <a:lnTo>
                        <a:pt x="9722" y="1887"/>
                      </a:lnTo>
                      <a:lnTo>
                        <a:pt x="8550" y="6382"/>
                      </a:lnTo>
                      <a:lnTo>
                        <a:pt x="4502" y="3625"/>
                      </a:lnTo>
                      <a:lnTo>
                        <a:pt x="5372" y="7817"/>
                      </a:lnTo>
                      <a:lnTo>
                        <a:pt x="1172" y="8270"/>
                      </a:lnTo>
                      <a:lnTo>
                        <a:pt x="3935" y="11592"/>
                      </a:lnTo>
                      <a:lnTo>
                        <a:pt x="0" y="12877"/>
                      </a:lnTo>
                      <a:lnTo>
                        <a:pt x="3330" y="15370"/>
                      </a:lnTo>
                      <a:lnTo>
                        <a:pt x="1285" y="17825"/>
                      </a:lnTo>
                      <a:lnTo>
                        <a:pt x="4805" y="18240"/>
                      </a:lnTo>
                      <a:lnTo>
                        <a:pt x="4917" y="21600"/>
                      </a:lnTo>
                      <a:lnTo>
                        <a:pt x="7527" y="18125"/>
                      </a:lnTo>
                      <a:lnTo>
                        <a:pt x="8700" y="19712"/>
                      </a:lnTo>
                      <a:lnTo>
                        <a:pt x="9872" y="17370"/>
                      </a:lnTo>
                      <a:lnTo>
                        <a:pt x="11612" y="18842"/>
                      </a:lnTo>
                      <a:lnTo>
                        <a:pt x="12180" y="15935"/>
                      </a:lnTo>
                      <a:lnTo>
                        <a:pt x="14942" y="17370"/>
                      </a:lnTo>
                      <a:lnTo>
                        <a:pt x="14640" y="14350"/>
                      </a:lnTo>
                      <a:lnTo>
                        <a:pt x="18877" y="15632"/>
                      </a:lnTo>
                      <a:lnTo>
                        <a:pt x="16380" y="12310"/>
                      </a:lnTo>
                      <a:lnTo>
                        <a:pt x="18270" y="11290"/>
                      </a:lnTo>
                      <a:lnTo>
                        <a:pt x="16985" y="9402"/>
                      </a:lnTo>
                      <a:lnTo>
                        <a:pt x="21600" y="6645"/>
                      </a:lnTo>
                      <a:lnTo>
                        <a:pt x="16380" y="6532"/>
                      </a:lnTo>
                      <a:lnTo>
                        <a:pt x="18007" y="3172"/>
                      </a:lnTo>
                      <a:lnTo>
                        <a:pt x="14525" y="5777"/>
                      </a:lnTo>
                      <a:lnTo>
                        <a:pt x="14790" y="0"/>
                      </a:lnTo>
                      <a:close/>
                      <a:moveTo>
                        <a:pt x="11462" y="4342"/>
                      </a:moveTo>
                    </a:path>
                  </a:pathLst>
                </a:custGeom>
                <a:solidFill>
                  <a:srgbClr val="000000"/>
                </a:solidFill>
                <a:ln w="9525">
                  <a:solidFill>
                    <a:schemeClr val="tx1"/>
                  </a:solidFill>
                  <a:miter lim="800000"/>
                  <a:headEnd/>
                  <a:tailEnd/>
                </a:ln>
              </p:spPr>
              <p:txBody>
                <a:bodyPr>
                  <a:prstTxWarp prst="textNoShape">
                    <a:avLst/>
                  </a:prstTxWarp>
                </a:bodyPr>
                <a:lstStyle/>
                <a:p>
                  <a:endParaRPr lang="en-US"/>
                </a:p>
              </p:txBody>
            </p:sp>
          </p:grpSp>
          <p:sp>
            <p:nvSpPr>
              <p:cNvPr id="42106" name="Rectangle 63"/>
              <p:cNvSpPr>
                <a:spLocks noChangeArrowheads="1"/>
              </p:cNvSpPr>
              <p:nvPr/>
            </p:nvSpPr>
            <p:spPr bwMode="auto">
              <a:xfrm>
                <a:off x="1765" y="2567"/>
                <a:ext cx="350" cy="116"/>
              </a:xfrm>
              <a:prstGeom prst="rect">
                <a:avLst/>
              </a:prstGeom>
              <a:noFill/>
              <a:ln w="9525">
                <a:noFill/>
                <a:miter lim="800000"/>
                <a:headEnd/>
                <a:tailEnd/>
              </a:ln>
            </p:spPr>
            <p:txBody>
              <a:bodyPr wrap="none" lIns="0" tIns="0" rIns="0" bIns="0">
                <a:prstTxWarp prst="textNoShape">
                  <a:avLst/>
                </a:prstTxWarp>
                <a:spAutoFit/>
              </a:bodyPr>
              <a:lstStyle/>
              <a:p>
                <a:r>
                  <a:rPr lang="en-US" sz="1200" b="1">
                    <a:latin typeface="Lucida Grande" pitchFamily="1" charset="0"/>
                    <a:ea typeface="Lucida Grande" pitchFamily="1" charset="0"/>
                    <a:cs typeface="Lucida Grande" pitchFamily="1" charset="0"/>
                    <a:sym typeface="Lucida Grande" pitchFamily="1" charset="0"/>
                  </a:rPr>
                  <a:t>Ashfall</a:t>
                </a:r>
                <a:endParaRPr lang="en-US" sz="1200" b="1" dirty="0">
                  <a:latin typeface="Lucida Grande" pitchFamily="1" charset="0"/>
                  <a:ea typeface="Lucida Grande" pitchFamily="1" charset="0"/>
                  <a:cs typeface="Lucida Grande" pitchFamily="1" charset="0"/>
                  <a:sym typeface="Lucida Grande" pitchFamily="1" charset="0"/>
                </a:endParaRPr>
              </a:p>
            </p:txBody>
          </p:sp>
          <p:sp>
            <p:nvSpPr>
              <p:cNvPr id="42107" name="Rectangle 63"/>
              <p:cNvSpPr>
                <a:spLocks noChangeArrowheads="1"/>
              </p:cNvSpPr>
              <p:nvPr/>
            </p:nvSpPr>
            <p:spPr bwMode="auto">
              <a:xfrm flipH="1">
                <a:off x="898" y="3849"/>
                <a:ext cx="567" cy="233"/>
              </a:xfrm>
              <a:prstGeom prst="rect">
                <a:avLst/>
              </a:prstGeom>
              <a:noFill/>
              <a:ln w="9525">
                <a:noFill/>
                <a:miter lim="800000"/>
                <a:headEnd/>
                <a:tailEnd/>
              </a:ln>
            </p:spPr>
            <p:txBody>
              <a:bodyPr lIns="0" tIns="0" rIns="0" bIns="0">
                <a:prstTxWarp prst="textNoShape">
                  <a:avLst/>
                </a:prstTxWarp>
                <a:spAutoFit/>
              </a:bodyPr>
              <a:lstStyle/>
              <a:p>
                <a:pPr algn="ctr"/>
                <a:r>
                  <a:rPr lang="en-US" sz="1200" b="1" dirty="0">
                    <a:solidFill>
                      <a:srgbClr val="FFFFFF"/>
                    </a:solidFill>
                    <a:latin typeface="Lucida Grande" pitchFamily="1" charset="0"/>
                    <a:ea typeface="Lucida Grande" pitchFamily="1" charset="0"/>
                    <a:cs typeface="Lucida Grande" pitchFamily="1" charset="0"/>
                    <a:sym typeface="Lucida Grande" pitchFamily="1" charset="0"/>
                  </a:rPr>
                  <a:t>Dissolved gases</a:t>
                </a:r>
              </a:p>
            </p:txBody>
          </p:sp>
        </p:grpSp>
        <p:grpSp>
          <p:nvGrpSpPr>
            <p:cNvPr id="13" name="Group 64"/>
            <p:cNvGrpSpPr>
              <a:grpSpLocks/>
            </p:cNvGrpSpPr>
            <p:nvPr/>
          </p:nvGrpSpPr>
          <p:grpSpPr bwMode="auto">
            <a:xfrm>
              <a:off x="3764" y="1584"/>
              <a:ext cx="376" cy="184"/>
              <a:chOff x="3764" y="1584"/>
              <a:chExt cx="376" cy="184"/>
            </a:xfrm>
          </p:grpSpPr>
          <p:sp>
            <p:nvSpPr>
              <p:cNvPr id="42101" name="Oval 65"/>
              <p:cNvSpPr>
                <a:spLocks noChangeArrowheads="1"/>
              </p:cNvSpPr>
              <p:nvPr/>
            </p:nvSpPr>
            <p:spPr bwMode="auto">
              <a:xfrm>
                <a:off x="3764" y="1584"/>
                <a:ext cx="40" cy="40"/>
              </a:xfrm>
              <a:prstGeom prst="ellipse">
                <a:avLst/>
              </a:prstGeom>
              <a:noFill/>
              <a:ln w="9525">
                <a:solidFill>
                  <a:schemeClr val="tx1"/>
                </a:solidFill>
                <a:round/>
                <a:headEnd/>
                <a:tailEnd/>
              </a:ln>
            </p:spPr>
            <p:txBody>
              <a:bodyPr>
                <a:prstTxWarp prst="textNoShape">
                  <a:avLst/>
                </a:prstTxWarp>
              </a:bodyPr>
              <a:lstStyle/>
              <a:p>
                <a:endParaRPr lang="en-US"/>
              </a:p>
            </p:txBody>
          </p:sp>
          <p:sp>
            <p:nvSpPr>
              <p:cNvPr id="42102" name="Oval 66"/>
              <p:cNvSpPr>
                <a:spLocks noChangeArrowheads="1"/>
              </p:cNvSpPr>
              <p:nvPr/>
            </p:nvSpPr>
            <p:spPr bwMode="auto">
              <a:xfrm>
                <a:off x="3908" y="1632"/>
                <a:ext cx="40" cy="40"/>
              </a:xfrm>
              <a:prstGeom prst="ellipse">
                <a:avLst/>
              </a:prstGeom>
              <a:noFill/>
              <a:ln w="9525">
                <a:solidFill>
                  <a:schemeClr val="tx1"/>
                </a:solidFill>
                <a:round/>
                <a:headEnd/>
                <a:tailEnd/>
              </a:ln>
            </p:spPr>
            <p:txBody>
              <a:bodyPr>
                <a:prstTxWarp prst="textNoShape">
                  <a:avLst/>
                </a:prstTxWarp>
              </a:bodyPr>
              <a:lstStyle/>
              <a:p>
                <a:endParaRPr lang="en-US"/>
              </a:p>
            </p:txBody>
          </p:sp>
          <p:sp>
            <p:nvSpPr>
              <p:cNvPr id="42103" name="Oval 67"/>
              <p:cNvSpPr>
                <a:spLocks noChangeArrowheads="1"/>
              </p:cNvSpPr>
              <p:nvPr/>
            </p:nvSpPr>
            <p:spPr bwMode="auto">
              <a:xfrm>
                <a:off x="4100" y="1584"/>
                <a:ext cx="40" cy="40"/>
              </a:xfrm>
              <a:prstGeom prst="ellipse">
                <a:avLst/>
              </a:prstGeom>
              <a:noFill/>
              <a:ln w="9525">
                <a:solidFill>
                  <a:schemeClr val="tx1"/>
                </a:solidFill>
                <a:round/>
                <a:headEnd/>
                <a:tailEnd/>
              </a:ln>
            </p:spPr>
            <p:txBody>
              <a:bodyPr>
                <a:prstTxWarp prst="textNoShape">
                  <a:avLst/>
                </a:prstTxWarp>
              </a:bodyPr>
              <a:lstStyle/>
              <a:p>
                <a:endParaRPr lang="en-US"/>
              </a:p>
            </p:txBody>
          </p:sp>
          <p:sp>
            <p:nvSpPr>
              <p:cNvPr id="42104" name="Oval 68"/>
              <p:cNvSpPr>
                <a:spLocks noChangeArrowheads="1"/>
              </p:cNvSpPr>
              <p:nvPr/>
            </p:nvSpPr>
            <p:spPr bwMode="auto">
              <a:xfrm>
                <a:off x="4052" y="1728"/>
                <a:ext cx="40" cy="40"/>
              </a:xfrm>
              <a:prstGeom prst="ellipse">
                <a:avLst/>
              </a:prstGeom>
              <a:noFill/>
              <a:ln w="9525">
                <a:solidFill>
                  <a:schemeClr val="tx1"/>
                </a:solidFill>
                <a:round/>
                <a:headEnd/>
                <a:tailEnd/>
              </a:ln>
            </p:spPr>
            <p:txBody>
              <a:bodyPr>
                <a:prstTxWarp prst="textNoShape">
                  <a:avLst/>
                </a:prstTxWarp>
              </a:bodyPr>
              <a:lstStyle/>
              <a:p>
                <a:endParaRPr lang="en-US"/>
              </a:p>
            </p:txBody>
          </p:sp>
        </p:grpSp>
        <p:sp>
          <p:nvSpPr>
            <p:cNvPr id="42012" name="Rectangle 69"/>
            <p:cNvSpPr>
              <a:spLocks noChangeArrowheads="1"/>
            </p:cNvSpPr>
            <p:nvPr/>
          </p:nvSpPr>
          <p:spPr bwMode="auto">
            <a:xfrm>
              <a:off x="3688" y="1865"/>
              <a:ext cx="447" cy="302"/>
            </a:xfrm>
            <a:prstGeom prst="rect">
              <a:avLst/>
            </a:prstGeom>
            <a:noFill/>
            <a:ln w="9525">
              <a:noFill/>
              <a:miter lim="800000"/>
              <a:headEnd/>
              <a:tailEnd/>
            </a:ln>
          </p:spPr>
          <p:txBody>
            <a:bodyPr wrap="none" lIns="0" tIns="0" rIns="0" bIns="0">
              <a:prstTxWarp prst="textNoShape">
                <a:avLst/>
              </a:prstTxWarp>
              <a:spAutoFit/>
            </a:bodyPr>
            <a:lstStyle/>
            <a:p>
              <a:pPr algn="ctr"/>
              <a:r>
                <a:rPr lang="en-US" sz="1200" b="1">
                  <a:solidFill>
                    <a:srgbClr val="353397"/>
                  </a:solidFill>
                  <a:latin typeface="Lucida Grande" pitchFamily="1" charset="0"/>
                  <a:ea typeface="Lucida Grande" pitchFamily="1" charset="0"/>
                  <a:cs typeface="Lucida Grande" pitchFamily="1" charset="0"/>
                  <a:sym typeface="Lucida Grande" pitchFamily="1" charset="0"/>
                </a:rPr>
                <a:t>Effects</a:t>
              </a:r>
            </a:p>
            <a:p>
              <a:pPr algn="ctr"/>
              <a:r>
                <a:rPr lang="en-US" sz="1200" b="1">
                  <a:solidFill>
                    <a:srgbClr val="353397"/>
                  </a:solidFill>
                  <a:latin typeface="Lucida Grande" pitchFamily="1" charset="0"/>
                  <a:ea typeface="Lucida Grande" pitchFamily="1" charset="0"/>
                  <a:cs typeface="Lucida Grande" pitchFamily="1" charset="0"/>
                  <a:sym typeface="Lucida Grande" pitchFamily="1" charset="0"/>
                </a:rPr>
                <a:t>on cirrus</a:t>
              </a:r>
            </a:p>
            <a:p>
              <a:pPr algn="ctr">
                <a:lnSpc>
                  <a:spcPct val="60000"/>
                </a:lnSpc>
              </a:pPr>
              <a:r>
                <a:rPr lang="en-US" sz="1200" b="1">
                  <a:solidFill>
                    <a:srgbClr val="353397"/>
                  </a:solidFill>
                  <a:latin typeface="Lucida Grande" pitchFamily="1" charset="0"/>
                  <a:ea typeface="Lucida Grande" pitchFamily="1" charset="0"/>
                  <a:cs typeface="Lucida Grande" pitchFamily="1" charset="0"/>
                  <a:sym typeface="Lucida Grande" pitchFamily="1" charset="0"/>
                </a:rPr>
                <a:t>clouds</a:t>
              </a:r>
            </a:p>
          </p:txBody>
        </p:sp>
        <p:sp>
          <p:nvSpPr>
            <p:cNvPr id="42013" name="AutoShape 70"/>
            <p:cNvSpPr>
              <a:spLocks noChangeArrowheads="1"/>
            </p:cNvSpPr>
            <p:nvPr/>
          </p:nvSpPr>
          <p:spPr bwMode="auto">
            <a:xfrm>
              <a:off x="3651" y="1814"/>
              <a:ext cx="449" cy="41"/>
            </a:xfrm>
            <a:custGeom>
              <a:avLst/>
              <a:gdLst>
                <a:gd name="T0" fmla="*/ 0 w 21252"/>
                <a:gd name="T1" fmla="*/ 0 h 20380"/>
                <a:gd name="T2" fmla="*/ 21252 w 21252"/>
                <a:gd name="T3" fmla="*/ 20380 h 20380"/>
              </a:gdLst>
              <a:ahLst/>
              <a:cxnLst/>
              <a:rect l="T0" t="T1" r="T2" b="T3"/>
              <a:pathLst>
                <a:path w="21252" h="20380">
                  <a:moveTo>
                    <a:pt x="1252" y="18655"/>
                  </a:moveTo>
                  <a:cubicBezTo>
                    <a:pt x="7173" y="19145"/>
                    <a:pt x="13757" y="21600"/>
                    <a:pt x="19915" y="19636"/>
                  </a:cubicBezTo>
                  <a:cubicBezTo>
                    <a:pt x="20957" y="17673"/>
                    <a:pt x="20578" y="18655"/>
                    <a:pt x="21147" y="16691"/>
                  </a:cubicBezTo>
                  <a:cubicBezTo>
                    <a:pt x="21431" y="12273"/>
                    <a:pt x="21099" y="8345"/>
                    <a:pt x="20578" y="7855"/>
                  </a:cubicBezTo>
                  <a:cubicBezTo>
                    <a:pt x="18826" y="6873"/>
                    <a:pt x="17120" y="6873"/>
                    <a:pt x="15368" y="5891"/>
                  </a:cubicBezTo>
                  <a:cubicBezTo>
                    <a:pt x="14184" y="3436"/>
                    <a:pt x="12952" y="1473"/>
                    <a:pt x="11768" y="0"/>
                  </a:cubicBezTo>
                  <a:cubicBezTo>
                    <a:pt x="8405" y="982"/>
                    <a:pt x="5089" y="4418"/>
                    <a:pt x="1726" y="5891"/>
                  </a:cubicBezTo>
                  <a:cubicBezTo>
                    <a:pt x="1110" y="6873"/>
                    <a:pt x="542" y="7364"/>
                    <a:pt x="20" y="10800"/>
                  </a:cubicBezTo>
                  <a:cubicBezTo>
                    <a:pt x="-169" y="16200"/>
                    <a:pt x="778" y="21109"/>
                    <a:pt x="1252" y="18655"/>
                  </a:cubicBezTo>
                  <a:close/>
                  <a:moveTo>
                    <a:pt x="1252" y="18655"/>
                  </a:moveTo>
                </a:path>
              </a:pathLst>
            </a:custGeom>
            <a:noFill/>
            <a:ln w="9525">
              <a:solidFill>
                <a:schemeClr val="tx1"/>
              </a:solidFill>
              <a:miter lim="800000"/>
              <a:headEnd/>
              <a:tailEnd/>
            </a:ln>
          </p:spPr>
          <p:txBody>
            <a:bodyPr>
              <a:prstTxWarp prst="textNoShape">
                <a:avLst/>
              </a:prstTxWarp>
            </a:bodyPr>
            <a:lstStyle/>
            <a:p>
              <a:endParaRPr lang="en-US"/>
            </a:p>
          </p:txBody>
        </p:sp>
        <p:sp>
          <p:nvSpPr>
            <p:cNvPr id="42014" name="Rectangle 71"/>
            <p:cNvSpPr>
              <a:spLocks noChangeArrowheads="1"/>
            </p:cNvSpPr>
            <p:nvPr/>
          </p:nvSpPr>
          <p:spPr bwMode="auto">
            <a:xfrm>
              <a:off x="3735" y="1318"/>
              <a:ext cx="746" cy="116"/>
            </a:xfrm>
            <a:prstGeom prst="rect">
              <a:avLst/>
            </a:prstGeom>
            <a:solidFill>
              <a:srgbClr val="FFFFFF"/>
            </a:solidFill>
            <a:ln w="9525">
              <a:solidFill>
                <a:srgbClr val="FFFFFF"/>
              </a:solidFill>
              <a:miter lim="800000"/>
              <a:headEnd/>
              <a:tailEnd/>
            </a:ln>
          </p:spPr>
          <p:txBody>
            <a:bodyPr wrap="none" lIns="0" tIns="0" rIns="0" bIns="0">
              <a:prstTxWarp prst="textNoShape">
                <a:avLst/>
              </a:prstTxWarp>
              <a:spAutoFit/>
            </a:bodyPr>
            <a:lstStyle/>
            <a:p>
              <a:r>
                <a:rPr lang="en-US" sz="1200" b="1">
                  <a:solidFill>
                    <a:srgbClr val="353397"/>
                  </a:solidFill>
                  <a:latin typeface="Lucida Grande" pitchFamily="1" charset="0"/>
                  <a:ea typeface="Lucida Grande" pitchFamily="1" charset="0"/>
                  <a:cs typeface="Lucida Grande" pitchFamily="1" charset="0"/>
                  <a:sym typeface="Lucida Grande" pitchFamily="1" charset="0"/>
                </a:rPr>
                <a:t>absorption (IR)</a:t>
              </a:r>
            </a:p>
          </p:txBody>
        </p:sp>
        <p:sp>
          <p:nvSpPr>
            <p:cNvPr id="42015" name="Rectangle 72"/>
            <p:cNvSpPr>
              <a:spLocks noChangeArrowheads="1"/>
            </p:cNvSpPr>
            <p:nvPr/>
          </p:nvSpPr>
          <p:spPr bwMode="auto">
            <a:xfrm>
              <a:off x="3851" y="993"/>
              <a:ext cx="390" cy="236"/>
            </a:xfrm>
            <a:prstGeom prst="rect">
              <a:avLst/>
            </a:prstGeom>
            <a:solidFill>
              <a:srgbClr val="FFFFFF"/>
            </a:solidFill>
            <a:ln w="9525">
              <a:solidFill>
                <a:srgbClr val="FFFFFF"/>
              </a:solidFill>
              <a:miter lim="800000"/>
              <a:headEnd/>
              <a:tailEnd/>
            </a:ln>
          </p:spPr>
          <p:txBody>
            <a:bodyPr wrap="none" lIns="0" tIns="0" rIns="0" bIns="0">
              <a:prstTxWarp prst="textNoShape">
                <a:avLst/>
              </a:prstTxWarp>
              <a:spAutoFit/>
            </a:bodyPr>
            <a:lstStyle/>
            <a:p>
              <a:pPr algn="ctr"/>
              <a:r>
                <a:rPr lang="en-US" sz="1200" b="1">
                  <a:solidFill>
                    <a:srgbClr val="9835FC"/>
                  </a:solidFill>
                  <a:latin typeface="Lucida Grande" pitchFamily="1" charset="0"/>
                  <a:ea typeface="Lucida Grande" pitchFamily="1" charset="0"/>
                  <a:cs typeface="Lucida Grande" pitchFamily="1" charset="0"/>
                  <a:sym typeface="Lucida Grande" pitchFamily="1" charset="0"/>
                </a:rPr>
                <a:t>IR</a:t>
              </a:r>
            </a:p>
            <a:p>
              <a:pPr algn="ctr"/>
              <a:r>
                <a:rPr lang="en-US" sz="1200" b="1">
                  <a:solidFill>
                    <a:srgbClr val="9835FC"/>
                  </a:solidFill>
                  <a:latin typeface="Lucida Grande" pitchFamily="1" charset="0"/>
                  <a:ea typeface="Lucida Grande" pitchFamily="1" charset="0"/>
                  <a:cs typeface="Lucida Grande" pitchFamily="1" charset="0"/>
                  <a:sym typeface="Lucida Grande" pitchFamily="1" charset="0"/>
                </a:rPr>
                <a:t>Heating</a:t>
              </a:r>
            </a:p>
          </p:txBody>
        </p:sp>
        <p:grpSp>
          <p:nvGrpSpPr>
            <p:cNvPr id="14" name="Group 73"/>
            <p:cNvGrpSpPr>
              <a:grpSpLocks/>
            </p:cNvGrpSpPr>
            <p:nvPr/>
          </p:nvGrpSpPr>
          <p:grpSpPr bwMode="auto">
            <a:xfrm>
              <a:off x="4539" y="977"/>
              <a:ext cx="722" cy="462"/>
              <a:chOff x="4539" y="977"/>
              <a:chExt cx="722" cy="462"/>
            </a:xfrm>
          </p:grpSpPr>
          <p:sp>
            <p:nvSpPr>
              <p:cNvPr id="42091" name="Rectangle 74"/>
              <p:cNvSpPr>
                <a:spLocks noChangeArrowheads="1"/>
              </p:cNvSpPr>
              <p:nvPr/>
            </p:nvSpPr>
            <p:spPr bwMode="auto">
              <a:xfrm>
                <a:off x="4720" y="977"/>
                <a:ext cx="447" cy="116"/>
              </a:xfrm>
              <a:prstGeom prst="rect">
                <a:avLst/>
              </a:prstGeom>
              <a:solidFill>
                <a:srgbClr val="FFFFFF"/>
              </a:solidFill>
              <a:ln w="9525">
                <a:solidFill>
                  <a:srgbClr val="FFFFFF"/>
                </a:solidFill>
                <a:miter lim="800000"/>
                <a:headEnd/>
                <a:tailEnd/>
              </a:ln>
            </p:spPr>
            <p:txBody>
              <a:bodyPr wrap="none" lIns="0" tIns="0" rIns="0" bIns="0">
                <a:prstTxWarp prst="textNoShape">
                  <a:avLst/>
                </a:prstTxWarp>
                <a:spAutoFit/>
              </a:bodyPr>
              <a:lstStyle/>
              <a:p>
                <a:r>
                  <a:rPr lang="en-US" sz="1200" b="1">
                    <a:solidFill>
                      <a:srgbClr val="353397"/>
                    </a:solidFill>
                    <a:latin typeface="Lucida Grande" pitchFamily="1" charset="0"/>
                    <a:ea typeface="Lucida Grande" pitchFamily="1" charset="0"/>
                    <a:cs typeface="Lucida Grande" pitchFamily="1" charset="0"/>
                    <a:sym typeface="Lucida Grande" pitchFamily="1" charset="0"/>
                  </a:rPr>
                  <a:t>emission</a:t>
                </a:r>
              </a:p>
            </p:txBody>
          </p:sp>
          <p:sp>
            <p:nvSpPr>
              <p:cNvPr id="42092" name="Rectangle 75"/>
              <p:cNvSpPr>
                <a:spLocks noChangeArrowheads="1"/>
              </p:cNvSpPr>
              <p:nvPr/>
            </p:nvSpPr>
            <p:spPr bwMode="auto">
              <a:xfrm>
                <a:off x="4539" y="1323"/>
                <a:ext cx="447" cy="116"/>
              </a:xfrm>
              <a:prstGeom prst="rect">
                <a:avLst/>
              </a:prstGeom>
              <a:solidFill>
                <a:srgbClr val="FFFFFF"/>
              </a:solidFill>
              <a:ln w="9525">
                <a:solidFill>
                  <a:srgbClr val="FFFFFF"/>
                </a:solidFill>
                <a:miter lim="800000"/>
                <a:headEnd/>
                <a:tailEnd/>
              </a:ln>
            </p:spPr>
            <p:txBody>
              <a:bodyPr wrap="none" lIns="0" tIns="0" rIns="0" bIns="0">
                <a:prstTxWarp prst="textNoShape">
                  <a:avLst/>
                </a:prstTxWarp>
                <a:spAutoFit/>
              </a:bodyPr>
              <a:lstStyle/>
              <a:p>
                <a:r>
                  <a:rPr lang="en-US" sz="1200" b="1">
                    <a:solidFill>
                      <a:srgbClr val="353397"/>
                    </a:solidFill>
                    <a:latin typeface="Lucida Grande" pitchFamily="1" charset="0"/>
                    <a:ea typeface="Lucida Grande" pitchFamily="1" charset="0"/>
                    <a:cs typeface="Lucida Grande" pitchFamily="1" charset="0"/>
                    <a:sym typeface="Lucida Grande" pitchFamily="1" charset="0"/>
                  </a:rPr>
                  <a:t>emission</a:t>
                </a:r>
              </a:p>
            </p:txBody>
          </p:sp>
          <p:sp>
            <p:nvSpPr>
              <p:cNvPr id="42093" name="Rectangle 76"/>
              <p:cNvSpPr>
                <a:spLocks noChangeArrowheads="1"/>
              </p:cNvSpPr>
              <p:nvPr/>
            </p:nvSpPr>
            <p:spPr bwMode="auto">
              <a:xfrm>
                <a:off x="4748" y="1141"/>
                <a:ext cx="513" cy="116"/>
              </a:xfrm>
              <a:prstGeom prst="rect">
                <a:avLst/>
              </a:prstGeom>
              <a:solidFill>
                <a:srgbClr val="FFFFFF"/>
              </a:solidFill>
              <a:ln w="9525">
                <a:solidFill>
                  <a:srgbClr val="FFFFFF"/>
                </a:solidFill>
                <a:miter lim="800000"/>
                <a:headEnd/>
                <a:tailEnd/>
              </a:ln>
            </p:spPr>
            <p:txBody>
              <a:bodyPr wrap="none" lIns="0" tIns="0" rIns="0" bIns="0">
                <a:prstTxWarp prst="textNoShape">
                  <a:avLst/>
                </a:prstTxWarp>
                <a:spAutoFit/>
              </a:bodyPr>
              <a:lstStyle/>
              <a:p>
                <a:r>
                  <a:rPr lang="en-US" sz="1200" b="1">
                    <a:solidFill>
                      <a:srgbClr val="9835FC"/>
                    </a:solidFill>
                    <a:latin typeface="Lucida Grande" pitchFamily="1" charset="0"/>
                    <a:ea typeface="Lucida Grande" pitchFamily="1" charset="0"/>
                    <a:cs typeface="Lucida Grande" pitchFamily="1" charset="0"/>
                    <a:sym typeface="Lucida Grande" pitchFamily="1" charset="0"/>
                  </a:rPr>
                  <a:t>IR Cooling</a:t>
                </a:r>
              </a:p>
            </p:txBody>
          </p:sp>
        </p:grpSp>
        <p:sp>
          <p:nvSpPr>
            <p:cNvPr id="42017" name="Rectangle 84"/>
            <p:cNvSpPr>
              <a:spLocks noChangeArrowheads="1"/>
            </p:cNvSpPr>
            <p:nvPr/>
          </p:nvSpPr>
          <p:spPr bwMode="auto">
            <a:xfrm>
              <a:off x="1728" y="1419"/>
              <a:ext cx="770" cy="116"/>
            </a:xfrm>
            <a:prstGeom prst="rect">
              <a:avLst/>
            </a:prstGeom>
            <a:noFill/>
            <a:ln w="9525">
              <a:noFill/>
              <a:miter lim="800000"/>
              <a:headEnd/>
              <a:tailEnd/>
            </a:ln>
          </p:spPr>
          <p:txBody>
            <a:bodyPr wrap="none" lIns="0" tIns="0" rIns="0" bIns="0">
              <a:prstTxWarp prst="textNoShape">
                <a:avLst/>
              </a:prstTxWarp>
              <a:spAutoFit/>
            </a:bodyPr>
            <a:lstStyle/>
            <a:p>
              <a:r>
                <a:rPr lang="en-US" sz="1200" b="1" dirty="0">
                  <a:solidFill>
                    <a:srgbClr val="353397"/>
                  </a:solidFill>
                  <a:latin typeface="Lucida Grande" pitchFamily="1" charset="0"/>
                  <a:ea typeface="Lucida Grande" pitchFamily="1" charset="0"/>
                  <a:cs typeface="Lucida Grande" pitchFamily="1" charset="0"/>
                  <a:sym typeface="Lucida Grande" pitchFamily="1" charset="0"/>
                </a:rPr>
                <a:t>forward scatter</a:t>
              </a:r>
            </a:p>
          </p:txBody>
        </p:sp>
        <p:grpSp>
          <p:nvGrpSpPr>
            <p:cNvPr id="15" name="Group 85"/>
            <p:cNvGrpSpPr>
              <a:grpSpLocks/>
            </p:cNvGrpSpPr>
            <p:nvPr/>
          </p:nvGrpSpPr>
          <p:grpSpPr bwMode="auto">
            <a:xfrm>
              <a:off x="2262" y="1467"/>
              <a:ext cx="1344" cy="1153"/>
              <a:chOff x="2262" y="1467"/>
              <a:chExt cx="1344" cy="1153"/>
            </a:xfrm>
          </p:grpSpPr>
          <p:sp>
            <p:nvSpPr>
              <p:cNvPr id="42081" name="Rectangle 86"/>
              <p:cNvSpPr>
                <a:spLocks noChangeArrowheads="1"/>
              </p:cNvSpPr>
              <p:nvPr/>
            </p:nvSpPr>
            <p:spPr bwMode="auto">
              <a:xfrm>
                <a:off x="3089" y="1814"/>
                <a:ext cx="493" cy="349"/>
              </a:xfrm>
              <a:prstGeom prst="rect">
                <a:avLst/>
              </a:prstGeom>
              <a:noFill/>
              <a:ln w="9525">
                <a:noFill/>
                <a:miter lim="800000"/>
                <a:headEnd/>
                <a:tailEnd/>
              </a:ln>
            </p:spPr>
            <p:txBody>
              <a:bodyPr wrap="none" lIns="0" tIns="0" rIns="0" bIns="0">
                <a:prstTxWarp prst="textNoShape">
                  <a:avLst/>
                </a:prstTxWarp>
                <a:spAutoFit/>
              </a:bodyPr>
              <a:lstStyle/>
              <a:p>
                <a:r>
                  <a:rPr lang="en-US" sz="1200" b="1">
                    <a:solidFill>
                      <a:srgbClr val="FA9937"/>
                    </a:solidFill>
                    <a:latin typeface="Lucida Grande" pitchFamily="1" charset="0"/>
                    <a:ea typeface="Lucida Grande" pitchFamily="1" charset="0"/>
                    <a:cs typeface="Lucida Grande" pitchFamily="1" charset="0"/>
                    <a:sym typeface="Lucida Grande" pitchFamily="1" charset="0"/>
                  </a:rPr>
                  <a:t>Enhanced</a:t>
                </a:r>
              </a:p>
              <a:p>
                <a:r>
                  <a:rPr lang="en-US" sz="1200" b="1">
                    <a:solidFill>
                      <a:srgbClr val="FA9937"/>
                    </a:solidFill>
                    <a:latin typeface="Lucida Grande" pitchFamily="1" charset="0"/>
                    <a:ea typeface="Lucida Grande" pitchFamily="1" charset="0"/>
                    <a:cs typeface="Lucida Grande" pitchFamily="1" charset="0"/>
                    <a:sym typeface="Lucida Grande" pitchFamily="1" charset="0"/>
                  </a:rPr>
                  <a:t>    Diffuse</a:t>
                </a:r>
              </a:p>
              <a:p>
                <a:r>
                  <a:rPr lang="en-US" sz="1200" b="1">
                    <a:solidFill>
                      <a:srgbClr val="FA9937"/>
                    </a:solidFill>
                    <a:latin typeface="Lucida Grande" pitchFamily="1" charset="0"/>
                    <a:ea typeface="Lucida Grande" pitchFamily="1" charset="0"/>
                    <a:cs typeface="Lucida Grande" pitchFamily="1" charset="0"/>
                    <a:sym typeface="Lucida Grande" pitchFamily="1" charset="0"/>
                  </a:rPr>
                  <a:t>       Flux</a:t>
                </a:r>
              </a:p>
            </p:txBody>
          </p:sp>
          <p:sp>
            <p:nvSpPr>
              <p:cNvPr id="42082" name="Rectangle 87"/>
              <p:cNvSpPr>
                <a:spLocks noChangeArrowheads="1"/>
              </p:cNvSpPr>
              <p:nvPr/>
            </p:nvSpPr>
            <p:spPr bwMode="auto">
              <a:xfrm>
                <a:off x="3182" y="2271"/>
                <a:ext cx="424" cy="349"/>
              </a:xfrm>
              <a:prstGeom prst="rect">
                <a:avLst/>
              </a:prstGeom>
              <a:noFill/>
              <a:ln w="9525">
                <a:noFill/>
                <a:miter lim="800000"/>
                <a:headEnd/>
                <a:tailEnd/>
              </a:ln>
            </p:spPr>
            <p:txBody>
              <a:bodyPr wrap="none" lIns="0" tIns="0" rIns="0" bIns="0">
                <a:prstTxWarp prst="textNoShape">
                  <a:avLst/>
                </a:prstTxWarp>
                <a:spAutoFit/>
              </a:bodyPr>
              <a:lstStyle/>
              <a:p>
                <a:r>
                  <a:rPr lang="en-US" sz="1200" b="1">
                    <a:solidFill>
                      <a:srgbClr val="FA9937"/>
                    </a:solidFill>
                    <a:latin typeface="Lucida Grande" pitchFamily="1" charset="0"/>
                    <a:ea typeface="Lucida Grande" pitchFamily="1" charset="0"/>
                    <a:cs typeface="Lucida Grande" pitchFamily="1" charset="0"/>
                    <a:sym typeface="Lucida Grande" pitchFamily="1" charset="0"/>
                  </a:rPr>
                  <a:t>Reduced</a:t>
                </a:r>
              </a:p>
              <a:p>
                <a:r>
                  <a:rPr lang="en-US" sz="1200" b="1">
                    <a:solidFill>
                      <a:srgbClr val="FA9937"/>
                    </a:solidFill>
                    <a:latin typeface="Lucida Grande" pitchFamily="1" charset="0"/>
                    <a:ea typeface="Lucida Grande" pitchFamily="1" charset="0"/>
                    <a:cs typeface="Lucida Grande" pitchFamily="1" charset="0"/>
                    <a:sym typeface="Lucida Grande" pitchFamily="1" charset="0"/>
                  </a:rPr>
                  <a:t>   Direct</a:t>
                </a:r>
              </a:p>
              <a:p>
                <a:r>
                  <a:rPr lang="en-US" sz="1200" b="1">
                    <a:solidFill>
                      <a:srgbClr val="FA9937"/>
                    </a:solidFill>
                    <a:latin typeface="Lucida Grande" pitchFamily="1" charset="0"/>
                    <a:ea typeface="Lucida Grande" pitchFamily="1" charset="0"/>
                    <a:cs typeface="Lucida Grande" pitchFamily="1" charset="0"/>
                    <a:sym typeface="Lucida Grande" pitchFamily="1" charset="0"/>
                  </a:rPr>
                  <a:t>      Flux</a:t>
                </a:r>
              </a:p>
            </p:txBody>
          </p:sp>
          <p:sp>
            <p:nvSpPr>
              <p:cNvPr id="42084" name="AutoShape 89"/>
              <p:cNvSpPr>
                <a:spLocks noChangeArrowheads="1"/>
              </p:cNvSpPr>
              <p:nvPr/>
            </p:nvSpPr>
            <p:spPr bwMode="auto">
              <a:xfrm>
                <a:off x="2262" y="1522"/>
                <a:ext cx="149" cy="368"/>
              </a:xfrm>
              <a:custGeom>
                <a:avLst/>
                <a:gdLst>
                  <a:gd name="T0" fmla="*/ 0 w 19602"/>
                  <a:gd name="T1" fmla="*/ 0 h 21600"/>
                  <a:gd name="T2" fmla="*/ 19602 w 19602"/>
                  <a:gd name="T3" fmla="*/ 21600 h 21600"/>
                </a:gdLst>
                <a:ahLst/>
                <a:cxnLst/>
                <a:rect l="T0" t="T1" r="T2" b="T3"/>
                <a:pathLst>
                  <a:path w="19602" h="21600">
                    <a:moveTo>
                      <a:pt x="16730" y="0"/>
                    </a:moveTo>
                    <a:cubicBezTo>
                      <a:pt x="18574" y="1761"/>
                      <a:pt x="20550" y="3580"/>
                      <a:pt x="19101" y="4637"/>
                    </a:cubicBezTo>
                    <a:cubicBezTo>
                      <a:pt x="17784" y="5693"/>
                      <a:pt x="9487" y="5048"/>
                      <a:pt x="8038" y="6339"/>
                    </a:cubicBezTo>
                    <a:cubicBezTo>
                      <a:pt x="6721" y="7630"/>
                      <a:pt x="11989" y="10917"/>
                      <a:pt x="10804" y="12209"/>
                    </a:cubicBezTo>
                    <a:cubicBezTo>
                      <a:pt x="9487" y="13500"/>
                      <a:pt x="1848" y="12913"/>
                      <a:pt x="399" y="14087"/>
                    </a:cubicBezTo>
                    <a:cubicBezTo>
                      <a:pt x="-1050" y="15261"/>
                      <a:pt x="1716" y="18078"/>
                      <a:pt x="2111" y="19311"/>
                    </a:cubicBezTo>
                    <a:cubicBezTo>
                      <a:pt x="2506" y="20543"/>
                      <a:pt x="2506" y="21130"/>
                      <a:pt x="2638" y="21600"/>
                    </a:cubicBezTo>
                  </a:path>
                </a:pathLst>
              </a:custGeom>
              <a:noFill/>
              <a:ln w="9525">
                <a:solidFill>
                  <a:srgbClr val="FA9937"/>
                </a:solidFill>
                <a:miter lim="800000"/>
                <a:headEnd/>
                <a:tailEnd/>
              </a:ln>
            </p:spPr>
            <p:txBody>
              <a:bodyPr>
                <a:prstTxWarp prst="textNoShape">
                  <a:avLst/>
                </a:prstTxWarp>
              </a:bodyPr>
              <a:lstStyle/>
              <a:p>
                <a:endParaRPr lang="en-US"/>
              </a:p>
            </p:txBody>
          </p:sp>
          <p:sp>
            <p:nvSpPr>
              <p:cNvPr id="42085" name="AutoShape 90"/>
              <p:cNvSpPr>
                <a:spLocks noChangeArrowheads="1"/>
              </p:cNvSpPr>
              <p:nvPr/>
            </p:nvSpPr>
            <p:spPr bwMode="auto">
              <a:xfrm>
                <a:off x="2398" y="1508"/>
                <a:ext cx="120" cy="379"/>
              </a:xfrm>
              <a:custGeom>
                <a:avLst/>
                <a:gdLst>
                  <a:gd name="T0" fmla="*/ 0 w 19517"/>
                  <a:gd name="T1" fmla="*/ 0 h 21600"/>
                  <a:gd name="T2" fmla="*/ 19517 w 19517"/>
                  <a:gd name="T3" fmla="*/ 21600 h 21600"/>
                </a:gdLst>
                <a:ahLst/>
                <a:cxnLst/>
                <a:rect l="T0" t="T1" r="T2" b="T3"/>
                <a:pathLst>
                  <a:path w="19517" h="21600">
                    <a:moveTo>
                      <a:pt x="14355" y="0"/>
                    </a:moveTo>
                    <a:cubicBezTo>
                      <a:pt x="17440" y="1539"/>
                      <a:pt x="20526" y="3135"/>
                      <a:pt x="19227" y="4274"/>
                    </a:cubicBezTo>
                    <a:cubicBezTo>
                      <a:pt x="17928" y="5357"/>
                      <a:pt x="7696" y="5300"/>
                      <a:pt x="6397" y="6611"/>
                    </a:cubicBezTo>
                    <a:cubicBezTo>
                      <a:pt x="5260" y="7922"/>
                      <a:pt x="13218" y="10772"/>
                      <a:pt x="12081" y="12082"/>
                    </a:cubicBezTo>
                    <a:cubicBezTo>
                      <a:pt x="11106" y="13393"/>
                      <a:pt x="1524" y="13336"/>
                      <a:pt x="225" y="14590"/>
                    </a:cubicBezTo>
                    <a:cubicBezTo>
                      <a:pt x="-1074" y="15787"/>
                      <a:pt x="3636" y="18351"/>
                      <a:pt x="4448" y="19491"/>
                    </a:cubicBezTo>
                    <a:cubicBezTo>
                      <a:pt x="5260" y="20631"/>
                      <a:pt x="4935" y="21144"/>
                      <a:pt x="5097" y="21600"/>
                    </a:cubicBezTo>
                  </a:path>
                </a:pathLst>
              </a:custGeom>
              <a:noFill/>
              <a:ln w="9525">
                <a:solidFill>
                  <a:srgbClr val="FA9937"/>
                </a:solidFill>
                <a:miter lim="800000"/>
                <a:headEnd/>
                <a:tailEnd/>
              </a:ln>
            </p:spPr>
            <p:txBody>
              <a:bodyPr>
                <a:prstTxWarp prst="textNoShape">
                  <a:avLst/>
                </a:prstTxWarp>
              </a:bodyPr>
              <a:lstStyle/>
              <a:p>
                <a:endParaRPr lang="en-US"/>
              </a:p>
            </p:txBody>
          </p:sp>
          <p:sp>
            <p:nvSpPr>
              <p:cNvPr id="42086" name="AutoShape 91"/>
              <p:cNvSpPr>
                <a:spLocks noChangeArrowheads="1"/>
              </p:cNvSpPr>
              <p:nvPr/>
            </p:nvSpPr>
            <p:spPr bwMode="auto">
              <a:xfrm>
                <a:off x="2568" y="1525"/>
                <a:ext cx="73" cy="389"/>
              </a:xfrm>
              <a:custGeom>
                <a:avLst/>
                <a:gdLst>
                  <a:gd name="T0" fmla="*/ 0 w 19984"/>
                  <a:gd name="T1" fmla="*/ 0 h 21600"/>
                  <a:gd name="T2" fmla="*/ 19984 w 19984"/>
                  <a:gd name="T3" fmla="*/ 21600 h 21600"/>
                </a:gdLst>
                <a:ahLst/>
                <a:cxnLst/>
                <a:rect l="T0" t="T1" r="T2" b="T3"/>
                <a:pathLst>
                  <a:path w="19984" h="21600">
                    <a:moveTo>
                      <a:pt x="7133" y="0"/>
                    </a:moveTo>
                    <a:cubicBezTo>
                      <a:pt x="13969" y="1222"/>
                      <a:pt x="20804" y="2499"/>
                      <a:pt x="19984" y="3665"/>
                    </a:cubicBezTo>
                    <a:cubicBezTo>
                      <a:pt x="18890" y="4775"/>
                      <a:pt x="1938" y="5553"/>
                      <a:pt x="1391" y="6885"/>
                    </a:cubicBezTo>
                    <a:cubicBezTo>
                      <a:pt x="845" y="8218"/>
                      <a:pt x="16976" y="10272"/>
                      <a:pt x="16976" y="11605"/>
                    </a:cubicBezTo>
                    <a:cubicBezTo>
                      <a:pt x="16703" y="12938"/>
                      <a:pt x="845" y="13660"/>
                      <a:pt x="24" y="14881"/>
                    </a:cubicBezTo>
                    <a:cubicBezTo>
                      <a:pt x="-796" y="16158"/>
                      <a:pt x="9867" y="18102"/>
                      <a:pt x="12328" y="19212"/>
                    </a:cubicBezTo>
                    <a:cubicBezTo>
                      <a:pt x="14789" y="20323"/>
                      <a:pt x="14242" y="21100"/>
                      <a:pt x="14789" y="21600"/>
                    </a:cubicBezTo>
                  </a:path>
                </a:pathLst>
              </a:custGeom>
              <a:noFill/>
              <a:ln w="9525">
                <a:solidFill>
                  <a:srgbClr val="FA9937"/>
                </a:solidFill>
                <a:miter lim="800000"/>
                <a:headEnd/>
                <a:tailEnd/>
              </a:ln>
            </p:spPr>
            <p:txBody>
              <a:bodyPr>
                <a:prstTxWarp prst="textNoShape">
                  <a:avLst/>
                </a:prstTxWarp>
              </a:bodyPr>
              <a:lstStyle/>
              <a:p>
                <a:endParaRPr lang="en-US"/>
              </a:p>
            </p:txBody>
          </p:sp>
          <p:sp>
            <p:nvSpPr>
              <p:cNvPr id="42087" name="AutoShape 92"/>
              <p:cNvSpPr>
                <a:spLocks noChangeArrowheads="1"/>
              </p:cNvSpPr>
              <p:nvPr/>
            </p:nvSpPr>
            <p:spPr bwMode="auto">
              <a:xfrm>
                <a:off x="2851" y="1468"/>
                <a:ext cx="191" cy="359"/>
              </a:xfrm>
              <a:custGeom>
                <a:avLst/>
                <a:gdLst>
                  <a:gd name="T0" fmla="*/ 0 w 20775"/>
                  <a:gd name="T1" fmla="*/ 0 h 21600"/>
                  <a:gd name="T2" fmla="*/ 20775 w 20775"/>
                  <a:gd name="T3" fmla="*/ 21600 h 21600"/>
                </a:gdLst>
                <a:ahLst/>
                <a:cxnLst/>
                <a:rect l="T0" t="T1" r="T2" b="T3"/>
                <a:pathLst>
                  <a:path w="20775" h="21600">
                    <a:moveTo>
                      <a:pt x="0" y="0"/>
                    </a:moveTo>
                    <a:cubicBezTo>
                      <a:pt x="3473" y="421"/>
                      <a:pt x="7164" y="903"/>
                      <a:pt x="7924" y="2106"/>
                    </a:cubicBezTo>
                    <a:cubicBezTo>
                      <a:pt x="8683" y="3309"/>
                      <a:pt x="3582" y="5836"/>
                      <a:pt x="4667" y="7160"/>
                    </a:cubicBezTo>
                    <a:cubicBezTo>
                      <a:pt x="5753" y="8484"/>
                      <a:pt x="13242" y="8664"/>
                      <a:pt x="14436" y="9988"/>
                    </a:cubicBezTo>
                    <a:cubicBezTo>
                      <a:pt x="15630" y="11251"/>
                      <a:pt x="10854" y="13598"/>
                      <a:pt x="11831" y="14861"/>
                    </a:cubicBezTo>
                    <a:cubicBezTo>
                      <a:pt x="12699" y="16185"/>
                      <a:pt x="18778" y="16486"/>
                      <a:pt x="20189" y="17629"/>
                    </a:cubicBezTo>
                    <a:cubicBezTo>
                      <a:pt x="21600" y="18772"/>
                      <a:pt x="20080" y="20758"/>
                      <a:pt x="20080" y="21600"/>
                    </a:cubicBezTo>
                  </a:path>
                </a:pathLst>
              </a:custGeom>
              <a:noFill/>
              <a:ln w="9525">
                <a:solidFill>
                  <a:srgbClr val="FA9937"/>
                </a:solidFill>
                <a:miter lim="800000"/>
                <a:headEnd/>
                <a:tailEnd/>
              </a:ln>
            </p:spPr>
            <p:txBody>
              <a:bodyPr>
                <a:prstTxWarp prst="textNoShape">
                  <a:avLst/>
                </a:prstTxWarp>
              </a:bodyPr>
              <a:lstStyle/>
              <a:p>
                <a:endParaRPr lang="en-US"/>
              </a:p>
            </p:txBody>
          </p:sp>
          <p:sp>
            <p:nvSpPr>
              <p:cNvPr id="42088" name="AutoShape 93"/>
              <p:cNvSpPr>
                <a:spLocks noChangeArrowheads="1"/>
              </p:cNvSpPr>
              <p:nvPr/>
            </p:nvSpPr>
            <p:spPr bwMode="auto">
              <a:xfrm>
                <a:off x="2991" y="1467"/>
                <a:ext cx="196" cy="345"/>
              </a:xfrm>
              <a:custGeom>
                <a:avLst/>
                <a:gdLst>
                  <a:gd name="T0" fmla="*/ 0 w 20935"/>
                  <a:gd name="T1" fmla="*/ 0 h 21600"/>
                  <a:gd name="T2" fmla="*/ 20935 w 20935"/>
                  <a:gd name="T3" fmla="*/ 21600 h 21600"/>
                </a:gdLst>
                <a:ahLst/>
                <a:cxnLst/>
                <a:rect l="T0" t="T1" r="T2" b="T3"/>
                <a:pathLst>
                  <a:path w="20935" h="21600">
                    <a:moveTo>
                      <a:pt x="0" y="0"/>
                    </a:moveTo>
                    <a:cubicBezTo>
                      <a:pt x="851" y="313"/>
                      <a:pt x="4575" y="689"/>
                      <a:pt x="5001" y="1941"/>
                    </a:cubicBezTo>
                    <a:cubicBezTo>
                      <a:pt x="5427" y="3193"/>
                      <a:pt x="1383" y="6073"/>
                      <a:pt x="2767" y="7388"/>
                    </a:cubicBezTo>
                    <a:cubicBezTo>
                      <a:pt x="4043" y="8640"/>
                      <a:pt x="11492" y="8390"/>
                      <a:pt x="12875" y="9642"/>
                    </a:cubicBezTo>
                    <a:cubicBezTo>
                      <a:pt x="14365" y="10894"/>
                      <a:pt x="10108" y="13649"/>
                      <a:pt x="11279" y="14901"/>
                    </a:cubicBezTo>
                    <a:cubicBezTo>
                      <a:pt x="12449" y="16153"/>
                      <a:pt x="18408" y="16090"/>
                      <a:pt x="20004" y="17217"/>
                    </a:cubicBezTo>
                    <a:cubicBezTo>
                      <a:pt x="21600" y="18344"/>
                      <a:pt x="20642" y="20723"/>
                      <a:pt x="20749" y="21600"/>
                    </a:cubicBezTo>
                  </a:path>
                </a:pathLst>
              </a:custGeom>
              <a:noFill/>
              <a:ln w="9525">
                <a:solidFill>
                  <a:srgbClr val="FA9937"/>
                </a:solidFill>
                <a:miter lim="800000"/>
                <a:headEnd/>
                <a:tailEnd/>
              </a:ln>
            </p:spPr>
            <p:txBody>
              <a:bodyPr>
                <a:prstTxWarp prst="textNoShape">
                  <a:avLst/>
                </a:prstTxWarp>
              </a:bodyPr>
              <a:lstStyle/>
              <a:p>
                <a:endParaRPr lang="en-US"/>
              </a:p>
            </p:txBody>
          </p:sp>
          <p:sp>
            <p:nvSpPr>
              <p:cNvPr id="42089" name="AutoShape 94"/>
              <p:cNvSpPr>
                <a:spLocks noChangeArrowheads="1"/>
              </p:cNvSpPr>
              <p:nvPr/>
            </p:nvSpPr>
            <p:spPr bwMode="auto">
              <a:xfrm>
                <a:off x="3111" y="1476"/>
                <a:ext cx="243" cy="306"/>
              </a:xfrm>
              <a:custGeom>
                <a:avLst/>
                <a:gdLst>
                  <a:gd name="T0" fmla="*/ 0 w 21600"/>
                  <a:gd name="T1" fmla="*/ 0 h 21530"/>
                  <a:gd name="T2" fmla="*/ 21600 w 21600"/>
                  <a:gd name="T3" fmla="*/ 21530 h 21530"/>
                </a:gdLst>
                <a:ahLst/>
                <a:cxnLst/>
                <a:rect l="T0" t="T1" r="T2" b="T3"/>
                <a:pathLst>
                  <a:path w="21600" h="21530">
                    <a:moveTo>
                      <a:pt x="0" y="0"/>
                    </a:moveTo>
                    <a:cubicBezTo>
                      <a:pt x="800" y="211"/>
                      <a:pt x="4178" y="-70"/>
                      <a:pt x="4800" y="1196"/>
                    </a:cubicBezTo>
                    <a:cubicBezTo>
                      <a:pt x="5422" y="2463"/>
                      <a:pt x="2578" y="6122"/>
                      <a:pt x="3911" y="7458"/>
                    </a:cubicBezTo>
                    <a:cubicBezTo>
                      <a:pt x="5244" y="8725"/>
                      <a:pt x="11378" y="7810"/>
                      <a:pt x="12800" y="9077"/>
                    </a:cubicBezTo>
                    <a:cubicBezTo>
                      <a:pt x="14222" y="10413"/>
                      <a:pt x="11200" y="13791"/>
                      <a:pt x="12356" y="15127"/>
                    </a:cubicBezTo>
                    <a:cubicBezTo>
                      <a:pt x="13600" y="16394"/>
                      <a:pt x="18489" y="15901"/>
                      <a:pt x="20000" y="16957"/>
                    </a:cubicBezTo>
                    <a:cubicBezTo>
                      <a:pt x="21511" y="18012"/>
                      <a:pt x="21244" y="20615"/>
                      <a:pt x="21600" y="21530"/>
                    </a:cubicBezTo>
                  </a:path>
                </a:pathLst>
              </a:custGeom>
              <a:noFill/>
              <a:ln w="9525">
                <a:solidFill>
                  <a:srgbClr val="FA9937"/>
                </a:solidFill>
                <a:miter lim="800000"/>
                <a:headEnd/>
                <a:tailEnd/>
              </a:ln>
            </p:spPr>
            <p:txBody>
              <a:bodyPr>
                <a:prstTxWarp prst="textNoShape">
                  <a:avLst/>
                </a:prstTxWarp>
              </a:bodyPr>
              <a:lstStyle/>
              <a:p>
                <a:endParaRPr lang="en-US"/>
              </a:p>
            </p:txBody>
          </p:sp>
          <p:sp>
            <p:nvSpPr>
              <p:cNvPr id="42090" name="AutoShape 95"/>
              <p:cNvSpPr>
                <a:spLocks noChangeArrowheads="1"/>
              </p:cNvSpPr>
              <p:nvPr/>
            </p:nvSpPr>
            <p:spPr bwMode="auto">
              <a:xfrm>
                <a:off x="2646" y="1476"/>
                <a:ext cx="596" cy="1115"/>
              </a:xfrm>
              <a:custGeom>
                <a:avLst/>
                <a:gdLst>
                  <a:gd name="T0" fmla="*/ 0 w 21366"/>
                  <a:gd name="T1" fmla="*/ 0 h 21600"/>
                  <a:gd name="T2" fmla="*/ 21366 w 21366"/>
                  <a:gd name="T3" fmla="*/ 21600 h 21600"/>
                </a:gdLst>
                <a:ahLst/>
                <a:cxnLst/>
                <a:rect l="T0" t="T1" r="T2" b="T3"/>
                <a:pathLst>
                  <a:path w="21366" h="21600">
                    <a:moveTo>
                      <a:pt x="0" y="0"/>
                    </a:moveTo>
                    <a:cubicBezTo>
                      <a:pt x="1002" y="350"/>
                      <a:pt x="2029" y="712"/>
                      <a:pt x="2157" y="1088"/>
                    </a:cubicBezTo>
                    <a:cubicBezTo>
                      <a:pt x="2286" y="1463"/>
                      <a:pt x="642" y="1981"/>
                      <a:pt x="771" y="2253"/>
                    </a:cubicBezTo>
                    <a:cubicBezTo>
                      <a:pt x="899" y="2525"/>
                      <a:pt x="2671" y="2435"/>
                      <a:pt x="2928" y="2719"/>
                    </a:cubicBezTo>
                    <a:cubicBezTo>
                      <a:pt x="3185" y="3004"/>
                      <a:pt x="2029" y="3652"/>
                      <a:pt x="2312" y="3963"/>
                    </a:cubicBezTo>
                    <a:cubicBezTo>
                      <a:pt x="2594" y="4273"/>
                      <a:pt x="4443" y="4273"/>
                      <a:pt x="4623" y="4584"/>
                    </a:cubicBezTo>
                    <a:cubicBezTo>
                      <a:pt x="4803" y="4895"/>
                      <a:pt x="3082" y="5568"/>
                      <a:pt x="3390" y="5827"/>
                    </a:cubicBezTo>
                    <a:cubicBezTo>
                      <a:pt x="3698" y="6086"/>
                      <a:pt x="6061" y="5970"/>
                      <a:pt x="6472" y="6138"/>
                    </a:cubicBezTo>
                    <a:cubicBezTo>
                      <a:pt x="6883" y="6306"/>
                      <a:pt x="6010" y="6617"/>
                      <a:pt x="5779" y="6837"/>
                    </a:cubicBezTo>
                    <a:cubicBezTo>
                      <a:pt x="5548" y="7058"/>
                      <a:pt x="4751" y="7252"/>
                      <a:pt x="5085" y="7459"/>
                    </a:cubicBezTo>
                    <a:cubicBezTo>
                      <a:pt x="5419" y="7666"/>
                      <a:pt x="7500" y="7718"/>
                      <a:pt x="7859" y="8081"/>
                    </a:cubicBezTo>
                    <a:cubicBezTo>
                      <a:pt x="8219" y="8443"/>
                      <a:pt x="6960" y="9311"/>
                      <a:pt x="7243" y="9635"/>
                    </a:cubicBezTo>
                    <a:cubicBezTo>
                      <a:pt x="7525" y="9958"/>
                      <a:pt x="9298" y="9725"/>
                      <a:pt x="9554" y="10023"/>
                    </a:cubicBezTo>
                    <a:cubicBezTo>
                      <a:pt x="9811" y="10321"/>
                      <a:pt x="8450" y="11111"/>
                      <a:pt x="8784" y="11422"/>
                    </a:cubicBezTo>
                    <a:cubicBezTo>
                      <a:pt x="9118" y="11732"/>
                      <a:pt x="11275" y="11629"/>
                      <a:pt x="11558" y="11888"/>
                    </a:cubicBezTo>
                    <a:cubicBezTo>
                      <a:pt x="11840" y="12147"/>
                      <a:pt x="10196" y="12755"/>
                      <a:pt x="10479" y="12976"/>
                    </a:cubicBezTo>
                    <a:cubicBezTo>
                      <a:pt x="10761" y="13196"/>
                      <a:pt x="12790" y="13157"/>
                      <a:pt x="13253" y="13247"/>
                    </a:cubicBezTo>
                    <a:cubicBezTo>
                      <a:pt x="13715" y="13338"/>
                      <a:pt x="13484" y="13299"/>
                      <a:pt x="13330" y="13519"/>
                    </a:cubicBezTo>
                    <a:cubicBezTo>
                      <a:pt x="13176" y="13740"/>
                      <a:pt x="12097" y="14322"/>
                      <a:pt x="12328" y="14607"/>
                    </a:cubicBezTo>
                    <a:cubicBezTo>
                      <a:pt x="12559" y="14892"/>
                      <a:pt x="14460" y="14918"/>
                      <a:pt x="14794" y="15268"/>
                    </a:cubicBezTo>
                    <a:cubicBezTo>
                      <a:pt x="15128" y="15617"/>
                      <a:pt x="13921" y="16420"/>
                      <a:pt x="14332" y="16705"/>
                    </a:cubicBezTo>
                    <a:cubicBezTo>
                      <a:pt x="14742" y="16990"/>
                      <a:pt x="16900" y="16666"/>
                      <a:pt x="17259" y="16977"/>
                    </a:cubicBezTo>
                    <a:cubicBezTo>
                      <a:pt x="17619" y="17288"/>
                      <a:pt x="16206" y="18246"/>
                      <a:pt x="16489" y="18570"/>
                    </a:cubicBezTo>
                    <a:cubicBezTo>
                      <a:pt x="16771" y="18894"/>
                      <a:pt x="18544" y="18673"/>
                      <a:pt x="18955" y="18958"/>
                    </a:cubicBezTo>
                    <a:cubicBezTo>
                      <a:pt x="19366" y="19243"/>
                      <a:pt x="18569" y="19994"/>
                      <a:pt x="18955" y="20279"/>
                    </a:cubicBezTo>
                    <a:cubicBezTo>
                      <a:pt x="19340" y="20564"/>
                      <a:pt x="20932" y="20447"/>
                      <a:pt x="21266" y="20668"/>
                    </a:cubicBezTo>
                    <a:cubicBezTo>
                      <a:pt x="21600" y="20888"/>
                      <a:pt x="21009" y="21406"/>
                      <a:pt x="20958" y="21600"/>
                    </a:cubicBezTo>
                  </a:path>
                </a:pathLst>
              </a:custGeom>
              <a:noFill/>
              <a:ln w="38100">
                <a:solidFill>
                  <a:srgbClr val="FA9937"/>
                </a:solidFill>
                <a:miter lim="800000"/>
                <a:headEnd/>
                <a:tailEnd/>
              </a:ln>
            </p:spPr>
            <p:txBody>
              <a:bodyPr>
                <a:prstTxWarp prst="textNoShape">
                  <a:avLst/>
                </a:prstTxWarp>
              </a:bodyPr>
              <a:lstStyle/>
              <a:p>
                <a:endParaRPr lang="en-US"/>
              </a:p>
            </p:txBody>
          </p:sp>
        </p:grpSp>
        <p:grpSp>
          <p:nvGrpSpPr>
            <p:cNvPr id="16" name="Group 96"/>
            <p:cNvGrpSpPr>
              <a:grpSpLocks/>
            </p:cNvGrpSpPr>
            <p:nvPr/>
          </p:nvGrpSpPr>
          <p:grpSpPr bwMode="auto">
            <a:xfrm>
              <a:off x="1104" y="960"/>
              <a:ext cx="3590" cy="424"/>
              <a:chOff x="1104" y="960"/>
              <a:chExt cx="3590" cy="424"/>
            </a:xfrm>
          </p:grpSpPr>
          <p:grpSp>
            <p:nvGrpSpPr>
              <p:cNvPr id="17" name="Group 97"/>
              <p:cNvGrpSpPr>
                <a:grpSpLocks/>
              </p:cNvGrpSpPr>
              <p:nvPr/>
            </p:nvGrpSpPr>
            <p:grpSpPr bwMode="auto">
              <a:xfrm>
                <a:off x="1774" y="1040"/>
                <a:ext cx="472" cy="280"/>
                <a:chOff x="1774" y="1040"/>
                <a:chExt cx="472" cy="280"/>
              </a:xfrm>
            </p:grpSpPr>
            <p:sp>
              <p:nvSpPr>
                <p:cNvPr id="42073" name="Oval 98"/>
                <p:cNvSpPr>
                  <a:spLocks noChangeArrowheads="1"/>
                </p:cNvSpPr>
                <p:nvPr/>
              </p:nvSpPr>
              <p:spPr bwMode="auto">
                <a:xfrm>
                  <a:off x="1966" y="1040"/>
                  <a:ext cx="40" cy="40"/>
                </a:xfrm>
                <a:prstGeom prst="ellipse">
                  <a:avLst/>
                </a:prstGeom>
                <a:noFill/>
                <a:ln w="9525">
                  <a:solidFill>
                    <a:schemeClr val="tx1"/>
                  </a:solidFill>
                  <a:round/>
                  <a:headEnd/>
                  <a:tailEnd/>
                </a:ln>
              </p:spPr>
              <p:txBody>
                <a:bodyPr>
                  <a:prstTxWarp prst="textNoShape">
                    <a:avLst/>
                  </a:prstTxWarp>
                </a:bodyPr>
                <a:lstStyle/>
                <a:p>
                  <a:endParaRPr lang="en-US"/>
                </a:p>
              </p:txBody>
            </p:sp>
            <p:sp>
              <p:nvSpPr>
                <p:cNvPr id="42074" name="Oval 99"/>
                <p:cNvSpPr>
                  <a:spLocks noChangeArrowheads="1"/>
                </p:cNvSpPr>
                <p:nvPr/>
              </p:nvSpPr>
              <p:spPr bwMode="auto">
                <a:xfrm>
                  <a:off x="1774" y="1040"/>
                  <a:ext cx="40" cy="40"/>
                </a:xfrm>
                <a:prstGeom prst="ellipse">
                  <a:avLst/>
                </a:prstGeom>
                <a:noFill/>
                <a:ln w="9525">
                  <a:solidFill>
                    <a:schemeClr val="tx1"/>
                  </a:solidFill>
                  <a:round/>
                  <a:headEnd/>
                  <a:tailEnd/>
                </a:ln>
              </p:spPr>
              <p:txBody>
                <a:bodyPr>
                  <a:prstTxWarp prst="textNoShape">
                    <a:avLst/>
                  </a:prstTxWarp>
                </a:bodyPr>
                <a:lstStyle/>
                <a:p>
                  <a:endParaRPr lang="en-US"/>
                </a:p>
              </p:txBody>
            </p:sp>
            <p:sp>
              <p:nvSpPr>
                <p:cNvPr id="42075" name="Oval 100"/>
                <p:cNvSpPr>
                  <a:spLocks noChangeArrowheads="1"/>
                </p:cNvSpPr>
                <p:nvPr/>
              </p:nvSpPr>
              <p:spPr bwMode="auto">
                <a:xfrm>
                  <a:off x="1870" y="1136"/>
                  <a:ext cx="40" cy="40"/>
                </a:xfrm>
                <a:prstGeom prst="ellipse">
                  <a:avLst/>
                </a:prstGeom>
                <a:noFill/>
                <a:ln w="9525">
                  <a:solidFill>
                    <a:schemeClr val="tx1"/>
                  </a:solidFill>
                  <a:round/>
                  <a:headEnd/>
                  <a:tailEnd/>
                </a:ln>
              </p:spPr>
              <p:txBody>
                <a:bodyPr>
                  <a:prstTxWarp prst="textNoShape">
                    <a:avLst/>
                  </a:prstTxWarp>
                </a:bodyPr>
                <a:lstStyle/>
                <a:p>
                  <a:endParaRPr lang="en-US"/>
                </a:p>
              </p:txBody>
            </p:sp>
            <p:sp>
              <p:nvSpPr>
                <p:cNvPr id="42076" name="Oval 101"/>
                <p:cNvSpPr>
                  <a:spLocks noChangeArrowheads="1"/>
                </p:cNvSpPr>
                <p:nvPr/>
              </p:nvSpPr>
              <p:spPr bwMode="auto">
                <a:xfrm>
                  <a:off x="2014" y="1184"/>
                  <a:ext cx="40" cy="40"/>
                </a:xfrm>
                <a:prstGeom prst="ellipse">
                  <a:avLst/>
                </a:prstGeom>
                <a:noFill/>
                <a:ln w="9525">
                  <a:solidFill>
                    <a:schemeClr val="tx1"/>
                  </a:solidFill>
                  <a:round/>
                  <a:headEnd/>
                  <a:tailEnd/>
                </a:ln>
              </p:spPr>
              <p:txBody>
                <a:bodyPr>
                  <a:prstTxWarp prst="textNoShape">
                    <a:avLst/>
                  </a:prstTxWarp>
                </a:bodyPr>
                <a:lstStyle/>
                <a:p>
                  <a:endParaRPr lang="en-US"/>
                </a:p>
              </p:txBody>
            </p:sp>
            <p:sp>
              <p:nvSpPr>
                <p:cNvPr id="42077" name="Oval 102"/>
                <p:cNvSpPr>
                  <a:spLocks noChangeArrowheads="1"/>
                </p:cNvSpPr>
                <p:nvPr/>
              </p:nvSpPr>
              <p:spPr bwMode="auto">
                <a:xfrm>
                  <a:off x="2110" y="1040"/>
                  <a:ext cx="40" cy="40"/>
                </a:xfrm>
                <a:prstGeom prst="ellipse">
                  <a:avLst/>
                </a:prstGeom>
                <a:noFill/>
                <a:ln w="9525">
                  <a:solidFill>
                    <a:schemeClr val="tx1"/>
                  </a:solidFill>
                  <a:round/>
                  <a:headEnd/>
                  <a:tailEnd/>
                </a:ln>
              </p:spPr>
              <p:txBody>
                <a:bodyPr>
                  <a:prstTxWarp prst="textNoShape">
                    <a:avLst/>
                  </a:prstTxWarp>
                </a:bodyPr>
                <a:lstStyle/>
                <a:p>
                  <a:endParaRPr lang="en-US"/>
                </a:p>
              </p:txBody>
            </p:sp>
            <p:sp>
              <p:nvSpPr>
                <p:cNvPr id="42078" name="Oval 103"/>
                <p:cNvSpPr>
                  <a:spLocks noChangeArrowheads="1"/>
                </p:cNvSpPr>
                <p:nvPr/>
              </p:nvSpPr>
              <p:spPr bwMode="auto">
                <a:xfrm>
                  <a:off x="2206" y="1136"/>
                  <a:ext cx="40" cy="40"/>
                </a:xfrm>
                <a:prstGeom prst="ellipse">
                  <a:avLst/>
                </a:prstGeom>
                <a:noFill/>
                <a:ln w="9525">
                  <a:solidFill>
                    <a:schemeClr val="tx1"/>
                  </a:solidFill>
                  <a:round/>
                  <a:headEnd/>
                  <a:tailEnd/>
                </a:ln>
              </p:spPr>
              <p:txBody>
                <a:bodyPr>
                  <a:prstTxWarp prst="textNoShape">
                    <a:avLst/>
                  </a:prstTxWarp>
                </a:bodyPr>
                <a:lstStyle/>
                <a:p>
                  <a:endParaRPr lang="en-US"/>
                </a:p>
              </p:txBody>
            </p:sp>
            <p:sp>
              <p:nvSpPr>
                <p:cNvPr id="42079" name="Oval 104"/>
                <p:cNvSpPr>
                  <a:spLocks noChangeArrowheads="1"/>
                </p:cNvSpPr>
                <p:nvPr/>
              </p:nvSpPr>
              <p:spPr bwMode="auto">
                <a:xfrm>
                  <a:off x="2158" y="1280"/>
                  <a:ext cx="40" cy="40"/>
                </a:xfrm>
                <a:prstGeom prst="ellipse">
                  <a:avLst/>
                </a:prstGeom>
                <a:noFill/>
                <a:ln w="9525">
                  <a:solidFill>
                    <a:schemeClr val="tx1"/>
                  </a:solidFill>
                  <a:round/>
                  <a:headEnd/>
                  <a:tailEnd/>
                </a:ln>
              </p:spPr>
              <p:txBody>
                <a:bodyPr>
                  <a:prstTxWarp prst="textNoShape">
                    <a:avLst/>
                  </a:prstTxWarp>
                </a:bodyPr>
                <a:lstStyle/>
                <a:p>
                  <a:endParaRPr lang="en-US"/>
                </a:p>
              </p:txBody>
            </p:sp>
            <p:sp>
              <p:nvSpPr>
                <p:cNvPr id="42080" name="Oval 105"/>
                <p:cNvSpPr>
                  <a:spLocks noChangeArrowheads="1"/>
                </p:cNvSpPr>
                <p:nvPr/>
              </p:nvSpPr>
              <p:spPr bwMode="auto">
                <a:xfrm>
                  <a:off x="1918" y="1280"/>
                  <a:ext cx="40" cy="40"/>
                </a:xfrm>
                <a:prstGeom prst="ellipse">
                  <a:avLst/>
                </a:prstGeom>
                <a:noFill/>
                <a:ln w="9525">
                  <a:solidFill>
                    <a:schemeClr val="tx1"/>
                  </a:solidFill>
                  <a:round/>
                  <a:headEnd/>
                  <a:tailEnd/>
                </a:ln>
              </p:spPr>
              <p:txBody>
                <a:bodyPr>
                  <a:prstTxWarp prst="textNoShape">
                    <a:avLst/>
                  </a:prstTxWarp>
                </a:bodyPr>
                <a:lstStyle/>
                <a:p>
                  <a:endParaRPr lang="en-US"/>
                </a:p>
              </p:txBody>
            </p:sp>
          </p:grpSp>
          <p:sp>
            <p:nvSpPr>
              <p:cNvPr id="42041" name="Oval 106"/>
              <p:cNvSpPr>
                <a:spLocks noChangeArrowheads="1"/>
              </p:cNvSpPr>
              <p:nvPr/>
            </p:nvSpPr>
            <p:spPr bwMode="auto">
              <a:xfrm>
                <a:off x="1726" y="1184"/>
                <a:ext cx="22" cy="19"/>
              </a:xfrm>
              <a:prstGeom prst="ellipse">
                <a:avLst/>
              </a:prstGeom>
              <a:noFill/>
              <a:ln w="9525">
                <a:solidFill>
                  <a:schemeClr val="tx1"/>
                </a:solidFill>
                <a:round/>
                <a:headEnd/>
                <a:tailEnd/>
              </a:ln>
            </p:spPr>
            <p:txBody>
              <a:bodyPr>
                <a:prstTxWarp prst="textNoShape">
                  <a:avLst/>
                </a:prstTxWarp>
              </a:bodyPr>
              <a:lstStyle/>
              <a:p>
                <a:endParaRPr lang="en-US"/>
              </a:p>
            </p:txBody>
          </p:sp>
          <p:sp>
            <p:nvSpPr>
              <p:cNvPr id="42042" name="Oval 107"/>
              <p:cNvSpPr>
                <a:spLocks noChangeArrowheads="1"/>
              </p:cNvSpPr>
              <p:nvPr/>
            </p:nvSpPr>
            <p:spPr bwMode="auto">
              <a:xfrm>
                <a:off x="1488" y="1344"/>
                <a:ext cx="22" cy="19"/>
              </a:xfrm>
              <a:prstGeom prst="ellipse">
                <a:avLst/>
              </a:prstGeom>
              <a:noFill/>
              <a:ln w="9525">
                <a:solidFill>
                  <a:schemeClr val="tx1"/>
                </a:solidFill>
                <a:round/>
                <a:headEnd/>
                <a:tailEnd/>
              </a:ln>
            </p:spPr>
            <p:txBody>
              <a:bodyPr>
                <a:prstTxWarp prst="textNoShape">
                  <a:avLst/>
                </a:prstTxWarp>
              </a:bodyPr>
              <a:lstStyle/>
              <a:p>
                <a:endParaRPr lang="en-US"/>
              </a:p>
            </p:txBody>
          </p:sp>
          <p:sp>
            <p:nvSpPr>
              <p:cNvPr id="42043" name="Oval 108"/>
              <p:cNvSpPr>
                <a:spLocks noChangeArrowheads="1"/>
              </p:cNvSpPr>
              <p:nvPr/>
            </p:nvSpPr>
            <p:spPr bwMode="auto">
              <a:xfrm>
                <a:off x="1344" y="1200"/>
                <a:ext cx="22" cy="19"/>
              </a:xfrm>
              <a:prstGeom prst="ellipse">
                <a:avLst/>
              </a:prstGeom>
              <a:noFill/>
              <a:ln w="9525">
                <a:solidFill>
                  <a:schemeClr val="tx1"/>
                </a:solidFill>
                <a:round/>
                <a:headEnd/>
                <a:tailEnd/>
              </a:ln>
            </p:spPr>
            <p:txBody>
              <a:bodyPr>
                <a:prstTxWarp prst="textNoShape">
                  <a:avLst/>
                </a:prstTxWarp>
              </a:bodyPr>
              <a:lstStyle/>
              <a:p>
                <a:endParaRPr lang="en-US"/>
              </a:p>
            </p:txBody>
          </p:sp>
          <p:grpSp>
            <p:nvGrpSpPr>
              <p:cNvPr id="18" name="Group 109"/>
              <p:cNvGrpSpPr>
                <a:grpSpLocks/>
              </p:cNvGrpSpPr>
              <p:nvPr/>
            </p:nvGrpSpPr>
            <p:grpSpPr bwMode="auto">
              <a:xfrm>
                <a:off x="1104" y="960"/>
                <a:ext cx="454" cy="211"/>
                <a:chOff x="1104" y="960"/>
                <a:chExt cx="454" cy="211"/>
              </a:xfrm>
            </p:grpSpPr>
            <p:grpSp>
              <p:nvGrpSpPr>
                <p:cNvPr id="19" name="Group 110"/>
                <p:cNvGrpSpPr>
                  <a:grpSpLocks/>
                </p:cNvGrpSpPr>
                <p:nvPr/>
              </p:nvGrpSpPr>
              <p:grpSpPr bwMode="auto">
                <a:xfrm>
                  <a:off x="1104" y="960"/>
                  <a:ext cx="61" cy="13"/>
                  <a:chOff x="1104" y="960"/>
                  <a:chExt cx="61" cy="13"/>
                </a:xfrm>
              </p:grpSpPr>
              <p:sp>
                <p:nvSpPr>
                  <p:cNvPr id="42071" name="Oval 111"/>
                  <p:cNvSpPr>
                    <a:spLocks noChangeArrowheads="1"/>
                  </p:cNvSpPr>
                  <p:nvPr/>
                </p:nvSpPr>
                <p:spPr bwMode="auto">
                  <a:xfrm>
                    <a:off x="1152" y="960"/>
                    <a:ext cx="13" cy="13"/>
                  </a:xfrm>
                  <a:prstGeom prst="ellipse">
                    <a:avLst/>
                  </a:prstGeom>
                  <a:noFill/>
                  <a:ln w="9525">
                    <a:solidFill>
                      <a:schemeClr val="tx1"/>
                    </a:solidFill>
                    <a:round/>
                    <a:headEnd/>
                    <a:tailEnd/>
                  </a:ln>
                </p:spPr>
                <p:txBody>
                  <a:bodyPr>
                    <a:prstTxWarp prst="textNoShape">
                      <a:avLst/>
                    </a:prstTxWarp>
                  </a:bodyPr>
                  <a:lstStyle/>
                  <a:p>
                    <a:endParaRPr lang="en-US"/>
                  </a:p>
                </p:txBody>
              </p:sp>
              <p:sp>
                <p:nvSpPr>
                  <p:cNvPr id="42072" name="Oval 112"/>
                  <p:cNvSpPr>
                    <a:spLocks noChangeArrowheads="1"/>
                  </p:cNvSpPr>
                  <p:nvPr/>
                </p:nvSpPr>
                <p:spPr bwMode="auto">
                  <a:xfrm>
                    <a:off x="1104" y="960"/>
                    <a:ext cx="13" cy="13"/>
                  </a:xfrm>
                  <a:prstGeom prst="ellipse">
                    <a:avLst/>
                  </a:prstGeom>
                  <a:noFill/>
                  <a:ln w="9525">
                    <a:solidFill>
                      <a:schemeClr val="tx1"/>
                    </a:solidFill>
                    <a:round/>
                    <a:headEnd/>
                    <a:tailEnd/>
                  </a:ln>
                </p:spPr>
                <p:txBody>
                  <a:bodyPr>
                    <a:prstTxWarp prst="textNoShape">
                      <a:avLst/>
                    </a:prstTxWarp>
                  </a:bodyPr>
                  <a:lstStyle/>
                  <a:p>
                    <a:endParaRPr lang="en-US"/>
                  </a:p>
                </p:txBody>
              </p:sp>
            </p:grpSp>
            <p:sp>
              <p:nvSpPr>
                <p:cNvPr id="42062" name="Oval 113"/>
                <p:cNvSpPr>
                  <a:spLocks noChangeArrowheads="1"/>
                </p:cNvSpPr>
                <p:nvPr/>
              </p:nvSpPr>
              <p:spPr bwMode="auto">
                <a:xfrm>
                  <a:off x="1104" y="1056"/>
                  <a:ext cx="13" cy="13"/>
                </a:xfrm>
                <a:prstGeom prst="ellipse">
                  <a:avLst/>
                </a:prstGeom>
                <a:noFill/>
                <a:ln w="9525">
                  <a:solidFill>
                    <a:schemeClr val="tx1"/>
                  </a:solidFill>
                  <a:round/>
                  <a:headEnd/>
                  <a:tailEnd/>
                </a:ln>
              </p:spPr>
              <p:txBody>
                <a:bodyPr>
                  <a:prstTxWarp prst="textNoShape">
                    <a:avLst/>
                  </a:prstTxWarp>
                </a:bodyPr>
                <a:lstStyle/>
                <a:p>
                  <a:endParaRPr lang="en-US"/>
                </a:p>
              </p:txBody>
            </p:sp>
            <p:sp>
              <p:nvSpPr>
                <p:cNvPr id="42063" name="Oval 114"/>
                <p:cNvSpPr>
                  <a:spLocks noChangeArrowheads="1"/>
                </p:cNvSpPr>
                <p:nvPr/>
              </p:nvSpPr>
              <p:spPr bwMode="auto">
                <a:xfrm>
                  <a:off x="1536" y="1152"/>
                  <a:ext cx="22" cy="19"/>
                </a:xfrm>
                <a:prstGeom prst="ellipse">
                  <a:avLst/>
                </a:prstGeom>
                <a:noFill/>
                <a:ln w="9525">
                  <a:solidFill>
                    <a:schemeClr val="tx1"/>
                  </a:solidFill>
                  <a:round/>
                  <a:headEnd/>
                  <a:tailEnd/>
                </a:ln>
              </p:spPr>
              <p:txBody>
                <a:bodyPr>
                  <a:prstTxWarp prst="textNoShape">
                    <a:avLst/>
                  </a:prstTxWarp>
                </a:bodyPr>
                <a:lstStyle/>
                <a:p>
                  <a:endParaRPr lang="en-US"/>
                </a:p>
              </p:txBody>
            </p:sp>
            <p:sp>
              <p:nvSpPr>
                <p:cNvPr id="42064" name="Oval 115"/>
                <p:cNvSpPr>
                  <a:spLocks noChangeArrowheads="1"/>
                </p:cNvSpPr>
                <p:nvPr/>
              </p:nvSpPr>
              <p:spPr bwMode="auto">
                <a:xfrm>
                  <a:off x="1248" y="1104"/>
                  <a:ext cx="22" cy="19"/>
                </a:xfrm>
                <a:prstGeom prst="ellipse">
                  <a:avLst/>
                </a:prstGeom>
                <a:noFill/>
                <a:ln w="9525">
                  <a:solidFill>
                    <a:schemeClr val="tx1"/>
                  </a:solidFill>
                  <a:round/>
                  <a:headEnd/>
                  <a:tailEnd/>
                </a:ln>
              </p:spPr>
              <p:txBody>
                <a:bodyPr>
                  <a:prstTxWarp prst="textNoShape">
                    <a:avLst/>
                  </a:prstTxWarp>
                </a:bodyPr>
                <a:lstStyle/>
                <a:p>
                  <a:endParaRPr lang="en-US"/>
                </a:p>
              </p:txBody>
            </p:sp>
            <p:sp>
              <p:nvSpPr>
                <p:cNvPr id="42065" name="Oval 116"/>
                <p:cNvSpPr>
                  <a:spLocks noChangeArrowheads="1"/>
                </p:cNvSpPr>
                <p:nvPr/>
              </p:nvSpPr>
              <p:spPr bwMode="auto">
                <a:xfrm>
                  <a:off x="1392" y="1104"/>
                  <a:ext cx="22" cy="19"/>
                </a:xfrm>
                <a:prstGeom prst="ellipse">
                  <a:avLst/>
                </a:prstGeom>
                <a:noFill/>
                <a:ln w="9525">
                  <a:solidFill>
                    <a:schemeClr val="tx1"/>
                  </a:solidFill>
                  <a:round/>
                  <a:headEnd/>
                  <a:tailEnd/>
                </a:ln>
              </p:spPr>
              <p:txBody>
                <a:bodyPr>
                  <a:prstTxWarp prst="textNoShape">
                    <a:avLst/>
                  </a:prstTxWarp>
                </a:bodyPr>
                <a:lstStyle/>
                <a:p>
                  <a:endParaRPr lang="en-US"/>
                </a:p>
              </p:txBody>
            </p:sp>
            <p:sp>
              <p:nvSpPr>
                <p:cNvPr id="42066" name="Oval 117"/>
                <p:cNvSpPr>
                  <a:spLocks noChangeArrowheads="1"/>
                </p:cNvSpPr>
                <p:nvPr/>
              </p:nvSpPr>
              <p:spPr bwMode="auto">
                <a:xfrm>
                  <a:off x="1152" y="1152"/>
                  <a:ext cx="22" cy="19"/>
                </a:xfrm>
                <a:prstGeom prst="ellipse">
                  <a:avLst/>
                </a:prstGeom>
                <a:noFill/>
                <a:ln w="9525">
                  <a:solidFill>
                    <a:schemeClr val="tx1"/>
                  </a:solidFill>
                  <a:round/>
                  <a:headEnd/>
                  <a:tailEnd/>
                </a:ln>
              </p:spPr>
              <p:txBody>
                <a:bodyPr>
                  <a:prstTxWarp prst="textNoShape">
                    <a:avLst/>
                  </a:prstTxWarp>
                </a:bodyPr>
                <a:lstStyle/>
                <a:p>
                  <a:endParaRPr lang="en-US"/>
                </a:p>
              </p:txBody>
            </p:sp>
            <p:sp>
              <p:nvSpPr>
                <p:cNvPr id="42067" name="Oval 118"/>
                <p:cNvSpPr>
                  <a:spLocks noChangeArrowheads="1"/>
                </p:cNvSpPr>
                <p:nvPr/>
              </p:nvSpPr>
              <p:spPr bwMode="auto">
                <a:xfrm>
                  <a:off x="1440" y="1008"/>
                  <a:ext cx="13" cy="13"/>
                </a:xfrm>
                <a:prstGeom prst="ellipse">
                  <a:avLst/>
                </a:prstGeom>
                <a:noFill/>
                <a:ln w="9525">
                  <a:solidFill>
                    <a:schemeClr val="tx1"/>
                  </a:solidFill>
                  <a:round/>
                  <a:headEnd/>
                  <a:tailEnd/>
                </a:ln>
              </p:spPr>
              <p:txBody>
                <a:bodyPr>
                  <a:prstTxWarp prst="textNoShape">
                    <a:avLst/>
                  </a:prstTxWarp>
                </a:bodyPr>
                <a:lstStyle/>
                <a:p>
                  <a:endParaRPr lang="en-US"/>
                </a:p>
              </p:txBody>
            </p:sp>
            <p:sp>
              <p:nvSpPr>
                <p:cNvPr id="42068" name="Oval 119"/>
                <p:cNvSpPr>
                  <a:spLocks noChangeArrowheads="1"/>
                </p:cNvSpPr>
                <p:nvPr/>
              </p:nvSpPr>
              <p:spPr bwMode="auto">
                <a:xfrm>
                  <a:off x="1248" y="1008"/>
                  <a:ext cx="13" cy="13"/>
                </a:xfrm>
                <a:prstGeom prst="ellipse">
                  <a:avLst/>
                </a:prstGeom>
                <a:noFill/>
                <a:ln w="9525">
                  <a:solidFill>
                    <a:schemeClr val="tx1"/>
                  </a:solidFill>
                  <a:round/>
                  <a:headEnd/>
                  <a:tailEnd/>
                </a:ln>
              </p:spPr>
              <p:txBody>
                <a:bodyPr>
                  <a:prstTxWarp prst="textNoShape">
                    <a:avLst/>
                  </a:prstTxWarp>
                </a:bodyPr>
                <a:lstStyle/>
                <a:p>
                  <a:endParaRPr lang="en-US"/>
                </a:p>
              </p:txBody>
            </p:sp>
            <p:sp>
              <p:nvSpPr>
                <p:cNvPr id="42069" name="Oval 120"/>
                <p:cNvSpPr>
                  <a:spLocks noChangeArrowheads="1"/>
                </p:cNvSpPr>
                <p:nvPr/>
              </p:nvSpPr>
              <p:spPr bwMode="auto">
                <a:xfrm>
                  <a:off x="1536" y="1008"/>
                  <a:ext cx="13" cy="13"/>
                </a:xfrm>
                <a:prstGeom prst="ellipse">
                  <a:avLst/>
                </a:prstGeom>
                <a:noFill/>
                <a:ln w="9525">
                  <a:solidFill>
                    <a:schemeClr val="tx1"/>
                  </a:solidFill>
                  <a:round/>
                  <a:headEnd/>
                  <a:tailEnd/>
                </a:ln>
              </p:spPr>
              <p:txBody>
                <a:bodyPr>
                  <a:prstTxWarp prst="textNoShape">
                    <a:avLst/>
                  </a:prstTxWarp>
                </a:bodyPr>
                <a:lstStyle/>
                <a:p>
                  <a:endParaRPr lang="en-US"/>
                </a:p>
              </p:txBody>
            </p:sp>
            <p:sp>
              <p:nvSpPr>
                <p:cNvPr id="42070" name="Oval 121"/>
                <p:cNvSpPr>
                  <a:spLocks noChangeArrowheads="1"/>
                </p:cNvSpPr>
                <p:nvPr/>
              </p:nvSpPr>
              <p:spPr bwMode="auto">
                <a:xfrm>
                  <a:off x="1344" y="1008"/>
                  <a:ext cx="13" cy="13"/>
                </a:xfrm>
                <a:prstGeom prst="ellipse">
                  <a:avLst/>
                </a:prstGeom>
                <a:noFill/>
                <a:ln w="9525">
                  <a:solidFill>
                    <a:schemeClr val="tx1"/>
                  </a:solidFill>
                  <a:round/>
                  <a:headEnd/>
                  <a:tailEnd/>
                </a:ln>
              </p:spPr>
              <p:txBody>
                <a:bodyPr>
                  <a:prstTxWarp prst="textNoShape">
                    <a:avLst/>
                  </a:prstTxWarp>
                </a:bodyPr>
                <a:lstStyle/>
                <a:p>
                  <a:endParaRPr lang="en-US"/>
                </a:p>
              </p:txBody>
            </p:sp>
          </p:grpSp>
          <p:sp>
            <p:nvSpPr>
              <p:cNvPr id="42045" name="Oval 122"/>
              <p:cNvSpPr>
                <a:spLocks noChangeArrowheads="1"/>
              </p:cNvSpPr>
              <p:nvPr/>
            </p:nvSpPr>
            <p:spPr bwMode="auto">
              <a:xfrm>
                <a:off x="3528" y="1344"/>
                <a:ext cx="40" cy="40"/>
              </a:xfrm>
              <a:prstGeom prst="ellipse">
                <a:avLst/>
              </a:prstGeom>
              <a:noFill/>
              <a:ln w="9525">
                <a:solidFill>
                  <a:schemeClr val="tx1"/>
                </a:solidFill>
                <a:round/>
                <a:headEnd/>
                <a:tailEnd/>
              </a:ln>
            </p:spPr>
            <p:txBody>
              <a:bodyPr>
                <a:prstTxWarp prst="textNoShape">
                  <a:avLst/>
                </a:prstTxWarp>
              </a:bodyPr>
              <a:lstStyle/>
              <a:p>
                <a:endParaRPr lang="en-US"/>
              </a:p>
            </p:txBody>
          </p:sp>
          <p:sp>
            <p:nvSpPr>
              <p:cNvPr id="42046" name="Oval 123"/>
              <p:cNvSpPr>
                <a:spLocks noChangeArrowheads="1"/>
              </p:cNvSpPr>
              <p:nvPr/>
            </p:nvSpPr>
            <p:spPr bwMode="auto">
              <a:xfrm>
                <a:off x="3624" y="1200"/>
                <a:ext cx="40" cy="40"/>
              </a:xfrm>
              <a:prstGeom prst="ellipse">
                <a:avLst/>
              </a:prstGeom>
              <a:noFill/>
              <a:ln w="9525">
                <a:solidFill>
                  <a:schemeClr val="tx1"/>
                </a:solidFill>
                <a:round/>
                <a:headEnd/>
                <a:tailEnd/>
              </a:ln>
            </p:spPr>
            <p:txBody>
              <a:bodyPr>
                <a:prstTxWarp prst="textNoShape">
                  <a:avLst/>
                </a:prstTxWarp>
              </a:bodyPr>
              <a:lstStyle/>
              <a:p>
                <a:endParaRPr lang="en-US"/>
              </a:p>
            </p:txBody>
          </p:sp>
          <p:grpSp>
            <p:nvGrpSpPr>
              <p:cNvPr id="20" name="Group 124"/>
              <p:cNvGrpSpPr>
                <a:grpSpLocks/>
              </p:cNvGrpSpPr>
              <p:nvPr/>
            </p:nvGrpSpPr>
            <p:grpSpPr bwMode="auto">
              <a:xfrm>
                <a:off x="4222" y="1040"/>
                <a:ext cx="472" cy="280"/>
                <a:chOff x="4222" y="1040"/>
                <a:chExt cx="472" cy="280"/>
              </a:xfrm>
            </p:grpSpPr>
            <p:sp>
              <p:nvSpPr>
                <p:cNvPr id="42053" name="Oval 125"/>
                <p:cNvSpPr>
                  <a:spLocks noChangeArrowheads="1"/>
                </p:cNvSpPr>
                <p:nvPr/>
              </p:nvSpPr>
              <p:spPr bwMode="auto">
                <a:xfrm>
                  <a:off x="4414" y="1040"/>
                  <a:ext cx="40" cy="40"/>
                </a:xfrm>
                <a:prstGeom prst="ellipse">
                  <a:avLst/>
                </a:prstGeom>
                <a:noFill/>
                <a:ln w="9525">
                  <a:solidFill>
                    <a:schemeClr val="tx1"/>
                  </a:solidFill>
                  <a:round/>
                  <a:headEnd/>
                  <a:tailEnd/>
                </a:ln>
              </p:spPr>
              <p:txBody>
                <a:bodyPr>
                  <a:prstTxWarp prst="textNoShape">
                    <a:avLst/>
                  </a:prstTxWarp>
                </a:bodyPr>
                <a:lstStyle/>
                <a:p>
                  <a:endParaRPr lang="en-US"/>
                </a:p>
              </p:txBody>
            </p:sp>
            <p:sp>
              <p:nvSpPr>
                <p:cNvPr id="42054" name="Oval 126"/>
                <p:cNvSpPr>
                  <a:spLocks noChangeArrowheads="1"/>
                </p:cNvSpPr>
                <p:nvPr/>
              </p:nvSpPr>
              <p:spPr bwMode="auto">
                <a:xfrm>
                  <a:off x="4222" y="1040"/>
                  <a:ext cx="40" cy="40"/>
                </a:xfrm>
                <a:prstGeom prst="ellipse">
                  <a:avLst/>
                </a:prstGeom>
                <a:noFill/>
                <a:ln w="9525">
                  <a:solidFill>
                    <a:schemeClr val="tx1"/>
                  </a:solidFill>
                  <a:round/>
                  <a:headEnd/>
                  <a:tailEnd/>
                </a:ln>
              </p:spPr>
              <p:txBody>
                <a:bodyPr>
                  <a:prstTxWarp prst="textNoShape">
                    <a:avLst/>
                  </a:prstTxWarp>
                </a:bodyPr>
                <a:lstStyle/>
                <a:p>
                  <a:endParaRPr lang="en-US"/>
                </a:p>
              </p:txBody>
            </p:sp>
            <p:sp>
              <p:nvSpPr>
                <p:cNvPr id="42055" name="Oval 127"/>
                <p:cNvSpPr>
                  <a:spLocks noChangeArrowheads="1"/>
                </p:cNvSpPr>
                <p:nvPr/>
              </p:nvSpPr>
              <p:spPr bwMode="auto">
                <a:xfrm>
                  <a:off x="4318" y="1136"/>
                  <a:ext cx="40" cy="40"/>
                </a:xfrm>
                <a:prstGeom prst="ellipse">
                  <a:avLst/>
                </a:prstGeom>
                <a:noFill/>
                <a:ln w="9525">
                  <a:solidFill>
                    <a:schemeClr val="tx1"/>
                  </a:solidFill>
                  <a:round/>
                  <a:headEnd/>
                  <a:tailEnd/>
                </a:ln>
              </p:spPr>
              <p:txBody>
                <a:bodyPr>
                  <a:prstTxWarp prst="textNoShape">
                    <a:avLst/>
                  </a:prstTxWarp>
                </a:bodyPr>
                <a:lstStyle/>
                <a:p>
                  <a:endParaRPr lang="en-US"/>
                </a:p>
              </p:txBody>
            </p:sp>
            <p:sp>
              <p:nvSpPr>
                <p:cNvPr id="42056" name="Oval 128"/>
                <p:cNvSpPr>
                  <a:spLocks noChangeArrowheads="1"/>
                </p:cNvSpPr>
                <p:nvPr/>
              </p:nvSpPr>
              <p:spPr bwMode="auto">
                <a:xfrm>
                  <a:off x="4462" y="1184"/>
                  <a:ext cx="40" cy="40"/>
                </a:xfrm>
                <a:prstGeom prst="ellipse">
                  <a:avLst/>
                </a:prstGeom>
                <a:noFill/>
                <a:ln w="9525">
                  <a:solidFill>
                    <a:schemeClr val="tx1"/>
                  </a:solidFill>
                  <a:round/>
                  <a:headEnd/>
                  <a:tailEnd/>
                </a:ln>
              </p:spPr>
              <p:txBody>
                <a:bodyPr>
                  <a:prstTxWarp prst="textNoShape">
                    <a:avLst/>
                  </a:prstTxWarp>
                </a:bodyPr>
                <a:lstStyle/>
                <a:p>
                  <a:endParaRPr lang="en-US"/>
                </a:p>
              </p:txBody>
            </p:sp>
            <p:sp>
              <p:nvSpPr>
                <p:cNvPr id="42057" name="Oval 129"/>
                <p:cNvSpPr>
                  <a:spLocks noChangeArrowheads="1"/>
                </p:cNvSpPr>
                <p:nvPr/>
              </p:nvSpPr>
              <p:spPr bwMode="auto">
                <a:xfrm>
                  <a:off x="4558" y="1040"/>
                  <a:ext cx="40" cy="40"/>
                </a:xfrm>
                <a:prstGeom prst="ellipse">
                  <a:avLst/>
                </a:prstGeom>
                <a:noFill/>
                <a:ln w="9525">
                  <a:solidFill>
                    <a:schemeClr val="tx1"/>
                  </a:solidFill>
                  <a:round/>
                  <a:headEnd/>
                  <a:tailEnd/>
                </a:ln>
              </p:spPr>
              <p:txBody>
                <a:bodyPr>
                  <a:prstTxWarp prst="textNoShape">
                    <a:avLst/>
                  </a:prstTxWarp>
                </a:bodyPr>
                <a:lstStyle/>
                <a:p>
                  <a:endParaRPr lang="en-US"/>
                </a:p>
              </p:txBody>
            </p:sp>
            <p:sp>
              <p:nvSpPr>
                <p:cNvPr id="42058" name="Oval 130"/>
                <p:cNvSpPr>
                  <a:spLocks noChangeArrowheads="1"/>
                </p:cNvSpPr>
                <p:nvPr/>
              </p:nvSpPr>
              <p:spPr bwMode="auto">
                <a:xfrm>
                  <a:off x="4654" y="1136"/>
                  <a:ext cx="40" cy="40"/>
                </a:xfrm>
                <a:prstGeom prst="ellipse">
                  <a:avLst/>
                </a:prstGeom>
                <a:noFill/>
                <a:ln w="9525">
                  <a:solidFill>
                    <a:schemeClr val="tx1"/>
                  </a:solidFill>
                  <a:round/>
                  <a:headEnd/>
                  <a:tailEnd/>
                </a:ln>
              </p:spPr>
              <p:txBody>
                <a:bodyPr>
                  <a:prstTxWarp prst="textNoShape">
                    <a:avLst/>
                  </a:prstTxWarp>
                </a:bodyPr>
                <a:lstStyle/>
                <a:p>
                  <a:endParaRPr lang="en-US"/>
                </a:p>
              </p:txBody>
            </p:sp>
            <p:sp>
              <p:nvSpPr>
                <p:cNvPr id="42059" name="Oval 131"/>
                <p:cNvSpPr>
                  <a:spLocks noChangeArrowheads="1"/>
                </p:cNvSpPr>
                <p:nvPr/>
              </p:nvSpPr>
              <p:spPr bwMode="auto">
                <a:xfrm>
                  <a:off x="4606" y="1280"/>
                  <a:ext cx="40" cy="40"/>
                </a:xfrm>
                <a:prstGeom prst="ellipse">
                  <a:avLst/>
                </a:prstGeom>
                <a:noFill/>
                <a:ln w="9525">
                  <a:solidFill>
                    <a:schemeClr val="tx1"/>
                  </a:solidFill>
                  <a:round/>
                  <a:headEnd/>
                  <a:tailEnd/>
                </a:ln>
              </p:spPr>
              <p:txBody>
                <a:bodyPr>
                  <a:prstTxWarp prst="textNoShape">
                    <a:avLst/>
                  </a:prstTxWarp>
                </a:bodyPr>
                <a:lstStyle/>
                <a:p>
                  <a:endParaRPr lang="en-US"/>
                </a:p>
              </p:txBody>
            </p:sp>
            <p:sp>
              <p:nvSpPr>
                <p:cNvPr id="42060" name="Oval 132"/>
                <p:cNvSpPr>
                  <a:spLocks noChangeArrowheads="1"/>
                </p:cNvSpPr>
                <p:nvPr/>
              </p:nvSpPr>
              <p:spPr bwMode="auto">
                <a:xfrm>
                  <a:off x="4366" y="1280"/>
                  <a:ext cx="40" cy="40"/>
                </a:xfrm>
                <a:prstGeom prst="ellipse">
                  <a:avLst/>
                </a:prstGeom>
                <a:noFill/>
                <a:ln w="9525">
                  <a:solidFill>
                    <a:schemeClr val="tx1"/>
                  </a:solidFill>
                  <a:round/>
                  <a:headEnd/>
                  <a:tailEnd/>
                </a:ln>
              </p:spPr>
              <p:txBody>
                <a:bodyPr>
                  <a:prstTxWarp prst="textNoShape">
                    <a:avLst/>
                  </a:prstTxWarp>
                </a:bodyPr>
                <a:lstStyle/>
                <a:p>
                  <a:endParaRPr lang="en-US"/>
                </a:p>
              </p:txBody>
            </p:sp>
          </p:grpSp>
          <p:grpSp>
            <p:nvGrpSpPr>
              <p:cNvPr id="21" name="Group 133"/>
              <p:cNvGrpSpPr>
                <a:grpSpLocks/>
              </p:cNvGrpSpPr>
              <p:nvPr/>
            </p:nvGrpSpPr>
            <p:grpSpPr bwMode="auto">
              <a:xfrm>
                <a:off x="2638" y="1184"/>
                <a:ext cx="376" cy="184"/>
                <a:chOff x="2638" y="1184"/>
                <a:chExt cx="376" cy="184"/>
              </a:xfrm>
            </p:grpSpPr>
            <p:sp>
              <p:nvSpPr>
                <p:cNvPr id="42049" name="Oval 134"/>
                <p:cNvSpPr>
                  <a:spLocks noChangeArrowheads="1"/>
                </p:cNvSpPr>
                <p:nvPr/>
              </p:nvSpPr>
              <p:spPr bwMode="auto">
                <a:xfrm>
                  <a:off x="2638" y="1184"/>
                  <a:ext cx="40" cy="40"/>
                </a:xfrm>
                <a:prstGeom prst="ellipse">
                  <a:avLst/>
                </a:prstGeom>
                <a:noFill/>
                <a:ln w="9525">
                  <a:solidFill>
                    <a:schemeClr val="tx1"/>
                  </a:solidFill>
                  <a:round/>
                  <a:headEnd/>
                  <a:tailEnd/>
                </a:ln>
              </p:spPr>
              <p:txBody>
                <a:bodyPr>
                  <a:prstTxWarp prst="textNoShape">
                    <a:avLst/>
                  </a:prstTxWarp>
                </a:bodyPr>
                <a:lstStyle/>
                <a:p>
                  <a:endParaRPr lang="en-US"/>
                </a:p>
              </p:txBody>
            </p:sp>
            <p:sp>
              <p:nvSpPr>
                <p:cNvPr id="42050" name="Oval 135"/>
                <p:cNvSpPr>
                  <a:spLocks noChangeArrowheads="1"/>
                </p:cNvSpPr>
                <p:nvPr/>
              </p:nvSpPr>
              <p:spPr bwMode="auto">
                <a:xfrm>
                  <a:off x="2782" y="1232"/>
                  <a:ext cx="40" cy="40"/>
                </a:xfrm>
                <a:prstGeom prst="ellipse">
                  <a:avLst/>
                </a:prstGeom>
                <a:noFill/>
                <a:ln w="9525">
                  <a:solidFill>
                    <a:schemeClr val="tx1"/>
                  </a:solidFill>
                  <a:round/>
                  <a:headEnd/>
                  <a:tailEnd/>
                </a:ln>
              </p:spPr>
              <p:txBody>
                <a:bodyPr>
                  <a:prstTxWarp prst="textNoShape">
                    <a:avLst/>
                  </a:prstTxWarp>
                </a:bodyPr>
                <a:lstStyle/>
                <a:p>
                  <a:endParaRPr lang="en-US"/>
                </a:p>
              </p:txBody>
            </p:sp>
            <p:sp>
              <p:nvSpPr>
                <p:cNvPr id="42051" name="Oval 136"/>
                <p:cNvSpPr>
                  <a:spLocks noChangeArrowheads="1"/>
                </p:cNvSpPr>
                <p:nvPr/>
              </p:nvSpPr>
              <p:spPr bwMode="auto">
                <a:xfrm>
                  <a:off x="2974" y="1184"/>
                  <a:ext cx="40" cy="40"/>
                </a:xfrm>
                <a:prstGeom prst="ellipse">
                  <a:avLst/>
                </a:prstGeom>
                <a:noFill/>
                <a:ln w="9525">
                  <a:solidFill>
                    <a:schemeClr val="tx1"/>
                  </a:solidFill>
                  <a:round/>
                  <a:headEnd/>
                  <a:tailEnd/>
                </a:ln>
              </p:spPr>
              <p:txBody>
                <a:bodyPr>
                  <a:prstTxWarp prst="textNoShape">
                    <a:avLst/>
                  </a:prstTxWarp>
                </a:bodyPr>
                <a:lstStyle/>
                <a:p>
                  <a:endParaRPr lang="en-US"/>
                </a:p>
              </p:txBody>
            </p:sp>
            <p:sp>
              <p:nvSpPr>
                <p:cNvPr id="42052" name="Oval 137"/>
                <p:cNvSpPr>
                  <a:spLocks noChangeArrowheads="1"/>
                </p:cNvSpPr>
                <p:nvPr/>
              </p:nvSpPr>
              <p:spPr bwMode="auto">
                <a:xfrm>
                  <a:off x="2926" y="1328"/>
                  <a:ext cx="40" cy="40"/>
                </a:xfrm>
                <a:prstGeom prst="ellipse">
                  <a:avLst/>
                </a:prstGeom>
                <a:noFill/>
                <a:ln w="9525">
                  <a:solidFill>
                    <a:schemeClr val="tx1"/>
                  </a:solidFill>
                  <a:round/>
                  <a:headEnd/>
                  <a:tailEnd/>
                </a:ln>
              </p:spPr>
              <p:txBody>
                <a:bodyPr>
                  <a:prstTxWarp prst="textNoShape">
                    <a:avLst/>
                  </a:prstTxWarp>
                </a:bodyPr>
                <a:lstStyle/>
                <a:p>
                  <a:endParaRPr lang="en-US"/>
                </a:p>
              </p:txBody>
            </p:sp>
          </p:grpSp>
        </p:grpSp>
        <p:sp>
          <p:nvSpPr>
            <p:cNvPr id="42020" name="Oval 138"/>
            <p:cNvSpPr>
              <a:spLocks noChangeArrowheads="1"/>
            </p:cNvSpPr>
            <p:nvPr/>
          </p:nvSpPr>
          <p:spPr bwMode="auto">
            <a:xfrm>
              <a:off x="1730" y="1264"/>
              <a:ext cx="22" cy="19"/>
            </a:xfrm>
            <a:prstGeom prst="ellipse">
              <a:avLst/>
            </a:prstGeom>
            <a:noFill/>
            <a:ln w="9525">
              <a:solidFill>
                <a:schemeClr val="tx1"/>
              </a:solidFill>
              <a:round/>
              <a:headEnd/>
              <a:tailEnd/>
            </a:ln>
          </p:spPr>
          <p:txBody>
            <a:bodyPr>
              <a:prstTxWarp prst="textNoShape">
                <a:avLst/>
              </a:prstTxWarp>
            </a:bodyPr>
            <a:lstStyle/>
            <a:p>
              <a:endParaRPr lang="en-US"/>
            </a:p>
          </p:txBody>
        </p:sp>
        <p:sp>
          <p:nvSpPr>
            <p:cNvPr id="42021" name="Oval 139"/>
            <p:cNvSpPr>
              <a:spLocks noChangeArrowheads="1"/>
            </p:cNvSpPr>
            <p:nvPr/>
          </p:nvSpPr>
          <p:spPr bwMode="auto">
            <a:xfrm>
              <a:off x="1586" y="1264"/>
              <a:ext cx="22" cy="19"/>
            </a:xfrm>
            <a:prstGeom prst="ellipse">
              <a:avLst/>
            </a:prstGeom>
            <a:noFill/>
            <a:ln w="9525">
              <a:solidFill>
                <a:schemeClr val="tx1"/>
              </a:solidFill>
              <a:round/>
              <a:headEnd/>
              <a:tailEnd/>
            </a:ln>
          </p:spPr>
          <p:txBody>
            <a:bodyPr>
              <a:prstTxWarp prst="textNoShape">
                <a:avLst/>
              </a:prstTxWarp>
            </a:bodyPr>
            <a:lstStyle/>
            <a:p>
              <a:endParaRPr lang="en-US"/>
            </a:p>
          </p:txBody>
        </p:sp>
        <p:sp>
          <p:nvSpPr>
            <p:cNvPr id="42022" name="Oval 140"/>
            <p:cNvSpPr>
              <a:spLocks noChangeArrowheads="1"/>
            </p:cNvSpPr>
            <p:nvPr/>
          </p:nvSpPr>
          <p:spPr bwMode="auto">
            <a:xfrm>
              <a:off x="3386" y="1312"/>
              <a:ext cx="40" cy="40"/>
            </a:xfrm>
            <a:prstGeom prst="ellipse">
              <a:avLst/>
            </a:prstGeom>
            <a:noFill/>
            <a:ln w="9525">
              <a:solidFill>
                <a:schemeClr val="tx1"/>
              </a:solidFill>
              <a:round/>
              <a:headEnd/>
              <a:tailEnd/>
            </a:ln>
          </p:spPr>
          <p:txBody>
            <a:bodyPr>
              <a:prstTxWarp prst="textNoShape">
                <a:avLst/>
              </a:prstTxWarp>
            </a:bodyPr>
            <a:lstStyle/>
            <a:p>
              <a:endParaRPr lang="en-US"/>
            </a:p>
          </p:txBody>
        </p:sp>
        <p:sp>
          <p:nvSpPr>
            <p:cNvPr id="42023" name="Oval 141"/>
            <p:cNvSpPr>
              <a:spLocks noChangeArrowheads="1"/>
            </p:cNvSpPr>
            <p:nvPr/>
          </p:nvSpPr>
          <p:spPr bwMode="auto">
            <a:xfrm>
              <a:off x="3752" y="1204"/>
              <a:ext cx="40" cy="40"/>
            </a:xfrm>
            <a:prstGeom prst="ellipse">
              <a:avLst/>
            </a:prstGeom>
            <a:noFill/>
            <a:ln w="9525">
              <a:solidFill>
                <a:schemeClr val="tx1"/>
              </a:solidFill>
              <a:round/>
              <a:headEnd/>
              <a:tailEnd/>
            </a:ln>
          </p:spPr>
          <p:txBody>
            <a:bodyPr>
              <a:prstTxWarp prst="textNoShape">
                <a:avLst/>
              </a:prstTxWarp>
            </a:bodyPr>
            <a:lstStyle/>
            <a:p>
              <a:endParaRPr lang="en-US"/>
            </a:p>
          </p:txBody>
        </p:sp>
        <p:sp>
          <p:nvSpPr>
            <p:cNvPr id="42024" name="Oval 142"/>
            <p:cNvSpPr>
              <a:spLocks noChangeArrowheads="1"/>
            </p:cNvSpPr>
            <p:nvPr/>
          </p:nvSpPr>
          <p:spPr bwMode="auto">
            <a:xfrm>
              <a:off x="3434" y="1456"/>
              <a:ext cx="40" cy="40"/>
            </a:xfrm>
            <a:prstGeom prst="ellipse">
              <a:avLst/>
            </a:prstGeom>
            <a:noFill/>
            <a:ln w="9525">
              <a:solidFill>
                <a:schemeClr val="tx1"/>
              </a:solidFill>
              <a:round/>
              <a:headEnd/>
              <a:tailEnd/>
            </a:ln>
          </p:spPr>
          <p:txBody>
            <a:bodyPr>
              <a:prstTxWarp prst="textNoShape">
                <a:avLst/>
              </a:prstTxWarp>
            </a:bodyPr>
            <a:lstStyle/>
            <a:p>
              <a:endParaRPr lang="en-US"/>
            </a:p>
          </p:txBody>
        </p:sp>
        <p:sp>
          <p:nvSpPr>
            <p:cNvPr id="42025" name="Oval 143"/>
            <p:cNvSpPr>
              <a:spLocks noChangeArrowheads="1"/>
            </p:cNvSpPr>
            <p:nvPr/>
          </p:nvSpPr>
          <p:spPr bwMode="auto">
            <a:xfrm>
              <a:off x="3608" y="1474"/>
              <a:ext cx="40" cy="40"/>
            </a:xfrm>
            <a:prstGeom prst="ellipse">
              <a:avLst/>
            </a:prstGeom>
            <a:noFill/>
            <a:ln w="9525">
              <a:solidFill>
                <a:schemeClr val="tx1"/>
              </a:solidFill>
              <a:round/>
              <a:headEnd/>
              <a:tailEnd/>
            </a:ln>
          </p:spPr>
          <p:txBody>
            <a:bodyPr>
              <a:prstTxWarp prst="textNoShape">
                <a:avLst/>
              </a:prstTxWarp>
            </a:bodyPr>
            <a:lstStyle/>
            <a:p>
              <a:endParaRPr lang="en-US"/>
            </a:p>
          </p:txBody>
        </p:sp>
        <p:sp>
          <p:nvSpPr>
            <p:cNvPr id="42026" name="Rectangle 144"/>
            <p:cNvSpPr>
              <a:spLocks noChangeArrowheads="1"/>
            </p:cNvSpPr>
            <p:nvPr/>
          </p:nvSpPr>
          <p:spPr bwMode="auto">
            <a:xfrm>
              <a:off x="1394" y="1203"/>
              <a:ext cx="1346" cy="207"/>
            </a:xfrm>
            <a:prstGeom prst="rect">
              <a:avLst/>
            </a:prstGeom>
            <a:solidFill>
              <a:srgbClr val="FFFFFF"/>
            </a:solidFill>
            <a:ln w="9525">
              <a:solidFill>
                <a:srgbClr val="FFFFFF"/>
              </a:solidFill>
              <a:miter lim="800000"/>
              <a:headEnd/>
              <a:tailEnd/>
            </a:ln>
          </p:spPr>
          <p:txBody>
            <a:bodyPr lIns="0" tIns="0" rIns="0" bIns="0">
              <a:prstTxWarp prst="textNoShape">
                <a:avLst/>
              </a:prstTxWarp>
            </a:bodyPr>
            <a:lstStyle/>
            <a:p>
              <a:r>
                <a:rPr lang="en-US" sz="1000" b="1">
                  <a:solidFill>
                    <a:srgbClr val="353397"/>
                  </a:solidFill>
                  <a:latin typeface="Lucida Grande" pitchFamily="1" charset="0"/>
                  <a:ea typeface="Lucida Grande" pitchFamily="1" charset="0"/>
                  <a:cs typeface="Lucida Grande" pitchFamily="1" charset="0"/>
                  <a:sym typeface="Lucida Grande" pitchFamily="1" charset="0"/>
                </a:rPr>
                <a:t>Heterogeneous</a:t>
              </a:r>
              <a:r>
                <a:rPr lang="en-US" sz="1000">
                  <a:solidFill>
                    <a:srgbClr val="353397"/>
                  </a:solidFill>
                  <a:latin typeface="Lucida Grande" pitchFamily="1" charset="0"/>
                  <a:ea typeface="Lucida Grande" pitchFamily="1" charset="0"/>
                  <a:cs typeface="Lucida Grande" pitchFamily="1" charset="0"/>
                  <a:sym typeface="Lucida Grande" pitchFamily="1" charset="0"/>
                </a:rPr>
                <a:t>  </a:t>
              </a:r>
              <a:r>
                <a:rPr lang="en-US" sz="1000">
                  <a:latin typeface="Lucida Grande" pitchFamily="1" charset="0"/>
                  <a:ea typeface="Lucida Grande" pitchFamily="1" charset="0"/>
                  <a:cs typeface="Lucida Grande" pitchFamily="1" charset="0"/>
                  <a:sym typeface="Lucida Grande" pitchFamily="1" charset="0"/>
                </a:rPr>
                <a:t> </a:t>
              </a:r>
              <a:r>
                <a:rPr lang="en-US" sz="1000">
                  <a:latin typeface="Symbol" pitchFamily="1" charset="2"/>
                  <a:ea typeface="Symbol" pitchFamily="1" charset="2"/>
                  <a:cs typeface="Symbol" pitchFamily="1" charset="2"/>
                  <a:sym typeface="Symbol" pitchFamily="1" charset="2"/>
                </a:rPr>
                <a:t>® </a:t>
              </a:r>
              <a:r>
                <a:rPr lang="en-US" sz="1000" b="1">
                  <a:solidFill>
                    <a:srgbClr val="FA9937"/>
                  </a:solidFill>
                  <a:latin typeface="Lucida Grande" pitchFamily="1" charset="0"/>
                  <a:ea typeface="Lucida Grande" pitchFamily="1" charset="0"/>
                  <a:cs typeface="Lucida Grande" pitchFamily="1" charset="0"/>
                  <a:sym typeface="Lucida Grande" pitchFamily="1" charset="0"/>
                </a:rPr>
                <a:t>Less</a:t>
              </a:r>
            </a:p>
            <a:p>
              <a:pPr algn="ctr"/>
              <a:r>
                <a:rPr lang="en-US" sz="1000" b="1">
                  <a:latin typeface="Lucida Grande" pitchFamily="1" charset="0"/>
                  <a:ea typeface="Lucida Grande" pitchFamily="1" charset="0"/>
                  <a:cs typeface="Lucida Grande" pitchFamily="1" charset="0"/>
                  <a:sym typeface="Lucida Grande" pitchFamily="1" charset="0"/>
                </a:rPr>
                <a:t> </a:t>
              </a:r>
              <a:r>
                <a:rPr lang="en-US" sz="1000" b="1">
                  <a:solidFill>
                    <a:srgbClr val="353397"/>
                  </a:solidFill>
                  <a:latin typeface="Lucida Grande" pitchFamily="1" charset="0"/>
                  <a:ea typeface="Lucida Grande" pitchFamily="1" charset="0"/>
                  <a:cs typeface="Lucida Grande" pitchFamily="1" charset="0"/>
                  <a:sym typeface="Lucida Grande" pitchFamily="1" charset="0"/>
                </a:rPr>
                <a:t>O</a:t>
              </a:r>
              <a:r>
                <a:rPr lang="en-US" sz="1000" b="1" baseline="-25000">
                  <a:solidFill>
                    <a:srgbClr val="353397"/>
                  </a:solidFill>
                  <a:latin typeface="Lucida Grande" pitchFamily="1" charset="0"/>
                  <a:ea typeface="Lucida Grande" pitchFamily="1" charset="0"/>
                  <a:cs typeface="Lucida Grande" pitchFamily="1" charset="0"/>
                  <a:sym typeface="Lucida Grande" pitchFamily="1" charset="0"/>
                </a:rPr>
                <a:t>3</a:t>
              </a:r>
              <a:r>
                <a:rPr lang="en-US" sz="1000" b="1">
                  <a:solidFill>
                    <a:srgbClr val="353397"/>
                  </a:solidFill>
                  <a:latin typeface="Lucida Grande" pitchFamily="1" charset="0"/>
                  <a:ea typeface="Lucida Grande" pitchFamily="1" charset="0"/>
                  <a:cs typeface="Lucida Grande" pitchFamily="1" charset="0"/>
                  <a:sym typeface="Lucida Grande" pitchFamily="1" charset="0"/>
                </a:rPr>
                <a:t> depletion</a:t>
              </a:r>
              <a:r>
                <a:rPr lang="en-US" sz="1000" b="1">
                  <a:latin typeface="Lucida Grande" pitchFamily="1" charset="0"/>
                  <a:ea typeface="Lucida Grande" pitchFamily="1" charset="0"/>
                  <a:cs typeface="Lucida Grande" pitchFamily="1" charset="0"/>
                  <a:sym typeface="Lucida Grande" pitchFamily="1" charset="0"/>
                </a:rPr>
                <a:t>    </a:t>
              </a:r>
              <a:r>
                <a:rPr lang="en-US" sz="1000" b="1">
                  <a:solidFill>
                    <a:srgbClr val="FA9937"/>
                  </a:solidFill>
                  <a:latin typeface="Lucida Grande" pitchFamily="1" charset="0"/>
                  <a:ea typeface="Lucida Grande" pitchFamily="1" charset="0"/>
                  <a:cs typeface="Lucida Grande" pitchFamily="1" charset="0"/>
                  <a:sym typeface="Lucida Grande" pitchFamily="1" charset="0"/>
                </a:rPr>
                <a:t>Solar Heating</a:t>
              </a:r>
            </a:p>
          </p:txBody>
        </p:sp>
        <p:sp>
          <p:nvSpPr>
            <p:cNvPr id="42027" name="Rectangle 145"/>
            <p:cNvSpPr>
              <a:spLocks noChangeArrowheads="1"/>
            </p:cNvSpPr>
            <p:nvPr/>
          </p:nvSpPr>
          <p:spPr bwMode="auto">
            <a:xfrm>
              <a:off x="463" y="953"/>
              <a:ext cx="182" cy="236"/>
            </a:xfrm>
            <a:prstGeom prst="rect">
              <a:avLst/>
            </a:prstGeom>
            <a:solidFill>
              <a:srgbClr val="FFFFFF"/>
            </a:solidFill>
            <a:ln w="9525">
              <a:solidFill>
                <a:srgbClr val="FFFFFF"/>
              </a:solidFill>
              <a:miter lim="800000"/>
              <a:headEnd/>
              <a:tailEnd/>
            </a:ln>
          </p:spPr>
          <p:txBody>
            <a:bodyPr wrap="none" lIns="0" tIns="0" rIns="0" bIns="0">
              <a:prstTxWarp prst="textNoShape">
                <a:avLst/>
              </a:prstTxWarp>
              <a:spAutoFit/>
            </a:bodyPr>
            <a:lstStyle/>
            <a:p>
              <a:r>
                <a:rPr lang="en-US" sz="1200" b="1" dirty="0">
                  <a:solidFill>
                    <a:srgbClr val="FF0000"/>
                  </a:solidFill>
                  <a:latin typeface="Lucida Grande" pitchFamily="1" charset="0"/>
                  <a:ea typeface="Lucida Grande" pitchFamily="1" charset="0"/>
                  <a:cs typeface="Lucida Grande" pitchFamily="1" charset="0"/>
                  <a:sym typeface="Lucida Grande" pitchFamily="1" charset="0"/>
                </a:rPr>
                <a:t>H</a:t>
              </a:r>
              <a:r>
                <a:rPr lang="en-US" sz="1200" b="1" baseline="-25000" dirty="0">
                  <a:solidFill>
                    <a:srgbClr val="FF0000"/>
                  </a:solidFill>
                  <a:latin typeface="Lucida Grande" pitchFamily="1" charset="0"/>
                  <a:ea typeface="Lucida Grande" pitchFamily="1" charset="0"/>
                  <a:cs typeface="Lucida Grande" pitchFamily="1" charset="0"/>
                  <a:sym typeface="Lucida Grande" pitchFamily="1" charset="0"/>
                </a:rPr>
                <a:t>2</a:t>
              </a:r>
              <a:r>
                <a:rPr lang="en-US" sz="1200" b="1" dirty="0">
                  <a:solidFill>
                    <a:srgbClr val="FF0000"/>
                  </a:solidFill>
                  <a:latin typeface="Lucida Grande" pitchFamily="1" charset="0"/>
                  <a:ea typeface="Lucida Grande" pitchFamily="1" charset="0"/>
                  <a:cs typeface="Lucida Grande" pitchFamily="1" charset="0"/>
                  <a:sym typeface="Lucida Grande" pitchFamily="1" charset="0"/>
                </a:rPr>
                <a:t>S</a:t>
              </a:r>
            </a:p>
            <a:p>
              <a:r>
                <a:rPr lang="en-US" sz="1200" b="1" dirty="0">
                  <a:solidFill>
                    <a:srgbClr val="FF0000"/>
                  </a:solidFill>
                  <a:latin typeface="Lucida Grande" pitchFamily="1" charset="0"/>
                  <a:ea typeface="Lucida Grande" pitchFamily="1" charset="0"/>
                  <a:cs typeface="Lucida Grande" pitchFamily="1" charset="0"/>
                  <a:sym typeface="Lucida Grande" pitchFamily="1" charset="0"/>
                </a:rPr>
                <a:t>SO</a:t>
              </a:r>
              <a:r>
                <a:rPr lang="en-US" sz="1200" b="1" baseline="-25000" dirty="0">
                  <a:solidFill>
                    <a:srgbClr val="FF0000"/>
                  </a:solidFill>
                  <a:latin typeface="Lucida Grande" pitchFamily="1" charset="0"/>
                  <a:ea typeface="Lucida Grande" pitchFamily="1" charset="0"/>
                  <a:cs typeface="Lucida Grande" pitchFamily="1" charset="0"/>
                  <a:sym typeface="Lucida Grande" pitchFamily="1" charset="0"/>
                </a:rPr>
                <a:t>2</a:t>
              </a:r>
            </a:p>
          </p:txBody>
        </p:sp>
        <p:sp>
          <p:nvSpPr>
            <p:cNvPr id="42028" name="Rectangle 146"/>
            <p:cNvSpPr>
              <a:spLocks noChangeArrowheads="1"/>
            </p:cNvSpPr>
            <p:nvPr/>
          </p:nvSpPr>
          <p:spPr bwMode="auto">
            <a:xfrm rot="-1140000">
              <a:off x="2964" y="1092"/>
              <a:ext cx="907" cy="160"/>
            </a:xfrm>
            <a:prstGeom prst="rect">
              <a:avLst/>
            </a:prstGeom>
            <a:solidFill>
              <a:srgbClr val="FFFFFF"/>
            </a:solidFill>
            <a:ln w="9525">
              <a:solidFill>
                <a:srgbClr val="FFFFFF"/>
              </a:solidFill>
              <a:miter lim="800000"/>
              <a:headEnd/>
              <a:tailEnd/>
            </a:ln>
          </p:spPr>
          <p:txBody>
            <a:bodyPr wrap="none" lIns="0" tIns="0" rIns="0" bIns="0">
              <a:prstTxWarp prst="textNoShape">
                <a:avLst/>
              </a:prstTxWarp>
              <a:spAutoFit/>
            </a:bodyPr>
            <a:lstStyle/>
            <a:p>
              <a:r>
                <a:rPr lang="en-US" sz="1600" b="1" u="sng">
                  <a:solidFill>
                    <a:srgbClr val="F83610"/>
                  </a:solidFill>
                  <a:latin typeface="Lucida Grande" pitchFamily="1" charset="0"/>
                  <a:ea typeface="Lucida Grande" pitchFamily="1" charset="0"/>
                  <a:cs typeface="Lucida Grande" pitchFamily="1" charset="0"/>
                  <a:sym typeface="Lucida Grande" pitchFamily="1" charset="0"/>
                </a:rPr>
                <a:t>NET HEATING</a:t>
              </a:r>
            </a:p>
          </p:txBody>
        </p:sp>
        <p:sp>
          <p:nvSpPr>
            <p:cNvPr id="42029" name="Rectangle 147"/>
            <p:cNvSpPr>
              <a:spLocks noChangeArrowheads="1"/>
            </p:cNvSpPr>
            <p:nvPr/>
          </p:nvSpPr>
          <p:spPr bwMode="auto">
            <a:xfrm>
              <a:off x="636" y="1001"/>
              <a:ext cx="504" cy="160"/>
            </a:xfrm>
            <a:prstGeom prst="rect">
              <a:avLst/>
            </a:prstGeom>
            <a:solidFill>
              <a:srgbClr val="FFFFFF"/>
            </a:solidFill>
            <a:ln w="9525">
              <a:solidFill>
                <a:srgbClr val="FFFFFF"/>
              </a:solidFill>
              <a:miter lim="800000"/>
              <a:headEnd/>
              <a:tailEnd/>
            </a:ln>
          </p:spPr>
          <p:txBody>
            <a:bodyPr lIns="0" tIns="0" rIns="0" bIns="0">
              <a:prstTxWarp prst="textNoShape">
                <a:avLst/>
              </a:prstTxWarp>
            </a:bodyPr>
            <a:lstStyle/>
            <a:p>
              <a:r>
                <a:rPr lang="en-US" sz="1200">
                  <a:latin typeface="Symbol" pitchFamily="1" charset="2"/>
                  <a:ea typeface="Symbol" pitchFamily="1" charset="2"/>
                  <a:cs typeface="Symbol" pitchFamily="1" charset="2"/>
                  <a:sym typeface="Symbol" pitchFamily="1" charset="2"/>
                </a:rPr>
                <a:t>®</a:t>
              </a:r>
              <a:r>
                <a:rPr lang="en-US" sz="1200" b="1">
                  <a:latin typeface="Lucida Grande" pitchFamily="1" charset="0"/>
                  <a:ea typeface="Lucida Grande" pitchFamily="1" charset="0"/>
                  <a:cs typeface="Lucida Grande" pitchFamily="1" charset="0"/>
                  <a:sym typeface="Lucida Grande" pitchFamily="1" charset="0"/>
                </a:rPr>
                <a:t> H</a:t>
              </a:r>
              <a:r>
                <a:rPr lang="en-US" sz="1200" b="1" baseline="-25000">
                  <a:latin typeface="Lucida Grande" pitchFamily="1" charset="0"/>
                  <a:ea typeface="Lucida Grande" pitchFamily="1" charset="0"/>
                  <a:cs typeface="Lucida Grande" pitchFamily="1" charset="0"/>
                  <a:sym typeface="Lucida Grande" pitchFamily="1" charset="0"/>
                </a:rPr>
                <a:t>2</a:t>
              </a:r>
              <a:r>
                <a:rPr lang="en-US" sz="1200" b="1">
                  <a:latin typeface="Lucida Grande" pitchFamily="1" charset="0"/>
                  <a:ea typeface="Lucida Grande" pitchFamily="1" charset="0"/>
                  <a:cs typeface="Lucida Grande" pitchFamily="1" charset="0"/>
                  <a:sym typeface="Lucida Grande" pitchFamily="1" charset="0"/>
                </a:rPr>
                <a:t>SO</a:t>
              </a:r>
              <a:r>
                <a:rPr lang="en-US" sz="1200" b="1" baseline="-25000">
                  <a:latin typeface="Lucida Grande" pitchFamily="1" charset="0"/>
                  <a:ea typeface="Lucida Grande" pitchFamily="1" charset="0"/>
                  <a:cs typeface="Lucida Grande" pitchFamily="1" charset="0"/>
                  <a:sym typeface="Lucida Grande" pitchFamily="1" charset="0"/>
                </a:rPr>
                <a:t>4</a:t>
              </a:r>
            </a:p>
          </p:txBody>
        </p:sp>
        <p:sp>
          <p:nvSpPr>
            <p:cNvPr id="42031" name="Rectangle 149"/>
            <p:cNvSpPr>
              <a:spLocks noChangeArrowheads="1"/>
            </p:cNvSpPr>
            <p:nvPr/>
          </p:nvSpPr>
          <p:spPr bwMode="auto">
            <a:xfrm>
              <a:off x="2440" y="761"/>
              <a:ext cx="577" cy="116"/>
            </a:xfrm>
            <a:prstGeom prst="rect">
              <a:avLst/>
            </a:prstGeom>
            <a:noFill/>
            <a:ln w="9525">
              <a:noFill/>
              <a:miter lim="800000"/>
              <a:headEnd/>
              <a:tailEnd/>
            </a:ln>
          </p:spPr>
          <p:txBody>
            <a:bodyPr wrap="none" lIns="0" tIns="0" rIns="0" bIns="0">
              <a:prstTxWarp prst="textNoShape">
                <a:avLst/>
              </a:prstTxWarp>
              <a:spAutoFit/>
            </a:bodyPr>
            <a:lstStyle/>
            <a:p>
              <a:r>
                <a:rPr lang="en-US" sz="1200" b="1">
                  <a:solidFill>
                    <a:srgbClr val="353397"/>
                  </a:solidFill>
                  <a:latin typeface="Lucida Grande" pitchFamily="1" charset="0"/>
                  <a:ea typeface="Lucida Grande" pitchFamily="1" charset="0"/>
                  <a:cs typeface="Lucida Grande" pitchFamily="1" charset="0"/>
                  <a:sym typeface="Lucida Grande" pitchFamily="1" charset="0"/>
                </a:rPr>
                <a:t>backscatter</a:t>
              </a:r>
            </a:p>
          </p:txBody>
        </p:sp>
        <p:sp>
          <p:nvSpPr>
            <p:cNvPr id="42032" name="Rectangle 150"/>
            <p:cNvSpPr>
              <a:spLocks noChangeArrowheads="1"/>
            </p:cNvSpPr>
            <p:nvPr/>
          </p:nvSpPr>
          <p:spPr bwMode="auto">
            <a:xfrm>
              <a:off x="1534" y="909"/>
              <a:ext cx="888" cy="256"/>
            </a:xfrm>
            <a:prstGeom prst="rect">
              <a:avLst/>
            </a:prstGeom>
            <a:solidFill>
              <a:srgbClr val="FFFFFF"/>
            </a:solidFill>
            <a:ln w="9525">
              <a:solidFill>
                <a:srgbClr val="FFFFFF"/>
              </a:solidFill>
              <a:miter lim="800000"/>
              <a:headEnd/>
              <a:tailEnd/>
            </a:ln>
          </p:spPr>
          <p:txBody>
            <a:bodyPr lIns="0" tIns="0" rIns="0" bIns="0">
              <a:prstTxWarp prst="textNoShape">
                <a:avLst/>
              </a:prstTxWarp>
            </a:bodyPr>
            <a:lstStyle/>
            <a:p>
              <a:pPr algn="ctr"/>
              <a:r>
                <a:rPr lang="en-US" sz="1200" b="1">
                  <a:solidFill>
                    <a:srgbClr val="353397"/>
                  </a:solidFill>
                  <a:latin typeface="Lucida Grande" pitchFamily="1" charset="0"/>
                  <a:ea typeface="Lucida Grande" pitchFamily="1" charset="0"/>
                  <a:cs typeface="Lucida Grande" pitchFamily="1" charset="0"/>
                  <a:sym typeface="Lucida Grande" pitchFamily="1" charset="0"/>
                </a:rPr>
                <a:t>absorption</a:t>
              </a:r>
              <a:br>
                <a:rPr lang="en-US" sz="1200" b="1">
                  <a:solidFill>
                    <a:srgbClr val="353397"/>
                  </a:solidFill>
                  <a:latin typeface="Lucida Grande" pitchFamily="1" charset="0"/>
                  <a:ea typeface="Lucida Grande" pitchFamily="1" charset="0"/>
                  <a:cs typeface="Lucida Grande" pitchFamily="1" charset="0"/>
                  <a:sym typeface="Lucida Grande" pitchFamily="1" charset="0"/>
                </a:rPr>
              </a:br>
              <a:r>
                <a:rPr lang="en-US" sz="1200" b="1">
                  <a:solidFill>
                    <a:srgbClr val="353397"/>
                  </a:solidFill>
                  <a:latin typeface="Lucida Grande" pitchFamily="1" charset="0"/>
                  <a:ea typeface="Lucida Grande" pitchFamily="1" charset="0"/>
                  <a:cs typeface="Lucida Grande" pitchFamily="1" charset="0"/>
                  <a:sym typeface="Lucida Grande" pitchFamily="1" charset="0"/>
                </a:rPr>
                <a:t>(near IR)</a:t>
              </a:r>
            </a:p>
          </p:txBody>
        </p:sp>
        <p:sp>
          <p:nvSpPr>
            <p:cNvPr id="42033" name="Rectangle 151"/>
            <p:cNvSpPr>
              <a:spLocks noChangeArrowheads="1"/>
            </p:cNvSpPr>
            <p:nvPr/>
          </p:nvSpPr>
          <p:spPr bwMode="auto">
            <a:xfrm>
              <a:off x="2462" y="951"/>
              <a:ext cx="672" cy="136"/>
            </a:xfrm>
            <a:prstGeom prst="rect">
              <a:avLst/>
            </a:prstGeom>
            <a:solidFill>
              <a:srgbClr val="FFFFFF"/>
            </a:solidFill>
            <a:ln w="9525">
              <a:solidFill>
                <a:srgbClr val="FFFFFF"/>
              </a:solidFill>
              <a:miter lim="800000"/>
              <a:headEnd/>
              <a:tailEnd/>
            </a:ln>
          </p:spPr>
          <p:txBody>
            <a:bodyPr lIns="0" tIns="0" rIns="0" bIns="0">
              <a:prstTxWarp prst="textNoShape">
                <a:avLst/>
              </a:prstTxWarp>
            </a:bodyPr>
            <a:lstStyle/>
            <a:p>
              <a:pPr algn="ctr"/>
              <a:r>
                <a:rPr lang="en-US" sz="1200" b="1">
                  <a:solidFill>
                    <a:srgbClr val="FA9937"/>
                  </a:solidFill>
                  <a:latin typeface="Lucida Grande" pitchFamily="1" charset="0"/>
                  <a:ea typeface="Lucida Grande" pitchFamily="1" charset="0"/>
                  <a:cs typeface="Lucida Grande" pitchFamily="1" charset="0"/>
                  <a:sym typeface="Lucida Grande" pitchFamily="1" charset="0"/>
                </a:rPr>
                <a:t>Solar Heating</a:t>
              </a:r>
            </a:p>
          </p:txBody>
        </p:sp>
        <p:sp>
          <p:nvSpPr>
            <p:cNvPr id="42034" name="Rectangle 152"/>
            <p:cNvSpPr>
              <a:spLocks noChangeArrowheads="1"/>
            </p:cNvSpPr>
            <p:nvPr/>
          </p:nvSpPr>
          <p:spPr bwMode="auto">
            <a:xfrm>
              <a:off x="2715" y="378"/>
              <a:ext cx="746" cy="233"/>
            </a:xfrm>
            <a:prstGeom prst="rect">
              <a:avLst/>
            </a:prstGeom>
            <a:noFill/>
            <a:ln w="9525">
              <a:noFill/>
              <a:miter lim="800000"/>
              <a:headEnd/>
              <a:tailEnd/>
            </a:ln>
          </p:spPr>
          <p:txBody>
            <a:bodyPr wrap="none" lIns="0" tIns="0" rIns="0" bIns="0">
              <a:prstTxWarp prst="textNoShape">
                <a:avLst/>
              </a:prstTxWarp>
              <a:spAutoFit/>
            </a:bodyPr>
            <a:lstStyle/>
            <a:p>
              <a:pPr algn="ctr"/>
              <a:r>
                <a:rPr lang="en-US" sz="1200" b="1">
                  <a:solidFill>
                    <a:srgbClr val="FA9937"/>
                  </a:solidFill>
                  <a:latin typeface="Lucida Grande" pitchFamily="1" charset="0"/>
                  <a:ea typeface="Lucida Grande" pitchFamily="1" charset="0"/>
                  <a:cs typeface="Lucida Grande" pitchFamily="1" charset="0"/>
                  <a:sym typeface="Lucida Grande" pitchFamily="1" charset="0"/>
                </a:rPr>
                <a:t>More Reflected</a:t>
              </a:r>
            </a:p>
            <a:p>
              <a:pPr algn="ctr"/>
              <a:r>
                <a:rPr lang="en-US" sz="1200" b="1">
                  <a:solidFill>
                    <a:srgbClr val="FA9937"/>
                  </a:solidFill>
                  <a:latin typeface="Lucida Grande" pitchFamily="1" charset="0"/>
                  <a:ea typeface="Lucida Grande" pitchFamily="1" charset="0"/>
                  <a:cs typeface="Lucida Grande" pitchFamily="1" charset="0"/>
                  <a:sym typeface="Lucida Grande" pitchFamily="1" charset="0"/>
                </a:rPr>
                <a:t>Solar Flux</a:t>
              </a:r>
            </a:p>
          </p:txBody>
        </p:sp>
        <p:sp>
          <p:nvSpPr>
            <p:cNvPr id="42035" name="AutoShape 153"/>
            <p:cNvSpPr>
              <a:spLocks noChangeArrowheads="1"/>
            </p:cNvSpPr>
            <p:nvPr/>
          </p:nvSpPr>
          <p:spPr bwMode="auto">
            <a:xfrm>
              <a:off x="2001" y="390"/>
              <a:ext cx="381" cy="534"/>
            </a:xfrm>
            <a:custGeom>
              <a:avLst/>
              <a:gdLst>
                <a:gd name="T0" fmla="*/ 0 w 21110"/>
                <a:gd name="T1" fmla="*/ 0 h 21600"/>
                <a:gd name="T2" fmla="*/ 21110 w 21110"/>
                <a:gd name="T3" fmla="*/ 21600 h 21600"/>
              </a:gdLst>
              <a:ahLst/>
              <a:cxnLst/>
              <a:rect l="T0" t="T1" r="T2" b="T3"/>
              <a:pathLst>
                <a:path w="21110" h="21600">
                  <a:moveTo>
                    <a:pt x="0" y="0"/>
                  </a:moveTo>
                  <a:cubicBezTo>
                    <a:pt x="3028" y="243"/>
                    <a:pt x="6056" y="485"/>
                    <a:pt x="6864" y="1213"/>
                  </a:cubicBezTo>
                  <a:cubicBezTo>
                    <a:pt x="7671" y="1942"/>
                    <a:pt x="4374" y="3640"/>
                    <a:pt x="4845" y="4369"/>
                  </a:cubicBezTo>
                  <a:cubicBezTo>
                    <a:pt x="5316" y="5097"/>
                    <a:pt x="9151" y="4773"/>
                    <a:pt x="9690" y="5582"/>
                  </a:cubicBezTo>
                  <a:cubicBezTo>
                    <a:pt x="10228" y="6391"/>
                    <a:pt x="7335" y="8454"/>
                    <a:pt x="8075" y="9222"/>
                  </a:cubicBezTo>
                  <a:cubicBezTo>
                    <a:pt x="8815" y="9991"/>
                    <a:pt x="13593" y="9506"/>
                    <a:pt x="14131" y="10193"/>
                  </a:cubicBezTo>
                  <a:cubicBezTo>
                    <a:pt x="14669" y="10881"/>
                    <a:pt x="10834" y="12661"/>
                    <a:pt x="11305" y="13348"/>
                  </a:cubicBezTo>
                  <a:cubicBezTo>
                    <a:pt x="11776" y="14036"/>
                    <a:pt x="16217" y="13631"/>
                    <a:pt x="16957" y="14319"/>
                  </a:cubicBezTo>
                  <a:cubicBezTo>
                    <a:pt x="17697" y="15007"/>
                    <a:pt x="15073" y="16787"/>
                    <a:pt x="15746" y="17474"/>
                  </a:cubicBezTo>
                  <a:cubicBezTo>
                    <a:pt x="16419" y="18162"/>
                    <a:pt x="20389" y="17757"/>
                    <a:pt x="20994" y="18445"/>
                  </a:cubicBezTo>
                  <a:cubicBezTo>
                    <a:pt x="21600" y="19133"/>
                    <a:pt x="19649" y="21074"/>
                    <a:pt x="19379" y="21600"/>
                  </a:cubicBezTo>
                </a:path>
              </a:pathLst>
            </a:custGeom>
            <a:noFill/>
            <a:ln w="76200">
              <a:solidFill>
                <a:srgbClr val="FA9937"/>
              </a:solidFill>
              <a:miter lim="800000"/>
              <a:headEnd/>
              <a:tailEnd/>
            </a:ln>
          </p:spPr>
          <p:txBody>
            <a:bodyPr>
              <a:prstTxWarp prst="textNoShape">
                <a:avLst/>
              </a:prstTxWarp>
            </a:bodyPr>
            <a:lstStyle/>
            <a:p>
              <a:endParaRPr lang="en-US"/>
            </a:p>
          </p:txBody>
        </p:sp>
        <p:sp>
          <p:nvSpPr>
            <p:cNvPr id="42036" name="AutoShape 154"/>
            <p:cNvSpPr>
              <a:spLocks noChangeArrowheads="1"/>
            </p:cNvSpPr>
            <p:nvPr/>
          </p:nvSpPr>
          <p:spPr bwMode="auto">
            <a:xfrm>
              <a:off x="2352" y="927"/>
              <a:ext cx="321" cy="567"/>
            </a:xfrm>
            <a:custGeom>
              <a:avLst/>
              <a:gdLst>
                <a:gd name="T0" fmla="*/ 0 w 21600"/>
                <a:gd name="T1" fmla="*/ 0 h 21432"/>
                <a:gd name="T2" fmla="*/ 21600 w 21600"/>
                <a:gd name="T3" fmla="*/ 21432 h 21432"/>
              </a:gdLst>
              <a:ahLst/>
              <a:cxnLst/>
              <a:rect l="T0" t="T1" r="T2" b="T3"/>
              <a:pathLst>
                <a:path w="21600" h="21432">
                  <a:moveTo>
                    <a:pt x="0" y="0"/>
                  </a:moveTo>
                  <a:cubicBezTo>
                    <a:pt x="1113" y="238"/>
                    <a:pt x="6087" y="753"/>
                    <a:pt x="6873" y="1546"/>
                  </a:cubicBezTo>
                  <a:cubicBezTo>
                    <a:pt x="7658" y="2338"/>
                    <a:pt x="4451" y="3924"/>
                    <a:pt x="4909" y="4637"/>
                  </a:cubicBezTo>
                  <a:cubicBezTo>
                    <a:pt x="5367" y="5350"/>
                    <a:pt x="9098" y="5033"/>
                    <a:pt x="9622" y="5826"/>
                  </a:cubicBezTo>
                  <a:cubicBezTo>
                    <a:pt x="10145" y="6619"/>
                    <a:pt x="7331" y="8640"/>
                    <a:pt x="8051" y="9393"/>
                  </a:cubicBezTo>
                  <a:cubicBezTo>
                    <a:pt x="8771" y="10146"/>
                    <a:pt x="13418" y="9670"/>
                    <a:pt x="13942" y="10344"/>
                  </a:cubicBezTo>
                  <a:cubicBezTo>
                    <a:pt x="14465" y="11018"/>
                    <a:pt x="10735" y="12762"/>
                    <a:pt x="11193" y="13436"/>
                  </a:cubicBezTo>
                  <a:cubicBezTo>
                    <a:pt x="11651" y="14109"/>
                    <a:pt x="15971" y="13713"/>
                    <a:pt x="16691" y="14387"/>
                  </a:cubicBezTo>
                  <a:cubicBezTo>
                    <a:pt x="17411" y="15061"/>
                    <a:pt x="15251" y="16765"/>
                    <a:pt x="15513" y="17478"/>
                  </a:cubicBezTo>
                  <a:cubicBezTo>
                    <a:pt x="15775" y="18192"/>
                    <a:pt x="17673" y="18192"/>
                    <a:pt x="18458" y="18786"/>
                  </a:cubicBezTo>
                  <a:cubicBezTo>
                    <a:pt x="19244" y="19381"/>
                    <a:pt x="19702" y="20728"/>
                    <a:pt x="20225" y="21164"/>
                  </a:cubicBezTo>
                  <a:cubicBezTo>
                    <a:pt x="20749" y="21600"/>
                    <a:pt x="21338" y="21362"/>
                    <a:pt x="21600" y="21402"/>
                  </a:cubicBezTo>
                </a:path>
              </a:pathLst>
            </a:custGeom>
            <a:noFill/>
            <a:ln w="63500">
              <a:solidFill>
                <a:srgbClr val="FA9937"/>
              </a:solidFill>
              <a:miter lim="800000"/>
              <a:headEnd/>
              <a:tailEnd/>
            </a:ln>
          </p:spPr>
          <p:txBody>
            <a:bodyPr>
              <a:prstTxWarp prst="textNoShape">
                <a:avLst/>
              </a:prstTxWarp>
            </a:bodyPr>
            <a:lstStyle/>
            <a:p>
              <a:endParaRPr lang="en-US"/>
            </a:p>
          </p:txBody>
        </p:sp>
        <p:sp>
          <p:nvSpPr>
            <p:cNvPr id="42037" name="AutoShape 155"/>
            <p:cNvSpPr>
              <a:spLocks noChangeArrowheads="1"/>
            </p:cNvSpPr>
            <p:nvPr/>
          </p:nvSpPr>
          <p:spPr bwMode="auto">
            <a:xfrm>
              <a:off x="2361" y="375"/>
              <a:ext cx="317" cy="534"/>
            </a:xfrm>
            <a:custGeom>
              <a:avLst/>
              <a:gdLst>
                <a:gd name="T0" fmla="*/ 0 w 21101"/>
                <a:gd name="T1" fmla="*/ 0 h 21600"/>
                <a:gd name="T2" fmla="*/ 21101 w 21101"/>
                <a:gd name="T3" fmla="*/ 21600 h 21600"/>
              </a:gdLst>
              <a:ahLst/>
              <a:cxnLst/>
              <a:rect l="T0" t="T1" r="T2" b="T3"/>
              <a:pathLst>
                <a:path w="21101" h="21600">
                  <a:moveTo>
                    <a:pt x="0" y="21600"/>
                  </a:moveTo>
                  <a:cubicBezTo>
                    <a:pt x="2991" y="21357"/>
                    <a:pt x="5982" y="21115"/>
                    <a:pt x="6779" y="20387"/>
                  </a:cubicBezTo>
                  <a:cubicBezTo>
                    <a:pt x="7577" y="19658"/>
                    <a:pt x="4320" y="17960"/>
                    <a:pt x="4785" y="17231"/>
                  </a:cubicBezTo>
                  <a:cubicBezTo>
                    <a:pt x="5250" y="16503"/>
                    <a:pt x="9039" y="16827"/>
                    <a:pt x="9570" y="16018"/>
                  </a:cubicBezTo>
                  <a:cubicBezTo>
                    <a:pt x="10102" y="15209"/>
                    <a:pt x="7244" y="13146"/>
                    <a:pt x="7975" y="12378"/>
                  </a:cubicBezTo>
                  <a:cubicBezTo>
                    <a:pt x="8706" y="11609"/>
                    <a:pt x="13425" y="12094"/>
                    <a:pt x="13957" y="11407"/>
                  </a:cubicBezTo>
                  <a:cubicBezTo>
                    <a:pt x="14489" y="10719"/>
                    <a:pt x="10700" y="8939"/>
                    <a:pt x="11166" y="8252"/>
                  </a:cubicBezTo>
                  <a:cubicBezTo>
                    <a:pt x="11631" y="7564"/>
                    <a:pt x="16017" y="7969"/>
                    <a:pt x="16748" y="7281"/>
                  </a:cubicBezTo>
                  <a:cubicBezTo>
                    <a:pt x="17479" y="6593"/>
                    <a:pt x="14887" y="4813"/>
                    <a:pt x="15552" y="4126"/>
                  </a:cubicBezTo>
                  <a:cubicBezTo>
                    <a:pt x="16217" y="3438"/>
                    <a:pt x="19872" y="3843"/>
                    <a:pt x="20736" y="3155"/>
                  </a:cubicBezTo>
                  <a:cubicBezTo>
                    <a:pt x="21600" y="2467"/>
                    <a:pt x="20736" y="647"/>
                    <a:pt x="20736" y="0"/>
                  </a:cubicBezTo>
                </a:path>
              </a:pathLst>
            </a:custGeom>
            <a:noFill/>
            <a:ln w="9525">
              <a:solidFill>
                <a:srgbClr val="FA9937"/>
              </a:solidFill>
              <a:miter lim="800000"/>
              <a:headEnd/>
              <a:tailEnd/>
            </a:ln>
          </p:spPr>
          <p:txBody>
            <a:bodyPr>
              <a:prstTxWarp prst="textNoShape">
                <a:avLst/>
              </a:prstTxWarp>
            </a:bodyPr>
            <a:lstStyle/>
            <a:p>
              <a:endParaRPr lang="en-US"/>
            </a:p>
          </p:txBody>
        </p:sp>
        <p:sp>
          <p:nvSpPr>
            <p:cNvPr id="42038" name="Rectangle 148"/>
            <p:cNvSpPr>
              <a:spLocks noChangeArrowheads="1"/>
            </p:cNvSpPr>
            <p:nvPr/>
          </p:nvSpPr>
          <p:spPr bwMode="auto">
            <a:xfrm>
              <a:off x="747" y="1206"/>
              <a:ext cx="453" cy="233"/>
            </a:xfrm>
            <a:prstGeom prst="rect">
              <a:avLst/>
            </a:prstGeom>
            <a:solidFill>
              <a:srgbClr val="FFFFFF"/>
            </a:solidFill>
            <a:ln w="9525">
              <a:solidFill>
                <a:srgbClr val="FFFFFF"/>
              </a:solidFill>
              <a:miter lim="800000"/>
              <a:headEnd/>
              <a:tailEnd/>
            </a:ln>
          </p:spPr>
          <p:txBody>
            <a:bodyPr wrap="none" lIns="0" tIns="0" rIns="0" bIns="0">
              <a:prstTxWarp prst="textNoShape">
                <a:avLst/>
              </a:prstTxWarp>
              <a:spAutoFit/>
            </a:bodyPr>
            <a:lstStyle/>
            <a:p>
              <a:pPr algn="ctr"/>
              <a:r>
                <a:rPr lang="en-US" sz="1200" b="1">
                  <a:latin typeface="Lucida Grande" pitchFamily="1" charset="0"/>
                  <a:ea typeface="Lucida Grande" pitchFamily="1" charset="0"/>
                  <a:cs typeface="Lucida Grande" pitchFamily="1" charset="0"/>
                  <a:sym typeface="Lucida Grande" pitchFamily="1" charset="0"/>
                </a:rPr>
                <a:t>HCl</a:t>
              </a:r>
              <a:r>
                <a:rPr lang="en-US" sz="1200" b="1" dirty="0">
                  <a:latin typeface="Lucida Grande" pitchFamily="1" charset="0"/>
                  <a:ea typeface="Lucida Grande" pitchFamily="1" charset="0"/>
                  <a:cs typeface="Lucida Grande" pitchFamily="1" charset="0"/>
                  <a:sym typeface="Lucida Grande" pitchFamily="1" charset="0"/>
                </a:rPr>
                <a:t>,</a:t>
              </a:r>
            </a:p>
            <a:p>
              <a:pPr algn="ctr"/>
              <a:r>
                <a:rPr lang="en-US" sz="1200" b="1" dirty="0" err="1">
                  <a:latin typeface="Lucida Grande" pitchFamily="1" charset="0"/>
                  <a:ea typeface="Lucida Grande" pitchFamily="1" charset="0"/>
                  <a:cs typeface="Lucida Grande" pitchFamily="1" charset="0"/>
                  <a:sym typeface="Lucida Grande" pitchFamily="1" charset="0"/>
                </a:rPr>
                <a:t>BrO</a:t>
              </a:r>
              <a:r>
                <a:rPr lang="en-US" sz="1200" b="1" dirty="0">
                  <a:latin typeface="Lucida Grande" pitchFamily="1" charset="0"/>
                  <a:ea typeface="Lucida Grande" pitchFamily="1" charset="0"/>
                  <a:cs typeface="Lucida Grande" pitchFamily="1" charset="0"/>
                  <a:sym typeface="Lucida Grande" pitchFamily="1" charset="0"/>
                </a:rPr>
                <a:t>,  </a:t>
              </a:r>
              <a:r>
                <a:rPr lang="en-US" sz="1200" b="1" dirty="0" err="1">
                  <a:latin typeface="Lucida Grande" pitchFamily="1" charset="0"/>
                  <a:ea typeface="Lucida Grande" pitchFamily="1" charset="0"/>
                  <a:cs typeface="Lucida Grande" pitchFamily="1" charset="0"/>
                  <a:sym typeface="Lucida Grande" pitchFamily="1" charset="0"/>
                </a:rPr>
                <a:t>ClO</a:t>
              </a:r>
              <a:endParaRPr lang="en-US" sz="1200" b="1" dirty="0">
                <a:latin typeface="Lucida Grande" pitchFamily="1" charset="0"/>
                <a:ea typeface="Lucida Grande" pitchFamily="1" charset="0"/>
                <a:cs typeface="Lucida Grande" pitchFamily="1" charset="0"/>
                <a:sym typeface="Lucida Grande" pitchFamily="1" charset="0"/>
              </a:endParaRPr>
            </a:p>
          </p:txBody>
        </p:sp>
        <p:sp>
          <p:nvSpPr>
            <p:cNvPr id="42039" name="Rectangle 52"/>
            <p:cNvSpPr>
              <a:spLocks noChangeArrowheads="1"/>
            </p:cNvSpPr>
            <p:nvPr/>
          </p:nvSpPr>
          <p:spPr bwMode="auto">
            <a:xfrm>
              <a:off x="899" y="2008"/>
              <a:ext cx="611" cy="241"/>
            </a:xfrm>
            <a:prstGeom prst="rect">
              <a:avLst/>
            </a:prstGeom>
            <a:solidFill>
              <a:srgbClr val="FFFFFF"/>
            </a:solidFill>
            <a:ln w="9525">
              <a:solidFill>
                <a:schemeClr val="tx1"/>
              </a:solidFill>
              <a:miter lim="800000"/>
              <a:headEnd/>
              <a:tailEnd/>
            </a:ln>
          </p:spPr>
          <p:txBody>
            <a:bodyPr lIns="0" tIns="0" rIns="0" bIns="0">
              <a:prstTxWarp prst="textNoShape">
                <a:avLst/>
              </a:prstTxWarp>
            </a:bodyPr>
            <a:lstStyle/>
            <a:p>
              <a:pPr algn="ctr"/>
              <a:r>
                <a:rPr lang="en-US" sz="1200" b="1" dirty="0">
                  <a:solidFill>
                    <a:srgbClr val="008000"/>
                  </a:solidFill>
                  <a:latin typeface="Lucida Grande" pitchFamily="1" charset="0"/>
                  <a:ea typeface="Lucida Grande" pitchFamily="1" charset="0"/>
                  <a:cs typeface="Lucida Grande" pitchFamily="1" charset="0"/>
                  <a:sym typeface="Lucida Grande" pitchFamily="1" charset="0"/>
                </a:rPr>
                <a:t>Gas scavenging?</a:t>
              </a:r>
            </a:p>
          </p:txBody>
        </p:sp>
        <p:sp>
          <p:nvSpPr>
            <p:cNvPr id="42030" name="Rectangle 148"/>
            <p:cNvSpPr>
              <a:spLocks noChangeArrowheads="1"/>
            </p:cNvSpPr>
            <p:nvPr/>
          </p:nvSpPr>
          <p:spPr bwMode="auto">
            <a:xfrm>
              <a:off x="1083" y="1467"/>
              <a:ext cx="200" cy="310"/>
            </a:xfrm>
            <a:prstGeom prst="rect">
              <a:avLst/>
            </a:prstGeom>
            <a:solidFill>
              <a:srgbClr val="FFFFFF"/>
            </a:solidFill>
            <a:ln w="9525">
              <a:solidFill>
                <a:srgbClr val="FFFFFF"/>
              </a:solidFill>
              <a:miter lim="800000"/>
              <a:headEnd/>
              <a:tailEnd/>
            </a:ln>
          </p:spPr>
          <p:txBody>
            <a:bodyPr wrap="none" lIns="0" tIns="0" rIns="0" bIns="0">
              <a:prstTxWarp prst="textNoShape">
                <a:avLst/>
              </a:prstTxWarp>
              <a:spAutoFit/>
            </a:bodyPr>
            <a:lstStyle/>
            <a:p>
              <a:pPr algn="ctr"/>
              <a:r>
                <a:rPr lang="en-US" sz="1200" b="1" dirty="0">
                  <a:latin typeface="Lucida Grande" pitchFamily="1" charset="0"/>
                  <a:ea typeface="Lucida Grande" pitchFamily="1" charset="0"/>
                  <a:cs typeface="Lucida Grande" pitchFamily="1" charset="0"/>
                  <a:sym typeface="Lucida Grande" pitchFamily="1" charset="0"/>
                </a:rPr>
                <a:t>CO</a:t>
              </a:r>
              <a:r>
                <a:rPr lang="en-US" sz="1200" b="1" baseline="-25000" dirty="0">
                  <a:latin typeface="Lucida Grande" pitchFamily="1" charset="0"/>
                  <a:ea typeface="Lucida Grande" pitchFamily="1" charset="0"/>
                  <a:cs typeface="Lucida Grande" pitchFamily="1" charset="0"/>
                  <a:sym typeface="Lucida Grande" pitchFamily="1" charset="0"/>
                </a:rPr>
                <a:t>2</a:t>
              </a:r>
            </a:p>
            <a:p>
              <a:pPr algn="ctr"/>
              <a:endParaRPr lang="en-US" sz="800" dirty="0">
                <a:latin typeface="Lucida Grande" pitchFamily="1" charset="0"/>
                <a:ea typeface="Lucida Grande" pitchFamily="1" charset="0"/>
                <a:cs typeface="Lucida Grande" pitchFamily="1" charset="0"/>
                <a:sym typeface="Lucida Grande" pitchFamily="1" charset="0"/>
              </a:endParaRPr>
            </a:p>
            <a:p>
              <a:pPr algn="ctr"/>
              <a:r>
                <a:rPr lang="en-US" sz="1200" b="1" dirty="0">
                  <a:latin typeface="Lucida Grande" pitchFamily="1" charset="0"/>
                  <a:ea typeface="Lucida Grande" pitchFamily="1" charset="0"/>
                  <a:cs typeface="Lucida Grande" pitchFamily="1" charset="0"/>
                  <a:sym typeface="Lucida Grande" pitchFamily="1" charset="0"/>
                </a:rPr>
                <a:t>H</a:t>
              </a:r>
              <a:r>
                <a:rPr lang="en-US" sz="1200" b="1" baseline="-25000" dirty="0">
                  <a:latin typeface="Lucida Grande" pitchFamily="1" charset="0"/>
                  <a:ea typeface="Lucida Grande" pitchFamily="1" charset="0"/>
                  <a:cs typeface="Lucida Grande" pitchFamily="1" charset="0"/>
                  <a:sym typeface="Lucida Grande" pitchFamily="1" charset="0"/>
                </a:rPr>
                <a:t>2</a:t>
              </a:r>
              <a:r>
                <a:rPr lang="en-US" sz="1200" b="1" dirty="0">
                  <a:latin typeface="Lucida Grande" pitchFamily="1" charset="0"/>
                  <a:ea typeface="Lucida Grande" pitchFamily="1" charset="0"/>
                  <a:cs typeface="Lucida Grande" pitchFamily="1" charset="0"/>
                  <a:sym typeface="Lucida Grande" pitchFamily="1" charset="0"/>
                </a:rPr>
                <a:t>O</a:t>
              </a:r>
            </a:p>
          </p:txBody>
        </p:sp>
        <p:sp>
          <p:nvSpPr>
            <p:cNvPr id="158" name="Rectangle 52"/>
            <p:cNvSpPr>
              <a:spLocks noChangeArrowheads="1"/>
            </p:cNvSpPr>
            <p:nvPr/>
          </p:nvSpPr>
          <p:spPr bwMode="auto">
            <a:xfrm>
              <a:off x="737" y="1704"/>
              <a:ext cx="253" cy="130"/>
            </a:xfrm>
            <a:prstGeom prst="rect">
              <a:avLst/>
            </a:prstGeom>
            <a:solidFill>
              <a:srgbClr val="FFFFFF"/>
            </a:solidFill>
            <a:ln w="9525">
              <a:solidFill>
                <a:schemeClr val="tx1"/>
              </a:solidFill>
              <a:miter lim="800000"/>
              <a:headEnd/>
              <a:tailEnd/>
            </a:ln>
          </p:spPr>
          <p:txBody>
            <a:bodyPr lIns="0" tIns="0" rIns="0" bIns="0">
              <a:prstTxWarp prst="textNoShape">
                <a:avLst/>
              </a:prstTxWarp>
            </a:bodyPr>
            <a:lstStyle/>
            <a:p>
              <a:pPr algn="ctr"/>
              <a:r>
                <a:rPr lang="en-US" sz="1200" b="1" dirty="0">
                  <a:solidFill>
                    <a:srgbClr val="00B0F0"/>
                  </a:solidFill>
                  <a:latin typeface="Lucida Grande" pitchFamily="1" charset="0"/>
                  <a:ea typeface="Lucida Grande" pitchFamily="1" charset="0"/>
                  <a:cs typeface="Lucida Grande" pitchFamily="1" charset="0"/>
                  <a:sym typeface="Lucida Grande" pitchFamily="1" charset="0"/>
                </a:rPr>
                <a:t>Ice</a:t>
              </a:r>
            </a:p>
          </p:txBody>
        </p:sp>
      </p:grpSp>
      <p:sp>
        <p:nvSpPr>
          <p:cNvPr id="41998" name="Rectangle 156"/>
          <p:cNvSpPr>
            <a:spLocks noChangeArrowheads="1"/>
          </p:cNvSpPr>
          <p:nvPr/>
        </p:nvSpPr>
        <p:spPr bwMode="auto">
          <a:xfrm>
            <a:off x="2783238" y="5959382"/>
            <a:ext cx="5956300" cy="495449"/>
          </a:xfrm>
          <a:prstGeom prst="rect">
            <a:avLst/>
          </a:prstGeom>
          <a:noFill/>
          <a:ln w="9525">
            <a:noFill/>
            <a:miter lim="800000"/>
            <a:headEnd/>
            <a:tailEnd/>
          </a:ln>
        </p:spPr>
        <p:txBody>
          <a:bodyPr lIns="0" tIns="0" rIns="40639" bIns="0">
            <a:prstTxWarp prst="textNoShape">
              <a:avLst/>
            </a:prstTxWarp>
          </a:bodyPr>
          <a:lstStyle/>
          <a:p>
            <a:pPr marL="39688">
              <a:spcBef>
                <a:spcPts val="1400"/>
              </a:spcBef>
            </a:pPr>
            <a:r>
              <a:rPr lang="en-US" sz="2800" dirty="0">
                <a:solidFill>
                  <a:schemeClr val="bg1"/>
                </a:solidFill>
                <a:latin typeface="Arial Rounded MT Bold"/>
                <a:ea typeface="Arial" pitchFamily="1" charset="0"/>
                <a:cs typeface="Arial Rounded MT Bold"/>
                <a:sym typeface="Arial" pitchFamily="1" charset="0"/>
              </a:rPr>
              <a:t>Volcanic eruptions and climate</a:t>
            </a:r>
          </a:p>
        </p:txBody>
      </p:sp>
      <p:sp>
        <p:nvSpPr>
          <p:cNvPr id="42000" name="TextBox 162"/>
          <p:cNvSpPr txBox="1">
            <a:spLocks noChangeArrowheads="1"/>
          </p:cNvSpPr>
          <p:nvPr/>
        </p:nvSpPr>
        <p:spPr bwMode="auto">
          <a:xfrm>
            <a:off x="7683500" y="2513015"/>
            <a:ext cx="1271588" cy="585787"/>
          </a:xfrm>
          <a:prstGeom prst="rect">
            <a:avLst/>
          </a:prstGeom>
          <a:noFill/>
          <a:ln w="9525">
            <a:noFill/>
            <a:miter lim="800000"/>
            <a:headEnd/>
            <a:tailEnd/>
          </a:ln>
        </p:spPr>
        <p:txBody>
          <a:bodyPr wrap="none">
            <a:prstTxWarp prst="textNoShape">
              <a:avLst/>
            </a:prstTxWarp>
            <a:spAutoFit/>
          </a:bodyPr>
          <a:lstStyle/>
          <a:p>
            <a:pPr algn="ctr"/>
            <a:r>
              <a:rPr lang="en-US" sz="1600">
                <a:solidFill>
                  <a:srgbClr val="FFFF00"/>
                </a:solidFill>
              </a:rPr>
              <a:t>Tropopause</a:t>
            </a:r>
          </a:p>
          <a:p>
            <a:pPr algn="ctr"/>
            <a:r>
              <a:rPr lang="en-US" sz="1600">
                <a:solidFill>
                  <a:srgbClr val="FFFF00"/>
                </a:solidFill>
              </a:rPr>
              <a:t>(8-17 km)</a:t>
            </a:r>
          </a:p>
        </p:txBody>
      </p:sp>
      <p:sp>
        <p:nvSpPr>
          <p:cNvPr id="42001" name="TextBox 163"/>
          <p:cNvSpPr txBox="1">
            <a:spLocks noChangeArrowheads="1"/>
          </p:cNvSpPr>
          <p:nvPr/>
        </p:nvSpPr>
        <p:spPr bwMode="auto">
          <a:xfrm>
            <a:off x="7386638" y="3457577"/>
            <a:ext cx="1757362" cy="339725"/>
          </a:xfrm>
          <a:prstGeom prst="rect">
            <a:avLst/>
          </a:prstGeom>
          <a:noFill/>
          <a:ln w="9525">
            <a:noFill/>
            <a:miter lim="800000"/>
            <a:headEnd/>
            <a:tailEnd/>
          </a:ln>
        </p:spPr>
        <p:txBody>
          <a:bodyPr wrap="none">
            <a:prstTxWarp prst="textNoShape">
              <a:avLst/>
            </a:prstTxWarp>
            <a:spAutoFit/>
          </a:bodyPr>
          <a:lstStyle/>
          <a:p>
            <a:pPr algn="ctr"/>
            <a:r>
              <a:rPr lang="en-US" sz="1600" dirty="0">
                <a:solidFill>
                  <a:srgbClr val="FFFF00"/>
                </a:solidFill>
              </a:rPr>
              <a:t>TROPOSPHERE</a:t>
            </a:r>
          </a:p>
        </p:txBody>
      </p:sp>
      <p:sp>
        <p:nvSpPr>
          <p:cNvPr id="42002" name="TextBox 164"/>
          <p:cNvSpPr txBox="1">
            <a:spLocks noChangeArrowheads="1"/>
          </p:cNvSpPr>
          <p:nvPr/>
        </p:nvSpPr>
        <p:spPr bwMode="auto">
          <a:xfrm>
            <a:off x="7312026" y="760416"/>
            <a:ext cx="1843088" cy="338137"/>
          </a:xfrm>
          <a:prstGeom prst="rect">
            <a:avLst/>
          </a:prstGeom>
          <a:noFill/>
          <a:ln w="9525">
            <a:noFill/>
            <a:miter lim="800000"/>
            <a:headEnd/>
            <a:tailEnd/>
          </a:ln>
        </p:spPr>
        <p:txBody>
          <a:bodyPr wrap="none">
            <a:prstTxWarp prst="textNoShape">
              <a:avLst/>
            </a:prstTxWarp>
            <a:spAutoFit/>
          </a:bodyPr>
          <a:lstStyle/>
          <a:p>
            <a:pPr algn="ctr"/>
            <a:r>
              <a:rPr lang="en-US" sz="1600">
                <a:solidFill>
                  <a:srgbClr val="FFFF00"/>
                </a:solidFill>
              </a:rPr>
              <a:t>STRATOSPHERE</a:t>
            </a:r>
          </a:p>
        </p:txBody>
      </p:sp>
      <p:pic>
        <p:nvPicPr>
          <p:cNvPr id="42003" name="Picture 8"/>
          <p:cNvPicPr>
            <a:picLocks noChangeAspect="1" noChangeArrowheads="1"/>
          </p:cNvPicPr>
          <p:nvPr/>
        </p:nvPicPr>
        <p:blipFill>
          <a:blip r:embed="rId4"/>
          <a:srcRect l="42487" t="41714" r="47202" b="13837"/>
          <a:stretch>
            <a:fillRect/>
          </a:stretch>
        </p:blipFill>
        <p:spPr bwMode="auto">
          <a:xfrm>
            <a:off x="1801815" y="4202113"/>
            <a:ext cx="160337" cy="1955800"/>
          </a:xfrm>
          <a:prstGeom prst="rect">
            <a:avLst/>
          </a:prstGeom>
          <a:noFill/>
          <a:ln w="9525">
            <a:noFill/>
            <a:miter lim="800000"/>
            <a:headEnd/>
            <a:tailEnd/>
          </a:ln>
        </p:spPr>
      </p:pic>
      <p:cxnSp>
        <p:nvCxnSpPr>
          <p:cNvPr id="42004" name="Straight Arrow Connector 180"/>
          <p:cNvCxnSpPr>
            <a:cxnSpLocks noChangeShapeType="1"/>
          </p:cNvCxnSpPr>
          <p:nvPr/>
        </p:nvCxnSpPr>
        <p:spPr bwMode="auto">
          <a:xfrm rot="5400000" flipH="1" flipV="1">
            <a:off x="1691482" y="5812633"/>
            <a:ext cx="381000" cy="1587"/>
          </a:xfrm>
          <a:prstGeom prst="straightConnector1">
            <a:avLst/>
          </a:prstGeom>
          <a:noFill/>
          <a:ln w="28575">
            <a:solidFill>
              <a:schemeClr val="tx1"/>
            </a:solidFill>
            <a:round/>
            <a:headEnd/>
            <a:tailEnd type="arrow" w="lg" len="lg"/>
          </a:ln>
        </p:spPr>
      </p:cxnSp>
      <p:sp>
        <p:nvSpPr>
          <p:cNvPr id="167" name="TextBox 166"/>
          <p:cNvSpPr txBox="1"/>
          <p:nvPr/>
        </p:nvSpPr>
        <p:spPr>
          <a:xfrm>
            <a:off x="6058704" y="6493042"/>
            <a:ext cx="3065442" cy="307777"/>
          </a:xfrm>
          <a:prstGeom prst="rect">
            <a:avLst/>
          </a:prstGeom>
          <a:noFill/>
        </p:spPr>
        <p:txBody>
          <a:bodyPr wrap="none" rtlCol="0">
            <a:spAutoFit/>
          </a:bodyPr>
          <a:lstStyle/>
          <a:p>
            <a:r>
              <a:rPr lang="en-US" sz="1400" i="1" dirty="0">
                <a:solidFill>
                  <a:schemeClr val="bg1"/>
                </a:solidFill>
              </a:rPr>
              <a:t>Original slide courtesy of A. </a:t>
            </a:r>
            <a:r>
              <a:rPr lang="en-US" sz="1400" i="1" dirty="0" err="1">
                <a:solidFill>
                  <a:schemeClr val="bg1"/>
                </a:solidFill>
              </a:rPr>
              <a:t>Robock</a:t>
            </a:r>
            <a:endParaRPr lang="en-US" sz="1400" i="1" dirty="0">
              <a:solidFill>
                <a:schemeClr val="bg1"/>
              </a:solidFill>
            </a:endParaRPr>
          </a:p>
        </p:txBody>
      </p:sp>
      <p:sp>
        <p:nvSpPr>
          <p:cNvPr id="22" name="Lightning Bolt 21"/>
          <p:cNvSpPr/>
          <p:nvPr/>
        </p:nvSpPr>
        <p:spPr bwMode="auto">
          <a:xfrm>
            <a:off x="744749" y="2123537"/>
            <a:ext cx="434977" cy="903544"/>
          </a:xfrm>
          <a:prstGeom prst="lightningBolt">
            <a:avLst/>
          </a:prstGeom>
          <a:solidFill>
            <a:srgbClr val="FFFF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50" name="Lightning Bolt 149"/>
          <p:cNvSpPr/>
          <p:nvPr/>
        </p:nvSpPr>
        <p:spPr bwMode="auto">
          <a:xfrm rot="1704322">
            <a:off x="2292251" y="2272504"/>
            <a:ext cx="240575" cy="808038"/>
          </a:xfrm>
          <a:prstGeom prst="lightningBolt">
            <a:avLst/>
          </a:prstGeom>
          <a:solidFill>
            <a:srgbClr val="FFFF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3" name="6-Point Star 22"/>
          <p:cNvSpPr/>
          <p:nvPr/>
        </p:nvSpPr>
        <p:spPr bwMode="auto">
          <a:xfrm>
            <a:off x="1583649" y="2868618"/>
            <a:ext cx="107833" cy="88895"/>
          </a:xfrm>
          <a:prstGeom prst="star6">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52" name="6-Point Star 151"/>
          <p:cNvSpPr/>
          <p:nvPr/>
        </p:nvSpPr>
        <p:spPr bwMode="auto">
          <a:xfrm>
            <a:off x="1525008" y="2393108"/>
            <a:ext cx="100593" cy="115144"/>
          </a:xfrm>
          <a:prstGeom prst="star6">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53" name="6-Point Star 152"/>
          <p:cNvSpPr/>
          <p:nvPr/>
        </p:nvSpPr>
        <p:spPr bwMode="auto">
          <a:xfrm>
            <a:off x="1728146" y="2934943"/>
            <a:ext cx="128586" cy="155574"/>
          </a:xfrm>
          <a:prstGeom prst="star6">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54" name="6-Point Star 153"/>
          <p:cNvSpPr>
            <a:spLocks noChangeAspect="1"/>
          </p:cNvSpPr>
          <p:nvPr/>
        </p:nvSpPr>
        <p:spPr bwMode="auto">
          <a:xfrm>
            <a:off x="1936209" y="2844805"/>
            <a:ext cx="110020" cy="135827"/>
          </a:xfrm>
          <a:prstGeom prst="star6">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55" name="6-Point Star 154"/>
          <p:cNvSpPr/>
          <p:nvPr/>
        </p:nvSpPr>
        <p:spPr bwMode="auto">
          <a:xfrm>
            <a:off x="1570040" y="2633458"/>
            <a:ext cx="106360" cy="89109"/>
          </a:xfrm>
          <a:prstGeom prst="star6">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56" name="6-Point Star 155"/>
          <p:cNvSpPr/>
          <p:nvPr/>
        </p:nvSpPr>
        <p:spPr bwMode="auto">
          <a:xfrm>
            <a:off x="2083378" y="2578896"/>
            <a:ext cx="128586" cy="155574"/>
          </a:xfrm>
          <a:prstGeom prst="star6">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57" name="6-Point Star 156"/>
          <p:cNvSpPr>
            <a:spLocks noChangeAspect="1"/>
          </p:cNvSpPr>
          <p:nvPr/>
        </p:nvSpPr>
        <p:spPr bwMode="auto">
          <a:xfrm>
            <a:off x="2097095" y="2314736"/>
            <a:ext cx="92275" cy="111640"/>
          </a:xfrm>
          <a:prstGeom prst="star6">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8" name="TextBox 7"/>
          <p:cNvSpPr txBox="1"/>
          <p:nvPr/>
        </p:nvSpPr>
        <p:spPr>
          <a:xfrm>
            <a:off x="2902901" y="4582262"/>
            <a:ext cx="5993364" cy="1015663"/>
          </a:xfrm>
          <a:prstGeom prst="rect">
            <a:avLst/>
          </a:prstGeom>
          <a:noFill/>
        </p:spPr>
        <p:txBody>
          <a:bodyPr wrap="square" rtlCol="0">
            <a:spAutoFit/>
          </a:bodyPr>
          <a:lstStyle/>
          <a:p>
            <a:pPr marL="228600" indent="-228600">
              <a:buFont typeface="Arial" charset="0"/>
              <a:buChar char="•"/>
            </a:pPr>
            <a:r>
              <a:rPr lang="en-US" sz="2000" dirty="0">
                <a:solidFill>
                  <a:schemeClr val="bg1"/>
                </a:solidFill>
              </a:rPr>
              <a:t>0.1-0.4ºC global average cooling after 20</a:t>
            </a:r>
            <a:r>
              <a:rPr lang="en-US" sz="2000" baseline="30000" dirty="0">
                <a:solidFill>
                  <a:schemeClr val="bg1"/>
                </a:solidFill>
              </a:rPr>
              <a:t>th</a:t>
            </a:r>
            <a:r>
              <a:rPr lang="en-US" sz="2000" dirty="0">
                <a:solidFill>
                  <a:schemeClr val="bg1"/>
                </a:solidFill>
              </a:rPr>
              <a:t> century volcanic eruptions (1963 Agung,1982 El </a:t>
            </a:r>
            <a:r>
              <a:rPr lang="en-US" sz="2000" dirty="0" err="1">
                <a:solidFill>
                  <a:schemeClr val="bg1"/>
                </a:solidFill>
              </a:rPr>
              <a:t>Chichon</a:t>
            </a:r>
            <a:r>
              <a:rPr lang="en-US" sz="2000" dirty="0">
                <a:solidFill>
                  <a:schemeClr val="bg1"/>
                </a:solidFill>
              </a:rPr>
              <a:t>, 1991 Pinatubo)</a:t>
            </a:r>
          </a:p>
        </p:txBody>
      </p:sp>
      <p:grpSp>
        <p:nvGrpSpPr>
          <p:cNvPr id="6" name="Group 23"/>
          <p:cNvGrpSpPr>
            <a:grpSpLocks/>
          </p:cNvGrpSpPr>
          <p:nvPr/>
        </p:nvGrpSpPr>
        <p:grpSpPr bwMode="auto">
          <a:xfrm>
            <a:off x="588965" y="4159250"/>
            <a:ext cx="7869237" cy="1479550"/>
            <a:chOff x="371" y="2620"/>
            <a:chExt cx="4957" cy="932"/>
          </a:xfrm>
        </p:grpSpPr>
        <p:sp>
          <p:nvSpPr>
            <p:cNvPr id="42126" name="Line 24"/>
            <p:cNvSpPr>
              <a:spLocks noChangeShapeType="1"/>
            </p:cNvSpPr>
            <p:nvPr/>
          </p:nvSpPr>
          <p:spPr bwMode="auto">
            <a:xfrm>
              <a:off x="1968" y="3549"/>
              <a:ext cx="3360" cy="1"/>
            </a:xfrm>
            <a:prstGeom prst="line">
              <a:avLst/>
            </a:prstGeom>
            <a:noFill/>
            <a:ln w="50800">
              <a:solidFill>
                <a:schemeClr val="tx1"/>
              </a:solidFill>
              <a:round/>
              <a:headEnd/>
              <a:tailEnd/>
            </a:ln>
          </p:spPr>
          <p:txBody>
            <a:bodyPr>
              <a:prstTxWarp prst="textNoShape">
                <a:avLst/>
              </a:prstTxWarp>
            </a:bodyPr>
            <a:lstStyle/>
            <a:p>
              <a:endParaRPr lang="en-US"/>
            </a:p>
          </p:txBody>
        </p:sp>
        <p:grpSp>
          <p:nvGrpSpPr>
            <p:cNvPr id="7" name="Group 25"/>
            <p:cNvGrpSpPr>
              <a:grpSpLocks/>
            </p:cNvGrpSpPr>
            <p:nvPr/>
          </p:nvGrpSpPr>
          <p:grpSpPr bwMode="auto">
            <a:xfrm>
              <a:off x="371" y="2620"/>
              <a:ext cx="1640" cy="932"/>
              <a:chOff x="371" y="2620"/>
              <a:chExt cx="1640" cy="932"/>
            </a:xfrm>
          </p:grpSpPr>
          <p:sp>
            <p:nvSpPr>
              <p:cNvPr id="42128" name="AutoShape 26"/>
              <p:cNvSpPr>
                <a:spLocks noChangeArrowheads="1"/>
              </p:cNvSpPr>
              <p:nvPr/>
            </p:nvSpPr>
            <p:spPr bwMode="auto">
              <a:xfrm>
                <a:off x="371" y="2621"/>
                <a:ext cx="754" cy="931"/>
              </a:xfrm>
              <a:custGeom>
                <a:avLst/>
                <a:gdLst>
                  <a:gd name="T0" fmla="*/ 0 w 21600"/>
                  <a:gd name="T1" fmla="*/ 0 h 21600"/>
                  <a:gd name="T2" fmla="*/ 21600 w 21600"/>
                  <a:gd name="T3" fmla="*/ 21600 h 21600"/>
                </a:gdLst>
                <a:ahLst/>
                <a:cxnLst/>
                <a:rect l="T0" t="T1" r="T2" b="T3"/>
                <a:pathLst>
                  <a:path w="21600" h="21600">
                    <a:moveTo>
                      <a:pt x="21600" y="0"/>
                    </a:moveTo>
                    <a:cubicBezTo>
                      <a:pt x="19579" y="12547"/>
                      <a:pt x="10526" y="21600"/>
                      <a:pt x="0" y="21600"/>
                    </a:cubicBezTo>
                  </a:path>
                </a:pathLst>
              </a:custGeom>
              <a:noFill/>
              <a:ln w="50800">
                <a:solidFill>
                  <a:schemeClr val="tx1"/>
                </a:solidFill>
                <a:miter lim="800000"/>
                <a:headEnd/>
                <a:tailEnd/>
              </a:ln>
            </p:spPr>
            <p:txBody>
              <a:bodyPr>
                <a:prstTxWarp prst="textNoShape">
                  <a:avLst/>
                </a:prstTxWarp>
              </a:bodyPr>
              <a:lstStyle/>
              <a:p>
                <a:endParaRPr lang="en-US"/>
              </a:p>
            </p:txBody>
          </p:sp>
          <p:sp>
            <p:nvSpPr>
              <p:cNvPr id="42129" name="AutoShape 27"/>
              <p:cNvSpPr>
                <a:spLocks noChangeArrowheads="1"/>
              </p:cNvSpPr>
              <p:nvPr/>
            </p:nvSpPr>
            <p:spPr bwMode="auto">
              <a:xfrm>
                <a:off x="1256" y="2620"/>
                <a:ext cx="755" cy="931"/>
              </a:xfrm>
              <a:custGeom>
                <a:avLst/>
                <a:gdLst>
                  <a:gd name="T0" fmla="*/ 0 w 21600"/>
                  <a:gd name="T1" fmla="*/ 0 h 21600"/>
                  <a:gd name="T2" fmla="*/ 21600 w 21600"/>
                  <a:gd name="T3" fmla="*/ 21600 h 21600"/>
                </a:gdLst>
                <a:ahLst/>
                <a:cxnLst/>
                <a:rect l="T0" t="T1" r="T2" b="T3"/>
                <a:pathLst>
                  <a:path w="21600" h="21600">
                    <a:moveTo>
                      <a:pt x="21600" y="21600"/>
                    </a:moveTo>
                    <a:cubicBezTo>
                      <a:pt x="11076" y="21600"/>
                      <a:pt x="2025" y="12548"/>
                      <a:pt x="0" y="0"/>
                    </a:cubicBezTo>
                  </a:path>
                </a:pathLst>
              </a:custGeom>
              <a:noFill/>
              <a:ln w="50800">
                <a:solidFill>
                  <a:schemeClr val="tx1"/>
                </a:solidFill>
                <a:miter lim="800000"/>
                <a:headEnd/>
                <a:tailEnd/>
              </a:ln>
            </p:spPr>
            <p:txBody>
              <a:bodyPr>
                <a:prstTxWarp prst="textNoShape">
                  <a:avLst/>
                </a:prstTxWarp>
              </a:bodyPr>
              <a:lstStyle/>
              <a:p>
                <a:endParaRPr lang="en-US"/>
              </a:p>
            </p:txBody>
          </p:sp>
          <p:sp>
            <p:nvSpPr>
              <p:cNvPr id="42130" name="AutoShape 28"/>
              <p:cNvSpPr>
                <a:spLocks noChangeArrowheads="1"/>
              </p:cNvSpPr>
              <p:nvPr/>
            </p:nvSpPr>
            <p:spPr bwMode="auto">
              <a:xfrm>
                <a:off x="1125" y="2622"/>
                <a:ext cx="128" cy="16"/>
              </a:xfrm>
              <a:custGeom>
                <a:avLst/>
                <a:gdLst>
                  <a:gd name="T0" fmla="*/ 0 w 21600"/>
                  <a:gd name="T1" fmla="*/ 0 h 21600"/>
                  <a:gd name="T2" fmla="*/ 21600 w 21600"/>
                  <a:gd name="T3" fmla="*/ 21600 h 21600"/>
                </a:gdLst>
                <a:ahLst/>
                <a:cxnLst/>
                <a:rect l="T0" t="T1" r="T2" b="T3"/>
                <a:pathLst>
                  <a:path w="21600" h="21600">
                    <a:moveTo>
                      <a:pt x="0" y="0"/>
                    </a:moveTo>
                    <a:cubicBezTo>
                      <a:pt x="3206" y="17550"/>
                      <a:pt x="4556" y="18900"/>
                      <a:pt x="8775" y="21600"/>
                    </a:cubicBezTo>
                    <a:cubicBezTo>
                      <a:pt x="11981" y="20250"/>
                      <a:pt x="15356" y="20250"/>
                      <a:pt x="18563" y="18900"/>
                    </a:cubicBezTo>
                    <a:cubicBezTo>
                      <a:pt x="19744" y="18900"/>
                      <a:pt x="21600" y="2700"/>
                      <a:pt x="21600" y="2700"/>
                    </a:cubicBezTo>
                  </a:path>
                </a:pathLst>
              </a:custGeom>
              <a:noFill/>
              <a:ln w="63500">
                <a:solidFill>
                  <a:schemeClr val="tx1"/>
                </a:solidFill>
                <a:miter lim="800000"/>
                <a:headEnd/>
                <a:tailEnd/>
              </a:ln>
            </p:spPr>
            <p:txBody>
              <a:bodyPr>
                <a:prstTxWarp prst="textNoShape">
                  <a:avLst/>
                </a:prstTxWarp>
              </a:bodyPr>
              <a:lstStyle/>
              <a:p>
                <a:endParaRPr lang="en-US"/>
              </a:p>
            </p:txBody>
          </p:sp>
        </p:grpSp>
      </p:grpSp>
      <p:grpSp>
        <p:nvGrpSpPr>
          <p:cNvPr id="25" name="Group 24"/>
          <p:cNvGrpSpPr/>
          <p:nvPr/>
        </p:nvGrpSpPr>
        <p:grpSpPr>
          <a:xfrm>
            <a:off x="129994" y="925514"/>
            <a:ext cx="2636225" cy="3761008"/>
            <a:chOff x="129994" y="925514"/>
            <a:chExt cx="2636225" cy="3761008"/>
          </a:xfrm>
        </p:grpSpPr>
        <p:sp>
          <p:nvSpPr>
            <p:cNvPr id="9" name="Oval 8"/>
            <p:cNvSpPr/>
            <p:nvPr/>
          </p:nvSpPr>
          <p:spPr bwMode="auto">
            <a:xfrm>
              <a:off x="357813" y="925514"/>
              <a:ext cx="2408406" cy="3288622"/>
            </a:xfrm>
            <a:prstGeom prst="ellipse">
              <a:avLst/>
            </a:prstGeom>
            <a:noFill/>
            <a:ln w="38100" cap="flat" cmpd="sng" algn="ctr">
              <a:solidFill>
                <a:schemeClr val="bg1"/>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4" name="TextBox 23"/>
            <p:cNvSpPr txBox="1"/>
            <p:nvPr/>
          </p:nvSpPr>
          <p:spPr>
            <a:xfrm>
              <a:off x="129994" y="4163302"/>
              <a:ext cx="1515158" cy="523220"/>
            </a:xfrm>
            <a:prstGeom prst="rect">
              <a:avLst/>
            </a:prstGeom>
            <a:noFill/>
          </p:spPr>
          <p:txBody>
            <a:bodyPr wrap="none" rtlCol="0">
              <a:spAutoFit/>
            </a:bodyPr>
            <a:lstStyle/>
            <a:p>
              <a:r>
                <a:rPr lang="en-US" sz="2800" dirty="0">
                  <a:solidFill>
                    <a:schemeClr val="bg1"/>
                  </a:solidFill>
                </a:rPr>
                <a:t>~1-3 </a:t>
              </a:r>
              <a:r>
                <a:rPr lang="en-US" sz="2800" dirty="0" err="1">
                  <a:solidFill>
                    <a:schemeClr val="bg1"/>
                  </a:solidFill>
                </a:rPr>
                <a:t>hrs</a:t>
              </a:r>
              <a:endParaRPr lang="en-US" sz="2800" dirty="0">
                <a:solidFill>
                  <a:schemeClr val="bg1"/>
                </a:solidFill>
              </a:endParaRPr>
            </a:p>
          </p:txBody>
        </p:sp>
      </p:grpSp>
      <p:pic>
        <p:nvPicPr>
          <p:cNvPr id="26" name="Picture 25"/>
          <p:cNvPicPr>
            <a:picLocks noChangeAspect="1"/>
          </p:cNvPicPr>
          <p:nvPr/>
        </p:nvPicPr>
        <p:blipFill rotWithShape="1">
          <a:blip r:embed="rId5">
            <a:extLst>
              <a:ext uri="{28A0092B-C50C-407E-A947-70E740481C1C}">
                <a14:useLocalDpi xmlns:a14="http://schemas.microsoft.com/office/drawing/2010/main" val="0"/>
              </a:ext>
            </a:extLst>
          </a:blip>
          <a:srcRect l="46120" t="10275" r="39505" b="77866"/>
          <a:stretch/>
        </p:blipFill>
        <p:spPr>
          <a:xfrm>
            <a:off x="3050220" y="3088218"/>
            <a:ext cx="1393026" cy="777597"/>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5787FA-22C6-5D44-B743-60C10D07176A}"/>
              </a:ext>
            </a:extLst>
          </p:cNvPr>
          <p:cNvPicPr>
            <a:picLocks noChangeAspect="1"/>
          </p:cNvPicPr>
          <p:nvPr/>
        </p:nvPicPr>
        <p:blipFill>
          <a:blip r:embed="rId2"/>
          <a:stretch>
            <a:fillRect/>
          </a:stretch>
        </p:blipFill>
        <p:spPr>
          <a:xfrm>
            <a:off x="1143000" y="0"/>
            <a:ext cx="6858000" cy="6858000"/>
          </a:xfrm>
          <a:prstGeom prst="rect">
            <a:avLst/>
          </a:prstGeom>
        </p:spPr>
      </p:pic>
      <p:sp>
        <p:nvSpPr>
          <p:cNvPr id="16" name="TextBox 15"/>
          <p:cNvSpPr txBox="1"/>
          <p:nvPr/>
        </p:nvSpPr>
        <p:spPr>
          <a:xfrm>
            <a:off x="215661" y="189782"/>
            <a:ext cx="2977675" cy="523220"/>
          </a:xfrm>
          <a:prstGeom prst="rect">
            <a:avLst/>
          </a:prstGeom>
          <a:noFill/>
        </p:spPr>
        <p:txBody>
          <a:bodyPr wrap="none" rtlCol="0">
            <a:spAutoFit/>
          </a:bodyPr>
          <a:lstStyle/>
          <a:p>
            <a:r>
              <a:rPr lang="en-US" sz="2800" dirty="0" err="1">
                <a:solidFill>
                  <a:srgbClr val="FFC000"/>
                </a:solidFill>
              </a:rPr>
              <a:t>Ambae</a:t>
            </a:r>
            <a:r>
              <a:rPr lang="en-US" sz="2800" dirty="0">
                <a:solidFill>
                  <a:srgbClr val="FFC000"/>
                </a:solidFill>
              </a:rPr>
              <a:t> (Vanuatu)</a:t>
            </a:r>
          </a:p>
        </p:txBody>
      </p:sp>
      <p:sp>
        <p:nvSpPr>
          <p:cNvPr id="17" name="TextBox 16"/>
          <p:cNvSpPr txBox="1"/>
          <p:nvPr/>
        </p:nvSpPr>
        <p:spPr>
          <a:xfrm>
            <a:off x="6501442" y="189782"/>
            <a:ext cx="2324675" cy="954107"/>
          </a:xfrm>
          <a:prstGeom prst="rect">
            <a:avLst/>
          </a:prstGeom>
          <a:noFill/>
        </p:spPr>
        <p:txBody>
          <a:bodyPr wrap="none" rtlCol="0">
            <a:spAutoFit/>
          </a:bodyPr>
          <a:lstStyle/>
          <a:p>
            <a:r>
              <a:rPr lang="en-US" sz="2800" dirty="0">
                <a:solidFill>
                  <a:schemeClr val="bg1"/>
                </a:solidFill>
              </a:rPr>
              <a:t>July 26, 2018</a:t>
            </a:r>
          </a:p>
          <a:p>
            <a:r>
              <a:rPr lang="en-US" sz="2800" dirty="0">
                <a:solidFill>
                  <a:schemeClr val="bg1"/>
                </a:solidFill>
              </a:rPr>
              <a:t>21:29 UT</a:t>
            </a:r>
          </a:p>
        </p:txBody>
      </p:sp>
      <p:cxnSp>
        <p:nvCxnSpPr>
          <p:cNvPr id="21" name="Straight Arrow Connector 20"/>
          <p:cNvCxnSpPr>
            <a:cxnSpLocks/>
          </p:cNvCxnSpPr>
          <p:nvPr/>
        </p:nvCxnSpPr>
        <p:spPr bwMode="auto">
          <a:xfrm>
            <a:off x="1143000" y="713002"/>
            <a:ext cx="1600200" cy="3688310"/>
          </a:xfrm>
          <a:prstGeom prst="straightConnector1">
            <a:avLst/>
          </a:prstGeom>
          <a:solidFill>
            <a:schemeClr val="accent1"/>
          </a:solidFill>
          <a:ln w="38100" cap="flat" cmpd="sng" algn="ctr">
            <a:solidFill>
              <a:srgbClr val="FFC000"/>
            </a:solidFill>
            <a:prstDash val="solid"/>
            <a:round/>
            <a:headEnd type="none" w="med" len="med"/>
            <a:tailEnd type="arrow" w="lg" len="lg"/>
          </a:ln>
          <a:effectLst/>
        </p:spPr>
      </p:cxnSp>
    </p:spTree>
    <p:extLst>
      <p:ext uri="{BB962C8B-B14F-4D97-AF65-F5344CB8AC3E}">
        <p14:creationId xmlns:p14="http://schemas.microsoft.com/office/powerpoint/2010/main" val="37550195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7206935-C071-8C40-AC75-FE09FD7447BE}"/>
              </a:ext>
            </a:extLst>
          </p:cNvPr>
          <p:cNvPicPr>
            <a:picLocks noChangeAspect="1"/>
          </p:cNvPicPr>
          <p:nvPr/>
        </p:nvPicPr>
        <p:blipFill>
          <a:blip r:embed="rId2"/>
          <a:stretch>
            <a:fillRect/>
          </a:stretch>
        </p:blipFill>
        <p:spPr>
          <a:xfrm>
            <a:off x="1143000" y="0"/>
            <a:ext cx="6858000" cy="6858000"/>
          </a:xfrm>
          <a:prstGeom prst="rect">
            <a:avLst/>
          </a:prstGeom>
        </p:spPr>
      </p:pic>
      <p:sp>
        <p:nvSpPr>
          <p:cNvPr id="16" name="TextBox 15"/>
          <p:cNvSpPr txBox="1"/>
          <p:nvPr/>
        </p:nvSpPr>
        <p:spPr>
          <a:xfrm>
            <a:off x="215661" y="189782"/>
            <a:ext cx="2977675" cy="523220"/>
          </a:xfrm>
          <a:prstGeom prst="rect">
            <a:avLst/>
          </a:prstGeom>
          <a:noFill/>
        </p:spPr>
        <p:txBody>
          <a:bodyPr wrap="none" rtlCol="0">
            <a:spAutoFit/>
          </a:bodyPr>
          <a:lstStyle/>
          <a:p>
            <a:r>
              <a:rPr lang="en-US" sz="2800" dirty="0" err="1">
                <a:solidFill>
                  <a:srgbClr val="FFC000"/>
                </a:solidFill>
              </a:rPr>
              <a:t>Ambae</a:t>
            </a:r>
            <a:r>
              <a:rPr lang="en-US" sz="2800" dirty="0">
                <a:solidFill>
                  <a:srgbClr val="FFC000"/>
                </a:solidFill>
              </a:rPr>
              <a:t> (Vanuatu)</a:t>
            </a:r>
          </a:p>
        </p:txBody>
      </p:sp>
      <p:sp>
        <p:nvSpPr>
          <p:cNvPr id="17" name="TextBox 16"/>
          <p:cNvSpPr txBox="1"/>
          <p:nvPr/>
        </p:nvSpPr>
        <p:spPr>
          <a:xfrm>
            <a:off x="6501442" y="189782"/>
            <a:ext cx="2324675" cy="954107"/>
          </a:xfrm>
          <a:prstGeom prst="rect">
            <a:avLst/>
          </a:prstGeom>
          <a:noFill/>
        </p:spPr>
        <p:txBody>
          <a:bodyPr wrap="none" rtlCol="0">
            <a:spAutoFit/>
          </a:bodyPr>
          <a:lstStyle/>
          <a:p>
            <a:r>
              <a:rPr lang="en-US" sz="2800" dirty="0">
                <a:solidFill>
                  <a:schemeClr val="bg1"/>
                </a:solidFill>
              </a:rPr>
              <a:t>July 26, 2018</a:t>
            </a:r>
          </a:p>
          <a:p>
            <a:r>
              <a:rPr lang="en-US" sz="2800" dirty="0">
                <a:solidFill>
                  <a:schemeClr val="bg1"/>
                </a:solidFill>
              </a:rPr>
              <a:t>22:35 UT</a:t>
            </a:r>
          </a:p>
        </p:txBody>
      </p:sp>
      <p:cxnSp>
        <p:nvCxnSpPr>
          <p:cNvPr id="21" name="Straight Arrow Connector 20"/>
          <p:cNvCxnSpPr>
            <a:cxnSpLocks/>
          </p:cNvCxnSpPr>
          <p:nvPr/>
        </p:nvCxnSpPr>
        <p:spPr bwMode="auto">
          <a:xfrm>
            <a:off x="1143000" y="713002"/>
            <a:ext cx="2136648" cy="3822422"/>
          </a:xfrm>
          <a:prstGeom prst="straightConnector1">
            <a:avLst/>
          </a:prstGeom>
          <a:solidFill>
            <a:schemeClr val="accent1"/>
          </a:solidFill>
          <a:ln w="38100" cap="flat" cmpd="sng" algn="ctr">
            <a:solidFill>
              <a:srgbClr val="FFC000"/>
            </a:solidFill>
            <a:prstDash val="solid"/>
            <a:round/>
            <a:headEnd type="none" w="med" len="med"/>
            <a:tailEnd type="arrow" w="lg" len="lg"/>
          </a:ln>
          <a:effectLst/>
        </p:spPr>
      </p:cxnSp>
    </p:spTree>
    <p:extLst>
      <p:ext uri="{BB962C8B-B14F-4D97-AF65-F5344CB8AC3E}">
        <p14:creationId xmlns:p14="http://schemas.microsoft.com/office/powerpoint/2010/main" val="16625600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BADE5FB-4B51-D540-9E97-36429CCD9424}"/>
              </a:ext>
            </a:extLst>
          </p:cNvPr>
          <p:cNvPicPr>
            <a:picLocks noChangeAspect="1"/>
          </p:cNvPicPr>
          <p:nvPr/>
        </p:nvPicPr>
        <p:blipFill>
          <a:blip r:embed="rId2"/>
          <a:stretch>
            <a:fillRect/>
          </a:stretch>
        </p:blipFill>
        <p:spPr>
          <a:xfrm>
            <a:off x="1143000" y="0"/>
            <a:ext cx="6858000" cy="6858000"/>
          </a:xfrm>
          <a:prstGeom prst="rect">
            <a:avLst/>
          </a:prstGeom>
        </p:spPr>
      </p:pic>
      <p:sp>
        <p:nvSpPr>
          <p:cNvPr id="16" name="TextBox 15"/>
          <p:cNvSpPr txBox="1"/>
          <p:nvPr/>
        </p:nvSpPr>
        <p:spPr>
          <a:xfrm>
            <a:off x="215661" y="189782"/>
            <a:ext cx="2977675" cy="523220"/>
          </a:xfrm>
          <a:prstGeom prst="rect">
            <a:avLst/>
          </a:prstGeom>
          <a:noFill/>
        </p:spPr>
        <p:txBody>
          <a:bodyPr wrap="none" rtlCol="0">
            <a:spAutoFit/>
          </a:bodyPr>
          <a:lstStyle/>
          <a:p>
            <a:r>
              <a:rPr lang="en-US" sz="2800" dirty="0" err="1">
                <a:solidFill>
                  <a:srgbClr val="FFC000"/>
                </a:solidFill>
              </a:rPr>
              <a:t>Ambae</a:t>
            </a:r>
            <a:r>
              <a:rPr lang="en-US" sz="2800" dirty="0">
                <a:solidFill>
                  <a:srgbClr val="FFC000"/>
                </a:solidFill>
              </a:rPr>
              <a:t> (Vanuatu)</a:t>
            </a:r>
          </a:p>
        </p:txBody>
      </p:sp>
      <p:sp>
        <p:nvSpPr>
          <p:cNvPr id="17" name="TextBox 16"/>
          <p:cNvSpPr txBox="1"/>
          <p:nvPr/>
        </p:nvSpPr>
        <p:spPr>
          <a:xfrm>
            <a:off x="6501442" y="189782"/>
            <a:ext cx="2324675" cy="954107"/>
          </a:xfrm>
          <a:prstGeom prst="rect">
            <a:avLst/>
          </a:prstGeom>
          <a:noFill/>
        </p:spPr>
        <p:txBody>
          <a:bodyPr wrap="none" rtlCol="0">
            <a:spAutoFit/>
          </a:bodyPr>
          <a:lstStyle/>
          <a:p>
            <a:r>
              <a:rPr lang="en-US" sz="2800" dirty="0">
                <a:solidFill>
                  <a:schemeClr val="bg1"/>
                </a:solidFill>
              </a:rPr>
              <a:t>July 26, 2018</a:t>
            </a:r>
          </a:p>
          <a:p>
            <a:r>
              <a:rPr lang="en-US" sz="2800" dirty="0">
                <a:solidFill>
                  <a:schemeClr val="bg1"/>
                </a:solidFill>
              </a:rPr>
              <a:t>23:40 UT</a:t>
            </a:r>
          </a:p>
        </p:txBody>
      </p:sp>
      <p:cxnSp>
        <p:nvCxnSpPr>
          <p:cNvPr id="21" name="Straight Arrow Connector 20"/>
          <p:cNvCxnSpPr>
            <a:cxnSpLocks/>
          </p:cNvCxnSpPr>
          <p:nvPr/>
        </p:nvCxnSpPr>
        <p:spPr bwMode="auto">
          <a:xfrm>
            <a:off x="1143000" y="713002"/>
            <a:ext cx="2746248" cy="3846806"/>
          </a:xfrm>
          <a:prstGeom prst="straightConnector1">
            <a:avLst/>
          </a:prstGeom>
          <a:solidFill>
            <a:schemeClr val="accent1"/>
          </a:solidFill>
          <a:ln w="38100" cap="flat" cmpd="sng" algn="ctr">
            <a:solidFill>
              <a:srgbClr val="FFC000"/>
            </a:solidFill>
            <a:prstDash val="solid"/>
            <a:round/>
            <a:headEnd type="none" w="med" len="med"/>
            <a:tailEnd type="arrow" w="lg" len="lg"/>
          </a:ln>
          <a:effectLst/>
        </p:spPr>
      </p:cxnSp>
      <p:sp>
        <p:nvSpPr>
          <p:cNvPr id="9" name="TextBox 8">
            <a:extLst>
              <a:ext uri="{FF2B5EF4-FFF2-40B4-BE49-F238E27FC236}">
                <a16:creationId xmlns:a16="http://schemas.microsoft.com/office/drawing/2014/main" id="{A4F76C45-B6DC-034A-83E8-09884202BFD3}"/>
              </a:ext>
            </a:extLst>
          </p:cNvPr>
          <p:cNvSpPr txBox="1"/>
          <p:nvPr/>
        </p:nvSpPr>
        <p:spPr>
          <a:xfrm>
            <a:off x="6986864" y="5706662"/>
            <a:ext cx="2028272" cy="954107"/>
          </a:xfrm>
          <a:prstGeom prst="rect">
            <a:avLst/>
          </a:prstGeom>
          <a:noFill/>
        </p:spPr>
        <p:txBody>
          <a:bodyPr wrap="square" rtlCol="0">
            <a:spAutoFit/>
          </a:bodyPr>
          <a:lstStyle/>
          <a:p>
            <a:r>
              <a:rPr lang="en-US" sz="2800" dirty="0">
                <a:solidFill>
                  <a:schemeClr val="bg1"/>
                </a:solidFill>
              </a:rPr>
              <a:t>Lunar </a:t>
            </a:r>
            <a:r>
              <a:rPr lang="en-US" sz="2800" dirty="0" err="1">
                <a:solidFill>
                  <a:schemeClr val="bg1"/>
                </a:solidFill>
              </a:rPr>
              <a:t>obs</a:t>
            </a:r>
            <a:r>
              <a:rPr lang="en-US" sz="2800" dirty="0">
                <a:solidFill>
                  <a:schemeClr val="bg1"/>
                </a:solidFill>
              </a:rPr>
              <a:t> on July 27</a:t>
            </a:r>
          </a:p>
        </p:txBody>
      </p:sp>
    </p:spTree>
    <p:extLst>
      <p:ext uri="{BB962C8B-B14F-4D97-AF65-F5344CB8AC3E}">
        <p14:creationId xmlns:p14="http://schemas.microsoft.com/office/powerpoint/2010/main" val="22759453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Ambae</a:t>
            </a:r>
            <a:r>
              <a:rPr lang="en-US" dirty="0"/>
              <a:t>/Aoba (Vanuatu) eruption – July 2018 </a:t>
            </a:r>
          </a:p>
        </p:txBody>
      </p:sp>
      <p:pic>
        <p:nvPicPr>
          <p:cNvPr id="5" name="Picture 4">
            <a:extLst>
              <a:ext uri="{FF2B5EF4-FFF2-40B4-BE49-F238E27FC236}">
                <a16:creationId xmlns:a16="http://schemas.microsoft.com/office/drawing/2014/main" id="{CBBED96C-268B-5746-9866-7D045079DF8A}"/>
              </a:ext>
            </a:extLst>
          </p:cNvPr>
          <p:cNvPicPr>
            <a:picLocks noChangeAspect="1"/>
          </p:cNvPicPr>
          <p:nvPr/>
        </p:nvPicPr>
        <p:blipFill>
          <a:blip r:embed="rId3"/>
          <a:stretch>
            <a:fillRect/>
          </a:stretch>
        </p:blipFill>
        <p:spPr>
          <a:xfrm>
            <a:off x="353567" y="859134"/>
            <a:ext cx="8394733" cy="5895234"/>
          </a:xfrm>
          <a:prstGeom prst="rect">
            <a:avLst/>
          </a:prstGeom>
        </p:spPr>
      </p:pic>
    </p:spTree>
    <p:extLst>
      <p:ext uri="{BB962C8B-B14F-4D97-AF65-F5344CB8AC3E}">
        <p14:creationId xmlns:p14="http://schemas.microsoft.com/office/powerpoint/2010/main" val="16392515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OMPS data for </a:t>
            </a:r>
            <a:r>
              <a:rPr lang="en-US" dirty="0" err="1"/>
              <a:t>Ambae</a:t>
            </a:r>
            <a:r>
              <a:rPr lang="en-US" dirty="0"/>
              <a:t> (Vanuatu) eruption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944" y="851043"/>
            <a:ext cx="8541440" cy="5810905"/>
          </a:xfrm>
          <a:prstGeom prst="rect">
            <a:avLst/>
          </a:prstGeom>
        </p:spPr>
      </p:pic>
      <p:sp>
        <p:nvSpPr>
          <p:cNvPr id="4" name="Content Placeholder 2">
            <a:extLst>
              <a:ext uri="{FF2B5EF4-FFF2-40B4-BE49-F238E27FC236}">
                <a16:creationId xmlns:a16="http://schemas.microsoft.com/office/drawing/2014/main" id="{6BC0B4FF-C8E5-3B44-8FEB-445FFFCE6C09}"/>
              </a:ext>
            </a:extLst>
          </p:cNvPr>
          <p:cNvSpPr txBox="1">
            <a:spLocks/>
          </p:cNvSpPr>
          <p:nvPr/>
        </p:nvSpPr>
        <p:spPr bwMode="auto">
          <a:xfrm>
            <a:off x="541795" y="4663303"/>
            <a:ext cx="4902073" cy="1028657"/>
          </a:xfrm>
          <a:prstGeom prst="rect">
            <a:avLst/>
          </a:prstGeom>
          <a:solidFill>
            <a:schemeClr val="bg1"/>
          </a:solidFill>
          <a:ln>
            <a:miter lim="800000"/>
            <a:headEnd/>
            <a:tailEnd/>
          </a:ln>
        </p:spPr>
        <p:txBody>
          <a:bodyPr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11" charset="-128"/>
                <a:cs typeface="ＭＳ Ｐゴシック" pitchFamily="-111"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a:lstStyle>
          <a:p>
            <a:pPr marL="0" indent="0">
              <a:buNone/>
            </a:pPr>
            <a:r>
              <a:rPr lang="en-US" sz="2000" dirty="0">
                <a:solidFill>
                  <a:srgbClr val="0000FF"/>
                </a:solidFill>
                <a:latin typeface="Helvetica" charset="0"/>
                <a:ea typeface="Helvetica" charset="0"/>
                <a:cs typeface="Helvetica" charset="0"/>
              </a:rPr>
              <a:t>First OMPS overpass at 01:50 UTC July 27 – max. SO</a:t>
            </a:r>
            <a:r>
              <a:rPr lang="en-US" sz="2000" baseline="-25000" dirty="0">
                <a:solidFill>
                  <a:srgbClr val="0000FF"/>
                </a:solidFill>
                <a:latin typeface="Helvetica" charset="0"/>
                <a:ea typeface="Helvetica" charset="0"/>
                <a:cs typeface="Helvetica" charset="0"/>
              </a:rPr>
              <a:t>2</a:t>
            </a:r>
            <a:r>
              <a:rPr lang="en-US" sz="2000" dirty="0">
                <a:solidFill>
                  <a:srgbClr val="0000FF"/>
                </a:solidFill>
                <a:latin typeface="Helvetica" charset="0"/>
                <a:ea typeface="Helvetica" charset="0"/>
                <a:cs typeface="Helvetica" charset="0"/>
              </a:rPr>
              <a:t> columns significantly lower than EPIC (effect of FOV size?)</a:t>
            </a:r>
          </a:p>
        </p:txBody>
      </p:sp>
    </p:spTree>
    <p:extLst>
      <p:ext uri="{BB962C8B-B14F-4D97-AF65-F5344CB8AC3E}">
        <p14:creationId xmlns:p14="http://schemas.microsoft.com/office/powerpoint/2010/main" val="19829468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0"/>
            <a:ext cx="6858000" cy="6858000"/>
          </a:xfrm>
          <a:prstGeom prst="rect">
            <a:avLst/>
          </a:prstGeom>
        </p:spPr>
      </p:pic>
      <p:sp>
        <p:nvSpPr>
          <p:cNvPr id="16" name="TextBox 15"/>
          <p:cNvSpPr txBox="1"/>
          <p:nvPr/>
        </p:nvSpPr>
        <p:spPr>
          <a:xfrm>
            <a:off x="215661" y="189782"/>
            <a:ext cx="3337773" cy="523220"/>
          </a:xfrm>
          <a:prstGeom prst="rect">
            <a:avLst/>
          </a:prstGeom>
          <a:noFill/>
        </p:spPr>
        <p:txBody>
          <a:bodyPr wrap="none" rtlCol="0">
            <a:spAutoFit/>
          </a:bodyPr>
          <a:lstStyle/>
          <a:p>
            <a:r>
              <a:rPr lang="en-US" sz="2800" dirty="0" err="1">
                <a:solidFill>
                  <a:srgbClr val="FFC000"/>
                </a:solidFill>
              </a:rPr>
              <a:t>Bogoslof</a:t>
            </a:r>
            <a:r>
              <a:rPr lang="en-US" sz="2800" dirty="0">
                <a:solidFill>
                  <a:srgbClr val="FFC000"/>
                </a:solidFill>
              </a:rPr>
              <a:t> (AK, USA)</a:t>
            </a:r>
          </a:p>
        </p:txBody>
      </p:sp>
      <p:sp>
        <p:nvSpPr>
          <p:cNvPr id="17" name="TextBox 16"/>
          <p:cNvSpPr txBox="1"/>
          <p:nvPr/>
        </p:nvSpPr>
        <p:spPr>
          <a:xfrm>
            <a:off x="6501442" y="189782"/>
            <a:ext cx="2364750" cy="523220"/>
          </a:xfrm>
          <a:prstGeom prst="rect">
            <a:avLst/>
          </a:prstGeom>
          <a:noFill/>
        </p:spPr>
        <p:txBody>
          <a:bodyPr wrap="none" rtlCol="0">
            <a:spAutoFit/>
          </a:bodyPr>
          <a:lstStyle/>
          <a:p>
            <a:r>
              <a:rPr lang="en-US" sz="2800">
                <a:solidFill>
                  <a:schemeClr val="bg1"/>
                </a:solidFill>
              </a:rPr>
              <a:t>May 28, 2017</a:t>
            </a:r>
            <a:endParaRPr lang="en-US" sz="2800" dirty="0">
              <a:solidFill>
                <a:schemeClr val="bg1"/>
              </a:solidFill>
            </a:endParaRPr>
          </a:p>
        </p:txBody>
      </p:sp>
      <p:cxnSp>
        <p:nvCxnSpPr>
          <p:cNvPr id="21" name="Straight Arrow Connector 20"/>
          <p:cNvCxnSpPr/>
          <p:nvPr/>
        </p:nvCxnSpPr>
        <p:spPr bwMode="auto">
          <a:xfrm>
            <a:off x="2993366" y="713002"/>
            <a:ext cx="2268747" cy="1296953"/>
          </a:xfrm>
          <a:prstGeom prst="straightConnector1">
            <a:avLst/>
          </a:prstGeom>
          <a:solidFill>
            <a:schemeClr val="accent1"/>
          </a:solidFill>
          <a:ln w="38100" cap="flat" cmpd="sng" algn="ctr">
            <a:solidFill>
              <a:srgbClr val="FFC000"/>
            </a:solidFill>
            <a:prstDash val="solid"/>
            <a:round/>
            <a:headEnd type="none" w="med" len="med"/>
            <a:tailEnd type="arrow" w="lg" len="lg"/>
          </a:ln>
          <a:effectLst/>
        </p:spPr>
      </p:cxnSp>
    </p:spTree>
    <p:extLst>
      <p:ext uri="{BB962C8B-B14F-4D97-AF65-F5344CB8AC3E}">
        <p14:creationId xmlns:p14="http://schemas.microsoft.com/office/powerpoint/2010/main" val="1117550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err="1"/>
              <a:t>Bogoslof</a:t>
            </a:r>
            <a:r>
              <a:rPr lang="en-US" sz="2800" dirty="0"/>
              <a:t> (Alaska, USA) eruption – May 28-29, 2017</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29471" t="16140" r="20950" b="18096"/>
          <a:stretch/>
        </p:blipFill>
        <p:spPr>
          <a:xfrm>
            <a:off x="123754" y="756272"/>
            <a:ext cx="3801978" cy="3897029"/>
          </a:xfrm>
          <a:prstGeom prst="rect">
            <a:avLst/>
          </a:prstGeom>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7555" t="40100" r="82065" b="19900"/>
          <a:stretch/>
        </p:blipFill>
        <p:spPr>
          <a:xfrm>
            <a:off x="2633198" y="1652022"/>
            <a:ext cx="921275" cy="274320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0629" y="4675886"/>
            <a:ext cx="3863854" cy="2144439"/>
          </a:xfrm>
          <a:prstGeom prst="rect">
            <a:avLst/>
          </a:prstGeom>
        </p:spPr>
      </p:pic>
      <p:sp>
        <p:nvSpPr>
          <p:cNvPr id="7" name="TextBox 6"/>
          <p:cNvSpPr txBox="1"/>
          <p:nvPr/>
        </p:nvSpPr>
        <p:spPr>
          <a:xfrm>
            <a:off x="401369" y="963583"/>
            <a:ext cx="2185214" cy="923330"/>
          </a:xfrm>
          <a:prstGeom prst="rect">
            <a:avLst/>
          </a:prstGeom>
          <a:noFill/>
        </p:spPr>
        <p:txBody>
          <a:bodyPr wrap="none" rtlCol="0">
            <a:spAutoFit/>
          </a:bodyPr>
          <a:lstStyle/>
          <a:p>
            <a:r>
              <a:rPr lang="en-US" sz="1800" dirty="0">
                <a:solidFill>
                  <a:srgbClr val="FF0000"/>
                </a:solidFill>
              </a:rPr>
              <a:t>Aqua/AIRS (IR)</a:t>
            </a:r>
            <a:endParaRPr lang="en-US" sz="1800" baseline="-25000" dirty="0">
              <a:solidFill>
                <a:srgbClr val="FF0000"/>
              </a:solidFill>
            </a:endParaRPr>
          </a:p>
          <a:p>
            <a:r>
              <a:rPr lang="en-US" sz="1800" dirty="0">
                <a:solidFill>
                  <a:srgbClr val="FF0000"/>
                </a:solidFill>
              </a:rPr>
              <a:t>May 29, 00:06 UTC</a:t>
            </a:r>
          </a:p>
          <a:p>
            <a:r>
              <a:rPr lang="en-US" sz="1800" dirty="0">
                <a:solidFill>
                  <a:srgbClr val="FF0000"/>
                </a:solidFill>
              </a:rPr>
              <a:t>1.6 </a:t>
            </a:r>
            <a:r>
              <a:rPr lang="en-US" sz="1800" dirty="0" err="1">
                <a:solidFill>
                  <a:srgbClr val="FF0000"/>
                </a:solidFill>
              </a:rPr>
              <a:t>kt</a:t>
            </a:r>
            <a:r>
              <a:rPr lang="en-US" sz="1800" dirty="0">
                <a:solidFill>
                  <a:srgbClr val="FF0000"/>
                </a:solidFill>
              </a:rPr>
              <a:t> SO</a:t>
            </a:r>
            <a:r>
              <a:rPr lang="en-US" sz="1800" baseline="-25000" dirty="0">
                <a:solidFill>
                  <a:srgbClr val="FF0000"/>
                </a:solidFill>
              </a:rPr>
              <a:t>2</a:t>
            </a:r>
          </a:p>
        </p:txBody>
      </p:sp>
      <p:sp>
        <p:nvSpPr>
          <p:cNvPr id="10" name="TextBox 9"/>
          <p:cNvSpPr txBox="1"/>
          <p:nvPr/>
        </p:nvSpPr>
        <p:spPr>
          <a:xfrm>
            <a:off x="158129" y="6228675"/>
            <a:ext cx="1963999" cy="584775"/>
          </a:xfrm>
          <a:prstGeom prst="rect">
            <a:avLst/>
          </a:prstGeom>
          <a:noFill/>
        </p:spPr>
        <p:txBody>
          <a:bodyPr wrap="none" rtlCol="0">
            <a:spAutoFit/>
          </a:bodyPr>
          <a:lstStyle/>
          <a:p>
            <a:r>
              <a:rPr lang="en-US" sz="1600" dirty="0" err="1">
                <a:solidFill>
                  <a:srgbClr val="FFC000"/>
                </a:solidFill>
              </a:rPr>
              <a:t>WorldView</a:t>
            </a:r>
            <a:r>
              <a:rPr lang="en-US" sz="1600" dirty="0">
                <a:solidFill>
                  <a:srgbClr val="FFC000"/>
                </a:solidFill>
              </a:rPr>
              <a:t> </a:t>
            </a:r>
          </a:p>
          <a:p>
            <a:r>
              <a:rPr lang="en-US" sz="1600" dirty="0">
                <a:solidFill>
                  <a:srgbClr val="FFC000"/>
                </a:solidFill>
              </a:rPr>
              <a:t>May 28, 22:34 UTC</a:t>
            </a:r>
          </a:p>
        </p:txBody>
      </p:sp>
      <p:sp>
        <p:nvSpPr>
          <p:cNvPr id="11" name="TextBox 10"/>
          <p:cNvSpPr txBox="1"/>
          <p:nvPr/>
        </p:nvSpPr>
        <p:spPr>
          <a:xfrm>
            <a:off x="2575697" y="4675886"/>
            <a:ext cx="1418786" cy="276999"/>
          </a:xfrm>
          <a:prstGeom prst="rect">
            <a:avLst/>
          </a:prstGeom>
          <a:noFill/>
        </p:spPr>
        <p:txBody>
          <a:bodyPr wrap="none" rtlCol="0">
            <a:spAutoFit/>
          </a:bodyPr>
          <a:lstStyle/>
          <a:p>
            <a:r>
              <a:rPr lang="en-US" sz="1200">
                <a:solidFill>
                  <a:srgbClr val="FFC000"/>
                </a:solidFill>
              </a:rPr>
              <a:t>Digital Globe/AVO</a:t>
            </a: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61212" y="832662"/>
            <a:ext cx="4632150" cy="5987663"/>
          </a:xfrm>
          <a:prstGeom prst="rect">
            <a:avLst/>
          </a:prstGeom>
        </p:spPr>
      </p:pic>
      <p:sp>
        <p:nvSpPr>
          <p:cNvPr id="12" name="TextBox 11"/>
          <p:cNvSpPr txBox="1"/>
          <p:nvPr/>
        </p:nvSpPr>
        <p:spPr>
          <a:xfrm>
            <a:off x="4437363" y="1456470"/>
            <a:ext cx="2185214" cy="923330"/>
          </a:xfrm>
          <a:prstGeom prst="rect">
            <a:avLst/>
          </a:prstGeom>
          <a:noFill/>
        </p:spPr>
        <p:txBody>
          <a:bodyPr wrap="none" rtlCol="0">
            <a:spAutoFit/>
          </a:bodyPr>
          <a:lstStyle/>
          <a:p>
            <a:r>
              <a:rPr lang="en-US" sz="1800" dirty="0">
                <a:solidFill>
                  <a:srgbClr val="FF0000"/>
                </a:solidFill>
              </a:rPr>
              <a:t>DSCOVR/EPIC</a:t>
            </a:r>
            <a:endParaRPr lang="en-US" sz="1800" baseline="-25000" dirty="0">
              <a:solidFill>
                <a:srgbClr val="FF0000"/>
              </a:solidFill>
            </a:endParaRPr>
          </a:p>
          <a:p>
            <a:r>
              <a:rPr lang="en-US" sz="1800" dirty="0">
                <a:solidFill>
                  <a:srgbClr val="FF0000"/>
                </a:solidFill>
              </a:rPr>
              <a:t>May 29, 01:23 UTC</a:t>
            </a:r>
          </a:p>
          <a:p>
            <a:r>
              <a:rPr lang="en-US" sz="1800" dirty="0">
                <a:solidFill>
                  <a:srgbClr val="FF0000"/>
                </a:solidFill>
              </a:rPr>
              <a:t>5.7 </a:t>
            </a:r>
            <a:r>
              <a:rPr lang="en-US" sz="1800" dirty="0" err="1">
                <a:solidFill>
                  <a:srgbClr val="FF0000"/>
                </a:solidFill>
              </a:rPr>
              <a:t>kt</a:t>
            </a:r>
            <a:r>
              <a:rPr lang="en-US" sz="1800" dirty="0">
                <a:solidFill>
                  <a:srgbClr val="FF0000"/>
                </a:solidFill>
              </a:rPr>
              <a:t> SO</a:t>
            </a:r>
            <a:r>
              <a:rPr lang="en-US" sz="1800" baseline="-25000" dirty="0">
                <a:solidFill>
                  <a:srgbClr val="FF0000"/>
                </a:solidFill>
              </a:rPr>
              <a:t>2</a:t>
            </a:r>
          </a:p>
        </p:txBody>
      </p:sp>
      <p:grpSp>
        <p:nvGrpSpPr>
          <p:cNvPr id="13" name="Group 12"/>
          <p:cNvGrpSpPr/>
          <p:nvPr/>
        </p:nvGrpSpPr>
        <p:grpSpPr>
          <a:xfrm>
            <a:off x="297561" y="2055121"/>
            <a:ext cx="6819231" cy="4436961"/>
            <a:chOff x="297561" y="2055121"/>
            <a:chExt cx="6819231" cy="4436961"/>
          </a:xfrm>
        </p:grpSpPr>
        <p:pic>
          <p:nvPicPr>
            <p:cNvPr id="14" name="Picture 13"/>
            <p:cNvPicPr>
              <a:picLocks noChangeAspect="1"/>
            </p:cNvPicPr>
            <p:nvPr/>
          </p:nvPicPr>
          <p:blipFill>
            <a:blip r:embed="rId6">
              <a:alphaModFix amt="60000"/>
              <a:extLst>
                <a:ext uri="{28A0092B-C50C-407E-A947-70E740481C1C}">
                  <a14:useLocalDpi xmlns:a14="http://schemas.microsoft.com/office/drawing/2010/main" val="0"/>
                </a:ext>
              </a:extLst>
            </a:blip>
            <a:stretch>
              <a:fillRect/>
            </a:stretch>
          </p:blipFill>
          <p:spPr>
            <a:xfrm>
              <a:off x="297561" y="2055121"/>
              <a:ext cx="2202269" cy="2842797"/>
            </a:xfrm>
            <a:prstGeom prst="rect">
              <a:avLst/>
            </a:prstGeom>
          </p:spPr>
        </p:pic>
        <p:pic>
          <p:nvPicPr>
            <p:cNvPr id="8" name="Picture 7"/>
            <p:cNvPicPr>
              <a:picLocks noChangeAspect="1"/>
            </p:cNvPicPr>
            <p:nvPr/>
          </p:nvPicPr>
          <p:blipFill>
            <a:blip r:embed="rId7">
              <a:alphaModFix amt="60000"/>
              <a:extLst>
                <a:ext uri="{28A0092B-C50C-407E-A947-70E740481C1C}">
                  <a14:useLocalDpi xmlns:a14="http://schemas.microsoft.com/office/drawing/2010/main" val="0"/>
                </a:ext>
              </a:extLst>
            </a:blip>
            <a:stretch>
              <a:fillRect/>
            </a:stretch>
          </p:blipFill>
          <p:spPr>
            <a:xfrm>
              <a:off x="4338965" y="2906325"/>
              <a:ext cx="2777827" cy="3585757"/>
            </a:xfrm>
            <a:prstGeom prst="rect">
              <a:avLst/>
            </a:prstGeom>
          </p:spPr>
        </p:pic>
      </p:grpSp>
    </p:spTree>
    <p:extLst>
      <p:ext uri="{BB962C8B-B14F-4D97-AF65-F5344CB8AC3E}">
        <p14:creationId xmlns:p14="http://schemas.microsoft.com/office/powerpoint/2010/main" val="331165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err="1"/>
              <a:t>Bogoslof</a:t>
            </a:r>
            <a:r>
              <a:rPr lang="en-US" sz="2800" dirty="0"/>
              <a:t> eruption – EPIC exposures</a:t>
            </a: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10518" t="12682" r="12419" b="13986"/>
          <a:stretch/>
        </p:blipFill>
        <p:spPr>
          <a:xfrm>
            <a:off x="4003237" y="745894"/>
            <a:ext cx="5012014" cy="6172200"/>
          </a:xfrm>
          <a:prstGeom prst="rect">
            <a:avLst/>
          </a:prstGeom>
        </p:spPr>
      </p:pic>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b="24659"/>
          <a:stretch/>
        </p:blipFill>
        <p:spPr>
          <a:xfrm>
            <a:off x="164859" y="780392"/>
            <a:ext cx="3870876" cy="4492992"/>
          </a:xfrm>
          <a:prstGeom prst="rect">
            <a:avLst/>
          </a:prstGeom>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24005" t="94234" r="24440" b="-371"/>
          <a:stretch/>
        </p:blipFill>
        <p:spPr>
          <a:xfrm>
            <a:off x="777027" y="5304916"/>
            <a:ext cx="2569156" cy="471160"/>
          </a:xfrm>
          <a:prstGeom prst="rect">
            <a:avLst/>
          </a:prstGeom>
        </p:spPr>
      </p:pic>
      <p:cxnSp>
        <p:nvCxnSpPr>
          <p:cNvPr id="6" name="Straight Arrow Connector 5"/>
          <p:cNvCxnSpPr/>
          <p:nvPr/>
        </p:nvCxnSpPr>
        <p:spPr bwMode="auto">
          <a:xfrm flipV="1">
            <a:off x="5053631" y="1837426"/>
            <a:ext cx="398263" cy="473006"/>
          </a:xfrm>
          <a:prstGeom prst="straightConnector1">
            <a:avLst/>
          </a:prstGeom>
          <a:solidFill>
            <a:schemeClr val="accent1"/>
          </a:solidFill>
          <a:ln w="31750" cap="flat" cmpd="sng" algn="ctr">
            <a:solidFill>
              <a:srgbClr val="0070C0"/>
            </a:solidFill>
            <a:prstDash val="solid"/>
            <a:round/>
            <a:headEnd type="none" w="med" len="med"/>
            <a:tailEnd type="stealth" w="lg" len="lg"/>
          </a:ln>
          <a:effectLst/>
        </p:spPr>
      </p:cxnSp>
      <p:cxnSp>
        <p:nvCxnSpPr>
          <p:cNvPr id="10" name="Straight Arrow Connector 9"/>
          <p:cNvCxnSpPr/>
          <p:nvPr/>
        </p:nvCxnSpPr>
        <p:spPr bwMode="auto">
          <a:xfrm flipV="1">
            <a:off x="5318174" y="2310432"/>
            <a:ext cx="573668" cy="291622"/>
          </a:xfrm>
          <a:prstGeom prst="straightConnector1">
            <a:avLst/>
          </a:prstGeom>
          <a:solidFill>
            <a:schemeClr val="accent1"/>
          </a:solidFill>
          <a:ln w="31750" cap="flat" cmpd="sng" algn="ctr">
            <a:solidFill>
              <a:srgbClr val="FF0000"/>
            </a:solidFill>
            <a:prstDash val="solid"/>
            <a:round/>
            <a:headEnd type="none" w="med" len="med"/>
            <a:tailEnd type="stealth" w="lg" len="lg"/>
          </a:ln>
          <a:effectLst/>
        </p:spPr>
      </p:cxnSp>
      <p:sp>
        <p:nvSpPr>
          <p:cNvPr id="11" name="TextBox 10"/>
          <p:cNvSpPr txBox="1"/>
          <p:nvPr/>
        </p:nvSpPr>
        <p:spPr>
          <a:xfrm>
            <a:off x="34393" y="5657671"/>
            <a:ext cx="4236604" cy="1200329"/>
          </a:xfrm>
          <a:prstGeom prst="rect">
            <a:avLst/>
          </a:prstGeom>
          <a:noFill/>
        </p:spPr>
        <p:txBody>
          <a:bodyPr wrap="square" rtlCol="0">
            <a:spAutoFit/>
          </a:bodyPr>
          <a:lstStyle/>
          <a:p>
            <a:pPr marL="171450" indent="-171450">
              <a:buFont typeface="Arial" charset="0"/>
              <a:buChar char="•"/>
            </a:pPr>
            <a:r>
              <a:rPr lang="en-US" sz="1800" dirty="0"/>
              <a:t>Separation of ice-rich (opaque) and SO</a:t>
            </a:r>
            <a:r>
              <a:rPr lang="en-US" sz="1800" baseline="-25000" dirty="0"/>
              <a:t>2</a:t>
            </a:r>
            <a:r>
              <a:rPr lang="en-US" sz="1800" dirty="0"/>
              <a:t> clouds -&gt; gas ‘cap’?</a:t>
            </a:r>
          </a:p>
          <a:p>
            <a:pPr marL="171450" indent="-171450">
              <a:buFont typeface="Arial" charset="0"/>
              <a:buChar char="•"/>
            </a:pPr>
            <a:r>
              <a:rPr lang="en-US" sz="1800" dirty="0"/>
              <a:t>Transient SO</a:t>
            </a:r>
            <a:r>
              <a:rPr lang="en-US" sz="1800" baseline="-25000" dirty="0"/>
              <a:t>2</a:t>
            </a:r>
            <a:r>
              <a:rPr lang="en-US" sz="1800" dirty="0"/>
              <a:t> feature at 02:28 UTC – H</a:t>
            </a:r>
            <a:r>
              <a:rPr lang="en-US" sz="1800" baseline="-25000" dirty="0"/>
              <a:t>2</a:t>
            </a:r>
            <a:r>
              <a:rPr lang="en-US" sz="1800" dirty="0"/>
              <a:t>S oxidation?</a:t>
            </a:r>
          </a:p>
        </p:txBody>
      </p:sp>
      <p:sp>
        <p:nvSpPr>
          <p:cNvPr id="4" name="TextBox 3"/>
          <p:cNvSpPr txBox="1"/>
          <p:nvPr/>
        </p:nvSpPr>
        <p:spPr>
          <a:xfrm>
            <a:off x="4239492" y="1218328"/>
            <a:ext cx="1256535" cy="400110"/>
          </a:xfrm>
          <a:prstGeom prst="rect">
            <a:avLst/>
          </a:prstGeom>
          <a:noFill/>
        </p:spPr>
        <p:txBody>
          <a:bodyPr wrap="square" rtlCol="0">
            <a:spAutoFit/>
          </a:bodyPr>
          <a:lstStyle/>
          <a:p>
            <a:r>
              <a:rPr lang="en-US" sz="2000" dirty="0">
                <a:solidFill>
                  <a:srgbClr val="0070C0"/>
                </a:solidFill>
              </a:rPr>
              <a:t>01:23 UT</a:t>
            </a:r>
          </a:p>
        </p:txBody>
      </p:sp>
      <p:sp>
        <p:nvSpPr>
          <p:cNvPr id="12" name="TextBox 11"/>
          <p:cNvSpPr txBox="1"/>
          <p:nvPr/>
        </p:nvSpPr>
        <p:spPr>
          <a:xfrm>
            <a:off x="6622559" y="1211660"/>
            <a:ext cx="1299033" cy="400110"/>
          </a:xfrm>
          <a:prstGeom prst="rect">
            <a:avLst/>
          </a:prstGeom>
          <a:noFill/>
        </p:spPr>
        <p:txBody>
          <a:bodyPr wrap="square" rtlCol="0">
            <a:spAutoFit/>
          </a:bodyPr>
          <a:lstStyle/>
          <a:p>
            <a:r>
              <a:rPr lang="en-US" sz="2000">
                <a:solidFill>
                  <a:srgbClr val="0070C0"/>
                </a:solidFill>
              </a:rPr>
              <a:t>02:28 </a:t>
            </a:r>
            <a:r>
              <a:rPr lang="en-US" sz="2000" dirty="0">
                <a:solidFill>
                  <a:srgbClr val="0070C0"/>
                </a:solidFill>
              </a:rPr>
              <a:t>UT</a:t>
            </a:r>
          </a:p>
        </p:txBody>
      </p:sp>
      <p:sp>
        <p:nvSpPr>
          <p:cNvPr id="13" name="TextBox 12"/>
          <p:cNvSpPr txBox="1"/>
          <p:nvPr/>
        </p:nvSpPr>
        <p:spPr>
          <a:xfrm>
            <a:off x="4249117" y="3966537"/>
            <a:ext cx="1256535" cy="400110"/>
          </a:xfrm>
          <a:prstGeom prst="rect">
            <a:avLst/>
          </a:prstGeom>
          <a:noFill/>
        </p:spPr>
        <p:txBody>
          <a:bodyPr wrap="square" rtlCol="0">
            <a:spAutoFit/>
          </a:bodyPr>
          <a:lstStyle/>
          <a:p>
            <a:r>
              <a:rPr lang="en-US" sz="2000" dirty="0">
                <a:solidFill>
                  <a:srgbClr val="0070C0"/>
                </a:solidFill>
              </a:rPr>
              <a:t>03:34 UT</a:t>
            </a:r>
          </a:p>
        </p:txBody>
      </p:sp>
      <p:sp>
        <p:nvSpPr>
          <p:cNvPr id="14" name="TextBox 13"/>
          <p:cNvSpPr txBox="1"/>
          <p:nvPr/>
        </p:nvSpPr>
        <p:spPr>
          <a:xfrm>
            <a:off x="6640321" y="3972475"/>
            <a:ext cx="1256535" cy="400110"/>
          </a:xfrm>
          <a:prstGeom prst="rect">
            <a:avLst/>
          </a:prstGeom>
          <a:noFill/>
        </p:spPr>
        <p:txBody>
          <a:bodyPr wrap="square" rtlCol="0">
            <a:spAutoFit/>
          </a:bodyPr>
          <a:lstStyle/>
          <a:p>
            <a:r>
              <a:rPr lang="en-US" sz="2000" dirty="0">
                <a:solidFill>
                  <a:srgbClr val="0070C0"/>
                </a:solidFill>
              </a:rPr>
              <a:t>04:39 UT</a:t>
            </a:r>
          </a:p>
        </p:txBody>
      </p:sp>
      <p:grpSp>
        <p:nvGrpSpPr>
          <p:cNvPr id="8" name="Group 7"/>
          <p:cNvGrpSpPr/>
          <p:nvPr/>
        </p:nvGrpSpPr>
        <p:grpSpPr>
          <a:xfrm>
            <a:off x="7326950" y="1334082"/>
            <a:ext cx="928397" cy="3948522"/>
            <a:chOff x="7326950" y="1334082"/>
            <a:chExt cx="928397" cy="3948522"/>
          </a:xfrm>
        </p:grpSpPr>
        <p:sp>
          <p:nvSpPr>
            <p:cNvPr id="7" name="Oval 6"/>
            <p:cNvSpPr/>
            <p:nvPr/>
          </p:nvSpPr>
          <p:spPr bwMode="auto">
            <a:xfrm rot="21162248">
              <a:off x="7787074" y="1334082"/>
              <a:ext cx="468273" cy="841227"/>
            </a:xfrm>
            <a:prstGeom prst="ellipse">
              <a:avLst/>
            </a:prstGeom>
            <a:noFill/>
            <a:ln w="19050" cap="flat" cmpd="sng" algn="ctr">
              <a:solidFill>
                <a:schemeClr val="bg2">
                  <a:lumMod val="75000"/>
                </a:schemeClr>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5" name="Oval 14"/>
            <p:cNvSpPr/>
            <p:nvPr/>
          </p:nvSpPr>
          <p:spPr bwMode="auto">
            <a:xfrm rot="21162248">
              <a:off x="7326950" y="4946033"/>
              <a:ext cx="372819" cy="336571"/>
            </a:xfrm>
            <a:prstGeom prst="ellipse">
              <a:avLst/>
            </a:prstGeom>
            <a:noFill/>
            <a:ln w="19050" cap="flat" cmpd="sng" algn="ctr">
              <a:solidFill>
                <a:schemeClr val="bg2">
                  <a:lumMod val="75000"/>
                </a:schemeClr>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16" name="TextBox 15"/>
          <p:cNvSpPr txBox="1"/>
          <p:nvPr/>
        </p:nvSpPr>
        <p:spPr>
          <a:xfrm>
            <a:off x="1049330" y="4516427"/>
            <a:ext cx="2078879" cy="461665"/>
          </a:xfrm>
          <a:prstGeom prst="rect">
            <a:avLst/>
          </a:prstGeom>
          <a:solidFill>
            <a:schemeClr val="bg1">
              <a:alpha val="75000"/>
            </a:schemeClr>
          </a:solidFill>
        </p:spPr>
        <p:txBody>
          <a:bodyPr wrap="square" rtlCol="0">
            <a:spAutoFit/>
          </a:bodyPr>
          <a:lstStyle/>
          <a:p>
            <a:r>
              <a:rPr lang="en-US"/>
              <a:t>GOES-15 (W)</a:t>
            </a:r>
          </a:p>
        </p:txBody>
      </p:sp>
    </p:spTree>
    <p:extLst>
      <p:ext uri="{BB962C8B-B14F-4D97-AF65-F5344CB8AC3E}">
        <p14:creationId xmlns:p14="http://schemas.microsoft.com/office/powerpoint/2010/main" val="1831574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Product status/updates</a:t>
            </a:r>
          </a:p>
        </p:txBody>
      </p:sp>
      <p:sp>
        <p:nvSpPr>
          <p:cNvPr id="6" name="TextBox 5"/>
          <p:cNvSpPr txBox="1"/>
          <p:nvPr/>
        </p:nvSpPr>
        <p:spPr>
          <a:xfrm>
            <a:off x="306463" y="835456"/>
            <a:ext cx="8371525" cy="5909310"/>
          </a:xfrm>
          <a:prstGeom prst="rect">
            <a:avLst/>
          </a:prstGeom>
          <a:noFill/>
        </p:spPr>
        <p:txBody>
          <a:bodyPr wrap="square" rtlCol="0">
            <a:spAutoFit/>
          </a:bodyPr>
          <a:lstStyle/>
          <a:p>
            <a:pPr>
              <a:spcBef>
                <a:spcPts val="600"/>
              </a:spcBef>
              <a:buFont typeface="Arial"/>
              <a:buChar char="•"/>
            </a:pPr>
            <a:r>
              <a:rPr lang="en-US" sz="2200" dirty="0">
                <a:latin typeface="Arial Rounded MT Bold"/>
                <a:cs typeface="Arial Rounded MT Bold"/>
              </a:rPr>
              <a:t> EPIC L2 volcanic SO</a:t>
            </a:r>
            <a:r>
              <a:rPr lang="en-US" sz="2200" baseline="-25000" dirty="0">
                <a:latin typeface="Arial Rounded MT Bold"/>
                <a:cs typeface="Arial Rounded MT Bold"/>
              </a:rPr>
              <a:t>2</a:t>
            </a:r>
            <a:r>
              <a:rPr lang="en-US" sz="2200" dirty="0">
                <a:latin typeface="Arial Rounded MT Bold"/>
                <a:cs typeface="Arial Rounded MT Bold"/>
              </a:rPr>
              <a:t> product released: Nov 20, 2017 (</a:t>
            </a:r>
            <a:r>
              <a:rPr lang="en-US" sz="2200" i="1" dirty="0">
                <a:latin typeface="Arial Rounded MT Bold"/>
                <a:cs typeface="Arial Rounded MT Bold"/>
              </a:rPr>
              <a:t>only known volcanic events currently processed</a:t>
            </a:r>
            <a:r>
              <a:rPr lang="en-US" sz="2200" dirty="0">
                <a:latin typeface="Arial Rounded MT Bold"/>
                <a:cs typeface="Arial Rounded MT Bold"/>
              </a:rPr>
              <a:t>)</a:t>
            </a:r>
          </a:p>
          <a:p>
            <a:pPr>
              <a:spcBef>
                <a:spcPts val="600"/>
              </a:spcBef>
              <a:buFont typeface="Arial"/>
              <a:buChar char="•"/>
            </a:pPr>
            <a:r>
              <a:rPr lang="en-US" sz="2200" dirty="0">
                <a:latin typeface="Arial Rounded MT Bold" charset="0"/>
                <a:ea typeface="Arial Rounded MT Bold" charset="0"/>
                <a:cs typeface="Arial Rounded MT Bold" charset="0"/>
              </a:rPr>
              <a:t> Working on ATBD. Deliver by the end of 2018. </a:t>
            </a:r>
          </a:p>
          <a:p>
            <a:pPr>
              <a:spcBef>
                <a:spcPts val="600"/>
              </a:spcBef>
              <a:buFont typeface="Arial"/>
              <a:buChar char="•"/>
            </a:pPr>
            <a:r>
              <a:rPr lang="en-US" sz="2200" dirty="0">
                <a:latin typeface="Arial Rounded MT Bold" charset="0"/>
                <a:ea typeface="Arial Rounded MT Bold" charset="0"/>
                <a:cs typeface="Arial Rounded MT Bold" charset="0"/>
              </a:rPr>
              <a:t> EPIC L2 SO2 data products (</a:t>
            </a:r>
            <a:r>
              <a:rPr lang="en-US" sz="2200" b="1" dirty="0">
                <a:latin typeface="Arial Rounded MT Bold" charset="0"/>
                <a:ea typeface="Arial Rounded MT Bold" charset="0"/>
                <a:cs typeface="Arial Rounded MT Bold" charset="0"/>
              </a:rPr>
              <a:t>DSCOVR_EPIC_L2_SO2_01) archived at NASA Langley ASDC </a:t>
            </a:r>
            <a:r>
              <a:rPr lang="en-US" sz="1800" b="1" dirty="0">
                <a:latin typeface="Arial Rounded MT Bold" charset="0"/>
                <a:ea typeface="Arial Rounded MT Bold" charset="0"/>
                <a:cs typeface="Arial Rounded MT Bold" charset="0"/>
              </a:rPr>
              <a:t>(</a:t>
            </a:r>
            <a:r>
              <a:rPr lang="en-US" sz="1800" b="1" dirty="0">
                <a:solidFill>
                  <a:srgbClr val="0070C0"/>
                </a:solidFill>
                <a:latin typeface="Arial Rounded MT Bold" charset="0"/>
                <a:ea typeface="Arial Rounded MT Bold" charset="0"/>
                <a:cs typeface="Arial Rounded MT Bold" charset="0"/>
              </a:rPr>
              <a:t>https://</a:t>
            </a:r>
            <a:r>
              <a:rPr lang="en-US" sz="1800" b="1" dirty="0" err="1">
                <a:solidFill>
                  <a:srgbClr val="0070C0"/>
                </a:solidFill>
                <a:latin typeface="Arial Rounded MT Bold" charset="0"/>
                <a:ea typeface="Arial Rounded MT Bold" charset="0"/>
                <a:cs typeface="Arial Rounded MT Bold" charset="0"/>
              </a:rPr>
              <a:t>eosweb.larc.nasa.gov</a:t>
            </a:r>
            <a:r>
              <a:rPr lang="en-US" sz="1800" b="1" dirty="0">
                <a:solidFill>
                  <a:srgbClr val="0070C0"/>
                </a:solidFill>
                <a:latin typeface="Arial Rounded MT Bold" charset="0"/>
                <a:ea typeface="Arial Rounded MT Bold" charset="0"/>
                <a:cs typeface="Arial Rounded MT Bold" charset="0"/>
              </a:rPr>
              <a:t>/project/</a:t>
            </a:r>
            <a:r>
              <a:rPr lang="en-US" sz="1800" b="1" dirty="0" err="1">
                <a:solidFill>
                  <a:srgbClr val="0070C0"/>
                </a:solidFill>
                <a:latin typeface="Arial Rounded MT Bold" charset="0"/>
                <a:ea typeface="Arial Rounded MT Bold" charset="0"/>
                <a:cs typeface="Arial Rounded MT Bold" charset="0"/>
              </a:rPr>
              <a:t>dscovr</a:t>
            </a:r>
            <a:r>
              <a:rPr lang="en-US" sz="1800" b="1" dirty="0">
                <a:solidFill>
                  <a:srgbClr val="0070C0"/>
                </a:solidFill>
                <a:latin typeface="Arial Rounded MT Bold" charset="0"/>
                <a:ea typeface="Arial Rounded MT Bold" charset="0"/>
                <a:cs typeface="Arial Rounded MT Bold" charset="0"/>
              </a:rPr>
              <a:t>/dscovr_epic_l2_so2_01</a:t>
            </a:r>
            <a:r>
              <a:rPr lang="en-US" sz="1800" b="1" dirty="0">
                <a:latin typeface="Arial Rounded MT Bold" charset="0"/>
                <a:ea typeface="Arial Rounded MT Bold" charset="0"/>
                <a:cs typeface="Arial Rounded MT Bold" charset="0"/>
              </a:rPr>
              <a:t>)</a:t>
            </a:r>
            <a:endParaRPr lang="en-US" sz="1800" dirty="0">
              <a:latin typeface="Arial Rounded MT Bold" charset="0"/>
              <a:ea typeface="Arial Rounded MT Bold" charset="0"/>
              <a:cs typeface="Arial Rounded MT Bold" charset="0"/>
            </a:endParaRPr>
          </a:p>
          <a:p>
            <a:pPr>
              <a:spcBef>
                <a:spcPts val="600"/>
              </a:spcBef>
              <a:buFont typeface="Arial"/>
              <a:buChar char="•"/>
            </a:pPr>
            <a:r>
              <a:rPr lang="en-US" sz="2200" dirty="0">
                <a:latin typeface="Arial Rounded MT Bold" charset="0"/>
                <a:ea typeface="Arial Rounded MT Bold" charset="0"/>
                <a:cs typeface="Arial Rounded MT Bold" charset="0"/>
              </a:rPr>
              <a:t> Article on EPIC volcanic </a:t>
            </a:r>
            <a:r>
              <a:rPr lang="en-US" sz="2200" dirty="0">
                <a:latin typeface="Arial Rounded MT Bold"/>
                <a:cs typeface="Arial Rounded MT Bold"/>
              </a:rPr>
              <a:t>SO</a:t>
            </a:r>
            <a:r>
              <a:rPr lang="en-US" sz="2200" baseline="-25000" dirty="0">
                <a:latin typeface="Arial Rounded MT Bold"/>
                <a:cs typeface="Arial Rounded MT Bold"/>
              </a:rPr>
              <a:t>2</a:t>
            </a:r>
            <a:r>
              <a:rPr lang="en-US" sz="2200" dirty="0">
                <a:latin typeface="Arial Rounded MT Bold"/>
                <a:cs typeface="Arial Rounded MT Bold"/>
              </a:rPr>
              <a:t> measurements in minor revision for </a:t>
            </a:r>
            <a:r>
              <a:rPr lang="en-US" sz="2200" i="1" dirty="0" err="1">
                <a:latin typeface="Arial Rounded MT Bold"/>
                <a:cs typeface="Arial Rounded MT Bold"/>
              </a:rPr>
              <a:t>Geophys</a:t>
            </a:r>
            <a:r>
              <a:rPr lang="en-US" sz="2200" i="1" dirty="0">
                <a:latin typeface="Arial Rounded MT Bold"/>
                <a:cs typeface="Arial Rounded MT Bold"/>
              </a:rPr>
              <a:t>. Res. Lett. </a:t>
            </a:r>
            <a:r>
              <a:rPr lang="en-US" sz="2200" dirty="0">
                <a:latin typeface="Arial Rounded MT Bold"/>
                <a:cs typeface="Arial Rounded MT Bold"/>
              </a:rPr>
              <a:t>(</a:t>
            </a:r>
            <a:r>
              <a:rPr lang="en-US" sz="2200" dirty="0">
                <a:solidFill>
                  <a:srgbClr val="0070C0"/>
                </a:solidFill>
                <a:latin typeface="Arial Rounded MT Bold"/>
                <a:cs typeface="Arial Rounded MT Bold"/>
              </a:rPr>
              <a:t>Carn, S.A., et al. (2018), First observations of volcanic eruption clouds from the L1 Earth-Sun Lagrange point by DSCOVR/EPIC, </a:t>
            </a:r>
            <a:r>
              <a:rPr lang="en-US" sz="2200" i="1" dirty="0" err="1">
                <a:solidFill>
                  <a:srgbClr val="0070C0"/>
                </a:solidFill>
                <a:latin typeface="Arial Rounded MT Bold"/>
                <a:cs typeface="Arial Rounded MT Bold"/>
              </a:rPr>
              <a:t>Geophys</a:t>
            </a:r>
            <a:r>
              <a:rPr lang="en-US" sz="2200" i="1" dirty="0">
                <a:solidFill>
                  <a:srgbClr val="0070C0"/>
                </a:solidFill>
                <a:latin typeface="Arial Rounded MT Bold"/>
                <a:cs typeface="Arial Rounded MT Bold"/>
              </a:rPr>
              <a:t>. Res. Lett., in revision</a:t>
            </a:r>
            <a:r>
              <a:rPr lang="en-US" sz="2200" dirty="0">
                <a:latin typeface="Arial Rounded MT Bold"/>
                <a:cs typeface="Arial Rounded MT Bold"/>
              </a:rPr>
              <a:t>)</a:t>
            </a:r>
          </a:p>
          <a:p>
            <a:pPr>
              <a:spcBef>
                <a:spcPts val="600"/>
              </a:spcBef>
              <a:buFont typeface="Arial"/>
              <a:buChar char="•"/>
            </a:pPr>
            <a:r>
              <a:rPr lang="en-US" sz="2200" dirty="0">
                <a:latin typeface="Arial Rounded MT Bold"/>
                <a:cs typeface="Arial Rounded MT Bold"/>
              </a:rPr>
              <a:t> Two abstracts submitted to 2018 Fall AGU meeting (DSCOVR session) </a:t>
            </a:r>
          </a:p>
          <a:p>
            <a:pPr>
              <a:spcBef>
                <a:spcPts val="600"/>
              </a:spcBef>
              <a:buFont typeface="Arial"/>
              <a:buChar char="•"/>
            </a:pPr>
            <a:r>
              <a:rPr lang="en-US" sz="2200" dirty="0">
                <a:latin typeface="Arial Rounded MT Bold"/>
                <a:cs typeface="Arial Rounded MT Bold"/>
              </a:rPr>
              <a:t> NASA ROSES 2018 DSCOVR Science Team volcanic SO</a:t>
            </a:r>
            <a:r>
              <a:rPr lang="en-US" sz="2200" baseline="-25000" dirty="0">
                <a:latin typeface="Arial Rounded MT Bold"/>
                <a:cs typeface="Arial Rounded MT Bold"/>
              </a:rPr>
              <a:t>2</a:t>
            </a:r>
            <a:r>
              <a:rPr lang="en-US" sz="2200" dirty="0">
                <a:latin typeface="Arial Rounded MT Bold"/>
                <a:cs typeface="Arial Rounded MT Bold"/>
              </a:rPr>
              <a:t> proposal submitted</a:t>
            </a:r>
          </a:p>
          <a:p>
            <a:pPr>
              <a:spcBef>
                <a:spcPts val="600"/>
              </a:spcBef>
              <a:buFont typeface="Arial"/>
              <a:buChar char="•"/>
            </a:pPr>
            <a:r>
              <a:rPr lang="en-US" sz="2200" dirty="0">
                <a:latin typeface="Arial Rounded MT Bold"/>
                <a:cs typeface="Arial Rounded MT Bold"/>
              </a:rPr>
              <a:t> EPIC SO</a:t>
            </a:r>
            <a:r>
              <a:rPr lang="en-US" sz="2200" baseline="-25000" dirty="0">
                <a:latin typeface="Arial Rounded MT Bold"/>
                <a:cs typeface="Arial Rounded MT Bold"/>
              </a:rPr>
              <a:t>2</a:t>
            </a:r>
            <a:r>
              <a:rPr lang="en-US" sz="2200" dirty="0">
                <a:latin typeface="Arial Rounded MT Bold"/>
                <a:cs typeface="Arial Rounded MT Bold"/>
              </a:rPr>
              <a:t> results disseminated via social media (Twitter)</a:t>
            </a:r>
          </a:p>
        </p:txBody>
      </p:sp>
    </p:spTree>
    <p:extLst>
      <p:ext uri="{BB962C8B-B14F-4D97-AF65-F5344CB8AC3E}">
        <p14:creationId xmlns:p14="http://schemas.microsoft.com/office/powerpoint/2010/main" val="1171533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Summary and next steps</a:t>
            </a:r>
          </a:p>
        </p:txBody>
      </p:sp>
      <p:sp>
        <p:nvSpPr>
          <p:cNvPr id="3" name="TextBox 2"/>
          <p:cNvSpPr txBox="1"/>
          <p:nvPr/>
        </p:nvSpPr>
        <p:spPr>
          <a:xfrm>
            <a:off x="75726" y="830485"/>
            <a:ext cx="8958622" cy="5924699"/>
          </a:xfrm>
          <a:prstGeom prst="rect">
            <a:avLst/>
          </a:prstGeom>
          <a:noFill/>
        </p:spPr>
        <p:txBody>
          <a:bodyPr wrap="square" rtlCol="0">
            <a:spAutoFit/>
          </a:bodyPr>
          <a:lstStyle/>
          <a:p>
            <a:pPr>
              <a:spcBef>
                <a:spcPts val="600"/>
              </a:spcBef>
              <a:buFont typeface="Arial"/>
              <a:buChar char="•"/>
            </a:pPr>
            <a:r>
              <a:rPr lang="en-US" sz="2200" dirty="0">
                <a:latin typeface="Arial Rounded MT Bold"/>
                <a:cs typeface="Arial Rounded MT Bold"/>
              </a:rPr>
              <a:t> Recent volcanic eruptions demonstrate EPIC’s ability to provide timely observations of volcanic SO</a:t>
            </a:r>
            <a:r>
              <a:rPr lang="en-US" sz="2200" baseline="-25000" dirty="0">
                <a:latin typeface="Arial Rounded MT Bold"/>
                <a:cs typeface="Arial Rounded MT Bold"/>
              </a:rPr>
              <a:t>2</a:t>
            </a:r>
            <a:r>
              <a:rPr lang="en-US" sz="2200" dirty="0">
                <a:latin typeface="Arial Rounded MT Bold"/>
                <a:cs typeface="Arial Rounded MT Bold"/>
              </a:rPr>
              <a:t> clouds</a:t>
            </a:r>
          </a:p>
          <a:p>
            <a:pPr>
              <a:spcBef>
                <a:spcPts val="600"/>
              </a:spcBef>
              <a:buFont typeface="Arial"/>
              <a:buChar char="•"/>
            </a:pPr>
            <a:r>
              <a:rPr lang="en-US" sz="2200" dirty="0">
                <a:latin typeface="Arial Rounded MT Bold"/>
                <a:cs typeface="Arial Rounded MT Bold"/>
              </a:rPr>
              <a:t> EPIC SO</a:t>
            </a:r>
            <a:r>
              <a:rPr lang="en-US" sz="2200" baseline="-25000" dirty="0">
                <a:latin typeface="Arial Rounded MT Bold"/>
                <a:cs typeface="Arial Rounded MT Bold"/>
              </a:rPr>
              <a:t>2</a:t>
            </a:r>
            <a:r>
              <a:rPr lang="en-US" sz="2200" dirty="0">
                <a:latin typeface="Arial Rounded MT Bold"/>
                <a:cs typeface="Arial Rounded MT Bold"/>
              </a:rPr>
              <a:t> retrieval sensitivity is similar to TOMS (~5-10 DU), but should improve with reprocessed L1b data</a:t>
            </a:r>
          </a:p>
          <a:p>
            <a:pPr>
              <a:spcBef>
                <a:spcPts val="600"/>
              </a:spcBef>
              <a:buFont typeface="Arial"/>
              <a:buChar char="•"/>
            </a:pPr>
            <a:r>
              <a:rPr lang="en-US" sz="2200" dirty="0">
                <a:solidFill>
                  <a:srgbClr val="FF0000"/>
                </a:solidFill>
                <a:latin typeface="Arial Rounded MT Bold"/>
                <a:cs typeface="Arial Rounded MT Bold"/>
              </a:rPr>
              <a:t> Highest temporal resolution UV SO</a:t>
            </a:r>
            <a:r>
              <a:rPr lang="en-US" sz="2200" baseline="-25000" dirty="0">
                <a:solidFill>
                  <a:srgbClr val="FF0000"/>
                </a:solidFill>
                <a:latin typeface="Arial Rounded MT Bold"/>
                <a:cs typeface="Arial Rounded MT Bold"/>
              </a:rPr>
              <a:t>2</a:t>
            </a:r>
            <a:r>
              <a:rPr lang="en-US" sz="2200" dirty="0">
                <a:solidFill>
                  <a:srgbClr val="FF0000"/>
                </a:solidFill>
                <a:latin typeface="Arial Rounded MT Bold"/>
                <a:cs typeface="Arial Rounded MT Bold"/>
              </a:rPr>
              <a:t> observations achieved from space to date; hourly tracking of Galapagos eruptions</a:t>
            </a:r>
            <a:endParaRPr lang="en-US" sz="2200" dirty="0">
              <a:latin typeface="Arial Rounded MT Bold"/>
              <a:cs typeface="Arial Rounded MT Bold"/>
            </a:endParaRPr>
          </a:p>
          <a:p>
            <a:pPr>
              <a:spcBef>
                <a:spcPts val="600"/>
              </a:spcBef>
              <a:buFont typeface="Arial"/>
              <a:buChar char="•"/>
            </a:pPr>
            <a:r>
              <a:rPr lang="en-US" sz="2200" dirty="0">
                <a:latin typeface="Arial Rounded MT Bold"/>
                <a:cs typeface="Arial Rounded MT Bold"/>
              </a:rPr>
              <a:t> </a:t>
            </a:r>
            <a:r>
              <a:rPr lang="en-US" sz="2200" dirty="0" err="1">
                <a:solidFill>
                  <a:srgbClr val="FF0000"/>
                </a:solidFill>
                <a:latin typeface="Arial Rounded MT Bold"/>
                <a:cs typeface="Arial Rounded MT Bold"/>
              </a:rPr>
              <a:t>Bogoslof</a:t>
            </a:r>
            <a:r>
              <a:rPr lang="en-US" sz="2200" dirty="0">
                <a:solidFill>
                  <a:srgbClr val="FF0000"/>
                </a:solidFill>
                <a:latin typeface="Arial Rounded MT Bold"/>
                <a:cs typeface="Arial Rounded MT Bold"/>
              </a:rPr>
              <a:t> eruption</a:t>
            </a:r>
            <a:r>
              <a:rPr lang="en-US" sz="2200" dirty="0">
                <a:latin typeface="Arial Rounded MT Bold"/>
                <a:cs typeface="Arial Rounded MT Bold"/>
              </a:rPr>
              <a:t>: 4 EPIC exposures track early evolution of SO</a:t>
            </a:r>
            <a:r>
              <a:rPr lang="en-US" sz="2200" baseline="-25000" dirty="0">
                <a:latin typeface="Arial Rounded MT Bold"/>
                <a:cs typeface="Arial Rounded MT Bold"/>
              </a:rPr>
              <a:t>2</a:t>
            </a:r>
            <a:r>
              <a:rPr lang="en-US" sz="2200" dirty="0">
                <a:latin typeface="Arial Rounded MT Bold"/>
                <a:cs typeface="Arial Rounded MT Bold"/>
              </a:rPr>
              <a:t> cloud and separation from opaque ice cloud</a:t>
            </a:r>
          </a:p>
          <a:p>
            <a:pPr>
              <a:spcBef>
                <a:spcPts val="600"/>
              </a:spcBef>
              <a:buFont typeface="Arial"/>
              <a:buChar char="•"/>
            </a:pPr>
            <a:r>
              <a:rPr lang="en-US" sz="2200" dirty="0">
                <a:latin typeface="Arial Rounded MT Bold"/>
                <a:cs typeface="Arial Rounded MT Bold"/>
              </a:rPr>
              <a:t> Potential for much more </a:t>
            </a:r>
            <a:r>
              <a:rPr lang="en-US" sz="2200">
                <a:latin typeface="Arial Rounded MT Bold"/>
                <a:cs typeface="Arial Rounded MT Bold"/>
              </a:rPr>
              <a:t>scientific analysis </a:t>
            </a:r>
            <a:r>
              <a:rPr lang="en-US" sz="2200" dirty="0">
                <a:latin typeface="Arial Rounded MT Bold"/>
                <a:cs typeface="Arial Rounded MT Bold"/>
              </a:rPr>
              <a:t>of EPIC observations of young volcanic clouds</a:t>
            </a:r>
          </a:p>
          <a:p>
            <a:pPr>
              <a:spcBef>
                <a:spcPts val="600"/>
              </a:spcBef>
              <a:buFont typeface="Arial"/>
              <a:buChar char="•"/>
            </a:pPr>
            <a:r>
              <a:rPr lang="en-US" sz="2200" dirty="0">
                <a:latin typeface="Arial Rounded MT Bold"/>
                <a:cs typeface="Arial Rounded MT Bold"/>
              </a:rPr>
              <a:t> EPIC SO</a:t>
            </a:r>
            <a:r>
              <a:rPr lang="en-US" sz="2200" baseline="-25000" dirty="0">
                <a:latin typeface="Arial Rounded MT Bold"/>
                <a:cs typeface="Arial Rounded MT Bold"/>
              </a:rPr>
              <a:t>2</a:t>
            </a:r>
            <a:r>
              <a:rPr lang="en-US" sz="2200" dirty="0">
                <a:latin typeface="Arial Rounded MT Bold"/>
                <a:cs typeface="Arial Rounded MT Bold"/>
              </a:rPr>
              <a:t> retrievals generally consistent with OMI and OMPS</a:t>
            </a:r>
          </a:p>
          <a:p>
            <a:pPr>
              <a:spcBef>
                <a:spcPts val="600"/>
              </a:spcBef>
              <a:buFont typeface="Arial"/>
              <a:buChar char="•"/>
            </a:pPr>
            <a:r>
              <a:rPr lang="en-US" sz="2200" dirty="0">
                <a:latin typeface="Arial Rounded MT Bold"/>
                <a:cs typeface="Arial Rounded MT Bold"/>
              </a:rPr>
              <a:t> Future plans: improve retrievals near limb, and over bright clouds; assess changes in sensitivity with varying SZA; UV Aerosol Index (volcanic ash) also in development</a:t>
            </a:r>
          </a:p>
          <a:p>
            <a:pPr>
              <a:spcBef>
                <a:spcPts val="600"/>
              </a:spcBef>
              <a:buFont typeface="Arial"/>
              <a:buChar char="•"/>
            </a:pPr>
            <a:r>
              <a:rPr lang="en-US" sz="1800" dirty="0">
                <a:solidFill>
                  <a:schemeClr val="bg1">
                    <a:lumMod val="50000"/>
                  </a:schemeClr>
                </a:solidFill>
                <a:latin typeface="Arial Rounded MT Bold"/>
                <a:cs typeface="Arial Rounded MT Bold"/>
              </a:rPr>
              <a:t> Acknowledgements: Funding from NASA Earth Science program - DSCOVR Earth Science Algorithms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Deep Space Climate Observatory (DSCOVR) at L</a:t>
            </a:r>
            <a:r>
              <a:rPr lang="en-US" sz="2800" baseline="-25000" dirty="0"/>
              <a:t>1</a:t>
            </a:r>
            <a:endParaRPr lang="en-US" sz="2800" dirty="0"/>
          </a:p>
        </p:txBody>
      </p:sp>
      <p:pic>
        <p:nvPicPr>
          <p:cNvPr id="3" name="Picture 2" descr="DSCOVR_simulation_vSO2.tiff"/>
          <p:cNvPicPr>
            <a:picLocks noChangeAspect="1"/>
          </p:cNvPicPr>
          <p:nvPr/>
        </p:nvPicPr>
        <p:blipFill rotWithShape="1">
          <a:blip r:embed="rId2">
            <a:extLst>
              <a:ext uri="{28A0092B-C50C-407E-A947-70E740481C1C}">
                <a14:useLocalDpi xmlns:a14="http://schemas.microsoft.com/office/drawing/2010/main" val="0"/>
              </a:ext>
            </a:extLst>
          </a:blip>
          <a:srcRect l="7855" r="4654" b="15322"/>
          <a:stretch/>
        </p:blipFill>
        <p:spPr>
          <a:xfrm>
            <a:off x="4194440" y="785443"/>
            <a:ext cx="4926440" cy="6064203"/>
          </a:xfrm>
          <a:prstGeom prst="rect">
            <a:avLst/>
          </a:prstGeom>
        </p:spPr>
      </p:pic>
      <p:pic>
        <p:nvPicPr>
          <p:cNvPr id="4" name="Picture 3" descr="dscovrepicmoontransitfull_1frame.tiff"/>
          <p:cNvPicPr>
            <a:picLocks noChangeAspect="1"/>
          </p:cNvPicPr>
          <p:nvPr/>
        </p:nvPicPr>
        <p:blipFill rotWithShape="1">
          <a:blip r:embed="rId3">
            <a:extLst>
              <a:ext uri="{28A0092B-C50C-407E-A947-70E740481C1C}">
                <a14:useLocalDpi xmlns:a14="http://schemas.microsoft.com/office/drawing/2010/main" val="0"/>
              </a:ext>
            </a:extLst>
          </a:blip>
          <a:srcRect l="21382" t="10146" r="26624" b="2200"/>
          <a:stretch/>
        </p:blipFill>
        <p:spPr>
          <a:xfrm>
            <a:off x="127892" y="869992"/>
            <a:ext cx="3882558" cy="3681415"/>
          </a:xfrm>
          <a:prstGeom prst="rect">
            <a:avLst/>
          </a:prstGeom>
        </p:spPr>
      </p:pic>
      <p:sp>
        <p:nvSpPr>
          <p:cNvPr id="5" name="Content Placeholder 2"/>
          <p:cNvSpPr txBox="1">
            <a:spLocks/>
          </p:cNvSpPr>
          <p:nvPr/>
        </p:nvSpPr>
        <p:spPr bwMode="auto">
          <a:xfrm>
            <a:off x="61431" y="4575562"/>
            <a:ext cx="4360797" cy="2242753"/>
          </a:xfrm>
          <a:prstGeom prst="rect">
            <a:avLst/>
          </a:prstGeom>
          <a:noFill/>
          <a:ln>
            <a:miter lim="800000"/>
            <a:headEnd/>
            <a:tailEnd/>
          </a:ln>
        </p:spPr>
        <p:txBody>
          <a:bodyPr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11" charset="-128"/>
                <a:cs typeface="ＭＳ Ｐゴシック" pitchFamily="-111"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a:lstStyle>
          <a:p>
            <a:r>
              <a:rPr lang="en-US" sz="2000" dirty="0">
                <a:solidFill>
                  <a:srgbClr val="0000FF"/>
                </a:solidFill>
                <a:latin typeface="Helvetica" charset="0"/>
                <a:ea typeface="Helvetica" charset="0"/>
                <a:cs typeface="Helvetica" charset="0"/>
              </a:rPr>
              <a:t>Earth Polychromatic Imaging Camera (EPIC)</a:t>
            </a:r>
          </a:p>
          <a:p>
            <a:pPr lvl="1"/>
            <a:r>
              <a:rPr lang="en-US" sz="1800" dirty="0">
                <a:latin typeface="Helvetica" charset="0"/>
                <a:ea typeface="Helvetica" charset="0"/>
                <a:cs typeface="Helvetica" charset="0"/>
              </a:rPr>
              <a:t>~68-100 min temporal resolution</a:t>
            </a:r>
          </a:p>
          <a:p>
            <a:pPr lvl="1"/>
            <a:r>
              <a:rPr lang="en-US" sz="1800" dirty="0">
                <a:latin typeface="Helvetica" charset="0"/>
                <a:ea typeface="Helvetica" charset="0"/>
                <a:cs typeface="Helvetica" charset="0"/>
              </a:rPr>
              <a:t>Spatial resolution similar to OMI at sub-satellite point (~20 km)</a:t>
            </a:r>
          </a:p>
          <a:p>
            <a:pPr lvl="1"/>
            <a:r>
              <a:rPr lang="en-US" sz="1800" dirty="0">
                <a:latin typeface="Helvetica" charset="0"/>
                <a:ea typeface="Helvetica" charset="0"/>
                <a:cs typeface="Helvetica" charset="0"/>
              </a:rPr>
              <a:t>Unique vantage point for volcanic SO</a:t>
            </a:r>
            <a:r>
              <a:rPr lang="en-US" sz="1800" baseline="-25000" dirty="0">
                <a:latin typeface="Helvetica" charset="0"/>
                <a:ea typeface="Helvetica" charset="0"/>
                <a:cs typeface="Helvetica" charset="0"/>
              </a:rPr>
              <a:t>2</a:t>
            </a:r>
            <a:r>
              <a:rPr lang="en-US" sz="1800" dirty="0">
                <a:latin typeface="Helvetica" charset="0"/>
                <a:ea typeface="Helvetica" charset="0"/>
                <a:cs typeface="Helvetica" charset="0"/>
              </a:rPr>
              <a:t> and ash observations</a:t>
            </a:r>
            <a:endParaRPr lang="en-US" sz="2000" dirty="0">
              <a:latin typeface="Helvetica" charset="0"/>
              <a:ea typeface="Helvetica" charset="0"/>
              <a:cs typeface="Helvetica" charset="0"/>
            </a:endParaRPr>
          </a:p>
        </p:txBody>
      </p:sp>
      <p:sp>
        <p:nvSpPr>
          <p:cNvPr id="6" name="TextBox 5"/>
          <p:cNvSpPr txBox="1"/>
          <p:nvPr/>
        </p:nvSpPr>
        <p:spPr>
          <a:xfrm>
            <a:off x="6716082" y="2048979"/>
            <a:ext cx="2340428" cy="1323439"/>
          </a:xfrm>
          <a:prstGeom prst="rect">
            <a:avLst/>
          </a:prstGeom>
          <a:solidFill>
            <a:schemeClr val="bg1">
              <a:alpha val="45000"/>
            </a:schemeClr>
          </a:solidFill>
        </p:spPr>
        <p:txBody>
          <a:bodyPr wrap="square" rtlCol="0">
            <a:spAutoFit/>
          </a:bodyPr>
          <a:lstStyle/>
          <a:p>
            <a:r>
              <a:rPr lang="en-US" sz="2000" dirty="0">
                <a:solidFill>
                  <a:srgbClr val="FF0000"/>
                </a:solidFill>
              </a:rPr>
              <a:t>Simulation of EPIC views of May 2006 Soufriere Hills volcanic cloud</a:t>
            </a:r>
          </a:p>
        </p:txBody>
      </p:sp>
      <p:sp>
        <p:nvSpPr>
          <p:cNvPr id="7" name="TextBox 6"/>
          <p:cNvSpPr txBox="1"/>
          <p:nvPr/>
        </p:nvSpPr>
        <p:spPr>
          <a:xfrm>
            <a:off x="514539" y="926288"/>
            <a:ext cx="2945037" cy="400110"/>
          </a:xfrm>
          <a:prstGeom prst="rect">
            <a:avLst/>
          </a:prstGeom>
          <a:noFill/>
        </p:spPr>
        <p:txBody>
          <a:bodyPr wrap="none" rtlCol="0">
            <a:spAutoFit/>
          </a:bodyPr>
          <a:lstStyle/>
          <a:p>
            <a:r>
              <a:rPr lang="en-US" sz="2000" dirty="0">
                <a:solidFill>
                  <a:schemeClr val="bg1"/>
                </a:solidFill>
              </a:rPr>
              <a:t>http://</a:t>
            </a:r>
            <a:r>
              <a:rPr lang="en-US" sz="2000" dirty="0" err="1">
                <a:solidFill>
                  <a:schemeClr val="bg1"/>
                </a:solidFill>
              </a:rPr>
              <a:t>epic.gsfc.nasa.gov</a:t>
            </a:r>
            <a:endParaRPr lang="en-US" sz="2000" dirty="0">
              <a:solidFill>
                <a:schemeClr val="bg1"/>
              </a:solidFill>
            </a:endParaRPr>
          </a:p>
        </p:txBody>
      </p:sp>
    </p:spTree>
    <p:extLst>
      <p:ext uri="{BB962C8B-B14F-4D97-AF65-F5344CB8AC3E}">
        <p14:creationId xmlns:p14="http://schemas.microsoft.com/office/powerpoint/2010/main" val="18953761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521B7-2843-CB41-A65D-C6EE9F8B3765}"/>
              </a:ext>
            </a:extLst>
          </p:cNvPr>
          <p:cNvSpPr>
            <a:spLocks noGrp="1"/>
          </p:cNvSpPr>
          <p:nvPr>
            <p:ph type="title"/>
          </p:nvPr>
        </p:nvSpPr>
        <p:spPr/>
        <p:txBody>
          <a:bodyPr/>
          <a:lstStyle/>
          <a:p>
            <a:r>
              <a:rPr lang="en-US" sz="2800" dirty="0"/>
              <a:t>Multi-decadal volcanic SO</a:t>
            </a:r>
            <a:r>
              <a:rPr lang="en-US" sz="2800" baseline="-25000" dirty="0"/>
              <a:t>2</a:t>
            </a:r>
            <a:r>
              <a:rPr lang="en-US" sz="2800" dirty="0"/>
              <a:t> emissions record</a:t>
            </a:r>
          </a:p>
        </p:txBody>
      </p:sp>
      <p:pic>
        <p:nvPicPr>
          <p:cNvPr id="5" name="Picture 4">
            <a:extLst>
              <a:ext uri="{FF2B5EF4-FFF2-40B4-BE49-F238E27FC236}">
                <a16:creationId xmlns:a16="http://schemas.microsoft.com/office/drawing/2014/main" id="{CA5F5CB6-3C60-E34A-9C96-56F5CE8408EA}"/>
              </a:ext>
            </a:extLst>
          </p:cNvPr>
          <p:cNvPicPr>
            <a:picLocks noChangeAspect="1"/>
          </p:cNvPicPr>
          <p:nvPr/>
        </p:nvPicPr>
        <p:blipFill>
          <a:blip r:embed="rId2"/>
          <a:stretch>
            <a:fillRect/>
          </a:stretch>
        </p:blipFill>
        <p:spPr>
          <a:xfrm>
            <a:off x="419553" y="832237"/>
            <a:ext cx="8167399" cy="5962703"/>
          </a:xfrm>
          <a:prstGeom prst="rect">
            <a:avLst/>
          </a:prstGeom>
        </p:spPr>
      </p:pic>
    </p:spTree>
    <p:extLst>
      <p:ext uri="{BB962C8B-B14F-4D97-AF65-F5344CB8AC3E}">
        <p14:creationId xmlns:p14="http://schemas.microsoft.com/office/powerpoint/2010/main" val="31572531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43959" y="110741"/>
            <a:ext cx="7315216" cy="557213"/>
          </a:xfrm>
        </p:spPr>
        <p:txBody>
          <a:bodyPr>
            <a:noAutofit/>
          </a:bodyPr>
          <a:lstStyle/>
          <a:p>
            <a:pPr algn="ctr"/>
            <a:r>
              <a:rPr lang="en-US" sz="1800" b="1">
                <a:solidFill>
                  <a:srgbClr val="FF0000"/>
                </a:solidFill>
                <a:latin typeface="Arial Rounded MT Bold" charset="0"/>
                <a:ea typeface="Arial Rounded MT Bold" charset="0"/>
                <a:cs typeface="Arial Rounded MT Bold" charset="0"/>
              </a:rPr>
              <a:t>SNPP/OMPS and DSCOVR/EPIC track volcanic SO</a:t>
            </a:r>
            <a:r>
              <a:rPr lang="en-US" sz="1800" b="1" baseline="-25000">
                <a:solidFill>
                  <a:srgbClr val="FF0000"/>
                </a:solidFill>
                <a:latin typeface="Arial Rounded MT Bold" charset="0"/>
                <a:ea typeface="Arial Rounded MT Bold" charset="0"/>
                <a:cs typeface="Arial Rounded MT Bold" charset="0"/>
              </a:rPr>
              <a:t>2</a:t>
            </a:r>
            <a:r>
              <a:rPr lang="en-US" sz="1800" b="1">
                <a:solidFill>
                  <a:srgbClr val="FF0000"/>
                </a:solidFill>
                <a:latin typeface="Arial Rounded MT Bold" charset="0"/>
                <a:ea typeface="Arial Rounded MT Bold" charset="0"/>
                <a:cs typeface="Arial Rounded MT Bold" charset="0"/>
              </a:rPr>
              <a:t> and ash plumes from June 3 2018 explosive eruption of Fuego volcano</a:t>
            </a:r>
            <a:endParaRPr lang="en-US" sz="1800" b="1" dirty="0">
              <a:solidFill>
                <a:srgbClr val="FF0000"/>
              </a:solidFill>
              <a:latin typeface="Arial Rounded MT Bold" charset="0"/>
              <a:ea typeface="Arial Rounded MT Bold" charset="0"/>
              <a:cs typeface="Arial Rounded MT Bold" charset="0"/>
            </a:endParaRPr>
          </a:p>
        </p:txBody>
      </p:sp>
      <p:sp>
        <p:nvSpPr>
          <p:cNvPr id="10" name="Rectangle 9">
            <a:extLst>
              <a:ext uri="{FF2B5EF4-FFF2-40B4-BE49-F238E27FC236}">
                <a16:creationId xmlns:a16="http://schemas.microsoft.com/office/drawing/2014/main" id="{058C6441-0625-F44A-9DCF-9364F6782624}"/>
              </a:ext>
            </a:extLst>
          </p:cNvPr>
          <p:cNvSpPr/>
          <p:nvPr/>
        </p:nvSpPr>
        <p:spPr>
          <a:xfrm>
            <a:off x="161663" y="6017688"/>
            <a:ext cx="8758814" cy="738664"/>
          </a:xfrm>
          <a:prstGeom prst="rect">
            <a:avLst/>
          </a:prstGeom>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wrap="square">
            <a:spAutoFit/>
          </a:bodyPr>
          <a:lstStyle/>
          <a:p>
            <a:pPr lvl="0" algn="ctr"/>
            <a:r>
              <a:rPr lang="en-US" sz="1400" dirty="0">
                <a:solidFill>
                  <a:prstClr val="black"/>
                </a:solidFill>
                <a:latin typeface="Calibri" panose="020F0502020204030204" pitchFamily="34" charset="0"/>
                <a:cs typeface="Calibri" panose="020F0502020204030204" pitchFamily="34" charset="0"/>
              </a:rPr>
              <a:t>Positive values of UV Aerosol Index (</a:t>
            </a:r>
            <a:r>
              <a:rPr lang="en-US" sz="1400" b="1" dirty="0">
                <a:solidFill>
                  <a:prstClr val="black"/>
                </a:solidFill>
                <a:latin typeface="Calibri" panose="020F0502020204030204" pitchFamily="34" charset="0"/>
                <a:cs typeface="Calibri" panose="020F0502020204030204" pitchFamily="34" charset="0"/>
              </a:rPr>
              <a:t>AI &gt; 3</a:t>
            </a:r>
            <a:r>
              <a:rPr lang="en-US" sz="1400" dirty="0">
                <a:solidFill>
                  <a:prstClr val="black"/>
                </a:solidFill>
                <a:latin typeface="Calibri" panose="020F0502020204030204" pitchFamily="34" charset="0"/>
                <a:cs typeface="Calibri" panose="020F0502020204030204" pitchFamily="34" charset="0"/>
              </a:rPr>
              <a:t>) allow discrimination of volcanic ash clouds from the regular water and ice clouds (AI &lt; 1). Volcanic Ash clouds present danger to aviation and are monitored by Volcanic Ash Advisory Centers.</a:t>
            </a:r>
          </a:p>
          <a:p>
            <a:pPr lvl="0" algn="ctr"/>
            <a:r>
              <a:rPr lang="en-US" sz="1400" dirty="0">
                <a:solidFill>
                  <a:prstClr val="black"/>
                </a:solidFill>
                <a:latin typeface="Calibri" panose="020F0502020204030204" pitchFamily="34" charset="0"/>
                <a:cs typeface="Calibri" panose="020F0502020204030204" pitchFamily="34" charset="0"/>
              </a:rPr>
              <a:t>EPIC higher spatial resolution (20km) than OMPS (50km) reveals higher ash concentrations and hourly evolution.</a:t>
            </a:r>
          </a:p>
        </p:txBody>
      </p:sp>
      <p:pic>
        <p:nvPicPr>
          <p:cNvPr id="18" name="Picture 17">
            <a:extLst>
              <a:ext uri="{FF2B5EF4-FFF2-40B4-BE49-F238E27FC236}">
                <a16:creationId xmlns:a16="http://schemas.microsoft.com/office/drawing/2014/main" id="{1DDA347B-7226-214E-91FD-4E1E67D2ED7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27476" y="17314"/>
            <a:ext cx="1093331" cy="634602"/>
          </a:xfrm>
          <a:prstGeom prst="rect">
            <a:avLst/>
          </a:prstGeom>
        </p:spPr>
      </p:pic>
      <p:pic>
        <p:nvPicPr>
          <p:cNvPr id="31" name="Picture 30">
            <a:extLst>
              <a:ext uri="{FF2B5EF4-FFF2-40B4-BE49-F238E27FC236}">
                <a16:creationId xmlns:a16="http://schemas.microsoft.com/office/drawing/2014/main" id="{FD0D0689-286C-E44A-ADC5-9CE82F403B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19799" y="632970"/>
            <a:ext cx="2771212" cy="2229983"/>
          </a:xfrm>
          <a:prstGeom prst="rect">
            <a:avLst/>
          </a:prstGeom>
        </p:spPr>
      </p:pic>
      <p:sp>
        <p:nvSpPr>
          <p:cNvPr id="14" name="TextBox 13">
            <a:extLst>
              <a:ext uri="{FF2B5EF4-FFF2-40B4-BE49-F238E27FC236}">
                <a16:creationId xmlns:a16="http://schemas.microsoft.com/office/drawing/2014/main" id="{D6C3D7A2-EAD0-564E-BFCE-68F99B82D77C}"/>
              </a:ext>
            </a:extLst>
          </p:cNvPr>
          <p:cNvSpPr txBox="1"/>
          <p:nvPr/>
        </p:nvSpPr>
        <p:spPr>
          <a:xfrm>
            <a:off x="3272238" y="967461"/>
            <a:ext cx="1000769" cy="300082"/>
          </a:xfrm>
          <a:prstGeom prst="rect">
            <a:avLst/>
          </a:prstGeom>
          <a:solidFill>
            <a:schemeClr val="bg1"/>
          </a:solidFill>
        </p:spPr>
        <p:txBody>
          <a:bodyPr wrap="square" rtlCol="0">
            <a:spAutoFit/>
          </a:bodyPr>
          <a:lstStyle/>
          <a:p>
            <a:pPr algn="ctr"/>
            <a:r>
              <a:rPr lang="en-US" sz="1350" b="1" dirty="0">
                <a:latin typeface="Times New Roman" charset="0"/>
                <a:ea typeface="Times New Roman" charset="0"/>
                <a:cs typeface="Times New Roman" charset="0"/>
              </a:rPr>
              <a:t>19:09 UTC</a:t>
            </a:r>
          </a:p>
        </p:txBody>
      </p:sp>
      <p:pic>
        <p:nvPicPr>
          <p:cNvPr id="32" name="Picture 31">
            <a:extLst>
              <a:ext uri="{FF2B5EF4-FFF2-40B4-BE49-F238E27FC236}">
                <a16:creationId xmlns:a16="http://schemas.microsoft.com/office/drawing/2014/main" id="{11A88EA3-63A9-BF41-8BFF-9A5E297497C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686"/>
          <a:stretch/>
        </p:blipFill>
        <p:spPr>
          <a:xfrm>
            <a:off x="4811712" y="661428"/>
            <a:ext cx="2510999" cy="2206886"/>
          </a:xfrm>
          <a:prstGeom prst="rect">
            <a:avLst/>
          </a:prstGeom>
        </p:spPr>
      </p:pic>
      <p:sp>
        <p:nvSpPr>
          <p:cNvPr id="20" name="TextBox 19">
            <a:extLst>
              <a:ext uri="{FF2B5EF4-FFF2-40B4-BE49-F238E27FC236}">
                <a16:creationId xmlns:a16="http://schemas.microsoft.com/office/drawing/2014/main" id="{994F6E10-6245-F14E-A1D9-58531F4A7975}"/>
              </a:ext>
            </a:extLst>
          </p:cNvPr>
          <p:cNvSpPr txBox="1"/>
          <p:nvPr/>
        </p:nvSpPr>
        <p:spPr>
          <a:xfrm>
            <a:off x="5132628" y="983261"/>
            <a:ext cx="1000769" cy="300082"/>
          </a:xfrm>
          <a:prstGeom prst="rect">
            <a:avLst/>
          </a:prstGeom>
          <a:solidFill>
            <a:schemeClr val="bg1"/>
          </a:solidFill>
        </p:spPr>
        <p:txBody>
          <a:bodyPr wrap="square" rtlCol="0">
            <a:spAutoFit/>
          </a:bodyPr>
          <a:lstStyle/>
          <a:p>
            <a:pPr algn="ctr"/>
            <a:r>
              <a:rPr lang="en-US" sz="1350" b="1" dirty="0">
                <a:latin typeface="Times New Roman" charset="0"/>
                <a:ea typeface="Times New Roman" charset="0"/>
                <a:cs typeface="Times New Roman" charset="0"/>
              </a:rPr>
              <a:t>20:14 UTC</a:t>
            </a:r>
          </a:p>
        </p:txBody>
      </p:sp>
      <p:pic>
        <p:nvPicPr>
          <p:cNvPr id="33" name="Picture 32">
            <a:extLst>
              <a:ext uri="{FF2B5EF4-FFF2-40B4-BE49-F238E27FC236}">
                <a16:creationId xmlns:a16="http://schemas.microsoft.com/office/drawing/2014/main" id="{DD40F0C8-9801-0B42-BB73-8D22883CB0A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9082"/>
          <a:stretch/>
        </p:blipFill>
        <p:spPr>
          <a:xfrm>
            <a:off x="6662057" y="697917"/>
            <a:ext cx="2458544" cy="2165036"/>
          </a:xfrm>
          <a:prstGeom prst="rect">
            <a:avLst/>
          </a:prstGeom>
        </p:spPr>
      </p:pic>
      <p:sp>
        <p:nvSpPr>
          <p:cNvPr id="21" name="TextBox 20">
            <a:extLst>
              <a:ext uri="{FF2B5EF4-FFF2-40B4-BE49-F238E27FC236}">
                <a16:creationId xmlns:a16="http://schemas.microsoft.com/office/drawing/2014/main" id="{E0F92474-ECA3-C24A-AB81-07593B71A31C}"/>
              </a:ext>
            </a:extLst>
          </p:cNvPr>
          <p:cNvSpPr txBox="1"/>
          <p:nvPr/>
        </p:nvSpPr>
        <p:spPr>
          <a:xfrm>
            <a:off x="6964482" y="1001991"/>
            <a:ext cx="1000769" cy="300082"/>
          </a:xfrm>
          <a:prstGeom prst="rect">
            <a:avLst/>
          </a:prstGeom>
          <a:solidFill>
            <a:schemeClr val="bg1"/>
          </a:solidFill>
        </p:spPr>
        <p:txBody>
          <a:bodyPr wrap="square" rtlCol="0">
            <a:spAutoFit/>
          </a:bodyPr>
          <a:lstStyle/>
          <a:p>
            <a:pPr algn="ctr"/>
            <a:r>
              <a:rPr lang="en-US" sz="1350" b="1" dirty="0">
                <a:latin typeface="Times New Roman" charset="0"/>
                <a:ea typeface="Times New Roman" charset="0"/>
                <a:cs typeface="Times New Roman" charset="0"/>
              </a:rPr>
              <a:t>21:20 UTC</a:t>
            </a:r>
          </a:p>
        </p:txBody>
      </p:sp>
      <p:sp>
        <p:nvSpPr>
          <p:cNvPr id="26" name="Rectangle 25">
            <a:extLst>
              <a:ext uri="{FF2B5EF4-FFF2-40B4-BE49-F238E27FC236}">
                <a16:creationId xmlns:a16="http://schemas.microsoft.com/office/drawing/2014/main" id="{AFB5E89F-3D69-134C-8D33-662EED4C6957}"/>
              </a:ext>
            </a:extLst>
          </p:cNvPr>
          <p:cNvSpPr/>
          <p:nvPr/>
        </p:nvSpPr>
        <p:spPr>
          <a:xfrm>
            <a:off x="3183678" y="2895030"/>
            <a:ext cx="5640420" cy="738664"/>
          </a:xfrm>
          <a:prstGeom prst="rect">
            <a:avLst/>
          </a:prstGeom>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wrap="square">
            <a:spAutoFit/>
          </a:bodyPr>
          <a:lstStyle/>
          <a:p>
            <a:pPr lvl="0" algn="just"/>
            <a:r>
              <a:rPr lang="en-US" sz="1400" dirty="0">
                <a:solidFill>
                  <a:prstClr val="black"/>
                </a:solidFill>
                <a:latin typeface="Calibri" panose="020F0502020204030204" pitchFamily="34" charset="0"/>
                <a:cs typeface="Calibri" panose="020F0502020204030204" pitchFamily="34" charset="0"/>
              </a:rPr>
              <a:t>Sulfur dioxide (SO</a:t>
            </a:r>
            <a:r>
              <a:rPr lang="en-US" sz="1400" baseline="-25000" dirty="0">
                <a:solidFill>
                  <a:prstClr val="black"/>
                </a:solidFill>
                <a:latin typeface="Calibri" panose="020F0502020204030204" pitchFamily="34" charset="0"/>
                <a:cs typeface="Calibri" panose="020F0502020204030204" pitchFamily="34" charset="0"/>
              </a:rPr>
              <a:t>2</a:t>
            </a:r>
            <a:r>
              <a:rPr lang="en-US" sz="1400" dirty="0">
                <a:solidFill>
                  <a:prstClr val="black"/>
                </a:solidFill>
                <a:latin typeface="Calibri" panose="020F0502020204030204" pitchFamily="34" charset="0"/>
                <a:cs typeface="Calibri" panose="020F0502020204030204" pitchFamily="34" charset="0"/>
              </a:rPr>
              <a:t>) maps for the June 3 2018 eruption of Fuego volcano (triangle) in 3 consecutive EPIC exposures. Total column SO</a:t>
            </a:r>
            <a:r>
              <a:rPr lang="en-US" sz="1400" baseline="-25000" dirty="0">
                <a:solidFill>
                  <a:prstClr val="black"/>
                </a:solidFill>
                <a:latin typeface="Calibri" panose="020F0502020204030204" pitchFamily="34" charset="0"/>
                <a:cs typeface="Calibri" panose="020F0502020204030204" pitchFamily="34" charset="0"/>
              </a:rPr>
              <a:t>2</a:t>
            </a:r>
            <a:r>
              <a:rPr lang="en-US" sz="1400" dirty="0">
                <a:solidFill>
                  <a:prstClr val="black"/>
                </a:solidFill>
                <a:latin typeface="Calibri" panose="020F0502020204030204" pitchFamily="34" charset="0"/>
                <a:cs typeface="Calibri" panose="020F0502020204030204" pitchFamily="34" charset="0"/>
              </a:rPr>
              <a:t> amount is measured in Dobson Units (1DU = 2.69x10</a:t>
            </a:r>
            <a:r>
              <a:rPr lang="en-US" sz="1400" baseline="30000" dirty="0">
                <a:solidFill>
                  <a:prstClr val="black"/>
                </a:solidFill>
                <a:latin typeface="Calibri" panose="020F0502020204030204" pitchFamily="34" charset="0"/>
                <a:cs typeface="Calibri" panose="020F0502020204030204" pitchFamily="34" charset="0"/>
              </a:rPr>
              <a:t>16</a:t>
            </a:r>
            <a:r>
              <a:rPr lang="en-US" sz="1400" dirty="0">
                <a:solidFill>
                  <a:prstClr val="black"/>
                </a:solidFill>
                <a:latin typeface="Calibri" panose="020F0502020204030204" pitchFamily="34" charset="0"/>
                <a:cs typeface="Calibri" panose="020F0502020204030204" pitchFamily="34" charset="0"/>
              </a:rPr>
              <a:t> molecules SO</a:t>
            </a:r>
            <a:r>
              <a:rPr lang="en-US" sz="1400" baseline="-25000" dirty="0">
                <a:solidFill>
                  <a:prstClr val="black"/>
                </a:solidFill>
                <a:latin typeface="Calibri" panose="020F0502020204030204" pitchFamily="34" charset="0"/>
                <a:cs typeface="Calibri" panose="020F0502020204030204" pitchFamily="34" charset="0"/>
              </a:rPr>
              <a:t>2</a:t>
            </a:r>
            <a:r>
              <a:rPr lang="en-US" sz="1400" dirty="0">
                <a:solidFill>
                  <a:prstClr val="black"/>
                </a:solidFill>
                <a:latin typeface="Calibri" panose="020F0502020204030204" pitchFamily="34" charset="0"/>
                <a:cs typeface="Calibri" panose="020F0502020204030204" pitchFamily="34" charset="0"/>
              </a:rPr>
              <a:t>/cm</a:t>
            </a:r>
            <a:r>
              <a:rPr lang="en-US" sz="1400" baseline="30000" dirty="0">
                <a:solidFill>
                  <a:prstClr val="black"/>
                </a:solidFill>
                <a:latin typeface="Calibri" panose="020F0502020204030204" pitchFamily="34" charset="0"/>
                <a:cs typeface="Calibri" panose="020F0502020204030204" pitchFamily="34" charset="0"/>
              </a:rPr>
              <a:t>2</a:t>
            </a:r>
            <a:r>
              <a:rPr lang="en-US" sz="1400" dirty="0">
                <a:solidFill>
                  <a:prstClr val="black"/>
                </a:solidFill>
                <a:latin typeface="Calibri" panose="020F0502020204030204" pitchFamily="34" charset="0"/>
                <a:cs typeface="Calibri" panose="020F0502020204030204" pitchFamily="34" charset="0"/>
              </a:rPr>
              <a:t>). </a:t>
            </a:r>
            <a:endParaRPr lang="en-US" sz="1400" dirty="0">
              <a:solidFill>
                <a:prstClr val="black"/>
              </a:solidFill>
              <a:latin typeface="Calibri" panose="020F0502020204030204" pitchFamily="34" charset="0"/>
              <a:ea typeface="Times New Roman" panose="02020603050405020304" pitchFamily="18" charset="0"/>
              <a:cs typeface="Calibri" panose="020F0502020204030204" pitchFamily="34" charset="0"/>
            </a:endParaRPr>
          </a:p>
        </p:txBody>
      </p:sp>
      <p:pic>
        <p:nvPicPr>
          <p:cNvPr id="34" name="Picture 33">
            <a:extLst>
              <a:ext uri="{FF2B5EF4-FFF2-40B4-BE49-F238E27FC236}">
                <a16:creationId xmlns:a16="http://schemas.microsoft.com/office/drawing/2014/main" id="{943DB307-617C-8942-B663-EE2367004E8B}"/>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8498"/>
          <a:stretch/>
        </p:blipFill>
        <p:spPr>
          <a:xfrm>
            <a:off x="2975581" y="3634901"/>
            <a:ext cx="2514468" cy="2201915"/>
          </a:xfrm>
          <a:prstGeom prst="rect">
            <a:avLst/>
          </a:prstGeom>
        </p:spPr>
      </p:pic>
      <p:sp>
        <p:nvSpPr>
          <p:cNvPr id="3" name="Rectangle 2">
            <a:extLst>
              <a:ext uri="{FF2B5EF4-FFF2-40B4-BE49-F238E27FC236}">
                <a16:creationId xmlns:a16="http://schemas.microsoft.com/office/drawing/2014/main" id="{40299CA6-D16E-9E41-BB64-447D1C602A05}"/>
              </a:ext>
            </a:extLst>
          </p:cNvPr>
          <p:cNvSpPr/>
          <p:nvPr/>
        </p:nvSpPr>
        <p:spPr>
          <a:xfrm>
            <a:off x="5109225" y="1911059"/>
            <a:ext cx="1657826" cy="369332"/>
          </a:xfrm>
          <a:prstGeom prst="rect">
            <a:avLst/>
          </a:prstGeom>
        </p:spPr>
        <p:txBody>
          <a:bodyPr wrap="none">
            <a:spAutoFit/>
          </a:bodyPr>
          <a:lstStyle/>
          <a:p>
            <a:r>
              <a:rPr lang="en-US" b="1" dirty="0">
                <a:latin typeface="Calibri" panose="020F0502020204030204" pitchFamily="34" charset="0"/>
                <a:cs typeface="Calibri" panose="020F0502020204030204" pitchFamily="34" charset="0"/>
              </a:rPr>
              <a:t>EPIC SO</a:t>
            </a:r>
            <a:r>
              <a:rPr lang="en-US" b="1" baseline="-25000" dirty="0">
                <a:latin typeface="Calibri" panose="020F0502020204030204" pitchFamily="34" charset="0"/>
                <a:cs typeface="Calibri" panose="020F0502020204030204" pitchFamily="34" charset="0"/>
              </a:rPr>
              <a:t>2</a:t>
            </a:r>
            <a:r>
              <a:rPr lang="en-US" b="1" dirty="0">
                <a:latin typeface="Calibri" panose="020F0502020204030204" pitchFamily="34" charset="0"/>
                <a:cs typeface="Calibri" panose="020F0502020204030204" pitchFamily="34" charset="0"/>
              </a:rPr>
              <a:t> plume</a:t>
            </a:r>
            <a:endParaRPr lang="en-US" dirty="0"/>
          </a:p>
        </p:txBody>
      </p:sp>
      <p:pic>
        <p:nvPicPr>
          <p:cNvPr id="35" name="Picture 34">
            <a:extLst>
              <a:ext uri="{FF2B5EF4-FFF2-40B4-BE49-F238E27FC236}">
                <a16:creationId xmlns:a16="http://schemas.microsoft.com/office/drawing/2014/main" id="{667A3562-9FDF-4147-A6A7-819A18199C9C}"/>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7153"/>
          <a:stretch/>
        </p:blipFill>
        <p:spPr>
          <a:xfrm>
            <a:off x="4811712" y="3652618"/>
            <a:ext cx="2530890" cy="2184198"/>
          </a:xfrm>
          <a:prstGeom prst="rect">
            <a:avLst/>
          </a:prstGeom>
        </p:spPr>
      </p:pic>
      <p:pic>
        <p:nvPicPr>
          <p:cNvPr id="36" name="Picture 35">
            <a:extLst>
              <a:ext uri="{FF2B5EF4-FFF2-40B4-BE49-F238E27FC236}">
                <a16:creationId xmlns:a16="http://schemas.microsoft.com/office/drawing/2014/main" id="{8D60164D-54D0-5F47-820D-FED51EB2219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8550" r="7558"/>
          <a:stretch/>
        </p:blipFill>
        <p:spPr>
          <a:xfrm>
            <a:off x="6630813" y="3644948"/>
            <a:ext cx="2297251" cy="2191868"/>
          </a:xfrm>
          <a:prstGeom prst="rect">
            <a:avLst/>
          </a:prstGeom>
        </p:spPr>
      </p:pic>
      <p:sp>
        <p:nvSpPr>
          <p:cNvPr id="37" name="TextBox 36">
            <a:extLst>
              <a:ext uri="{FF2B5EF4-FFF2-40B4-BE49-F238E27FC236}">
                <a16:creationId xmlns:a16="http://schemas.microsoft.com/office/drawing/2014/main" id="{772BC1DC-A2A2-804C-808A-E71AF0DF97D2}"/>
              </a:ext>
            </a:extLst>
          </p:cNvPr>
          <p:cNvSpPr txBox="1"/>
          <p:nvPr/>
        </p:nvSpPr>
        <p:spPr>
          <a:xfrm>
            <a:off x="3273915" y="4043928"/>
            <a:ext cx="1000769" cy="300082"/>
          </a:xfrm>
          <a:prstGeom prst="rect">
            <a:avLst/>
          </a:prstGeom>
          <a:solidFill>
            <a:schemeClr val="bg1"/>
          </a:solidFill>
        </p:spPr>
        <p:txBody>
          <a:bodyPr wrap="square" rtlCol="0">
            <a:spAutoFit/>
          </a:bodyPr>
          <a:lstStyle/>
          <a:p>
            <a:pPr algn="ctr"/>
            <a:r>
              <a:rPr lang="en-US" sz="1350" b="1" dirty="0">
                <a:latin typeface="Times New Roman" charset="0"/>
                <a:ea typeface="Times New Roman" charset="0"/>
                <a:cs typeface="Times New Roman" charset="0"/>
              </a:rPr>
              <a:t>19:09 UTC</a:t>
            </a:r>
          </a:p>
        </p:txBody>
      </p:sp>
      <p:sp>
        <p:nvSpPr>
          <p:cNvPr id="38" name="TextBox 37">
            <a:extLst>
              <a:ext uri="{FF2B5EF4-FFF2-40B4-BE49-F238E27FC236}">
                <a16:creationId xmlns:a16="http://schemas.microsoft.com/office/drawing/2014/main" id="{8525E1A0-8219-F94D-8B65-6FB0520AC93D}"/>
              </a:ext>
            </a:extLst>
          </p:cNvPr>
          <p:cNvSpPr txBox="1"/>
          <p:nvPr/>
        </p:nvSpPr>
        <p:spPr>
          <a:xfrm>
            <a:off x="5214916" y="4035554"/>
            <a:ext cx="1000769" cy="300082"/>
          </a:xfrm>
          <a:prstGeom prst="rect">
            <a:avLst/>
          </a:prstGeom>
          <a:solidFill>
            <a:schemeClr val="bg1"/>
          </a:solidFill>
        </p:spPr>
        <p:txBody>
          <a:bodyPr wrap="square" rtlCol="0">
            <a:spAutoFit/>
          </a:bodyPr>
          <a:lstStyle/>
          <a:p>
            <a:pPr algn="ctr"/>
            <a:r>
              <a:rPr lang="en-US" sz="1350" b="1" dirty="0">
                <a:latin typeface="Times New Roman" charset="0"/>
                <a:ea typeface="Times New Roman" charset="0"/>
                <a:cs typeface="Times New Roman" charset="0"/>
              </a:rPr>
              <a:t>20:14 UTC</a:t>
            </a:r>
          </a:p>
        </p:txBody>
      </p:sp>
      <p:sp>
        <p:nvSpPr>
          <p:cNvPr id="39" name="TextBox 38">
            <a:extLst>
              <a:ext uri="{FF2B5EF4-FFF2-40B4-BE49-F238E27FC236}">
                <a16:creationId xmlns:a16="http://schemas.microsoft.com/office/drawing/2014/main" id="{D59F1716-F9C3-644F-99BA-12068AB9F831}"/>
              </a:ext>
            </a:extLst>
          </p:cNvPr>
          <p:cNvSpPr txBox="1"/>
          <p:nvPr/>
        </p:nvSpPr>
        <p:spPr>
          <a:xfrm>
            <a:off x="6985101" y="4027180"/>
            <a:ext cx="1000769" cy="300082"/>
          </a:xfrm>
          <a:prstGeom prst="rect">
            <a:avLst/>
          </a:prstGeom>
          <a:solidFill>
            <a:schemeClr val="bg1"/>
          </a:solidFill>
        </p:spPr>
        <p:txBody>
          <a:bodyPr wrap="square" rtlCol="0">
            <a:spAutoFit/>
          </a:bodyPr>
          <a:lstStyle/>
          <a:p>
            <a:pPr algn="ctr"/>
            <a:r>
              <a:rPr lang="en-US" sz="1350" b="1" dirty="0">
                <a:latin typeface="Times New Roman" charset="0"/>
                <a:ea typeface="Times New Roman" charset="0"/>
                <a:cs typeface="Times New Roman" charset="0"/>
              </a:rPr>
              <a:t>21:20 UTC</a:t>
            </a:r>
          </a:p>
        </p:txBody>
      </p:sp>
      <p:sp>
        <p:nvSpPr>
          <p:cNvPr id="4" name="Rectangle 3">
            <a:extLst>
              <a:ext uri="{FF2B5EF4-FFF2-40B4-BE49-F238E27FC236}">
                <a16:creationId xmlns:a16="http://schemas.microsoft.com/office/drawing/2014/main" id="{283B3362-E7CB-494A-A33A-2C1A2DABACC8}"/>
              </a:ext>
            </a:extLst>
          </p:cNvPr>
          <p:cNvSpPr/>
          <p:nvPr/>
        </p:nvSpPr>
        <p:spPr>
          <a:xfrm>
            <a:off x="5039319" y="4883656"/>
            <a:ext cx="1774845" cy="369332"/>
          </a:xfrm>
          <a:prstGeom prst="rect">
            <a:avLst/>
          </a:prstGeom>
        </p:spPr>
        <p:txBody>
          <a:bodyPr wrap="none">
            <a:spAutoFit/>
          </a:bodyPr>
          <a:lstStyle/>
          <a:p>
            <a:r>
              <a:rPr lang="en-US" b="1" dirty="0">
                <a:latin typeface="Calibri" panose="020F0502020204030204" pitchFamily="34" charset="0"/>
                <a:cs typeface="Calibri" panose="020F0502020204030204" pitchFamily="34" charset="0"/>
              </a:rPr>
              <a:t>EPIC Ash plume  </a:t>
            </a:r>
            <a:endParaRPr lang="en-US" dirty="0"/>
          </a:p>
        </p:txBody>
      </p:sp>
      <p:pic>
        <p:nvPicPr>
          <p:cNvPr id="40" name="Picture 39">
            <a:extLst>
              <a:ext uri="{FF2B5EF4-FFF2-40B4-BE49-F238E27FC236}">
                <a16:creationId xmlns:a16="http://schemas.microsoft.com/office/drawing/2014/main" id="{0FE018B3-66F9-7940-BDC6-599C16FF28E4}"/>
              </a:ext>
            </a:extLst>
          </p:cNvPr>
          <p:cNvPicPr>
            <a:picLocks noChangeAspect="1"/>
          </p:cNvPicPr>
          <p:nvPr/>
        </p:nvPicPr>
        <p:blipFill rotWithShape="1">
          <a:blip r:embed="rId10"/>
          <a:srcRect t="7929" r="12878"/>
          <a:stretch/>
        </p:blipFill>
        <p:spPr>
          <a:xfrm>
            <a:off x="140675" y="746567"/>
            <a:ext cx="2834905" cy="2511074"/>
          </a:xfrm>
          <a:prstGeom prst="rect">
            <a:avLst/>
          </a:prstGeom>
        </p:spPr>
      </p:pic>
      <p:sp>
        <p:nvSpPr>
          <p:cNvPr id="41" name="Rectangle 40">
            <a:extLst>
              <a:ext uri="{FF2B5EF4-FFF2-40B4-BE49-F238E27FC236}">
                <a16:creationId xmlns:a16="http://schemas.microsoft.com/office/drawing/2014/main" id="{A2595549-799F-8C41-860A-801A513FBBCB}"/>
              </a:ext>
            </a:extLst>
          </p:cNvPr>
          <p:cNvSpPr/>
          <p:nvPr/>
        </p:nvSpPr>
        <p:spPr>
          <a:xfrm>
            <a:off x="267586" y="2693692"/>
            <a:ext cx="1829347" cy="369332"/>
          </a:xfrm>
          <a:prstGeom prst="rect">
            <a:avLst/>
          </a:prstGeom>
        </p:spPr>
        <p:txBody>
          <a:bodyPr wrap="none">
            <a:spAutoFit/>
          </a:bodyPr>
          <a:lstStyle/>
          <a:p>
            <a:r>
              <a:rPr lang="en-US" b="1" dirty="0">
                <a:latin typeface="Calibri" panose="020F0502020204030204" pitchFamily="34" charset="0"/>
                <a:cs typeface="Calibri" panose="020F0502020204030204" pitchFamily="34" charset="0"/>
              </a:rPr>
              <a:t>OMPS SO</a:t>
            </a:r>
            <a:r>
              <a:rPr lang="en-US" b="1" baseline="-25000" dirty="0">
                <a:latin typeface="Calibri" panose="020F0502020204030204" pitchFamily="34" charset="0"/>
                <a:cs typeface="Calibri" panose="020F0502020204030204" pitchFamily="34" charset="0"/>
              </a:rPr>
              <a:t>2</a:t>
            </a:r>
            <a:r>
              <a:rPr lang="en-US" b="1" dirty="0">
                <a:latin typeface="Calibri" panose="020F0502020204030204" pitchFamily="34" charset="0"/>
                <a:cs typeface="Calibri" panose="020F0502020204030204" pitchFamily="34" charset="0"/>
              </a:rPr>
              <a:t> plume</a:t>
            </a:r>
            <a:endParaRPr lang="en-US" dirty="0"/>
          </a:p>
        </p:txBody>
      </p:sp>
      <p:sp>
        <p:nvSpPr>
          <p:cNvPr id="42" name="TextBox 41">
            <a:extLst>
              <a:ext uri="{FF2B5EF4-FFF2-40B4-BE49-F238E27FC236}">
                <a16:creationId xmlns:a16="http://schemas.microsoft.com/office/drawing/2014/main" id="{B1D0BA83-7B87-9449-B010-8659748CF71D}"/>
              </a:ext>
            </a:extLst>
          </p:cNvPr>
          <p:cNvSpPr txBox="1"/>
          <p:nvPr/>
        </p:nvSpPr>
        <p:spPr>
          <a:xfrm>
            <a:off x="410130" y="898802"/>
            <a:ext cx="1360388" cy="300082"/>
          </a:xfrm>
          <a:prstGeom prst="rect">
            <a:avLst/>
          </a:prstGeom>
          <a:solidFill>
            <a:schemeClr val="bg1"/>
          </a:solidFill>
        </p:spPr>
        <p:txBody>
          <a:bodyPr wrap="square" rtlCol="0">
            <a:spAutoFit/>
          </a:bodyPr>
          <a:lstStyle/>
          <a:p>
            <a:pPr algn="ctr"/>
            <a:r>
              <a:rPr lang="en-US" sz="1350" b="1" dirty="0">
                <a:latin typeface="Times New Roman" charset="0"/>
                <a:ea typeface="Times New Roman" charset="0"/>
                <a:cs typeface="Times New Roman" charset="0"/>
              </a:rPr>
              <a:t>19:02-06 UTC</a:t>
            </a:r>
          </a:p>
        </p:txBody>
      </p:sp>
      <p:sp>
        <p:nvSpPr>
          <p:cNvPr id="5" name="Rectangle 4">
            <a:extLst>
              <a:ext uri="{FF2B5EF4-FFF2-40B4-BE49-F238E27FC236}">
                <a16:creationId xmlns:a16="http://schemas.microsoft.com/office/drawing/2014/main" id="{70FF026F-D5DE-C14E-8286-B7880E987861}"/>
              </a:ext>
            </a:extLst>
          </p:cNvPr>
          <p:cNvSpPr/>
          <p:nvPr/>
        </p:nvSpPr>
        <p:spPr>
          <a:xfrm>
            <a:off x="369938" y="1239076"/>
            <a:ext cx="1468910" cy="136344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2D134DB0-DC69-904E-8207-5FBD6D120655}"/>
              </a:ext>
            </a:extLst>
          </p:cNvPr>
          <p:cNvPicPr>
            <a:picLocks noChangeAspect="1"/>
          </p:cNvPicPr>
          <p:nvPr/>
        </p:nvPicPr>
        <p:blipFill>
          <a:blip r:embed="rId11"/>
          <a:stretch>
            <a:fillRect/>
          </a:stretch>
        </p:blipFill>
        <p:spPr>
          <a:xfrm>
            <a:off x="161662" y="3409876"/>
            <a:ext cx="2753502" cy="2481225"/>
          </a:xfrm>
          <a:prstGeom prst="rect">
            <a:avLst/>
          </a:prstGeom>
        </p:spPr>
      </p:pic>
      <p:sp>
        <p:nvSpPr>
          <p:cNvPr id="43" name="Rectangle 42">
            <a:extLst>
              <a:ext uri="{FF2B5EF4-FFF2-40B4-BE49-F238E27FC236}">
                <a16:creationId xmlns:a16="http://schemas.microsoft.com/office/drawing/2014/main" id="{D5E1E238-D0B6-5647-BCA1-2964C20F2FC0}"/>
              </a:ext>
            </a:extLst>
          </p:cNvPr>
          <p:cNvSpPr/>
          <p:nvPr/>
        </p:nvSpPr>
        <p:spPr>
          <a:xfrm>
            <a:off x="299404" y="5346661"/>
            <a:ext cx="1840568" cy="369332"/>
          </a:xfrm>
          <a:prstGeom prst="rect">
            <a:avLst/>
          </a:prstGeom>
          <a:solidFill>
            <a:schemeClr val="bg1"/>
          </a:solidFill>
        </p:spPr>
        <p:txBody>
          <a:bodyPr wrap="none">
            <a:spAutoFit/>
          </a:bodyPr>
          <a:lstStyle/>
          <a:p>
            <a:r>
              <a:rPr lang="en-US" b="1" dirty="0">
                <a:latin typeface="Calibri" panose="020F0502020204030204" pitchFamily="34" charset="0"/>
                <a:cs typeface="Calibri" panose="020F0502020204030204" pitchFamily="34" charset="0"/>
              </a:rPr>
              <a:t>OMPS Ash plume</a:t>
            </a:r>
            <a:endParaRPr lang="en-US" dirty="0"/>
          </a:p>
        </p:txBody>
      </p:sp>
      <p:sp>
        <p:nvSpPr>
          <p:cNvPr id="44" name="TextBox 43">
            <a:extLst>
              <a:ext uri="{FF2B5EF4-FFF2-40B4-BE49-F238E27FC236}">
                <a16:creationId xmlns:a16="http://schemas.microsoft.com/office/drawing/2014/main" id="{4EF20498-DF6C-134C-8CE9-1402C78A28D2}"/>
              </a:ext>
            </a:extLst>
          </p:cNvPr>
          <p:cNvSpPr txBox="1"/>
          <p:nvPr/>
        </p:nvSpPr>
        <p:spPr>
          <a:xfrm>
            <a:off x="401758" y="3603469"/>
            <a:ext cx="1360388" cy="300082"/>
          </a:xfrm>
          <a:prstGeom prst="rect">
            <a:avLst/>
          </a:prstGeom>
          <a:solidFill>
            <a:schemeClr val="bg1"/>
          </a:solidFill>
        </p:spPr>
        <p:txBody>
          <a:bodyPr wrap="square" rtlCol="0">
            <a:spAutoFit/>
          </a:bodyPr>
          <a:lstStyle/>
          <a:p>
            <a:pPr algn="ctr"/>
            <a:r>
              <a:rPr lang="en-US" sz="1350" b="1" dirty="0">
                <a:latin typeface="Times New Roman" charset="0"/>
                <a:ea typeface="Times New Roman" charset="0"/>
                <a:cs typeface="Times New Roman" charset="0"/>
              </a:rPr>
              <a:t>19:02-06 UTC</a:t>
            </a:r>
          </a:p>
        </p:txBody>
      </p:sp>
      <p:grpSp>
        <p:nvGrpSpPr>
          <p:cNvPr id="45" name="Group 13">
            <a:extLst>
              <a:ext uri="{FF2B5EF4-FFF2-40B4-BE49-F238E27FC236}">
                <a16:creationId xmlns:a16="http://schemas.microsoft.com/office/drawing/2014/main" id="{6C0A0590-6ED0-3742-B4B8-6050844193E0}"/>
              </a:ext>
            </a:extLst>
          </p:cNvPr>
          <p:cNvGrpSpPr>
            <a:grpSpLocks/>
          </p:cNvGrpSpPr>
          <p:nvPr/>
        </p:nvGrpSpPr>
        <p:grpSpPr bwMode="auto">
          <a:xfrm>
            <a:off x="140675" y="125979"/>
            <a:ext cx="1034982" cy="499123"/>
            <a:chOff x="444737" y="2362200"/>
            <a:chExt cx="4605101" cy="2271713"/>
          </a:xfrm>
        </p:grpSpPr>
        <p:graphicFrame>
          <p:nvGraphicFramePr>
            <p:cNvPr id="46" name="Object 10">
              <a:extLst>
                <a:ext uri="{FF2B5EF4-FFF2-40B4-BE49-F238E27FC236}">
                  <a16:creationId xmlns:a16="http://schemas.microsoft.com/office/drawing/2014/main" id="{071CC547-13DD-E345-A2CB-617DCAC3BC4B}"/>
                </a:ext>
              </a:extLst>
            </p:cNvPr>
            <p:cNvGraphicFramePr>
              <a:graphicFrameLocks noChangeAspect="1"/>
            </p:cNvGraphicFramePr>
            <p:nvPr/>
          </p:nvGraphicFramePr>
          <p:xfrm>
            <a:off x="444737" y="2362200"/>
            <a:ext cx="4605101" cy="2271713"/>
          </p:xfrm>
          <a:graphic>
            <a:graphicData uri="http://schemas.openxmlformats.org/presentationml/2006/ole">
              <mc:AlternateContent xmlns:mc="http://schemas.openxmlformats.org/markup-compatibility/2006">
                <mc:Choice xmlns:v="urn:schemas-microsoft-com:vml" Requires="v">
                  <p:oleObj spid="_x0000_s1155" r:id="rId12" imgW="1542857" imgH="762106" progId="">
                    <p:embed/>
                  </p:oleObj>
                </mc:Choice>
                <mc:Fallback>
                  <p:oleObj r:id="rId12" imgW="1542857" imgH="762106" progId="">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44737" y="2362200"/>
                          <a:ext cx="4605101" cy="22717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7" name="Rectangle 12">
              <a:extLst>
                <a:ext uri="{FF2B5EF4-FFF2-40B4-BE49-F238E27FC236}">
                  <a16:creationId xmlns:a16="http://schemas.microsoft.com/office/drawing/2014/main" id="{8253AE73-0A35-154F-8251-09C54375ACA7}"/>
                </a:ext>
              </a:extLst>
            </p:cNvPr>
            <p:cNvSpPr>
              <a:spLocks noChangeArrowheads="1"/>
            </p:cNvSpPr>
            <p:nvPr/>
          </p:nvSpPr>
          <p:spPr bwMode="auto">
            <a:xfrm>
              <a:off x="2743200" y="3657600"/>
              <a:ext cx="2209800" cy="381000"/>
            </a:xfrm>
            <a:prstGeom prst="rect">
              <a:avLst/>
            </a:prstGeom>
            <a:solidFill>
              <a:srgbClr val="FFFFFF"/>
            </a:solidFill>
            <a:ln w="9525">
              <a:solidFill>
                <a:srgbClr val="FFFFFF"/>
              </a:solidFill>
              <a:round/>
              <a:headEnd/>
              <a:tailEnd/>
            </a:ln>
          </p:spPr>
          <p:txBody>
            <a:bodyPr/>
            <a:lstStyle/>
            <a:p>
              <a:endParaRPr lang="en-US" altLang="en-US"/>
            </a:p>
          </p:txBody>
        </p:sp>
      </p:grpSp>
    </p:spTree>
    <p:extLst>
      <p:ext uri="{BB962C8B-B14F-4D97-AF65-F5344CB8AC3E}">
        <p14:creationId xmlns:p14="http://schemas.microsoft.com/office/powerpoint/2010/main" val="5418582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0"/>
            <a:ext cx="6858000" cy="6858000"/>
          </a:xfrm>
          <a:prstGeom prst="rect">
            <a:avLst/>
          </a:prstGeom>
        </p:spPr>
      </p:pic>
      <p:sp>
        <p:nvSpPr>
          <p:cNvPr id="16" name="TextBox 15"/>
          <p:cNvSpPr txBox="1"/>
          <p:nvPr/>
        </p:nvSpPr>
        <p:spPr>
          <a:xfrm>
            <a:off x="215661" y="189782"/>
            <a:ext cx="4531562" cy="523220"/>
          </a:xfrm>
          <a:prstGeom prst="rect">
            <a:avLst/>
          </a:prstGeom>
          <a:noFill/>
        </p:spPr>
        <p:txBody>
          <a:bodyPr wrap="none" rtlCol="0">
            <a:spAutoFit/>
          </a:bodyPr>
          <a:lstStyle/>
          <a:p>
            <a:r>
              <a:rPr lang="en-US" sz="2800" dirty="0" err="1">
                <a:solidFill>
                  <a:srgbClr val="FFC000"/>
                </a:solidFill>
              </a:rPr>
              <a:t>Tinakula</a:t>
            </a:r>
            <a:r>
              <a:rPr lang="en-US" sz="2800" dirty="0">
                <a:solidFill>
                  <a:srgbClr val="FFC000"/>
                </a:solidFill>
              </a:rPr>
              <a:t> (Solomon Islands)</a:t>
            </a:r>
          </a:p>
        </p:txBody>
      </p:sp>
      <p:sp>
        <p:nvSpPr>
          <p:cNvPr id="17" name="TextBox 16"/>
          <p:cNvSpPr txBox="1"/>
          <p:nvPr/>
        </p:nvSpPr>
        <p:spPr>
          <a:xfrm>
            <a:off x="6501442" y="189782"/>
            <a:ext cx="2242922" cy="523220"/>
          </a:xfrm>
          <a:prstGeom prst="rect">
            <a:avLst/>
          </a:prstGeom>
          <a:noFill/>
        </p:spPr>
        <p:txBody>
          <a:bodyPr wrap="none" rtlCol="0">
            <a:spAutoFit/>
          </a:bodyPr>
          <a:lstStyle/>
          <a:p>
            <a:r>
              <a:rPr lang="en-US" sz="2800" dirty="0">
                <a:solidFill>
                  <a:schemeClr val="bg1"/>
                </a:solidFill>
              </a:rPr>
              <a:t>Oct 20, 2017</a:t>
            </a:r>
          </a:p>
        </p:txBody>
      </p:sp>
      <p:cxnSp>
        <p:nvCxnSpPr>
          <p:cNvPr id="21" name="Straight Arrow Connector 20"/>
          <p:cNvCxnSpPr/>
          <p:nvPr/>
        </p:nvCxnSpPr>
        <p:spPr bwMode="auto">
          <a:xfrm>
            <a:off x="1026543" y="713002"/>
            <a:ext cx="1216325" cy="3091247"/>
          </a:xfrm>
          <a:prstGeom prst="straightConnector1">
            <a:avLst/>
          </a:prstGeom>
          <a:solidFill>
            <a:schemeClr val="accent1"/>
          </a:solidFill>
          <a:ln w="38100" cap="flat" cmpd="sng" algn="ctr">
            <a:solidFill>
              <a:srgbClr val="FFC000"/>
            </a:solidFill>
            <a:prstDash val="solid"/>
            <a:round/>
            <a:headEnd type="none" w="med" len="med"/>
            <a:tailEnd type="arrow" w="lg" len="lg"/>
          </a:ln>
          <a:effectLst/>
        </p:spPr>
      </p:cxn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1118" y="2880263"/>
            <a:ext cx="4457221" cy="3795257"/>
          </a:xfrm>
          <a:prstGeom prst="rect">
            <a:avLst/>
          </a:prstGeom>
        </p:spPr>
      </p:pic>
      <p:sp>
        <p:nvSpPr>
          <p:cNvPr id="6" name="Oval 5"/>
          <p:cNvSpPr/>
          <p:nvPr/>
        </p:nvSpPr>
        <p:spPr bwMode="auto">
          <a:xfrm>
            <a:off x="6029864" y="4339086"/>
            <a:ext cx="1078302" cy="1043797"/>
          </a:xfrm>
          <a:prstGeom prst="ellipse">
            <a:avLst/>
          </a:prstGeom>
          <a:noFill/>
          <a:ln w="31750"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3" name="TextBox 2"/>
          <p:cNvSpPr txBox="1"/>
          <p:nvPr/>
        </p:nvSpPr>
        <p:spPr>
          <a:xfrm>
            <a:off x="5838715" y="5421385"/>
            <a:ext cx="1537600" cy="461665"/>
          </a:xfrm>
          <a:prstGeom prst="rect">
            <a:avLst/>
          </a:prstGeom>
          <a:noFill/>
        </p:spPr>
        <p:txBody>
          <a:bodyPr wrap="none" rtlCol="0">
            <a:spAutoFit/>
          </a:bodyPr>
          <a:lstStyle/>
          <a:p>
            <a:r>
              <a:rPr lang="en-US">
                <a:solidFill>
                  <a:srgbClr val="FFC000"/>
                </a:solidFill>
              </a:rPr>
              <a:t>Ash cloud</a:t>
            </a:r>
          </a:p>
        </p:txBody>
      </p:sp>
    </p:spTree>
    <p:extLst>
      <p:ext uri="{BB962C8B-B14F-4D97-AF65-F5344CB8AC3E}">
        <p14:creationId xmlns:p14="http://schemas.microsoft.com/office/powerpoint/2010/main" val="8193672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err="1"/>
              <a:t>Tinakula</a:t>
            </a:r>
            <a:r>
              <a:rPr lang="en-US" sz="2800" dirty="0"/>
              <a:t> (Solomon Is) eruption – Oct 20, 2017</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07536"/>
            <a:ext cx="4848306" cy="4848306"/>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8891" y="879894"/>
            <a:ext cx="4247732" cy="5866623"/>
          </a:xfrm>
          <a:prstGeom prst="rect">
            <a:avLst/>
          </a:prstGeom>
        </p:spPr>
      </p:pic>
      <p:sp>
        <p:nvSpPr>
          <p:cNvPr id="5" name="TextBox 4"/>
          <p:cNvSpPr txBox="1"/>
          <p:nvPr/>
        </p:nvSpPr>
        <p:spPr>
          <a:xfrm>
            <a:off x="94343" y="5783371"/>
            <a:ext cx="4585733" cy="923330"/>
          </a:xfrm>
          <a:prstGeom prst="rect">
            <a:avLst/>
          </a:prstGeom>
          <a:noFill/>
        </p:spPr>
        <p:txBody>
          <a:bodyPr wrap="square" rtlCol="0">
            <a:spAutoFit/>
          </a:bodyPr>
          <a:lstStyle/>
          <a:p>
            <a:pPr marL="171450" indent="-171450">
              <a:buFont typeface="Arial" charset="0"/>
              <a:buChar char="•"/>
            </a:pPr>
            <a:r>
              <a:rPr lang="en-US" sz="1800" dirty="0"/>
              <a:t>UV EPIC retrievals more sensitive to SO</a:t>
            </a:r>
            <a:r>
              <a:rPr lang="en-US" sz="1800" baseline="-25000" dirty="0"/>
              <a:t>2</a:t>
            </a:r>
            <a:r>
              <a:rPr lang="en-US" sz="1800" dirty="0"/>
              <a:t> in fresh volcanic eruption cloud than IR (</a:t>
            </a:r>
            <a:r>
              <a:rPr lang="en-US" sz="1800" dirty="0" err="1"/>
              <a:t>Himawari</a:t>
            </a:r>
            <a:r>
              <a:rPr lang="en-US" sz="1800" dirty="0"/>
              <a:t>) – even at the ‘limb’</a:t>
            </a:r>
          </a:p>
        </p:txBody>
      </p:sp>
      <p:sp>
        <p:nvSpPr>
          <p:cNvPr id="6" name="TextBox 5"/>
          <p:cNvSpPr txBox="1"/>
          <p:nvPr/>
        </p:nvSpPr>
        <p:spPr>
          <a:xfrm>
            <a:off x="438700" y="1232034"/>
            <a:ext cx="3970906" cy="400110"/>
          </a:xfrm>
          <a:prstGeom prst="rect">
            <a:avLst/>
          </a:prstGeom>
          <a:noFill/>
        </p:spPr>
        <p:txBody>
          <a:bodyPr wrap="square" rtlCol="0">
            <a:spAutoFit/>
          </a:bodyPr>
          <a:lstStyle/>
          <a:p>
            <a:r>
              <a:rPr lang="en-US" sz="2000" dirty="0" err="1">
                <a:solidFill>
                  <a:srgbClr val="0070C0"/>
                </a:solidFill>
              </a:rPr>
              <a:t>Himawari</a:t>
            </a:r>
            <a:r>
              <a:rPr lang="en-US" sz="2000" dirty="0">
                <a:solidFill>
                  <a:srgbClr val="0070C0"/>
                </a:solidFill>
              </a:rPr>
              <a:t> IR SO</a:t>
            </a:r>
            <a:r>
              <a:rPr lang="en-US" sz="2000" baseline="-25000" dirty="0">
                <a:solidFill>
                  <a:srgbClr val="0070C0"/>
                </a:solidFill>
              </a:rPr>
              <a:t>2</a:t>
            </a:r>
            <a:r>
              <a:rPr lang="en-US" sz="2000" dirty="0">
                <a:solidFill>
                  <a:srgbClr val="0070C0"/>
                </a:solidFill>
              </a:rPr>
              <a:t> index: 20:50 UT</a:t>
            </a:r>
          </a:p>
        </p:txBody>
      </p:sp>
      <p:sp>
        <p:nvSpPr>
          <p:cNvPr id="7" name="TextBox 6"/>
          <p:cNvSpPr txBox="1"/>
          <p:nvPr/>
        </p:nvSpPr>
        <p:spPr>
          <a:xfrm>
            <a:off x="3446364" y="4997263"/>
            <a:ext cx="1143398" cy="369332"/>
          </a:xfrm>
          <a:prstGeom prst="rect">
            <a:avLst/>
          </a:prstGeom>
          <a:noFill/>
        </p:spPr>
        <p:txBody>
          <a:bodyPr wrap="square" rtlCol="0">
            <a:spAutoFit/>
          </a:bodyPr>
          <a:lstStyle/>
          <a:p>
            <a:r>
              <a:rPr lang="en-US" sz="1800" i="1" dirty="0"/>
              <a:t>F. </a:t>
            </a:r>
            <a:r>
              <a:rPr lang="en-US" sz="1800" i="1" dirty="0" err="1"/>
              <a:t>Prata</a:t>
            </a:r>
            <a:endParaRPr lang="en-US" sz="1800" i="1" dirty="0"/>
          </a:p>
        </p:txBody>
      </p:sp>
      <p:sp>
        <p:nvSpPr>
          <p:cNvPr id="8" name="TextBox 7"/>
          <p:cNvSpPr txBox="1"/>
          <p:nvPr/>
        </p:nvSpPr>
        <p:spPr>
          <a:xfrm>
            <a:off x="5615458" y="4289377"/>
            <a:ext cx="2634598" cy="707886"/>
          </a:xfrm>
          <a:prstGeom prst="rect">
            <a:avLst/>
          </a:prstGeom>
          <a:noFill/>
        </p:spPr>
        <p:txBody>
          <a:bodyPr wrap="square" rtlCol="0">
            <a:spAutoFit/>
          </a:bodyPr>
          <a:lstStyle/>
          <a:p>
            <a:pPr algn="ctr"/>
            <a:r>
              <a:rPr lang="en-US" sz="2000" dirty="0">
                <a:solidFill>
                  <a:srgbClr val="0070C0"/>
                </a:solidFill>
              </a:rPr>
              <a:t>~</a:t>
            </a:r>
            <a:r>
              <a:rPr lang="en-US" sz="2000">
                <a:solidFill>
                  <a:srgbClr val="0070C0"/>
                </a:solidFill>
              </a:rPr>
              <a:t>90 mins </a:t>
            </a:r>
            <a:r>
              <a:rPr lang="en-US" sz="2000" dirty="0">
                <a:solidFill>
                  <a:srgbClr val="0070C0"/>
                </a:solidFill>
              </a:rPr>
              <a:t>after 1</a:t>
            </a:r>
            <a:r>
              <a:rPr lang="en-US" sz="2000" baseline="30000" dirty="0">
                <a:solidFill>
                  <a:srgbClr val="0070C0"/>
                </a:solidFill>
              </a:rPr>
              <a:t>st</a:t>
            </a:r>
            <a:r>
              <a:rPr lang="en-US" sz="2000" dirty="0">
                <a:solidFill>
                  <a:srgbClr val="0070C0"/>
                </a:solidFill>
              </a:rPr>
              <a:t> eruption at 19:20 UT</a:t>
            </a:r>
          </a:p>
        </p:txBody>
      </p:sp>
      <p:cxnSp>
        <p:nvCxnSpPr>
          <p:cNvPr id="10" name="Straight Arrow Connector 9"/>
          <p:cNvCxnSpPr/>
          <p:nvPr/>
        </p:nvCxnSpPr>
        <p:spPr bwMode="auto">
          <a:xfrm>
            <a:off x="6256421" y="2473693"/>
            <a:ext cx="9625" cy="471638"/>
          </a:xfrm>
          <a:prstGeom prst="straightConnector1">
            <a:avLst/>
          </a:prstGeom>
          <a:solidFill>
            <a:schemeClr val="accent1"/>
          </a:solidFill>
          <a:ln w="25400" cap="flat" cmpd="sng" algn="ctr">
            <a:solidFill>
              <a:schemeClr val="tx1"/>
            </a:solidFill>
            <a:prstDash val="solid"/>
            <a:round/>
            <a:headEnd type="arrow" w="lg" len="lg"/>
            <a:tailEnd type="arrow" w="lg" len="lg"/>
          </a:ln>
          <a:effectLst/>
        </p:spPr>
      </p:cxnSp>
      <p:sp>
        <p:nvSpPr>
          <p:cNvPr id="11" name="TextBox 10"/>
          <p:cNvSpPr txBox="1"/>
          <p:nvPr/>
        </p:nvSpPr>
        <p:spPr>
          <a:xfrm>
            <a:off x="4999207" y="2889273"/>
            <a:ext cx="1449720" cy="646331"/>
          </a:xfrm>
          <a:prstGeom prst="rect">
            <a:avLst/>
          </a:prstGeom>
          <a:noFill/>
        </p:spPr>
        <p:txBody>
          <a:bodyPr wrap="square" rtlCol="0">
            <a:spAutoFit/>
          </a:bodyPr>
          <a:lstStyle/>
          <a:p>
            <a:r>
              <a:rPr lang="en-US" sz="1800"/>
              <a:t>Geolocation error?</a:t>
            </a:r>
          </a:p>
        </p:txBody>
      </p:sp>
    </p:spTree>
    <p:extLst>
      <p:ext uri="{BB962C8B-B14F-4D97-AF65-F5344CB8AC3E}">
        <p14:creationId xmlns:p14="http://schemas.microsoft.com/office/powerpoint/2010/main" val="7752298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err="1"/>
              <a:t>Tinakula</a:t>
            </a:r>
            <a:r>
              <a:rPr lang="en-US" sz="2800" dirty="0"/>
              <a:t> eruption – EPIC exposures</a:t>
            </a:r>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b="12391"/>
          <a:stretch/>
        </p:blipFill>
        <p:spPr>
          <a:xfrm>
            <a:off x="4507220" y="3837502"/>
            <a:ext cx="2486315" cy="3008376"/>
          </a:xfrm>
          <a:prstGeom prst="rect">
            <a:avLst/>
          </a:prstGeom>
        </p:spPr>
      </p:pic>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b="11812"/>
          <a:stretch/>
        </p:blipFill>
        <p:spPr>
          <a:xfrm>
            <a:off x="4507221" y="802005"/>
            <a:ext cx="2469957" cy="3008376"/>
          </a:xfrm>
          <a:prstGeom prst="rect">
            <a:avLst/>
          </a:prstGeom>
        </p:spPr>
      </p:pic>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b="11812"/>
          <a:stretch/>
        </p:blipFill>
        <p:spPr>
          <a:xfrm>
            <a:off x="1915685" y="3827877"/>
            <a:ext cx="2480840" cy="3021631"/>
          </a:xfrm>
          <a:prstGeom prst="rect">
            <a:avLst/>
          </a:prstGeom>
        </p:spPr>
      </p:pic>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b="11940"/>
          <a:stretch/>
        </p:blipFill>
        <p:spPr>
          <a:xfrm>
            <a:off x="1919972" y="796621"/>
            <a:ext cx="2476553" cy="3012006"/>
          </a:xfrm>
          <a:prstGeom prst="rect">
            <a:avLst/>
          </a:prstGeom>
        </p:spPr>
      </p:pic>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t="88186"/>
          <a:stretch/>
        </p:blipFill>
        <p:spPr>
          <a:xfrm>
            <a:off x="2764495" y="6129325"/>
            <a:ext cx="3264060" cy="532596"/>
          </a:xfrm>
          <a:prstGeom prst="rect">
            <a:avLst/>
          </a:prstGeom>
        </p:spPr>
      </p:pic>
      <p:sp>
        <p:nvSpPr>
          <p:cNvPr id="11" name="TextBox 10"/>
          <p:cNvSpPr txBox="1"/>
          <p:nvPr/>
        </p:nvSpPr>
        <p:spPr>
          <a:xfrm>
            <a:off x="85139" y="1145360"/>
            <a:ext cx="1897923" cy="1631216"/>
          </a:xfrm>
          <a:prstGeom prst="rect">
            <a:avLst/>
          </a:prstGeom>
          <a:noFill/>
        </p:spPr>
        <p:txBody>
          <a:bodyPr wrap="square" rtlCol="0">
            <a:spAutoFit/>
          </a:bodyPr>
          <a:lstStyle/>
          <a:p>
            <a:r>
              <a:rPr lang="en-US" sz="2000" dirty="0">
                <a:solidFill>
                  <a:srgbClr val="0070C0"/>
                </a:solidFill>
              </a:rPr>
              <a:t>Oct 20</a:t>
            </a:r>
          </a:p>
          <a:p>
            <a:r>
              <a:rPr lang="en-US" sz="2000" dirty="0">
                <a:solidFill>
                  <a:srgbClr val="0070C0"/>
                </a:solidFill>
              </a:rPr>
              <a:t>22:41 UT</a:t>
            </a:r>
          </a:p>
          <a:p>
            <a:r>
              <a:rPr lang="en-US" sz="2000" dirty="0"/>
              <a:t>~3h 20m after 1</a:t>
            </a:r>
            <a:r>
              <a:rPr lang="en-US" sz="2000" baseline="30000" dirty="0"/>
              <a:t>st</a:t>
            </a:r>
            <a:r>
              <a:rPr lang="en-US" sz="2000" dirty="0"/>
              <a:t> eruption</a:t>
            </a:r>
          </a:p>
          <a:p>
            <a:r>
              <a:rPr lang="en-US" sz="2000" dirty="0"/>
              <a:t>13 </a:t>
            </a:r>
            <a:r>
              <a:rPr lang="en-US" sz="2000" dirty="0" err="1"/>
              <a:t>kt</a:t>
            </a:r>
            <a:r>
              <a:rPr lang="en-US" sz="2000" dirty="0"/>
              <a:t> SO</a:t>
            </a:r>
            <a:r>
              <a:rPr lang="en-US" sz="2000" baseline="-25000" dirty="0"/>
              <a:t>2</a:t>
            </a:r>
          </a:p>
        </p:txBody>
      </p:sp>
      <p:sp>
        <p:nvSpPr>
          <p:cNvPr id="12" name="TextBox 11"/>
          <p:cNvSpPr txBox="1"/>
          <p:nvPr/>
        </p:nvSpPr>
        <p:spPr>
          <a:xfrm>
            <a:off x="7130572" y="1145359"/>
            <a:ext cx="1897923" cy="1631216"/>
          </a:xfrm>
          <a:prstGeom prst="rect">
            <a:avLst/>
          </a:prstGeom>
          <a:noFill/>
        </p:spPr>
        <p:txBody>
          <a:bodyPr wrap="square" rtlCol="0">
            <a:spAutoFit/>
          </a:bodyPr>
          <a:lstStyle/>
          <a:p>
            <a:r>
              <a:rPr lang="en-US" sz="2000" dirty="0">
                <a:solidFill>
                  <a:srgbClr val="0070C0"/>
                </a:solidFill>
              </a:rPr>
              <a:t>Oct 21</a:t>
            </a:r>
          </a:p>
          <a:p>
            <a:r>
              <a:rPr lang="en-US" sz="2000" dirty="0">
                <a:solidFill>
                  <a:srgbClr val="0070C0"/>
                </a:solidFill>
              </a:rPr>
              <a:t>00:55 UT</a:t>
            </a:r>
          </a:p>
          <a:p>
            <a:r>
              <a:rPr lang="en-US" sz="2000" dirty="0"/>
              <a:t>~1h 20m after 2</a:t>
            </a:r>
            <a:r>
              <a:rPr lang="en-US" sz="2000" baseline="30000" dirty="0"/>
              <a:t>nd</a:t>
            </a:r>
            <a:r>
              <a:rPr lang="en-US" sz="2000" dirty="0"/>
              <a:t> eruption</a:t>
            </a:r>
          </a:p>
          <a:p>
            <a:r>
              <a:rPr lang="en-US" sz="2000" dirty="0"/>
              <a:t>10 </a:t>
            </a:r>
            <a:r>
              <a:rPr lang="en-US" sz="2000" dirty="0" err="1"/>
              <a:t>kt</a:t>
            </a:r>
            <a:r>
              <a:rPr lang="en-US" sz="2000" dirty="0"/>
              <a:t> SO</a:t>
            </a:r>
            <a:r>
              <a:rPr lang="en-US" sz="2000" baseline="-25000" dirty="0"/>
              <a:t>2</a:t>
            </a:r>
          </a:p>
        </p:txBody>
      </p:sp>
      <p:sp>
        <p:nvSpPr>
          <p:cNvPr id="13" name="TextBox 12"/>
          <p:cNvSpPr txBox="1"/>
          <p:nvPr/>
        </p:nvSpPr>
        <p:spPr>
          <a:xfrm>
            <a:off x="85139" y="4676972"/>
            <a:ext cx="1897923" cy="1631216"/>
          </a:xfrm>
          <a:prstGeom prst="rect">
            <a:avLst/>
          </a:prstGeom>
          <a:noFill/>
        </p:spPr>
        <p:txBody>
          <a:bodyPr wrap="square" rtlCol="0">
            <a:spAutoFit/>
          </a:bodyPr>
          <a:lstStyle/>
          <a:p>
            <a:r>
              <a:rPr lang="en-US" sz="2000" dirty="0">
                <a:solidFill>
                  <a:srgbClr val="0070C0"/>
                </a:solidFill>
              </a:rPr>
              <a:t>Oct 21</a:t>
            </a:r>
          </a:p>
          <a:p>
            <a:r>
              <a:rPr lang="en-US" sz="2000" dirty="0">
                <a:solidFill>
                  <a:srgbClr val="0070C0"/>
                </a:solidFill>
              </a:rPr>
              <a:t>02:43 UT</a:t>
            </a:r>
          </a:p>
          <a:p>
            <a:r>
              <a:rPr lang="en-US" sz="2000" dirty="0"/>
              <a:t>~3h after 2</a:t>
            </a:r>
            <a:r>
              <a:rPr lang="en-US" sz="2000" baseline="30000" dirty="0"/>
              <a:t>nd</a:t>
            </a:r>
            <a:r>
              <a:rPr lang="en-US" sz="2000" dirty="0"/>
              <a:t> eruption</a:t>
            </a:r>
          </a:p>
          <a:p>
            <a:r>
              <a:rPr lang="en-US" sz="2000" dirty="0"/>
              <a:t>10 </a:t>
            </a:r>
            <a:r>
              <a:rPr lang="en-US" sz="2000" dirty="0" err="1"/>
              <a:t>kt</a:t>
            </a:r>
            <a:r>
              <a:rPr lang="en-US" sz="2000" dirty="0"/>
              <a:t> SO</a:t>
            </a:r>
            <a:r>
              <a:rPr lang="en-US" sz="2000" baseline="-25000" dirty="0"/>
              <a:t>2</a:t>
            </a:r>
          </a:p>
        </p:txBody>
      </p:sp>
      <p:sp>
        <p:nvSpPr>
          <p:cNvPr id="14" name="TextBox 13"/>
          <p:cNvSpPr txBox="1"/>
          <p:nvPr/>
        </p:nvSpPr>
        <p:spPr>
          <a:xfrm>
            <a:off x="-6960294" y="8208585"/>
            <a:ext cx="1897923" cy="1323439"/>
          </a:xfrm>
          <a:prstGeom prst="rect">
            <a:avLst/>
          </a:prstGeom>
          <a:noFill/>
        </p:spPr>
        <p:txBody>
          <a:bodyPr wrap="square" rtlCol="0">
            <a:spAutoFit/>
          </a:bodyPr>
          <a:lstStyle/>
          <a:p>
            <a:r>
              <a:rPr lang="en-US" sz="2000" dirty="0">
                <a:solidFill>
                  <a:srgbClr val="0070C0"/>
                </a:solidFill>
              </a:rPr>
              <a:t>May 21</a:t>
            </a:r>
          </a:p>
          <a:p>
            <a:r>
              <a:rPr lang="en-US" sz="2000" dirty="0">
                <a:solidFill>
                  <a:srgbClr val="0070C0"/>
                </a:solidFill>
              </a:rPr>
              <a:t>02:43 UT</a:t>
            </a:r>
          </a:p>
          <a:p>
            <a:r>
              <a:rPr lang="en-US" sz="2000">
                <a:solidFill>
                  <a:srgbClr val="0070C0"/>
                </a:solidFill>
              </a:rPr>
              <a:t>~3h </a:t>
            </a:r>
            <a:r>
              <a:rPr lang="en-US" sz="2000" dirty="0">
                <a:solidFill>
                  <a:srgbClr val="0070C0"/>
                </a:solidFill>
              </a:rPr>
              <a:t>after 2</a:t>
            </a:r>
            <a:r>
              <a:rPr lang="en-US" sz="2000" baseline="30000" dirty="0">
                <a:solidFill>
                  <a:srgbClr val="0070C0"/>
                </a:solidFill>
              </a:rPr>
              <a:t>nd</a:t>
            </a:r>
            <a:r>
              <a:rPr lang="en-US" sz="2000" dirty="0">
                <a:solidFill>
                  <a:srgbClr val="0070C0"/>
                </a:solidFill>
              </a:rPr>
              <a:t> eruption</a:t>
            </a:r>
          </a:p>
        </p:txBody>
      </p:sp>
      <p:sp>
        <p:nvSpPr>
          <p:cNvPr id="15" name="TextBox 14"/>
          <p:cNvSpPr txBox="1"/>
          <p:nvPr/>
        </p:nvSpPr>
        <p:spPr>
          <a:xfrm>
            <a:off x="7174498" y="4676971"/>
            <a:ext cx="1897923" cy="1631216"/>
          </a:xfrm>
          <a:prstGeom prst="rect">
            <a:avLst/>
          </a:prstGeom>
          <a:noFill/>
        </p:spPr>
        <p:txBody>
          <a:bodyPr wrap="square" rtlCol="0">
            <a:spAutoFit/>
          </a:bodyPr>
          <a:lstStyle/>
          <a:p>
            <a:r>
              <a:rPr lang="en-US" sz="2000" dirty="0">
                <a:solidFill>
                  <a:srgbClr val="0070C0"/>
                </a:solidFill>
              </a:rPr>
              <a:t>Oct 21</a:t>
            </a:r>
          </a:p>
          <a:p>
            <a:r>
              <a:rPr lang="en-US" sz="2000" dirty="0">
                <a:solidFill>
                  <a:srgbClr val="0070C0"/>
                </a:solidFill>
              </a:rPr>
              <a:t>04:31 UT</a:t>
            </a:r>
          </a:p>
          <a:p>
            <a:r>
              <a:rPr lang="en-US" sz="2000" dirty="0"/>
              <a:t>~4h 50m after 2</a:t>
            </a:r>
            <a:r>
              <a:rPr lang="en-US" sz="2000" baseline="30000" dirty="0"/>
              <a:t>nd</a:t>
            </a:r>
            <a:r>
              <a:rPr lang="en-US" sz="2000" dirty="0"/>
              <a:t> eruption</a:t>
            </a:r>
          </a:p>
          <a:p>
            <a:r>
              <a:rPr lang="en-US" sz="2000" dirty="0"/>
              <a:t>11 </a:t>
            </a:r>
            <a:r>
              <a:rPr lang="en-US" sz="2000" dirty="0" err="1"/>
              <a:t>kt</a:t>
            </a:r>
            <a:r>
              <a:rPr lang="en-US" sz="2000" dirty="0"/>
              <a:t> SO</a:t>
            </a:r>
            <a:r>
              <a:rPr lang="en-US" sz="2000" baseline="-25000" dirty="0"/>
              <a:t>2</a:t>
            </a:r>
          </a:p>
        </p:txBody>
      </p:sp>
      <p:sp>
        <p:nvSpPr>
          <p:cNvPr id="3" name="TextBox 2"/>
          <p:cNvSpPr txBox="1"/>
          <p:nvPr/>
        </p:nvSpPr>
        <p:spPr>
          <a:xfrm>
            <a:off x="6957928" y="2893818"/>
            <a:ext cx="2150465" cy="1569660"/>
          </a:xfrm>
          <a:prstGeom prst="rect">
            <a:avLst/>
          </a:prstGeom>
          <a:noFill/>
        </p:spPr>
        <p:txBody>
          <a:bodyPr wrap="square" rtlCol="0">
            <a:spAutoFit/>
          </a:bodyPr>
          <a:lstStyle/>
          <a:p>
            <a:pPr marL="228600" indent="-228600">
              <a:buFont typeface="Arial" charset="0"/>
              <a:buChar char="•"/>
            </a:pPr>
            <a:r>
              <a:rPr lang="en-US" dirty="0">
                <a:solidFill>
                  <a:srgbClr val="FF0000"/>
                </a:solidFill>
              </a:rPr>
              <a:t>Conclusion: 1</a:t>
            </a:r>
            <a:r>
              <a:rPr lang="en-US" baseline="30000" dirty="0">
                <a:solidFill>
                  <a:srgbClr val="FF0000"/>
                </a:solidFill>
              </a:rPr>
              <a:t>st</a:t>
            </a:r>
            <a:r>
              <a:rPr lang="en-US" dirty="0">
                <a:solidFill>
                  <a:srgbClr val="FF0000"/>
                </a:solidFill>
              </a:rPr>
              <a:t> eruption produced most SO</a:t>
            </a:r>
            <a:r>
              <a:rPr lang="en-US" baseline="-25000" dirty="0">
                <a:solidFill>
                  <a:srgbClr val="FF0000"/>
                </a:solidFill>
              </a:rPr>
              <a:t>2</a:t>
            </a:r>
          </a:p>
        </p:txBody>
      </p:sp>
    </p:spTree>
    <p:extLst>
      <p:ext uri="{BB962C8B-B14F-4D97-AF65-F5344CB8AC3E}">
        <p14:creationId xmlns:p14="http://schemas.microsoft.com/office/powerpoint/2010/main" val="17829692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err="1"/>
              <a:t>Tinakula</a:t>
            </a:r>
            <a:r>
              <a:rPr lang="en-US" sz="2800" dirty="0"/>
              <a:t> eruption – EPIC vs. OMI</a:t>
            </a:r>
          </a:p>
        </p:txBody>
      </p:sp>
      <p:sp>
        <p:nvSpPr>
          <p:cNvPr id="14" name="TextBox 13"/>
          <p:cNvSpPr txBox="1"/>
          <p:nvPr/>
        </p:nvSpPr>
        <p:spPr>
          <a:xfrm>
            <a:off x="-6960294" y="8208585"/>
            <a:ext cx="1897923" cy="1323439"/>
          </a:xfrm>
          <a:prstGeom prst="rect">
            <a:avLst/>
          </a:prstGeom>
          <a:noFill/>
        </p:spPr>
        <p:txBody>
          <a:bodyPr wrap="square" rtlCol="0">
            <a:spAutoFit/>
          </a:bodyPr>
          <a:lstStyle/>
          <a:p>
            <a:r>
              <a:rPr lang="en-US" sz="2000" dirty="0">
                <a:solidFill>
                  <a:srgbClr val="0070C0"/>
                </a:solidFill>
              </a:rPr>
              <a:t>May 21</a:t>
            </a:r>
          </a:p>
          <a:p>
            <a:r>
              <a:rPr lang="en-US" sz="2000" dirty="0">
                <a:solidFill>
                  <a:srgbClr val="0070C0"/>
                </a:solidFill>
              </a:rPr>
              <a:t>02:43 UT</a:t>
            </a:r>
          </a:p>
          <a:p>
            <a:r>
              <a:rPr lang="en-US" sz="2000">
                <a:solidFill>
                  <a:srgbClr val="0070C0"/>
                </a:solidFill>
              </a:rPr>
              <a:t>~3h </a:t>
            </a:r>
            <a:r>
              <a:rPr lang="en-US" sz="2000" dirty="0">
                <a:solidFill>
                  <a:srgbClr val="0070C0"/>
                </a:solidFill>
              </a:rPr>
              <a:t>after 2</a:t>
            </a:r>
            <a:r>
              <a:rPr lang="en-US" sz="2000" baseline="30000" dirty="0">
                <a:solidFill>
                  <a:srgbClr val="0070C0"/>
                </a:solidFill>
              </a:rPr>
              <a:t>nd</a:t>
            </a:r>
            <a:r>
              <a:rPr lang="en-US" sz="2000" dirty="0">
                <a:solidFill>
                  <a:srgbClr val="0070C0"/>
                </a:solidFill>
              </a:rPr>
              <a:t> eruption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15" y="799755"/>
            <a:ext cx="4365730" cy="6029370"/>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7814" r="20841"/>
          <a:stretch/>
        </p:blipFill>
        <p:spPr>
          <a:xfrm>
            <a:off x="4514250" y="770020"/>
            <a:ext cx="4427621" cy="5322771"/>
          </a:xfrm>
          <a:prstGeom prst="rect">
            <a:avLst/>
          </a:prstGeom>
        </p:spPr>
      </p:pic>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1676" t="3966" r="37050" b="92864"/>
          <a:stretch/>
        </p:blipFill>
        <p:spPr>
          <a:xfrm>
            <a:off x="4825198" y="4759122"/>
            <a:ext cx="3763478" cy="200990"/>
          </a:xfrm>
          <a:prstGeom prst="rect">
            <a:avLst/>
          </a:prstGeom>
        </p:spPr>
      </p:pic>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r="41438" b="96499"/>
          <a:stretch/>
        </p:blipFill>
        <p:spPr>
          <a:xfrm>
            <a:off x="4825198" y="4475176"/>
            <a:ext cx="3596907" cy="221953"/>
          </a:xfrm>
          <a:prstGeom prst="rect">
            <a:avLst/>
          </a:prstGeom>
        </p:spPr>
      </p:pic>
      <p:sp>
        <p:nvSpPr>
          <p:cNvPr id="11" name="TextBox 10"/>
          <p:cNvSpPr txBox="1"/>
          <p:nvPr/>
        </p:nvSpPr>
        <p:spPr>
          <a:xfrm>
            <a:off x="4616039" y="6153919"/>
            <a:ext cx="4191077" cy="646331"/>
          </a:xfrm>
          <a:prstGeom prst="rect">
            <a:avLst/>
          </a:prstGeom>
          <a:noFill/>
        </p:spPr>
        <p:txBody>
          <a:bodyPr wrap="square" rtlCol="0">
            <a:spAutoFit/>
          </a:bodyPr>
          <a:lstStyle/>
          <a:p>
            <a:pPr marL="171450" indent="-171450">
              <a:buFont typeface="Arial" charset="0"/>
              <a:buChar char="•"/>
            </a:pPr>
            <a:r>
              <a:rPr lang="en-US" sz="1800" dirty="0"/>
              <a:t>EPIC SO</a:t>
            </a:r>
            <a:r>
              <a:rPr lang="en-US" sz="1800" baseline="-25000" dirty="0"/>
              <a:t>2</a:t>
            </a:r>
            <a:r>
              <a:rPr lang="en-US" sz="1800" dirty="0"/>
              <a:t> retrieval sensitivity should improve with new L1b data in 2018</a:t>
            </a:r>
          </a:p>
        </p:txBody>
      </p:sp>
      <p:grpSp>
        <p:nvGrpSpPr>
          <p:cNvPr id="8" name="Group 7"/>
          <p:cNvGrpSpPr/>
          <p:nvPr/>
        </p:nvGrpSpPr>
        <p:grpSpPr>
          <a:xfrm>
            <a:off x="1289041" y="2416629"/>
            <a:ext cx="5939073" cy="1295400"/>
            <a:chOff x="1289041" y="2416629"/>
            <a:chExt cx="5939073" cy="1295400"/>
          </a:xfrm>
        </p:grpSpPr>
        <p:sp>
          <p:nvSpPr>
            <p:cNvPr id="5" name="Freeform 4"/>
            <p:cNvSpPr/>
            <p:nvPr/>
          </p:nvSpPr>
          <p:spPr bwMode="auto">
            <a:xfrm>
              <a:off x="1289041" y="2416629"/>
              <a:ext cx="1486816" cy="1295400"/>
            </a:xfrm>
            <a:custGeom>
              <a:avLst/>
              <a:gdLst>
                <a:gd name="connsiteX0" fmla="*/ 496216 w 1486816"/>
                <a:gd name="connsiteY0" fmla="*/ 348342 h 1295400"/>
                <a:gd name="connsiteX1" fmla="*/ 387359 w 1486816"/>
                <a:gd name="connsiteY1" fmla="*/ 381000 h 1295400"/>
                <a:gd name="connsiteX2" fmla="*/ 354702 w 1486816"/>
                <a:gd name="connsiteY2" fmla="*/ 391885 h 1295400"/>
                <a:gd name="connsiteX3" fmla="*/ 300273 w 1486816"/>
                <a:gd name="connsiteY3" fmla="*/ 424542 h 1295400"/>
                <a:gd name="connsiteX4" fmla="*/ 234959 w 1486816"/>
                <a:gd name="connsiteY4" fmla="*/ 457200 h 1295400"/>
                <a:gd name="connsiteX5" fmla="*/ 202302 w 1486816"/>
                <a:gd name="connsiteY5" fmla="*/ 478971 h 1295400"/>
                <a:gd name="connsiteX6" fmla="*/ 169645 w 1486816"/>
                <a:gd name="connsiteY6" fmla="*/ 489857 h 1295400"/>
                <a:gd name="connsiteX7" fmla="*/ 126102 w 1486816"/>
                <a:gd name="connsiteY7" fmla="*/ 533400 h 1295400"/>
                <a:gd name="connsiteX8" fmla="*/ 104330 w 1486816"/>
                <a:gd name="connsiteY8" fmla="*/ 555171 h 1295400"/>
                <a:gd name="connsiteX9" fmla="*/ 71673 w 1486816"/>
                <a:gd name="connsiteY9" fmla="*/ 576942 h 1295400"/>
                <a:gd name="connsiteX10" fmla="*/ 28130 w 1486816"/>
                <a:gd name="connsiteY10" fmla="*/ 620485 h 1295400"/>
                <a:gd name="connsiteX11" fmla="*/ 17245 w 1486816"/>
                <a:gd name="connsiteY11" fmla="*/ 870857 h 1295400"/>
                <a:gd name="connsiteX12" fmla="*/ 60788 w 1486816"/>
                <a:gd name="connsiteY12" fmla="*/ 957942 h 1295400"/>
                <a:gd name="connsiteX13" fmla="*/ 104330 w 1486816"/>
                <a:gd name="connsiteY13" fmla="*/ 1055914 h 1295400"/>
                <a:gd name="connsiteX14" fmla="*/ 147873 w 1486816"/>
                <a:gd name="connsiteY14" fmla="*/ 1099457 h 1295400"/>
                <a:gd name="connsiteX15" fmla="*/ 158759 w 1486816"/>
                <a:gd name="connsiteY15" fmla="*/ 1132114 h 1295400"/>
                <a:gd name="connsiteX16" fmla="*/ 278502 w 1486816"/>
                <a:gd name="connsiteY16" fmla="*/ 1230085 h 1295400"/>
                <a:gd name="connsiteX17" fmla="*/ 311159 w 1486816"/>
                <a:gd name="connsiteY17" fmla="*/ 1251857 h 1295400"/>
                <a:gd name="connsiteX18" fmla="*/ 420016 w 1486816"/>
                <a:gd name="connsiteY18" fmla="*/ 1284514 h 1295400"/>
                <a:gd name="connsiteX19" fmla="*/ 594188 w 1486816"/>
                <a:gd name="connsiteY19" fmla="*/ 1295400 h 1295400"/>
                <a:gd name="connsiteX20" fmla="*/ 779245 w 1486816"/>
                <a:gd name="connsiteY20" fmla="*/ 1284514 h 1295400"/>
                <a:gd name="connsiteX21" fmla="*/ 822788 w 1486816"/>
                <a:gd name="connsiteY21" fmla="*/ 1240971 h 1295400"/>
                <a:gd name="connsiteX22" fmla="*/ 833673 w 1486816"/>
                <a:gd name="connsiteY22" fmla="*/ 1186542 h 1295400"/>
                <a:gd name="connsiteX23" fmla="*/ 920759 w 1486816"/>
                <a:gd name="connsiteY23" fmla="*/ 1143000 h 1295400"/>
                <a:gd name="connsiteX24" fmla="*/ 1105816 w 1486816"/>
                <a:gd name="connsiteY24" fmla="*/ 1121228 h 1295400"/>
                <a:gd name="connsiteX25" fmla="*/ 1182016 w 1486816"/>
                <a:gd name="connsiteY25" fmla="*/ 1110342 h 1295400"/>
                <a:gd name="connsiteX26" fmla="*/ 1247330 w 1486816"/>
                <a:gd name="connsiteY26" fmla="*/ 1088571 h 1295400"/>
                <a:gd name="connsiteX27" fmla="*/ 1290873 w 1486816"/>
                <a:gd name="connsiteY27" fmla="*/ 1045028 h 1295400"/>
                <a:gd name="connsiteX28" fmla="*/ 1356188 w 1486816"/>
                <a:gd name="connsiteY28" fmla="*/ 957942 h 1295400"/>
                <a:gd name="connsiteX29" fmla="*/ 1388845 w 1486816"/>
                <a:gd name="connsiteY29" fmla="*/ 936171 h 1295400"/>
                <a:gd name="connsiteX30" fmla="*/ 1432388 w 1486816"/>
                <a:gd name="connsiteY30" fmla="*/ 838200 h 1295400"/>
                <a:gd name="connsiteX31" fmla="*/ 1454159 w 1486816"/>
                <a:gd name="connsiteY31" fmla="*/ 522514 h 1295400"/>
                <a:gd name="connsiteX32" fmla="*/ 1475930 w 1486816"/>
                <a:gd name="connsiteY32" fmla="*/ 457200 h 1295400"/>
                <a:gd name="connsiteX33" fmla="*/ 1486816 w 1486816"/>
                <a:gd name="connsiteY33" fmla="*/ 424542 h 1295400"/>
                <a:gd name="connsiteX34" fmla="*/ 1475930 w 1486816"/>
                <a:gd name="connsiteY34" fmla="*/ 326571 h 1295400"/>
                <a:gd name="connsiteX35" fmla="*/ 1465045 w 1486816"/>
                <a:gd name="connsiteY35" fmla="*/ 293914 h 1295400"/>
                <a:gd name="connsiteX36" fmla="*/ 1443273 w 1486816"/>
                <a:gd name="connsiteY36" fmla="*/ 130628 h 1295400"/>
                <a:gd name="connsiteX37" fmla="*/ 1432388 w 1486816"/>
                <a:gd name="connsiteY37" fmla="*/ 97971 h 1295400"/>
                <a:gd name="connsiteX38" fmla="*/ 1388845 w 1486816"/>
                <a:gd name="connsiteY38" fmla="*/ 54428 h 1295400"/>
                <a:gd name="connsiteX39" fmla="*/ 1356188 w 1486816"/>
                <a:gd name="connsiteY39" fmla="*/ 43542 h 1295400"/>
                <a:gd name="connsiteX40" fmla="*/ 1334416 w 1486816"/>
                <a:gd name="connsiteY40" fmla="*/ 21771 h 1295400"/>
                <a:gd name="connsiteX41" fmla="*/ 1182016 w 1486816"/>
                <a:gd name="connsiteY41" fmla="*/ 0 h 1295400"/>
                <a:gd name="connsiteX42" fmla="*/ 942530 w 1486816"/>
                <a:gd name="connsiteY42" fmla="*/ 21771 h 1295400"/>
                <a:gd name="connsiteX43" fmla="*/ 877216 w 1486816"/>
                <a:gd name="connsiteY43" fmla="*/ 43542 h 1295400"/>
                <a:gd name="connsiteX44" fmla="*/ 844559 w 1486816"/>
                <a:gd name="connsiteY44" fmla="*/ 54428 h 1295400"/>
                <a:gd name="connsiteX45" fmla="*/ 757473 w 1486816"/>
                <a:gd name="connsiteY45" fmla="*/ 97971 h 1295400"/>
                <a:gd name="connsiteX46" fmla="*/ 757473 w 1486816"/>
                <a:gd name="connsiteY46" fmla="*/ 97971 h 1295400"/>
                <a:gd name="connsiteX47" fmla="*/ 692159 w 1486816"/>
                <a:gd name="connsiteY47" fmla="*/ 130628 h 1295400"/>
                <a:gd name="connsiteX48" fmla="*/ 615959 w 1486816"/>
                <a:gd name="connsiteY48" fmla="*/ 195942 h 1295400"/>
                <a:gd name="connsiteX49" fmla="*/ 594188 w 1486816"/>
                <a:gd name="connsiteY49" fmla="*/ 217714 h 1295400"/>
                <a:gd name="connsiteX50" fmla="*/ 561530 w 1486816"/>
                <a:gd name="connsiteY50" fmla="*/ 228600 h 1295400"/>
                <a:gd name="connsiteX51" fmla="*/ 496216 w 1486816"/>
                <a:gd name="connsiteY51" fmla="*/ 348342 h 129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6816" h="1295400">
                  <a:moveTo>
                    <a:pt x="496216" y="348342"/>
                  </a:moveTo>
                  <a:cubicBezTo>
                    <a:pt x="430403" y="364796"/>
                    <a:pt x="466876" y="354494"/>
                    <a:pt x="387359" y="381000"/>
                  </a:cubicBezTo>
                  <a:lnTo>
                    <a:pt x="354702" y="391885"/>
                  </a:lnTo>
                  <a:cubicBezTo>
                    <a:pt x="299534" y="447053"/>
                    <a:pt x="370932" y="382146"/>
                    <a:pt x="300273" y="424542"/>
                  </a:cubicBezTo>
                  <a:cubicBezTo>
                    <a:pt x="230948" y="466137"/>
                    <a:pt x="342359" y="430349"/>
                    <a:pt x="234959" y="457200"/>
                  </a:cubicBezTo>
                  <a:cubicBezTo>
                    <a:pt x="224073" y="464457"/>
                    <a:pt x="214004" y="473120"/>
                    <a:pt x="202302" y="478971"/>
                  </a:cubicBezTo>
                  <a:cubicBezTo>
                    <a:pt x="192039" y="484103"/>
                    <a:pt x="178982" y="483188"/>
                    <a:pt x="169645" y="489857"/>
                  </a:cubicBezTo>
                  <a:cubicBezTo>
                    <a:pt x="152942" y="501788"/>
                    <a:pt x="140616" y="518886"/>
                    <a:pt x="126102" y="533400"/>
                  </a:cubicBezTo>
                  <a:cubicBezTo>
                    <a:pt x="118845" y="540657"/>
                    <a:pt x="112870" y="549478"/>
                    <a:pt x="104330" y="555171"/>
                  </a:cubicBezTo>
                  <a:cubicBezTo>
                    <a:pt x="93444" y="562428"/>
                    <a:pt x="81606" y="568428"/>
                    <a:pt x="71673" y="576942"/>
                  </a:cubicBezTo>
                  <a:cubicBezTo>
                    <a:pt x="56088" y="590300"/>
                    <a:pt x="28130" y="620485"/>
                    <a:pt x="28130" y="620485"/>
                  </a:cubicBezTo>
                  <a:cubicBezTo>
                    <a:pt x="-9206" y="732495"/>
                    <a:pt x="-5692" y="695003"/>
                    <a:pt x="17245" y="870857"/>
                  </a:cubicBezTo>
                  <a:cubicBezTo>
                    <a:pt x="24750" y="928397"/>
                    <a:pt x="30620" y="927775"/>
                    <a:pt x="60788" y="957942"/>
                  </a:cubicBezTo>
                  <a:cubicBezTo>
                    <a:pt x="75692" y="1002657"/>
                    <a:pt x="76102" y="1022981"/>
                    <a:pt x="104330" y="1055914"/>
                  </a:cubicBezTo>
                  <a:cubicBezTo>
                    <a:pt x="117688" y="1071499"/>
                    <a:pt x="147873" y="1099457"/>
                    <a:pt x="147873" y="1099457"/>
                  </a:cubicBezTo>
                  <a:cubicBezTo>
                    <a:pt x="151502" y="1110343"/>
                    <a:pt x="151874" y="1122934"/>
                    <a:pt x="158759" y="1132114"/>
                  </a:cubicBezTo>
                  <a:cubicBezTo>
                    <a:pt x="195224" y="1180733"/>
                    <a:pt x="229028" y="1197102"/>
                    <a:pt x="278502" y="1230085"/>
                  </a:cubicBezTo>
                  <a:cubicBezTo>
                    <a:pt x="289388" y="1237342"/>
                    <a:pt x="298747" y="1247720"/>
                    <a:pt x="311159" y="1251857"/>
                  </a:cubicBezTo>
                  <a:cubicBezTo>
                    <a:pt x="325772" y="1256728"/>
                    <a:pt x="396516" y="1282164"/>
                    <a:pt x="420016" y="1284514"/>
                  </a:cubicBezTo>
                  <a:cubicBezTo>
                    <a:pt x="477898" y="1290302"/>
                    <a:pt x="536131" y="1291771"/>
                    <a:pt x="594188" y="1295400"/>
                  </a:cubicBezTo>
                  <a:cubicBezTo>
                    <a:pt x="655874" y="1291771"/>
                    <a:pt x="719133" y="1298826"/>
                    <a:pt x="779245" y="1284514"/>
                  </a:cubicBezTo>
                  <a:cubicBezTo>
                    <a:pt x="799213" y="1279760"/>
                    <a:pt x="822788" y="1240971"/>
                    <a:pt x="822788" y="1240971"/>
                  </a:cubicBezTo>
                  <a:cubicBezTo>
                    <a:pt x="826416" y="1222828"/>
                    <a:pt x="826385" y="1203548"/>
                    <a:pt x="833673" y="1186542"/>
                  </a:cubicBezTo>
                  <a:cubicBezTo>
                    <a:pt x="846339" y="1156989"/>
                    <a:pt x="902357" y="1149134"/>
                    <a:pt x="920759" y="1143000"/>
                  </a:cubicBezTo>
                  <a:cubicBezTo>
                    <a:pt x="1005427" y="1114777"/>
                    <a:pt x="925570" y="1138395"/>
                    <a:pt x="1105816" y="1121228"/>
                  </a:cubicBezTo>
                  <a:cubicBezTo>
                    <a:pt x="1131358" y="1118795"/>
                    <a:pt x="1156616" y="1113971"/>
                    <a:pt x="1182016" y="1110342"/>
                  </a:cubicBezTo>
                  <a:cubicBezTo>
                    <a:pt x="1203787" y="1103085"/>
                    <a:pt x="1231103" y="1104798"/>
                    <a:pt x="1247330" y="1088571"/>
                  </a:cubicBezTo>
                  <a:cubicBezTo>
                    <a:pt x="1261844" y="1074057"/>
                    <a:pt x="1279487" y="1062107"/>
                    <a:pt x="1290873" y="1045028"/>
                  </a:cubicBezTo>
                  <a:cubicBezTo>
                    <a:pt x="1310772" y="1015179"/>
                    <a:pt x="1327421" y="980955"/>
                    <a:pt x="1356188" y="957942"/>
                  </a:cubicBezTo>
                  <a:cubicBezTo>
                    <a:pt x="1366404" y="949769"/>
                    <a:pt x="1377959" y="943428"/>
                    <a:pt x="1388845" y="936171"/>
                  </a:cubicBezTo>
                  <a:cubicBezTo>
                    <a:pt x="1414753" y="858445"/>
                    <a:pt x="1397886" y="889952"/>
                    <a:pt x="1432388" y="838200"/>
                  </a:cubicBezTo>
                  <a:cubicBezTo>
                    <a:pt x="1469673" y="689049"/>
                    <a:pt x="1416081" y="915990"/>
                    <a:pt x="1454159" y="522514"/>
                  </a:cubicBezTo>
                  <a:cubicBezTo>
                    <a:pt x="1456370" y="499672"/>
                    <a:pt x="1468673" y="478971"/>
                    <a:pt x="1475930" y="457200"/>
                  </a:cubicBezTo>
                  <a:lnTo>
                    <a:pt x="1486816" y="424542"/>
                  </a:lnTo>
                  <a:cubicBezTo>
                    <a:pt x="1483187" y="391885"/>
                    <a:pt x="1481332" y="358982"/>
                    <a:pt x="1475930" y="326571"/>
                  </a:cubicBezTo>
                  <a:cubicBezTo>
                    <a:pt x="1474044" y="315253"/>
                    <a:pt x="1466790" y="305255"/>
                    <a:pt x="1465045" y="293914"/>
                  </a:cubicBezTo>
                  <a:cubicBezTo>
                    <a:pt x="1448720" y="187799"/>
                    <a:pt x="1463136" y="210083"/>
                    <a:pt x="1443273" y="130628"/>
                  </a:cubicBezTo>
                  <a:cubicBezTo>
                    <a:pt x="1440490" y="119496"/>
                    <a:pt x="1439057" y="107308"/>
                    <a:pt x="1432388" y="97971"/>
                  </a:cubicBezTo>
                  <a:cubicBezTo>
                    <a:pt x="1420457" y="81268"/>
                    <a:pt x="1408318" y="60919"/>
                    <a:pt x="1388845" y="54428"/>
                  </a:cubicBezTo>
                  <a:lnTo>
                    <a:pt x="1356188" y="43542"/>
                  </a:lnTo>
                  <a:cubicBezTo>
                    <a:pt x="1348931" y="36285"/>
                    <a:pt x="1343217" y="27051"/>
                    <a:pt x="1334416" y="21771"/>
                  </a:cubicBezTo>
                  <a:cubicBezTo>
                    <a:pt x="1300757" y="1576"/>
                    <a:pt x="1183881" y="170"/>
                    <a:pt x="1182016" y="0"/>
                  </a:cubicBezTo>
                  <a:cubicBezTo>
                    <a:pt x="1066820" y="6399"/>
                    <a:pt x="1027651" y="-3765"/>
                    <a:pt x="942530" y="21771"/>
                  </a:cubicBezTo>
                  <a:cubicBezTo>
                    <a:pt x="920549" y="28365"/>
                    <a:pt x="898987" y="36285"/>
                    <a:pt x="877216" y="43542"/>
                  </a:cubicBezTo>
                  <a:lnTo>
                    <a:pt x="844559" y="54428"/>
                  </a:lnTo>
                  <a:cubicBezTo>
                    <a:pt x="806561" y="92428"/>
                    <a:pt x="832525" y="72955"/>
                    <a:pt x="757473" y="97971"/>
                  </a:cubicBezTo>
                  <a:lnTo>
                    <a:pt x="757473" y="97971"/>
                  </a:lnTo>
                  <a:cubicBezTo>
                    <a:pt x="715269" y="126107"/>
                    <a:pt x="737227" y="115605"/>
                    <a:pt x="692159" y="130628"/>
                  </a:cubicBezTo>
                  <a:cubicBezTo>
                    <a:pt x="587332" y="235455"/>
                    <a:pt x="698860" y="129621"/>
                    <a:pt x="615959" y="195942"/>
                  </a:cubicBezTo>
                  <a:cubicBezTo>
                    <a:pt x="607945" y="202353"/>
                    <a:pt x="602989" y="212434"/>
                    <a:pt x="594188" y="217714"/>
                  </a:cubicBezTo>
                  <a:cubicBezTo>
                    <a:pt x="584348" y="223618"/>
                    <a:pt x="572416" y="224971"/>
                    <a:pt x="561530" y="228600"/>
                  </a:cubicBezTo>
                  <a:cubicBezTo>
                    <a:pt x="515975" y="296933"/>
                    <a:pt x="517988" y="267748"/>
                    <a:pt x="496216" y="348342"/>
                  </a:cubicBezTo>
                  <a:close/>
                </a:path>
              </a:pathLst>
            </a:custGeom>
            <a:noFill/>
            <a:ln w="4127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3" name="Freeform 12"/>
            <p:cNvSpPr/>
            <p:nvPr/>
          </p:nvSpPr>
          <p:spPr bwMode="auto">
            <a:xfrm>
              <a:off x="5741298" y="2416629"/>
              <a:ext cx="1486816" cy="1295400"/>
            </a:xfrm>
            <a:custGeom>
              <a:avLst/>
              <a:gdLst>
                <a:gd name="connsiteX0" fmla="*/ 496216 w 1486816"/>
                <a:gd name="connsiteY0" fmla="*/ 348342 h 1295400"/>
                <a:gd name="connsiteX1" fmla="*/ 387359 w 1486816"/>
                <a:gd name="connsiteY1" fmla="*/ 381000 h 1295400"/>
                <a:gd name="connsiteX2" fmla="*/ 354702 w 1486816"/>
                <a:gd name="connsiteY2" fmla="*/ 391885 h 1295400"/>
                <a:gd name="connsiteX3" fmla="*/ 300273 w 1486816"/>
                <a:gd name="connsiteY3" fmla="*/ 424542 h 1295400"/>
                <a:gd name="connsiteX4" fmla="*/ 234959 w 1486816"/>
                <a:gd name="connsiteY4" fmla="*/ 457200 h 1295400"/>
                <a:gd name="connsiteX5" fmla="*/ 202302 w 1486816"/>
                <a:gd name="connsiteY5" fmla="*/ 478971 h 1295400"/>
                <a:gd name="connsiteX6" fmla="*/ 169645 w 1486816"/>
                <a:gd name="connsiteY6" fmla="*/ 489857 h 1295400"/>
                <a:gd name="connsiteX7" fmla="*/ 126102 w 1486816"/>
                <a:gd name="connsiteY7" fmla="*/ 533400 h 1295400"/>
                <a:gd name="connsiteX8" fmla="*/ 104330 w 1486816"/>
                <a:gd name="connsiteY8" fmla="*/ 555171 h 1295400"/>
                <a:gd name="connsiteX9" fmla="*/ 71673 w 1486816"/>
                <a:gd name="connsiteY9" fmla="*/ 576942 h 1295400"/>
                <a:gd name="connsiteX10" fmla="*/ 28130 w 1486816"/>
                <a:gd name="connsiteY10" fmla="*/ 620485 h 1295400"/>
                <a:gd name="connsiteX11" fmla="*/ 17245 w 1486816"/>
                <a:gd name="connsiteY11" fmla="*/ 870857 h 1295400"/>
                <a:gd name="connsiteX12" fmla="*/ 60788 w 1486816"/>
                <a:gd name="connsiteY12" fmla="*/ 957942 h 1295400"/>
                <a:gd name="connsiteX13" fmla="*/ 104330 w 1486816"/>
                <a:gd name="connsiteY13" fmla="*/ 1055914 h 1295400"/>
                <a:gd name="connsiteX14" fmla="*/ 147873 w 1486816"/>
                <a:gd name="connsiteY14" fmla="*/ 1099457 h 1295400"/>
                <a:gd name="connsiteX15" fmla="*/ 158759 w 1486816"/>
                <a:gd name="connsiteY15" fmla="*/ 1132114 h 1295400"/>
                <a:gd name="connsiteX16" fmla="*/ 278502 w 1486816"/>
                <a:gd name="connsiteY16" fmla="*/ 1230085 h 1295400"/>
                <a:gd name="connsiteX17" fmla="*/ 311159 w 1486816"/>
                <a:gd name="connsiteY17" fmla="*/ 1251857 h 1295400"/>
                <a:gd name="connsiteX18" fmla="*/ 420016 w 1486816"/>
                <a:gd name="connsiteY18" fmla="*/ 1284514 h 1295400"/>
                <a:gd name="connsiteX19" fmla="*/ 594188 w 1486816"/>
                <a:gd name="connsiteY19" fmla="*/ 1295400 h 1295400"/>
                <a:gd name="connsiteX20" fmla="*/ 779245 w 1486816"/>
                <a:gd name="connsiteY20" fmla="*/ 1284514 h 1295400"/>
                <a:gd name="connsiteX21" fmla="*/ 822788 w 1486816"/>
                <a:gd name="connsiteY21" fmla="*/ 1240971 h 1295400"/>
                <a:gd name="connsiteX22" fmla="*/ 833673 w 1486816"/>
                <a:gd name="connsiteY22" fmla="*/ 1186542 h 1295400"/>
                <a:gd name="connsiteX23" fmla="*/ 920759 w 1486816"/>
                <a:gd name="connsiteY23" fmla="*/ 1143000 h 1295400"/>
                <a:gd name="connsiteX24" fmla="*/ 1105816 w 1486816"/>
                <a:gd name="connsiteY24" fmla="*/ 1121228 h 1295400"/>
                <a:gd name="connsiteX25" fmla="*/ 1182016 w 1486816"/>
                <a:gd name="connsiteY25" fmla="*/ 1110342 h 1295400"/>
                <a:gd name="connsiteX26" fmla="*/ 1247330 w 1486816"/>
                <a:gd name="connsiteY26" fmla="*/ 1088571 h 1295400"/>
                <a:gd name="connsiteX27" fmla="*/ 1290873 w 1486816"/>
                <a:gd name="connsiteY27" fmla="*/ 1045028 h 1295400"/>
                <a:gd name="connsiteX28" fmla="*/ 1356188 w 1486816"/>
                <a:gd name="connsiteY28" fmla="*/ 957942 h 1295400"/>
                <a:gd name="connsiteX29" fmla="*/ 1388845 w 1486816"/>
                <a:gd name="connsiteY29" fmla="*/ 936171 h 1295400"/>
                <a:gd name="connsiteX30" fmla="*/ 1432388 w 1486816"/>
                <a:gd name="connsiteY30" fmla="*/ 838200 h 1295400"/>
                <a:gd name="connsiteX31" fmla="*/ 1454159 w 1486816"/>
                <a:gd name="connsiteY31" fmla="*/ 522514 h 1295400"/>
                <a:gd name="connsiteX32" fmla="*/ 1475930 w 1486816"/>
                <a:gd name="connsiteY32" fmla="*/ 457200 h 1295400"/>
                <a:gd name="connsiteX33" fmla="*/ 1486816 w 1486816"/>
                <a:gd name="connsiteY33" fmla="*/ 424542 h 1295400"/>
                <a:gd name="connsiteX34" fmla="*/ 1475930 w 1486816"/>
                <a:gd name="connsiteY34" fmla="*/ 326571 h 1295400"/>
                <a:gd name="connsiteX35" fmla="*/ 1465045 w 1486816"/>
                <a:gd name="connsiteY35" fmla="*/ 293914 h 1295400"/>
                <a:gd name="connsiteX36" fmla="*/ 1443273 w 1486816"/>
                <a:gd name="connsiteY36" fmla="*/ 130628 h 1295400"/>
                <a:gd name="connsiteX37" fmla="*/ 1432388 w 1486816"/>
                <a:gd name="connsiteY37" fmla="*/ 97971 h 1295400"/>
                <a:gd name="connsiteX38" fmla="*/ 1388845 w 1486816"/>
                <a:gd name="connsiteY38" fmla="*/ 54428 h 1295400"/>
                <a:gd name="connsiteX39" fmla="*/ 1356188 w 1486816"/>
                <a:gd name="connsiteY39" fmla="*/ 43542 h 1295400"/>
                <a:gd name="connsiteX40" fmla="*/ 1334416 w 1486816"/>
                <a:gd name="connsiteY40" fmla="*/ 21771 h 1295400"/>
                <a:gd name="connsiteX41" fmla="*/ 1182016 w 1486816"/>
                <a:gd name="connsiteY41" fmla="*/ 0 h 1295400"/>
                <a:gd name="connsiteX42" fmla="*/ 942530 w 1486816"/>
                <a:gd name="connsiteY42" fmla="*/ 21771 h 1295400"/>
                <a:gd name="connsiteX43" fmla="*/ 877216 w 1486816"/>
                <a:gd name="connsiteY43" fmla="*/ 43542 h 1295400"/>
                <a:gd name="connsiteX44" fmla="*/ 844559 w 1486816"/>
                <a:gd name="connsiteY44" fmla="*/ 54428 h 1295400"/>
                <a:gd name="connsiteX45" fmla="*/ 757473 w 1486816"/>
                <a:gd name="connsiteY45" fmla="*/ 97971 h 1295400"/>
                <a:gd name="connsiteX46" fmla="*/ 757473 w 1486816"/>
                <a:gd name="connsiteY46" fmla="*/ 97971 h 1295400"/>
                <a:gd name="connsiteX47" fmla="*/ 692159 w 1486816"/>
                <a:gd name="connsiteY47" fmla="*/ 130628 h 1295400"/>
                <a:gd name="connsiteX48" fmla="*/ 615959 w 1486816"/>
                <a:gd name="connsiteY48" fmla="*/ 195942 h 1295400"/>
                <a:gd name="connsiteX49" fmla="*/ 594188 w 1486816"/>
                <a:gd name="connsiteY49" fmla="*/ 217714 h 1295400"/>
                <a:gd name="connsiteX50" fmla="*/ 561530 w 1486816"/>
                <a:gd name="connsiteY50" fmla="*/ 228600 h 1295400"/>
                <a:gd name="connsiteX51" fmla="*/ 496216 w 1486816"/>
                <a:gd name="connsiteY51" fmla="*/ 348342 h 129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6816" h="1295400">
                  <a:moveTo>
                    <a:pt x="496216" y="348342"/>
                  </a:moveTo>
                  <a:cubicBezTo>
                    <a:pt x="430403" y="364796"/>
                    <a:pt x="466876" y="354494"/>
                    <a:pt x="387359" y="381000"/>
                  </a:cubicBezTo>
                  <a:lnTo>
                    <a:pt x="354702" y="391885"/>
                  </a:lnTo>
                  <a:cubicBezTo>
                    <a:pt x="299534" y="447053"/>
                    <a:pt x="370932" y="382146"/>
                    <a:pt x="300273" y="424542"/>
                  </a:cubicBezTo>
                  <a:cubicBezTo>
                    <a:pt x="230948" y="466137"/>
                    <a:pt x="342359" y="430349"/>
                    <a:pt x="234959" y="457200"/>
                  </a:cubicBezTo>
                  <a:cubicBezTo>
                    <a:pt x="224073" y="464457"/>
                    <a:pt x="214004" y="473120"/>
                    <a:pt x="202302" y="478971"/>
                  </a:cubicBezTo>
                  <a:cubicBezTo>
                    <a:pt x="192039" y="484103"/>
                    <a:pt x="178982" y="483188"/>
                    <a:pt x="169645" y="489857"/>
                  </a:cubicBezTo>
                  <a:cubicBezTo>
                    <a:pt x="152942" y="501788"/>
                    <a:pt x="140616" y="518886"/>
                    <a:pt x="126102" y="533400"/>
                  </a:cubicBezTo>
                  <a:cubicBezTo>
                    <a:pt x="118845" y="540657"/>
                    <a:pt x="112870" y="549478"/>
                    <a:pt x="104330" y="555171"/>
                  </a:cubicBezTo>
                  <a:cubicBezTo>
                    <a:pt x="93444" y="562428"/>
                    <a:pt x="81606" y="568428"/>
                    <a:pt x="71673" y="576942"/>
                  </a:cubicBezTo>
                  <a:cubicBezTo>
                    <a:pt x="56088" y="590300"/>
                    <a:pt x="28130" y="620485"/>
                    <a:pt x="28130" y="620485"/>
                  </a:cubicBezTo>
                  <a:cubicBezTo>
                    <a:pt x="-9206" y="732495"/>
                    <a:pt x="-5692" y="695003"/>
                    <a:pt x="17245" y="870857"/>
                  </a:cubicBezTo>
                  <a:cubicBezTo>
                    <a:pt x="24750" y="928397"/>
                    <a:pt x="30620" y="927775"/>
                    <a:pt x="60788" y="957942"/>
                  </a:cubicBezTo>
                  <a:cubicBezTo>
                    <a:pt x="75692" y="1002657"/>
                    <a:pt x="76102" y="1022981"/>
                    <a:pt x="104330" y="1055914"/>
                  </a:cubicBezTo>
                  <a:cubicBezTo>
                    <a:pt x="117688" y="1071499"/>
                    <a:pt x="147873" y="1099457"/>
                    <a:pt x="147873" y="1099457"/>
                  </a:cubicBezTo>
                  <a:cubicBezTo>
                    <a:pt x="151502" y="1110343"/>
                    <a:pt x="151874" y="1122934"/>
                    <a:pt x="158759" y="1132114"/>
                  </a:cubicBezTo>
                  <a:cubicBezTo>
                    <a:pt x="195224" y="1180733"/>
                    <a:pt x="229028" y="1197102"/>
                    <a:pt x="278502" y="1230085"/>
                  </a:cubicBezTo>
                  <a:cubicBezTo>
                    <a:pt x="289388" y="1237342"/>
                    <a:pt x="298747" y="1247720"/>
                    <a:pt x="311159" y="1251857"/>
                  </a:cubicBezTo>
                  <a:cubicBezTo>
                    <a:pt x="325772" y="1256728"/>
                    <a:pt x="396516" y="1282164"/>
                    <a:pt x="420016" y="1284514"/>
                  </a:cubicBezTo>
                  <a:cubicBezTo>
                    <a:pt x="477898" y="1290302"/>
                    <a:pt x="536131" y="1291771"/>
                    <a:pt x="594188" y="1295400"/>
                  </a:cubicBezTo>
                  <a:cubicBezTo>
                    <a:pt x="655874" y="1291771"/>
                    <a:pt x="719133" y="1298826"/>
                    <a:pt x="779245" y="1284514"/>
                  </a:cubicBezTo>
                  <a:cubicBezTo>
                    <a:pt x="799213" y="1279760"/>
                    <a:pt x="822788" y="1240971"/>
                    <a:pt x="822788" y="1240971"/>
                  </a:cubicBezTo>
                  <a:cubicBezTo>
                    <a:pt x="826416" y="1222828"/>
                    <a:pt x="826385" y="1203548"/>
                    <a:pt x="833673" y="1186542"/>
                  </a:cubicBezTo>
                  <a:cubicBezTo>
                    <a:pt x="846339" y="1156989"/>
                    <a:pt x="902357" y="1149134"/>
                    <a:pt x="920759" y="1143000"/>
                  </a:cubicBezTo>
                  <a:cubicBezTo>
                    <a:pt x="1005427" y="1114777"/>
                    <a:pt x="925570" y="1138395"/>
                    <a:pt x="1105816" y="1121228"/>
                  </a:cubicBezTo>
                  <a:cubicBezTo>
                    <a:pt x="1131358" y="1118795"/>
                    <a:pt x="1156616" y="1113971"/>
                    <a:pt x="1182016" y="1110342"/>
                  </a:cubicBezTo>
                  <a:cubicBezTo>
                    <a:pt x="1203787" y="1103085"/>
                    <a:pt x="1231103" y="1104798"/>
                    <a:pt x="1247330" y="1088571"/>
                  </a:cubicBezTo>
                  <a:cubicBezTo>
                    <a:pt x="1261844" y="1074057"/>
                    <a:pt x="1279487" y="1062107"/>
                    <a:pt x="1290873" y="1045028"/>
                  </a:cubicBezTo>
                  <a:cubicBezTo>
                    <a:pt x="1310772" y="1015179"/>
                    <a:pt x="1327421" y="980955"/>
                    <a:pt x="1356188" y="957942"/>
                  </a:cubicBezTo>
                  <a:cubicBezTo>
                    <a:pt x="1366404" y="949769"/>
                    <a:pt x="1377959" y="943428"/>
                    <a:pt x="1388845" y="936171"/>
                  </a:cubicBezTo>
                  <a:cubicBezTo>
                    <a:pt x="1414753" y="858445"/>
                    <a:pt x="1397886" y="889952"/>
                    <a:pt x="1432388" y="838200"/>
                  </a:cubicBezTo>
                  <a:cubicBezTo>
                    <a:pt x="1469673" y="689049"/>
                    <a:pt x="1416081" y="915990"/>
                    <a:pt x="1454159" y="522514"/>
                  </a:cubicBezTo>
                  <a:cubicBezTo>
                    <a:pt x="1456370" y="499672"/>
                    <a:pt x="1468673" y="478971"/>
                    <a:pt x="1475930" y="457200"/>
                  </a:cubicBezTo>
                  <a:lnTo>
                    <a:pt x="1486816" y="424542"/>
                  </a:lnTo>
                  <a:cubicBezTo>
                    <a:pt x="1483187" y="391885"/>
                    <a:pt x="1481332" y="358982"/>
                    <a:pt x="1475930" y="326571"/>
                  </a:cubicBezTo>
                  <a:cubicBezTo>
                    <a:pt x="1474044" y="315253"/>
                    <a:pt x="1466790" y="305255"/>
                    <a:pt x="1465045" y="293914"/>
                  </a:cubicBezTo>
                  <a:cubicBezTo>
                    <a:pt x="1448720" y="187799"/>
                    <a:pt x="1463136" y="210083"/>
                    <a:pt x="1443273" y="130628"/>
                  </a:cubicBezTo>
                  <a:cubicBezTo>
                    <a:pt x="1440490" y="119496"/>
                    <a:pt x="1439057" y="107308"/>
                    <a:pt x="1432388" y="97971"/>
                  </a:cubicBezTo>
                  <a:cubicBezTo>
                    <a:pt x="1420457" y="81268"/>
                    <a:pt x="1408318" y="60919"/>
                    <a:pt x="1388845" y="54428"/>
                  </a:cubicBezTo>
                  <a:lnTo>
                    <a:pt x="1356188" y="43542"/>
                  </a:lnTo>
                  <a:cubicBezTo>
                    <a:pt x="1348931" y="36285"/>
                    <a:pt x="1343217" y="27051"/>
                    <a:pt x="1334416" y="21771"/>
                  </a:cubicBezTo>
                  <a:cubicBezTo>
                    <a:pt x="1300757" y="1576"/>
                    <a:pt x="1183881" y="170"/>
                    <a:pt x="1182016" y="0"/>
                  </a:cubicBezTo>
                  <a:cubicBezTo>
                    <a:pt x="1066820" y="6399"/>
                    <a:pt x="1027651" y="-3765"/>
                    <a:pt x="942530" y="21771"/>
                  </a:cubicBezTo>
                  <a:cubicBezTo>
                    <a:pt x="920549" y="28365"/>
                    <a:pt x="898987" y="36285"/>
                    <a:pt x="877216" y="43542"/>
                  </a:cubicBezTo>
                  <a:lnTo>
                    <a:pt x="844559" y="54428"/>
                  </a:lnTo>
                  <a:cubicBezTo>
                    <a:pt x="806561" y="92428"/>
                    <a:pt x="832525" y="72955"/>
                    <a:pt x="757473" y="97971"/>
                  </a:cubicBezTo>
                  <a:lnTo>
                    <a:pt x="757473" y="97971"/>
                  </a:lnTo>
                  <a:cubicBezTo>
                    <a:pt x="715269" y="126107"/>
                    <a:pt x="737227" y="115605"/>
                    <a:pt x="692159" y="130628"/>
                  </a:cubicBezTo>
                  <a:cubicBezTo>
                    <a:pt x="587332" y="235455"/>
                    <a:pt x="698860" y="129621"/>
                    <a:pt x="615959" y="195942"/>
                  </a:cubicBezTo>
                  <a:cubicBezTo>
                    <a:pt x="607945" y="202353"/>
                    <a:pt x="602989" y="212434"/>
                    <a:pt x="594188" y="217714"/>
                  </a:cubicBezTo>
                  <a:cubicBezTo>
                    <a:pt x="584348" y="223618"/>
                    <a:pt x="572416" y="224971"/>
                    <a:pt x="561530" y="228600"/>
                  </a:cubicBezTo>
                  <a:cubicBezTo>
                    <a:pt x="515975" y="296933"/>
                    <a:pt x="517988" y="267748"/>
                    <a:pt x="496216" y="348342"/>
                  </a:cubicBezTo>
                  <a:close/>
                </a:path>
              </a:pathLst>
            </a:custGeom>
            <a:noFill/>
            <a:ln w="4127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Tree>
    <p:extLst>
      <p:ext uri="{BB962C8B-B14F-4D97-AF65-F5344CB8AC3E}">
        <p14:creationId xmlns:p14="http://schemas.microsoft.com/office/powerpoint/2010/main" val="34922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Sierra </a:t>
            </a:r>
            <a:r>
              <a:rPr lang="en-US" dirty="0" err="1"/>
              <a:t>Negra</a:t>
            </a:r>
            <a:r>
              <a:rPr lang="en-US" dirty="0"/>
              <a:t> (Galapagos Islands) eruption – June 2018 </a:t>
            </a:r>
          </a:p>
        </p:txBody>
      </p:sp>
      <p:sp>
        <p:nvSpPr>
          <p:cNvPr id="4" name="Content Placeholder 2">
            <a:extLst>
              <a:ext uri="{FF2B5EF4-FFF2-40B4-BE49-F238E27FC236}">
                <a16:creationId xmlns:a16="http://schemas.microsoft.com/office/drawing/2014/main" id="{D4334687-9922-674D-A45B-896F81BA07DA}"/>
              </a:ext>
            </a:extLst>
          </p:cNvPr>
          <p:cNvSpPr txBox="1">
            <a:spLocks/>
          </p:cNvSpPr>
          <p:nvPr/>
        </p:nvSpPr>
        <p:spPr bwMode="auto">
          <a:xfrm>
            <a:off x="4589761" y="1385742"/>
            <a:ext cx="4344031" cy="1298464"/>
          </a:xfrm>
          <a:prstGeom prst="rect">
            <a:avLst/>
          </a:prstGeom>
          <a:solidFill>
            <a:schemeClr val="bg1"/>
          </a:solidFill>
          <a:ln>
            <a:miter lim="800000"/>
            <a:headEnd/>
            <a:tailEnd/>
          </a:ln>
        </p:spPr>
        <p:txBody>
          <a:bodyPr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11" charset="-128"/>
                <a:cs typeface="ＭＳ Ｐゴシック" pitchFamily="-111"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a:lstStyle>
          <a:p>
            <a:r>
              <a:rPr lang="en-US" sz="2400" dirty="0">
                <a:solidFill>
                  <a:srgbClr val="0000FF"/>
                </a:solidFill>
                <a:latin typeface="Helvetica" charset="0"/>
                <a:ea typeface="Helvetica" charset="0"/>
                <a:cs typeface="Helvetica" charset="0"/>
              </a:rPr>
              <a:t>Effusive eruption captured in 8-9 consecutive, hourly EPIC exposures</a:t>
            </a:r>
          </a:p>
        </p:txBody>
      </p:sp>
      <p:pic>
        <p:nvPicPr>
          <p:cNvPr id="6" name="Picture 5">
            <a:extLst>
              <a:ext uri="{FF2B5EF4-FFF2-40B4-BE49-F238E27FC236}">
                <a16:creationId xmlns:a16="http://schemas.microsoft.com/office/drawing/2014/main" id="{CD4BECA9-5122-6E4A-8692-F3E4D30ACDF4}"/>
              </a:ext>
            </a:extLst>
          </p:cNvPr>
          <p:cNvPicPr>
            <a:picLocks noChangeAspect="1"/>
          </p:cNvPicPr>
          <p:nvPr/>
        </p:nvPicPr>
        <p:blipFill>
          <a:blip r:embed="rId2"/>
          <a:stretch>
            <a:fillRect/>
          </a:stretch>
        </p:blipFill>
        <p:spPr>
          <a:xfrm>
            <a:off x="4774905" y="3510222"/>
            <a:ext cx="4158887" cy="2772591"/>
          </a:xfrm>
          <a:prstGeom prst="rect">
            <a:avLst/>
          </a:prstGeom>
        </p:spPr>
      </p:pic>
      <p:pic>
        <p:nvPicPr>
          <p:cNvPr id="7" name="Picture 6">
            <a:extLst>
              <a:ext uri="{FF2B5EF4-FFF2-40B4-BE49-F238E27FC236}">
                <a16:creationId xmlns:a16="http://schemas.microsoft.com/office/drawing/2014/main" id="{0C13C1C1-323B-D349-B774-A4C45DDDA12F}"/>
              </a:ext>
            </a:extLst>
          </p:cNvPr>
          <p:cNvPicPr>
            <a:picLocks noChangeAspect="1"/>
          </p:cNvPicPr>
          <p:nvPr/>
        </p:nvPicPr>
        <p:blipFill>
          <a:blip r:embed="rId3"/>
          <a:stretch>
            <a:fillRect/>
          </a:stretch>
        </p:blipFill>
        <p:spPr>
          <a:xfrm>
            <a:off x="74542" y="816529"/>
            <a:ext cx="4393299" cy="5992703"/>
          </a:xfrm>
          <a:prstGeom prst="rect">
            <a:avLst/>
          </a:prstGeom>
        </p:spPr>
      </p:pic>
    </p:spTree>
    <p:extLst>
      <p:ext uri="{BB962C8B-B14F-4D97-AF65-F5344CB8AC3E}">
        <p14:creationId xmlns:p14="http://schemas.microsoft.com/office/powerpoint/2010/main" val="749602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id="{2975AAC6-7A05-3E46-AECE-FA72439ECE0A}"/>
                  </a:ext>
                </a:extLst>
              </p:cNvPr>
              <p:cNvSpPr/>
              <p:nvPr/>
            </p:nvSpPr>
            <p:spPr>
              <a:xfrm>
                <a:off x="314793" y="613120"/>
                <a:ext cx="8604356" cy="6559809"/>
              </a:xfrm>
              <a:prstGeom prst="rect">
                <a:avLst/>
              </a:prstGeom>
            </p:spPr>
            <p:txBody>
              <a:bodyPr wrap="square">
                <a:spAutoFit/>
              </a:bodyPr>
              <a:lstStyle/>
              <a:p>
                <a:r>
                  <a:rPr lang="en-US" sz="2400" dirty="0">
                    <a:latin typeface="Times New Roman"/>
                    <a:cs typeface="Times New Roman"/>
                  </a:rPr>
                  <a:t>The EPIC SO</a:t>
                </a:r>
                <a:r>
                  <a:rPr lang="en-US" sz="2400" baseline="-25000" dirty="0">
                    <a:latin typeface="Times New Roman"/>
                    <a:cs typeface="Times New Roman"/>
                  </a:rPr>
                  <a:t>2</a:t>
                </a:r>
                <a:r>
                  <a:rPr lang="en-US" sz="2400" dirty="0">
                    <a:latin typeface="Times New Roman"/>
                    <a:cs typeface="Times New Roman"/>
                  </a:rPr>
                  <a:t> algorithm retrieves a state vector </a:t>
                </a:r>
                <a:r>
                  <a:rPr lang="en-US" sz="2400" b="1" dirty="0">
                    <a:latin typeface="Times New Roman"/>
                    <a:cs typeface="Times New Roman"/>
                  </a:rPr>
                  <a:t>x, </a:t>
                </a:r>
                <a:r>
                  <a:rPr lang="en-US" sz="2400" dirty="0">
                    <a:latin typeface="Times New Roman"/>
                    <a:cs typeface="Times New Roman"/>
                  </a:rPr>
                  <a:t>using the 4 UV channels on EPIC (317, 325, 340 and 388 nm). The algorithm simultaneously retrieves volcanic SO</a:t>
                </a:r>
                <a:r>
                  <a:rPr lang="en-US" sz="2400" baseline="-25000" dirty="0">
                    <a:latin typeface="Times New Roman"/>
                    <a:cs typeface="Times New Roman"/>
                  </a:rPr>
                  <a:t>2</a:t>
                </a:r>
                <a:r>
                  <a:rPr lang="en-US" sz="2400" dirty="0">
                    <a:latin typeface="Times New Roman"/>
                    <a:cs typeface="Times New Roman"/>
                  </a:rPr>
                  <a:t> (317 nm), O</a:t>
                </a:r>
                <a:r>
                  <a:rPr lang="en-US" sz="2400" baseline="-25000" dirty="0">
                    <a:latin typeface="Times New Roman"/>
                    <a:cs typeface="Times New Roman"/>
                  </a:rPr>
                  <a:t>3</a:t>
                </a:r>
                <a:r>
                  <a:rPr lang="en-US" sz="2400" dirty="0">
                    <a:latin typeface="Times New Roman"/>
                    <a:cs typeface="Times New Roman"/>
                  </a:rPr>
                  <a:t> (325 nm),the spectral dependence </a:t>
                </a:r>
                <a:r>
                  <a:rPr lang="en-US" sz="2400" dirty="0" err="1">
                    <a:latin typeface="Times New Roman"/>
                    <a:cs typeface="Times New Roman"/>
                  </a:rPr>
                  <a:t>dR</a:t>
                </a:r>
                <a:r>
                  <a:rPr lang="en-US" sz="2400" dirty="0">
                    <a:latin typeface="Times New Roman"/>
                    <a:cs typeface="Times New Roman"/>
                  </a:rPr>
                  <a:t>/d𝛌 (340 nm), and the Lambertian Equivalent Reflectivity R</a:t>
                </a:r>
                <a:r>
                  <a:rPr lang="en-US" sz="2400" baseline="-25000" dirty="0">
                    <a:latin typeface="Times New Roman"/>
                    <a:cs typeface="Times New Roman"/>
                  </a:rPr>
                  <a:t> </a:t>
                </a:r>
                <a:r>
                  <a:rPr lang="en-US" sz="2400" dirty="0">
                    <a:latin typeface="Times New Roman"/>
                    <a:cs typeface="Times New Roman"/>
                  </a:rPr>
                  <a:t>(388 nm) :</a:t>
                </a:r>
              </a:p>
              <a:p>
                <a:endParaRPr lang="en-US" dirty="0">
                  <a:latin typeface="Times New Roman"/>
                  <a:cs typeface="Times New Roman"/>
                </a:endParaRPr>
              </a:p>
              <a:p>
                <a:r>
                  <a:rPr lang="en-US" dirty="0">
                    <a:latin typeface="Times New Roman"/>
                    <a:cs typeface="Times New Roman"/>
                  </a:rPr>
                  <a:t>			</a:t>
                </a:r>
                <a14:m>
                  <m:oMath xmlns:m="http://schemas.openxmlformats.org/officeDocument/2006/math">
                    <m:r>
                      <a:rPr lang="en-US" sz="2400" b="1" i="1" smtClean="0">
                        <a:latin typeface="Cambria Math" panose="02040503050406030204" pitchFamily="18" charset="0"/>
                        <a:cs typeface="Times New Roman"/>
                      </a:rPr>
                      <m:t>𝒙</m:t>
                    </m:r>
                    <m:r>
                      <a:rPr lang="en-US" sz="2400" b="0" i="1" smtClean="0">
                        <a:latin typeface="Cambria Math" panose="02040503050406030204" pitchFamily="18" charset="0"/>
                        <a:cs typeface="Times New Roman"/>
                      </a:rPr>
                      <m:t>=</m:t>
                    </m:r>
                    <m:d>
                      <m:dPr>
                        <m:ctrlPr>
                          <a:rPr lang="en-US" sz="2400" b="0" i="1" smtClean="0">
                            <a:latin typeface="Cambria Math" panose="02040503050406030204" pitchFamily="18" charset="0"/>
                            <a:cs typeface="Times New Roman"/>
                          </a:rPr>
                        </m:ctrlPr>
                      </m:dPr>
                      <m:e>
                        <m:m>
                          <m:mPr>
                            <m:mcs>
                              <m:mc>
                                <m:mcPr>
                                  <m:count m:val="1"/>
                                  <m:mcJc m:val="center"/>
                                </m:mcPr>
                              </m:mc>
                            </m:mcs>
                            <m:ctrlPr>
                              <a:rPr lang="en-US" sz="2400" b="0" i="1" smtClean="0">
                                <a:latin typeface="Cambria Math" panose="02040503050406030204" pitchFamily="18" charset="0"/>
                                <a:cs typeface="Times New Roman"/>
                              </a:rPr>
                            </m:ctrlPr>
                          </m:mPr>
                          <m:mr>
                            <m:e>
                              <m:r>
                                <m:rPr>
                                  <m:sty m:val="p"/>
                                  <m:brk m:alnAt="7"/>
                                </m:rPr>
                                <a:rPr lang="en-US" sz="2400" b="0" i="0" smtClean="0">
                                  <a:latin typeface="Cambria Math" panose="02040503050406030204" pitchFamily="18" charset="0"/>
                                  <a:cs typeface="Times New Roman"/>
                                </a:rPr>
                                <m:t>S</m:t>
                              </m:r>
                              <m:r>
                                <m:rPr>
                                  <m:sty m:val="p"/>
                                </m:rPr>
                                <a:rPr lang="en-US" sz="2400" b="0" i="0" smtClean="0">
                                  <a:latin typeface="Cambria Math" panose="02040503050406030204" pitchFamily="18" charset="0"/>
                                  <a:cs typeface="Times New Roman"/>
                                </a:rPr>
                                <m:t>O</m:t>
                              </m:r>
                              <m:r>
                                <a:rPr lang="en-US" sz="2400" b="0" i="0" baseline="-25000" smtClean="0">
                                  <a:latin typeface="Cambria Math" panose="02040503050406030204" pitchFamily="18" charset="0"/>
                                  <a:cs typeface="Times New Roman"/>
                                </a:rPr>
                                <m:t>2</m:t>
                              </m:r>
                            </m:e>
                          </m:mr>
                          <m:mr>
                            <m:e>
                              <m:r>
                                <m:rPr>
                                  <m:sty m:val="p"/>
                                </m:rPr>
                                <a:rPr lang="en-US" sz="2400" b="0" i="0" smtClean="0">
                                  <a:latin typeface="Cambria Math" panose="02040503050406030204" pitchFamily="18" charset="0"/>
                                  <a:cs typeface="Times New Roman"/>
                                </a:rPr>
                                <m:t>O</m:t>
                              </m:r>
                              <m:r>
                                <a:rPr lang="en-US" sz="2400" b="0" i="0" baseline="-25000" smtClean="0">
                                  <a:latin typeface="Cambria Math" panose="02040503050406030204" pitchFamily="18" charset="0"/>
                                  <a:cs typeface="Times New Roman"/>
                                </a:rPr>
                                <m:t>3</m:t>
                              </m:r>
                            </m:e>
                          </m:mr>
                          <m:mr>
                            <m:e>
                              <m:m>
                                <m:mPr>
                                  <m:mcs>
                                    <m:mc>
                                      <m:mcPr>
                                        <m:count m:val="1"/>
                                        <m:mcJc m:val="center"/>
                                      </m:mcPr>
                                    </m:mc>
                                  </m:mcs>
                                  <m:ctrlPr>
                                    <a:rPr lang="en-US" sz="2400" b="0" i="1" smtClean="0">
                                      <a:latin typeface="Cambria Math" panose="02040503050406030204" pitchFamily="18" charset="0"/>
                                      <a:cs typeface="Times New Roman"/>
                                    </a:rPr>
                                  </m:ctrlPr>
                                </m:mPr>
                                <m:mr>
                                  <m:e>
                                    <m:r>
                                      <m:rPr>
                                        <m:sty m:val="p"/>
                                        <m:brk m:alnAt="7"/>
                                      </m:rPr>
                                      <a:rPr lang="en-US" sz="2400" b="0" i="0" smtClean="0">
                                        <a:latin typeface="Cambria Math" panose="02040503050406030204" pitchFamily="18" charset="0"/>
                                        <a:cs typeface="Times New Roman"/>
                                      </a:rPr>
                                      <m:t>d</m:t>
                                    </m:r>
                                    <m:r>
                                      <m:rPr>
                                        <m:sty m:val="p"/>
                                      </m:rPr>
                                      <a:rPr lang="en-US" sz="2400" b="0" i="0" smtClean="0">
                                        <a:latin typeface="Cambria Math" panose="02040503050406030204" pitchFamily="18" charset="0"/>
                                        <a:cs typeface="Times New Roman"/>
                                      </a:rPr>
                                      <m:t>R</m:t>
                                    </m:r>
                                    <m:r>
                                      <a:rPr lang="en-US" sz="2400" b="0" i="0" smtClean="0">
                                        <a:latin typeface="Cambria Math" panose="02040503050406030204" pitchFamily="18" charset="0"/>
                                        <a:cs typeface="Times New Roman"/>
                                      </a:rPr>
                                      <m:t>/</m:t>
                                    </m:r>
                                    <m:r>
                                      <m:rPr>
                                        <m:sty m:val="p"/>
                                      </m:rPr>
                                      <a:rPr lang="en-US" sz="2400" b="0" i="0" smtClean="0">
                                        <a:latin typeface="Cambria Math" panose="02040503050406030204" pitchFamily="18" charset="0"/>
                                        <a:cs typeface="Times New Roman"/>
                                      </a:rPr>
                                      <m:t>dλ</m:t>
                                    </m:r>
                                  </m:e>
                                </m:mr>
                                <m:mr>
                                  <m:e>
                                    <m:r>
                                      <a:rPr lang="en-US" sz="2400" b="0" i="1" smtClean="0">
                                        <a:latin typeface="Cambria Math" panose="02040503050406030204" pitchFamily="18" charset="0"/>
                                        <a:cs typeface="Times New Roman"/>
                                      </a:rPr>
                                      <m:t>𝑅</m:t>
                                    </m:r>
                                  </m:e>
                                </m:mr>
                              </m:m>
                            </m:e>
                          </m:mr>
                        </m:m>
                      </m:e>
                    </m:d>
                  </m:oMath>
                </a14:m>
                <a:endParaRPr lang="en-US" sz="2400" dirty="0">
                  <a:latin typeface="Times New Roman" panose="02020603050405020304" pitchFamily="18" charset="0"/>
                  <a:cs typeface="Times New Roman" panose="02020603050405020304" pitchFamily="18" charset="0"/>
                </a:endParaRPr>
              </a:p>
              <a:p>
                <a:endParaRPr lang="en-US" dirty="0">
                  <a:latin typeface="Times New Roman"/>
                  <a:cs typeface="Times New Roman"/>
                </a:endParaRPr>
              </a:p>
              <a:p>
                <a:r>
                  <a:rPr lang="en-US" sz="2400" dirty="0">
                    <a:latin typeface="Times New Roman"/>
                    <a:cs typeface="Times New Roman"/>
                  </a:rPr>
                  <a:t>The retrieval is performed in two steps, Step 1 and Step 2, as shown in the flow chart</a:t>
                </a:r>
              </a:p>
              <a:p>
                <a:endParaRPr lang="en-US" dirty="0">
                  <a:latin typeface="Times New Roman"/>
                  <a:cs typeface="Times New Roman"/>
                </a:endParaRPr>
              </a:p>
              <a:p>
                <a:endParaRPr lang="en-US" dirty="0">
                  <a:latin typeface="Times New Roman"/>
                  <a:cs typeface="Times New Roman"/>
                </a:endParaRPr>
              </a:p>
              <a:p>
                <a:endParaRPr lang="en-US" dirty="0">
                  <a:latin typeface="Times New Roman"/>
                  <a:cs typeface="Times New Roman"/>
                </a:endParaRPr>
              </a:p>
              <a:p>
                <a:r>
                  <a:rPr lang="en-US" dirty="0">
                    <a:latin typeface="Times New Roman"/>
                    <a:cs typeface="Times New Roman"/>
                  </a:rPr>
                  <a:t>		</a:t>
                </a:r>
              </a:p>
              <a:p>
                <a:endParaRPr lang="en-US" dirty="0">
                  <a:latin typeface="Times New Roman"/>
                  <a:cs typeface="Times New Roman"/>
                </a:endParaRPr>
              </a:p>
            </p:txBody>
          </p:sp>
        </mc:Choice>
        <mc:Fallback xmlns="">
          <p:sp>
            <p:nvSpPr>
              <p:cNvPr id="4" name="Rectangle 3">
                <a:extLst>
                  <a:ext uri="{FF2B5EF4-FFF2-40B4-BE49-F238E27FC236}">
                    <a16:creationId xmlns:a16="http://schemas.microsoft.com/office/drawing/2014/main" id="{2975AAC6-7A05-3E46-AECE-FA72439ECE0A}"/>
                  </a:ext>
                </a:extLst>
              </p:cNvPr>
              <p:cNvSpPr>
                <a:spLocks noRot="1" noChangeAspect="1" noMove="1" noResize="1" noEditPoints="1" noAdjustHandles="1" noChangeArrowheads="1" noChangeShapeType="1" noTextEdit="1"/>
              </p:cNvSpPr>
              <p:nvPr/>
            </p:nvSpPr>
            <p:spPr>
              <a:xfrm>
                <a:off x="314793" y="613120"/>
                <a:ext cx="8604356" cy="6559809"/>
              </a:xfrm>
              <a:prstGeom prst="rect">
                <a:avLst/>
              </a:prstGeom>
              <a:blipFill>
                <a:blip r:embed="rId2"/>
                <a:stretch>
                  <a:fillRect l="-1032" t="-774" r="-1917"/>
                </a:stretch>
              </a:blipFill>
            </p:spPr>
            <p:txBody>
              <a:bodyPr/>
              <a:lstStyle/>
              <a:p>
                <a:r>
                  <a:rPr lang="en-US">
                    <a:noFill/>
                  </a:rPr>
                  <a:t> </a:t>
                </a:r>
              </a:p>
            </p:txBody>
          </p:sp>
        </mc:Fallback>
      </mc:AlternateContent>
      <p:sp>
        <p:nvSpPr>
          <p:cNvPr id="6" name="Rectangle 5">
            <a:extLst>
              <a:ext uri="{FF2B5EF4-FFF2-40B4-BE49-F238E27FC236}">
                <a16:creationId xmlns:a16="http://schemas.microsoft.com/office/drawing/2014/main" id="{DD6297DC-E8B3-7B42-A33E-BA672FA9F6BE}"/>
              </a:ext>
            </a:extLst>
          </p:cNvPr>
          <p:cNvSpPr/>
          <p:nvPr/>
        </p:nvSpPr>
        <p:spPr>
          <a:xfrm>
            <a:off x="0" y="44970"/>
            <a:ext cx="9143999" cy="523220"/>
          </a:xfrm>
          <a:prstGeom prst="rect">
            <a:avLst/>
          </a:prstGeom>
        </p:spPr>
        <p:txBody>
          <a:bodyPr wrap="square">
            <a:spAutoFit/>
          </a:bodyPr>
          <a:lstStyle/>
          <a:p>
            <a:pPr algn="ctr"/>
            <a:r>
              <a:rPr lang="en-US" sz="2800" b="1" dirty="0">
                <a:latin typeface="Times New Roman"/>
                <a:cs typeface="Times New Roman"/>
              </a:rPr>
              <a:t>EPIC SO</a:t>
            </a:r>
            <a:r>
              <a:rPr lang="en-US" sz="2800" b="1" baseline="-25000" dirty="0">
                <a:latin typeface="Times New Roman"/>
                <a:cs typeface="Times New Roman"/>
              </a:rPr>
              <a:t>2</a:t>
            </a:r>
            <a:r>
              <a:rPr lang="en-US" sz="2800" b="1" dirty="0">
                <a:latin typeface="Times New Roman"/>
                <a:cs typeface="Times New Roman"/>
              </a:rPr>
              <a:t> Algorithm</a:t>
            </a:r>
            <a:endParaRPr lang="en-US" sz="2800" b="1" dirty="0"/>
          </a:p>
        </p:txBody>
      </p:sp>
      <p:grpSp>
        <p:nvGrpSpPr>
          <p:cNvPr id="21" name="Group 20">
            <a:extLst>
              <a:ext uri="{FF2B5EF4-FFF2-40B4-BE49-F238E27FC236}">
                <a16:creationId xmlns:a16="http://schemas.microsoft.com/office/drawing/2014/main" id="{492572DD-0BAC-214A-BBC9-980D6036641F}"/>
              </a:ext>
            </a:extLst>
          </p:cNvPr>
          <p:cNvGrpSpPr/>
          <p:nvPr/>
        </p:nvGrpSpPr>
        <p:grpSpPr>
          <a:xfrm>
            <a:off x="595818" y="5290010"/>
            <a:ext cx="7952362" cy="950452"/>
            <a:chOff x="1018384" y="4734047"/>
            <a:chExt cx="7952362" cy="950452"/>
          </a:xfrm>
        </p:grpSpPr>
        <p:sp>
          <p:nvSpPr>
            <p:cNvPr id="8" name="Rectangle 7">
              <a:extLst>
                <a:ext uri="{FF2B5EF4-FFF2-40B4-BE49-F238E27FC236}">
                  <a16:creationId xmlns:a16="http://schemas.microsoft.com/office/drawing/2014/main" id="{6BB4E823-2C22-FA48-B136-8F16DB32AD8E}"/>
                </a:ext>
              </a:extLst>
            </p:cNvPr>
            <p:cNvSpPr/>
            <p:nvPr/>
          </p:nvSpPr>
          <p:spPr>
            <a:xfrm>
              <a:off x="3501340" y="4734047"/>
              <a:ext cx="1105384" cy="914400"/>
            </a:xfrm>
            <a:prstGeom prst="rect">
              <a:avLst/>
            </a:prstGeom>
            <a:noFill/>
            <a:ln w="476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FAE57C7-C7A4-634B-B1DF-D1F317FB9D8B}"/>
                </a:ext>
              </a:extLst>
            </p:cNvPr>
            <p:cNvSpPr/>
            <p:nvPr/>
          </p:nvSpPr>
          <p:spPr>
            <a:xfrm>
              <a:off x="1018384" y="4734047"/>
              <a:ext cx="1904409" cy="914400"/>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5B58616-790B-7D4F-B413-28D101749F52}"/>
                </a:ext>
              </a:extLst>
            </p:cNvPr>
            <p:cNvSpPr txBox="1"/>
            <p:nvPr/>
          </p:nvSpPr>
          <p:spPr>
            <a:xfrm>
              <a:off x="1076166" y="4931874"/>
              <a:ext cx="1858201" cy="461665"/>
            </a:xfrm>
            <a:prstGeom prst="rect">
              <a:avLst/>
            </a:prstGeom>
            <a:noFill/>
          </p:spPr>
          <p:txBody>
            <a:bodyPr wrap="none" rtlCol="0">
              <a:spAutoFit/>
            </a:bodyPr>
            <a:lstStyle/>
            <a:p>
              <a:r>
                <a:rPr lang="en-US" sz="2400" dirty="0">
                  <a:latin typeface="Times New Roman" panose="02020603050405020304" pitchFamily="18" charset="0"/>
                  <a:cs typeface="Times New Roman" panose="02020603050405020304" pitchFamily="18" charset="0"/>
                </a:rPr>
                <a:t>Measurement</a:t>
              </a:r>
            </a:p>
          </p:txBody>
        </p:sp>
        <p:sp>
          <p:nvSpPr>
            <p:cNvPr id="11" name="Right Arrow 10">
              <a:extLst>
                <a:ext uri="{FF2B5EF4-FFF2-40B4-BE49-F238E27FC236}">
                  <a16:creationId xmlns:a16="http://schemas.microsoft.com/office/drawing/2014/main" id="{923F17AD-3B5F-644E-AA99-026FD41684D7}"/>
                </a:ext>
              </a:extLst>
            </p:cNvPr>
            <p:cNvSpPr/>
            <p:nvPr/>
          </p:nvSpPr>
          <p:spPr>
            <a:xfrm>
              <a:off x="2922792" y="4943449"/>
              <a:ext cx="578547" cy="416689"/>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a:extLst>
                <a:ext uri="{FF2B5EF4-FFF2-40B4-BE49-F238E27FC236}">
                  <a16:creationId xmlns:a16="http://schemas.microsoft.com/office/drawing/2014/main" id="{D539CA4E-6A0E-8A4F-A047-BC705B599153}"/>
                </a:ext>
              </a:extLst>
            </p:cNvPr>
            <p:cNvCxnSpPr/>
            <p:nvPr/>
          </p:nvCxnSpPr>
          <p:spPr>
            <a:xfrm>
              <a:off x="4629873" y="5197035"/>
              <a:ext cx="682907"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B8D52C2E-8564-EC4E-B60C-148D7A120D50}"/>
                </a:ext>
              </a:extLst>
            </p:cNvPr>
            <p:cNvSpPr txBox="1"/>
            <p:nvPr/>
          </p:nvSpPr>
          <p:spPr>
            <a:xfrm>
              <a:off x="3478191" y="4921623"/>
              <a:ext cx="1115912" cy="461665"/>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Step 1</a:t>
              </a:r>
            </a:p>
          </p:txBody>
        </p:sp>
        <p:sp>
          <p:nvSpPr>
            <p:cNvPr id="16" name="Rectangle 15">
              <a:extLst>
                <a:ext uri="{FF2B5EF4-FFF2-40B4-BE49-F238E27FC236}">
                  <a16:creationId xmlns:a16="http://schemas.microsoft.com/office/drawing/2014/main" id="{66ADD1DD-B164-2B42-95BE-1A658EDD4FFD}"/>
                </a:ext>
              </a:extLst>
            </p:cNvPr>
            <p:cNvSpPr/>
            <p:nvPr/>
          </p:nvSpPr>
          <p:spPr>
            <a:xfrm>
              <a:off x="5295413" y="4748002"/>
              <a:ext cx="1105384" cy="914400"/>
            </a:xfrm>
            <a:prstGeom prst="rect">
              <a:avLst/>
            </a:prstGeom>
            <a:noFill/>
            <a:ln w="476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57102906-D346-A247-ACA0-83638EBA95C7}"/>
                </a:ext>
              </a:extLst>
            </p:cNvPr>
            <p:cNvSpPr txBox="1"/>
            <p:nvPr/>
          </p:nvSpPr>
          <p:spPr>
            <a:xfrm>
              <a:off x="5284885" y="4921623"/>
              <a:ext cx="1115912" cy="461665"/>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Step 2</a:t>
              </a:r>
            </a:p>
          </p:txBody>
        </p:sp>
        <p:cxnSp>
          <p:nvCxnSpPr>
            <p:cNvPr id="18" name="Straight Arrow Connector 17">
              <a:extLst>
                <a:ext uri="{FF2B5EF4-FFF2-40B4-BE49-F238E27FC236}">
                  <a16:creationId xmlns:a16="http://schemas.microsoft.com/office/drawing/2014/main" id="{8486C03C-5001-6542-B3DB-2954678FA0DD}"/>
                </a:ext>
              </a:extLst>
            </p:cNvPr>
            <p:cNvCxnSpPr/>
            <p:nvPr/>
          </p:nvCxnSpPr>
          <p:spPr>
            <a:xfrm>
              <a:off x="6400797" y="5195556"/>
              <a:ext cx="682907"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B5EA2063-55FA-2549-8E5C-C0F8658046C0}"/>
                </a:ext>
              </a:extLst>
            </p:cNvPr>
            <p:cNvSpPr txBox="1"/>
            <p:nvPr/>
          </p:nvSpPr>
          <p:spPr>
            <a:xfrm>
              <a:off x="7089486" y="4853502"/>
              <a:ext cx="1881259" cy="830997"/>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State Vector</a:t>
              </a:r>
            </a:p>
            <a:p>
              <a:pPr algn="ctr"/>
              <a:r>
                <a:rPr lang="en-US" sz="2400" b="1" i="1" dirty="0">
                  <a:latin typeface="Times New Roman" panose="02020603050405020304" pitchFamily="18" charset="0"/>
                  <a:cs typeface="Times New Roman" panose="02020603050405020304" pitchFamily="18" charset="0"/>
                </a:rPr>
                <a:t>x</a:t>
              </a:r>
            </a:p>
          </p:txBody>
        </p:sp>
        <p:sp>
          <p:nvSpPr>
            <p:cNvPr id="20" name="Oval 19">
              <a:extLst>
                <a:ext uri="{FF2B5EF4-FFF2-40B4-BE49-F238E27FC236}">
                  <a16:creationId xmlns:a16="http://schemas.microsoft.com/office/drawing/2014/main" id="{CCB8E4AC-7868-7D4B-AA38-A61A9625A544}"/>
                </a:ext>
              </a:extLst>
            </p:cNvPr>
            <p:cNvSpPr/>
            <p:nvPr/>
          </p:nvSpPr>
          <p:spPr>
            <a:xfrm>
              <a:off x="7066337" y="4748002"/>
              <a:ext cx="1904409" cy="914400"/>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2" name="Picture 21">
            <a:extLst>
              <a:ext uri="{FF2B5EF4-FFF2-40B4-BE49-F238E27FC236}">
                <a16:creationId xmlns:a16="http://schemas.microsoft.com/office/drawing/2014/main" id="{BDC4EDA5-AB3A-8841-A656-FCF1C807F1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26736"/>
            <a:ext cx="1016001" cy="589718"/>
          </a:xfrm>
          <a:prstGeom prst="rect">
            <a:avLst/>
          </a:prstGeom>
        </p:spPr>
      </p:pic>
    </p:spTree>
    <p:extLst>
      <p:ext uri="{BB962C8B-B14F-4D97-AF65-F5344CB8AC3E}">
        <p14:creationId xmlns:p14="http://schemas.microsoft.com/office/powerpoint/2010/main" val="2321811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0" y="31411"/>
            <a:ext cx="9143999" cy="584775"/>
          </a:xfrm>
          <a:prstGeom prst="rect">
            <a:avLst/>
          </a:prstGeom>
          <a:noFill/>
        </p:spPr>
        <p:txBody>
          <a:bodyPr wrap="square" rtlCol="0">
            <a:spAutoFit/>
          </a:bodyPr>
          <a:lstStyle/>
          <a:p>
            <a:r>
              <a:rPr lang="en-US" sz="3200" b="1" dirty="0">
                <a:latin typeface="Times New Roman" charset="0"/>
                <a:ea typeface="Times New Roman" charset="0"/>
                <a:cs typeface="Times New Roman" charset="0"/>
              </a:rPr>
              <a:t>          Forward Radiative Transfer Model (RTM)</a:t>
            </a:r>
          </a:p>
        </p:txBody>
      </p:sp>
      <p:sp>
        <p:nvSpPr>
          <p:cNvPr id="4" name="Rectangle 3"/>
          <p:cNvSpPr/>
          <p:nvPr/>
        </p:nvSpPr>
        <p:spPr>
          <a:xfrm>
            <a:off x="269823" y="862559"/>
            <a:ext cx="8589364" cy="5216813"/>
          </a:xfrm>
          <a:prstGeom prst="rect">
            <a:avLst/>
          </a:prstGeom>
          <a:noFill/>
          <a:ln w="38100">
            <a:solidFill>
              <a:schemeClr val="tx1"/>
            </a:solidFill>
          </a:ln>
        </p:spPr>
        <p:txBody>
          <a:bodyPr wrap="square">
            <a:spAutoFit/>
          </a:bodyPr>
          <a:lstStyle/>
          <a:p>
            <a:pPr>
              <a:spcAft>
                <a:spcPts val="1800"/>
              </a:spcAft>
              <a:buSzPct val="175000"/>
            </a:pPr>
            <a:r>
              <a:rPr lang="en-US" sz="2400" dirty="0">
                <a:latin typeface="Times New Roman" charset="0"/>
                <a:ea typeface="Times New Roman" charset="0"/>
                <a:cs typeface="Times New Roman" charset="0"/>
              </a:rPr>
              <a:t>TOMRAD RTM [Dave 1965] calculations are used to create hyperspectral radiance master Look-Up Tables (LUTs) for all geometries across the full EPIC spectrum of wavelengths between 310 and 400 nm. </a:t>
            </a:r>
          </a:p>
          <a:p>
            <a:pPr marL="457200" indent="-457200">
              <a:spcAft>
                <a:spcPts val="1800"/>
              </a:spcAft>
              <a:buSzPct val="175000"/>
              <a:buFont typeface="Arial" panose="020B0604020202020204" pitchFamily="34" charset="0"/>
              <a:buChar char="•"/>
            </a:pPr>
            <a:r>
              <a:rPr lang="en-US" sz="2400" dirty="0">
                <a:latin typeface="Times New Roman" charset="0"/>
                <a:ea typeface="Times New Roman" charset="0"/>
                <a:cs typeface="Times New Roman" charset="0"/>
              </a:rPr>
              <a:t>The TOMRAD forward model accounts for Rayleigh scattering and absorption by O</a:t>
            </a:r>
            <a:r>
              <a:rPr lang="en-US" sz="2400" baseline="-25000" dirty="0">
                <a:latin typeface="Times New Roman" charset="0"/>
                <a:ea typeface="Times New Roman" charset="0"/>
                <a:cs typeface="Times New Roman" charset="0"/>
              </a:rPr>
              <a:t>3</a:t>
            </a:r>
            <a:r>
              <a:rPr lang="en-US" sz="2400" dirty="0">
                <a:latin typeface="Times New Roman" charset="0"/>
                <a:ea typeface="Times New Roman" charset="0"/>
                <a:cs typeface="Times New Roman" charset="0"/>
              </a:rPr>
              <a:t> [</a:t>
            </a:r>
            <a:r>
              <a:rPr lang="en-US" sz="2400" dirty="0" err="1">
                <a:latin typeface="Times New Roman" charset="0"/>
                <a:ea typeface="Times New Roman" charset="0"/>
                <a:cs typeface="Times New Roman" charset="0"/>
              </a:rPr>
              <a:t>Daumont</a:t>
            </a:r>
            <a:r>
              <a:rPr lang="en-US" sz="2400" dirty="0">
                <a:latin typeface="Times New Roman" charset="0"/>
                <a:ea typeface="Times New Roman" charset="0"/>
                <a:cs typeface="Times New Roman" charset="0"/>
              </a:rPr>
              <a:t> et al., 1992] and SO</a:t>
            </a:r>
            <a:r>
              <a:rPr lang="en-US" sz="2400" baseline="-25000" dirty="0">
                <a:latin typeface="Times New Roman" charset="0"/>
                <a:ea typeface="Times New Roman" charset="0"/>
                <a:cs typeface="Times New Roman" charset="0"/>
              </a:rPr>
              <a:t>2</a:t>
            </a:r>
            <a:r>
              <a:rPr lang="en-US" sz="2400" dirty="0">
                <a:latin typeface="Times New Roman" charset="0"/>
                <a:ea typeface="Times New Roman" charset="0"/>
                <a:cs typeface="Times New Roman" charset="0"/>
              </a:rPr>
              <a:t> [</a:t>
            </a:r>
            <a:r>
              <a:rPr lang="en-US" sz="2400" dirty="0" err="1">
                <a:latin typeface="Times New Roman" charset="0"/>
                <a:ea typeface="Times New Roman" charset="0"/>
                <a:cs typeface="Times New Roman" charset="0"/>
              </a:rPr>
              <a:t>Bogumil</a:t>
            </a:r>
            <a:r>
              <a:rPr lang="en-US" sz="2400" dirty="0">
                <a:latin typeface="Times New Roman" charset="0"/>
                <a:ea typeface="Times New Roman" charset="0"/>
                <a:cs typeface="Times New Roman" charset="0"/>
              </a:rPr>
              <a:t> et al., 2003], using temperature dependent, laboratory measured cross sections </a:t>
            </a:r>
          </a:p>
          <a:p>
            <a:pPr marL="457200" indent="-457200">
              <a:spcAft>
                <a:spcPts val="1800"/>
              </a:spcAft>
              <a:buSzPct val="175000"/>
              <a:buFont typeface="Arial" panose="020B0604020202020204" pitchFamily="34" charset="0"/>
              <a:buChar char="•"/>
            </a:pPr>
            <a:r>
              <a:rPr lang="en-US" sz="2400" dirty="0">
                <a:solidFill>
                  <a:srgbClr val="FF0000"/>
                </a:solidFill>
                <a:latin typeface="Times New Roman" charset="0"/>
                <a:ea typeface="Times New Roman" charset="0"/>
                <a:cs typeface="Times New Roman" charset="0"/>
              </a:rPr>
              <a:t>We assume </a:t>
            </a:r>
            <a:r>
              <a:rPr lang="en-US" dirty="0">
                <a:solidFill>
                  <a:srgbClr val="FF0000"/>
                </a:solidFill>
                <a:latin typeface="Times New Roman" charset="0"/>
                <a:ea typeface="Times New Roman" charset="0"/>
                <a:cs typeface="Times New Roman" charset="0"/>
              </a:rPr>
              <a:t>a Gaussian SO</a:t>
            </a:r>
            <a:r>
              <a:rPr lang="en-US" sz="2400" baseline="-25000" dirty="0">
                <a:solidFill>
                  <a:srgbClr val="FF0000"/>
                </a:solidFill>
                <a:latin typeface="Times New Roman" charset="0"/>
                <a:ea typeface="Times New Roman" charset="0"/>
                <a:cs typeface="Times New Roman" charset="0"/>
              </a:rPr>
              <a:t>2</a:t>
            </a:r>
            <a:r>
              <a:rPr lang="en-US" sz="2400" dirty="0">
                <a:solidFill>
                  <a:srgbClr val="FF0000"/>
                </a:solidFill>
                <a:latin typeface="Times New Roman" charset="0"/>
                <a:ea typeface="Times New Roman" charset="0"/>
                <a:cs typeface="Times New Roman" charset="0"/>
              </a:rPr>
              <a:t> plume vertical profile with a peak altitude of 13 km and a standard deviation ±2.0 km</a:t>
            </a:r>
          </a:p>
          <a:p>
            <a:pPr marL="457200" indent="-457200">
              <a:spcAft>
                <a:spcPts val="1800"/>
              </a:spcAft>
              <a:buSzPct val="175000"/>
              <a:buFont typeface="Arial" panose="020B0604020202020204" pitchFamily="34" charset="0"/>
              <a:buChar char="•"/>
            </a:pPr>
            <a:r>
              <a:rPr lang="en-US" sz="2400" dirty="0">
                <a:latin typeface="Times New Roman" charset="0"/>
                <a:ea typeface="Times New Roman" charset="0"/>
                <a:cs typeface="Times New Roman" charset="0"/>
              </a:rPr>
              <a:t>Instrument LUTs are generated from the master LUTs by convolving the forward model radiances with the EPIC bandpass</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16967"/>
            <a:ext cx="1016001" cy="589718"/>
          </a:xfrm>
          <a:prstGeom prst="rect">
            <a:avLst/>
          </a:prstGeom>
        </p:spPr>
      </p:pic>
    </p:spTree>
    <p:extLst>
      <p:ext uri="{BB962C8B-B14F-4D97-AF65-F5344CB8AC3E}">
        <p14:creationId xmlns:p14="http://schemas.microsoft.com/office/powerpoint/2010/main" val="37875384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57D3839-C56F-7340-A96F-57D0C1E1E783}"/>
              </a:ext>
            </a:extLst>
          </p:cNvPr>
          <p:cNvGraphicFramePr>
            <a:graphicFrameLocks noGrp="1"/>
          </p:cNvGraphicFramePr>
          <p:nvPr>
            <p:extLst>
              <p:ext uri="{D42A27DB-BD31-4B8C-83A1-F6EECF244321}">
                <p14:modId xmlns:p14="http://schemas.microsoft.com/office/powerpoint/2010/main" val="1889563366"/>
              </p:ext>
            </p:extLst>
          </p:nvPr>
        </p:nvGraphicFramePr>
        <p:xfrm>
          <a:off x="342860" y="2546798"/>
          <a:ext cx="8458279" cy="4132329"/>
        </p:xfrm>
        <a:graphic>
          <a:graphicData uri="http://schemas.openxmlformats.org/drawingml/2006/table">
            <a:tbl>
              <a:tblPr firstRow="1" firstCol="1" bandRow="1">
                <a:tableStyleId>{073A0DAA-6AF3-43AB-8588-CEC1D06C72B9}</a:tableStyleId>
              </a:tblPr>
              <a:tblGrid>
                <a:gridCol w="2372245">
                  <a:extLst>
                    <a:ext uri="{9D8B030D-6E8A-4147-A177-3AD203B41FA5}">
                      <a16:colId xmlns:a16="http://schemas.microsoft.com/office/drawing/2014/main" val="2584322612"/>
                    </a:ext>
                  </a:extLst>
                </a:gridCol>
                <a:gridCol w="2159560">
                  <a:extLst>
                    <a:ext uri="{9D8B030D-6E8A-4147-A177-3AD203B41FA5}">
                      <a16:colId xmlns:a16="http://schemas.microsoft.com/office/drawing/2014/main" val="709489634"/>
                    </a:ext>
                  </a:extLst>
                </a:gridCol>
                <a:gridCol w="3926474">
                  <a:extLst>
                    <a:ext uri="{9D8B030D-6E8A-4147-A177-3AD203B41FA5}">
                      <a16:colId xmlns:a16="http://schemas.microsoft.com/office/drawing/2014/main" val="376428146"/>
                    </a:ext>
                  </a:extLst>
                </a:gridCol>
              </a:tblGrid>
              <a:tr h="0">
                <a:tc gridSpan="3">
                  <a:txBody>
                    <a:bodyPr/>
                    <a:lstStyle/>
                    <a:p>
                      <a:pPr marL="0" marR="0" algn="ctr">
                        <a:spcBef>
                          <a:spcPts val="0"/>
                        </a:spcBef>
                        <a:spcAft>
                          <a:spcPts val="600"/>
                        </a:spcAft>
                      </a:pPr>
                      <a:r>
                        <a:rPr lang="en-US" sz="2400" dirty="0">
                          <a:effectLst/>
                          <a:latin typeface="Times New Roman" panose="02020603050405020304" pitchFamily="18" charset="0"/>
                          <a:cs typeface="Times New Roman" panose="02020603050405020304" pitchFamily="18" charset="0"/>
                        </a:rPr>
                        <a:t>Structure of Instrument LUTs</a:t>
                      </a:r>
                      <a:endParaRPr lang="en-US" sz="24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88354093"/>
                  </a:ext>
                </a:extLst>
              </a:tr>
              <a:tr h="759315">
                <a:tc>
                  <a:txBody>
                    <a:bodyPr/>
                    <a:lstStyle/>
                    <a:p>
                      <a:pPr marL="0" marR="0" algn="ctr">
                        <a:spcBef>
                          <a:spcPts val="0"/>
                        </a:spcBef>
                        <a:spcAft>
                          <a:spcPts val="600"/>
                        </a:spcAft>
                      </a:pPr>
                      <a:r>
                        <a:rPr lang="en-US" sz="2000" dirty="0">
                          <a:effectLst/>
                          <a:latin typeface="Times New Roman" panose="02020603050405020304" pitchFamily="18" charset="0"/>
                          <a:cs typeface="Times New Roman" panose="02020603050405020304" pitchFamily="18" charset="0"/>
                        </a:rPr>
                        <a:t>Atmospheric Parameter</a:t>
                      </a:r>
                      <a:endParaRPr lang="en-US" sz="2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2000" dirty="0">
                          <a:effectLst/>
                          <a:latin typeface="Times New Roman" panose="02020603050405020304" pitchFamily="18" charset="0"/>
                          <a:cs typeface="Times New Roman" panose="02020603050405020304" pitchFamily="18" charset="0"/>
                        </a:rPr>
                        <a:t>Number of Nodes</a:t>
                      </a:r>
                      <a:endParaRPr lang="en-US" sz="2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2000" dirty="0">
                          <a:effectLst/>
                          <a:latin typeface="Times New Roman" panose="02020603050405020304" pitchFamily="18" charset="0"/>
                          <a:cs typeface="Times New Roman" panose="02020603050405020304" pitchFamily="18" charset="0"/>
                        </a:rPr>
                        <a:t>Values</a:t>
                      </a:r>
                      <a:endParaRPr lang="en-US" sz="2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391657999"/>
                  </a:ext>
                </a:extLst>
              </a:tr>
              <a:tr h="276698">
                <a:tc>
                  <a:txBody>
                    <a:bodyPr/>
                    <a:lstStyle/>
                    <a:p>
                      <a:pPr marL="0" marR="0" algn="ctr">
                        <a:spcBef>
                          <a:spcPts val="0"/>
                        </a:spcBef>
                        <a:spcAft>
                          <a:spcPts val="600"/>
                        </a:spcAft>
                      </a:pPr>
                      <a:r>
                        <a:rPr lang="en-US" sz="2000">
                          <a:effectLst/>
                          <a:latin typeface="Times New Roman" panose="02020603050405020304" pitchFamily="18" charset="0"/>
                          <a:cs typeface="Times New Roman" panose="02020603050405020304" pitchFamily="18" charset="0"/>
                        </a:rPr>
                        <a:t>Surface Pressure </a:t>
                      </a:r>
                      <a:endParaRPr lang="en-US" sz="20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2000" dirty="0">
                          <a:effectLst/>
                          <a:latin typeface="Times New Roman" panose="02020603050405020304" pitchFamily="18" charset="0"/>
                          <a:cs typeface="Times New Roman" panose="02020603050405020304" pitchFamily="18" charset="0"/>
                        </a:rPr>
                        <a:t>2</a:t>
                      </a:r>
                      <a:endParaRPr lang="en-US" sz="2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2000" dirty="0">
                          <a:effectLst/>
                          <a:latin typeface="Times New Roman" panose="02020603050405020304" pitchFamily="18" charset="0"/>
                          <a:cs typeface="Times New Roman" panose="02020603050405020304" pitchFamily="18" charset="0"/>
                        </a:rPr>
                        <a:t>1013.25 and 500 </a:t>
                      </a:r>
                      <a:r>
                        <a:rPr lang="en-US" sz="2000" dirty="0" err="1">
                          <a:effectLst/>
                          <a:latin typeface="Times New Roman" panose="02020603050405020304" pitchFamily="18" charset="0"/>
                          <a:cs typeface="Times New Roman" panose="02020603050405020304" pitchFamily="18" charset="0"/>
                        </a:rPr>
                        <a:t>hPa</a:t>
                      </a:r>
                      <a:endParaRPr lang="en-US" sz="2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703049995"/>
                  </a:ext>
                </a:extLst>
              </a:tr>
              <a:tr h="386813">
                <a:tc>
                  <a:txBody>
                    <a:bodyPr/>
                    <a:lstStyle/>
                    <a:p>
                      <a:pPr marL="0" marR="0" algn="ctr">
                        <a:spcBef>
                          <a:spcPts val="0"/>
                        </a:spcBef>
                        <a:spcAft>
                          <a:spcPts val="600"/>
                        </a:spcAft>
                      </a:pPr>
                      <a:r>
                        <a:rPr lang="en-US" sz="2000">
                          <a:effectLst/>
                          <a:latin typeface="Times New Roman" panose="02020603050405020304" pitchFamily="18" charset="0"/>
                          <a:cs typeface="Times New Roman" panose="02020603050405020304" pitchFamily="18" charset="0"/>
                        </a:rPr>
                        <a:t>Wavelength</a:t>
                      </a:r>
                      <a:endParaRPr lang="en-US" sz="20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2000" dirty="0">
                          <a:effectLst/>
                          <a:latin typeface="Times New Roman" panose="02020603050405020304" pitchFamily="18" charset="0"/>
                          <a:cs typeface="Times New Roman" panose="02020603050405020304" pitchFamily="18" charset="0"/>
                        </a:rPr>
                        <a:t>6</a:t>
                      </a:r>
                      <a:endParaRPr lang="en-US" sz="2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2000" dirty="0">
                          <a:effectLst/>
                          <a:latin typeface="Times New Roman" panose="02020603050405020304" pitchFamily="18" charset="0"/>
                          <a:cs typeface="Times New Roman" panose="02020603050405020304" pitchFamily="18" charset="0"/>
                        </a:rPr>
                        <a:t>313, 317, 331, 340, 360 and 380</a:t>
                      </a:r>
                      <a:endParaRPr lang="en-US" sz="2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697791231"/>
                  </a:ext>
                </a:extLst>
              </a:tr>
              <a:tr h="736770">
                <a:tc>
                  <a:txBody>
                    <a:bodyPr/>
                    <a:lstStyle/>
                    <a:p>
                      <a:pPr marL="0" marR="0" algn="ctr">
                        <a:spcBef>
                          <a:spcPts val="0"/>
                        </a:spcBef>
                        <a:spcAft>
                          <a:spcPts val="600"/>
                        </a:spcAft>
                      </a:pPr>
                      <a:r>
                        <a:rPr lang="en-US" sz="2000" dirty="0">
                          <a:effectLst/>
                          <a:latin typeface="Times New Roman" panose="02020603050405020304" pitchFamily="18" charset="0"/>
                          <a:cs typeface="Times New Roman" panose="02020603050405020304" pitchFamily="18" charset="0"/>
                        </a:rPr>
                        <a:t>Total Column Ozone</a:t>
                      </a:r>
                      <a:endParaRPr lang="en-US" sz="2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2000" dirty="0">
                          <a:effectLst/>
                          <a:latin typeface="Times New Roman" panose="02020603050405020304" pitchFamily="18" charset="0"/>
                          <a:cs typeface="Times New Roman" panose="02020603050405020304" pitchFamily="18" charset="0"/>
                        </a:rPr>
                        <a:t>21</a:t>
                      </a:r>
                      <a:endParaRPr lang="en-US" sz="2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2000" dirty="0">
                          <a:effectLst/>
                          <a:latin typeface="Times New Roman" panose="02020603050405020304" pitchFamily="18" charset="0"/>
                          <a:cs typeface="Times New Roman" panose="02020603050405020304" pitchFamily="18" charset="0"/>
                        </a:rPr>
                        <a:t>3 low, 8 middle and 11 high latitude bands (</a:t>
                      </a:r>
                      <a:r>
                        <a:rPr lang="en-US" sz="2000" dirty="0" err="1">
                          <a:effectLst/>
                          <a:latin typeface="Times New Roman" panose="02020603050405020304" pitchFamily="18" charset="0"/>
                          <a:cs typeface="Times New Roman" panose="02020603050405020304" pitchFamily="18" charset="0"/>
                        </a:rPr>
                        <a:t>atm</a:t>
                      </a:r>
                      <a:r>
                        <a:rPr lang="en-US" sz="2000" dirty="0">
                          <a:effectLst/>
                          <a:latin typeface="Times New Roman" panose="02020603050405020304" pitchFamily="18" charset="0"/>
                          <a:cs typeface="Times New Roman" panose="02020603050405020304" pitchFamily="18" charset="0"/>
                        </a:rPr>
                        <a:t>-cm) </a:t>
                      </a:r>
                      <a:endParaRPr lang="en-US" sz="2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154424766"/>
                  </a:ext>
                </a:extLst>
              </a:tr>
              <a:tr h="779488">
                <a:tc>
                  <a:txBody>
                    <a:bodyPr/>
                    <a:lstStyle/>
                    <a:p>
                      <a:pPr marL="0" marR="0" algn="ctr">
                        <a:spcBef>
                          <a:spcPts val="0"/>
                        </a:spcBef>
                        <a:spcAft>
                          <a:spcPts val="600"/>
                        </a:spcAft>
                      </a:pPr>
                      <a:r>
                        <a:rPr lang="en-US" sz="2000">
                          <a:effectLst/>
                          <a:latin typeface="Times New Roman" panose="02020603050405020304" pitchFamily="18" charset="0"/>
                          <a:cs typeface="Times New Roman" panose="02020603050405020304" pitchFamily="18" charset="0"/>
                        </a:rPr>
                        <a:t>Total Column SO</a:t>
                      </a:r>
                      <a:r>
                        <a:rPr lang="en-US" sz="2000" baseline="-25000">
                          <a:effectLst/>
                          <a:latin typeface="Times New Roman" panose="02020603050405020304" pitchFamily="18" charset="0"/>
                          <a:cs typeface="Times New Roman" panose="02020603050405020304" pitchFamily="18" charset="0"/>
                        </a:rPr>
                        <a:t>2</a:t>
                      </a:r>
                      <a:endParaRPr lang="en-US" sz="20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2000">
                          <a:effectLst/>
                          <a:latin typeface="Times New Roman" panose="02020603050405020304" pitchFamily="18" charset="0"/>
                          <a:cs typeface="Times New Roman" panose="02020603050405020304" pitchFamily="18" charset="0"/>
                        </a:rPr>
                        <a:t>12</a:t>
                      </a:r>
                      <a:endParaRPr lang="en-US" sz="20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2000" dirty="0">
                          <a:effectLst/>
                          <a:latin typeface="Times New Roman" panose="02020603050405020304" pitchFamily="18" charset="0"/>
                          <a:cs typeface="Times New Roman" panose="02020603050405020304" pitchFamily="18" charset="0"/>
                        </a:rPr>
                        <a:t>0, 5, 10, 50, 100, 150, 200, 250, 350, 450, 550, 650 DU</a:t>
                      </a:r>
                      <a:endParaRPr lang="en-US" sz="2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735513771"/>
                  </a:ext>
                </a:extLst>
              </a:tr>
              <a:tr h="419725">
                <a:tc>
                  <a:txBody>
                    <a:bodyPr/>
                    <a:lstStyle/>
                    <a:p>
                      <a:pPr marL="0" marR="0" algn="ctr">
                        <a:spcBef>
                          <a:spcPts val="0"/>
                        </a:spcBef>
                        <a:spcAft>
                          <a:spcPts val="600"/>
                        </a:spcAft>
                      </a:pPr>
                      <a:r>
                        <a:rPr lang="en-US" sz="2000">
                          <a:effectLst/>
                          <a:latin typeface="Times New Roman" panose="02020603050405020304" pitchFamily="18" charset="0"/>
                          <a:cs typeface="Times New Roman" panose="02020603050405020304" pitchFamily="18" charset="0"/>
                        </a:rPr>
                        <a:t>SZA</a:t>
                      </a:r>
                      <a:endParaRPr lang="en-US" sz="20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2000">
                          <a:effectLst/>
                          <a:latin typeface="Times New Roman" panose="02020603050405020304" pitchFamily="18" charset="0"/>
                          <a:cs typeface="Times New Roman" panose="02020603050405020304" pitchFamily="18" charset="0"/>
                        </a:rPr>
                        <a:t>10</a:t>
                      </a:r>
                      <a:endParaRPr lang="en-US" sz="20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2000" dirty="0">
                          <a:effectLst/>
                          <a:latin typeface="Times New Roman" panose="02020603050405020304" pitchFamily="18" charset="0"/>
                          <a:cs typeface="Times New Roman" panose="02020603050405020304" pitchFamily="18" charset="0"/>
                        </a:rPr>
                        <a:t>0, 30, 45, 60, 70, 77, 81, 84, 86, 88</a:t>
                      </a:r>
                      <a:endParaRPr lang="en-US" sz="2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80874645"/>
                  </a:ext>
                </a:extLst>
              </a:tr>
              <a:tr h="379658">
                <a:tc>
                  <a:txBody>
                    <a:bodyPr/>
                    <a:lstStyle/>
                    <a:p>
                      <a:pPr marL="0" marR="0" algn="ctr">
                        <a:spcBef>
                          <a:spcPts val="0"/>
                        </a:spcBef>
                        <a:spcAft>
                          <a:spcPts val="600"/>
                        </a:spcAft>
                      </a:pPr>
                      <a:r>
                        <a:rPr lang="en-US" sz="2000">
                          <a:effectLst/>
                          <a:latin typeface="Times New Roman" panose="02020603050405020304" pitchFamily="18" charset="0"/>
                          <a:cs typeface="Times New Roman" panose="02020603050405020304" pitchFamily="18" charset="0"/>
                        </a:rPr>
                        <a:t>VZA</a:t>
                      </a:r>
                      <a:endParaRPr lang="en-US" sz="20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2000" dirty="0">
                          <a:effectLst/>
                          <a:latin typeface="Times New Roman" panose="02020603050405020304" pitchFamily="18" charset="0"/>
                          <a:cs typeface="Times New Roman" panose="02020603050405020304" pitchFamily="18" charset="0"/>
                        </a:rPr>
                        <a:t>6</a:t>
                      </a:r>
                      <a:endParaRPr lang="en-US" sz="2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2000" dirty="0">
                          <a:effectLst/>
                          <a:latin typeface="Times New Roman" panose="02020603050405020304" pitchFamily="18" charset="0"/>
                          <a:cs typeface="Times New Roman" panose="02020603050405020304" pitchFamily="18" charset="0"/>
                        </a:rPr>
                        <a:t>0, 15, 30, 45, 60, 70</a:t>
                      </a:r>
                      <a:endParaRPr lang="en-US" sz="2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858147230"/>
                  </a:ext>
                </a:extLst>
              </a:tr>
            </a:tbl>
          </a:graphicData>
        </a:graphic>
      </p:graphicFrame>
      <p:sp>
        <p:nvSpPr>
          <p:cNvPr id="5" name="TextBox 4">
            <a:extLst>
              <a:ext uri="{FF2B5EF4-FFF2-40B4-BE49-F238E27FC236}">
                <a16:creationId xmlns:a16="http://schemas.microsoft.com/office/drawing/2014/main" id="{7B9065B6-58A6-2246-B7F1-DB764F27C654}"/>
              </a:ext>
            </a:extLst>
          </p:cNvPr>
          <p:cNvSpPr txBox="1"/>
          <p:nvPr/>
        </p:nvSpPr>
        <p:spPr>
          <a:xfrm>
            <a:off x="342860" y="704536"/>
            <a:ext cx="8458279" cy="1569660"/>
          </a:xfrm>
          <a:prstGeom prst="rect">
            <a:avLst/>
          </a:prstGeom>
          <a:solidFill>
            <a:schemeClr val="accent6">
              <a:lumMod val="40000"/>
              <a:lumOff val="60000"/>
            </a:schemeClr>
          </a:solidFill>
        </p:spPr>
        <p:txBody>
          <a:bodyPr wrap="square" rtlCol="0">
            <a:spAutoFit/>
          </a:bodyPr>
          <a:lstStyle/>
          <a:p>
            <a:r>
              <a:rPr lang="en-US" sz="2400" dirty="0">
                <a:latin typeface="Times New Roman" panose="02020603050405020304" pitchFamily="18" charset="0"/>
                <a:cs typeface="Times New Roman" panose="02020603050405020304" pitchFamily="18" charset="0"/>
              </a:rPr>
              <a:t>Instrument LUTs are computed at specific viewing geometries and total column trace gas amounts for O</a:t>
            </a:r>
            <a:r>
              <a:rPr lang="en-US" sz="2400" baseline="-25000" dirty="0">
                <a:latin typeface="Times New Roman" panose="02020603050405020304" pitchFamily="18" charset="0"/>
                <a:cs typeface="Times New Roman" panose="02020603050405020304" pitchFamily="18" charset="0"/>
              </a:rPr>
              <a:t>3</a:t>
            </a:r>
            <a:r>
              <a:rPr lang="en-US" sz="2400" dirty="0">
                <a:latin typeface="Times New Roman" panose="02020603050405020304" pitchFamily="18" charset="0"/>
                <a:cs typeface="Times New Roman" panose="02020603050405020304" pitchFamily="18" charset="0"/>
              </a:rPr>
              <a:t> and SO</a:t>
            </a:r>
            <a:r>
              <a:rPr lang="en-US" sz="2400" baseline="-250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 as described in the Table. Calculated N-values are then linearly interpolated between nodal points based on the estimated gas amounts (O</a:t>
            </a:r>
            <a:r>
              <a:rPr lang="en-US" sz="2400" baseline="-25000" dirty="0">
                <a:latin typeface="Times New Roman" panose="02020603050405020304" pitchFamily="18" charset="0"/>
                <a:cs typeface="Times New Roman" panose="02020603050405020304" pitchFamily="18" charset="0"/>
              </a:rPr>
              <a:t>3</a:t>
            </a:r>
            <a:r>
              <a:rPr lang="en-US" sz="2400" dirty="0">
                <a:latin typeface="Times New Roman" panose="02020603050405020304" pitchFamily="18" charset="0"/>
                <a:cs typeface="Times New Roman" panose="02020603050405020304" pitchFamily="18" charset="0"/>
              </a:rPr>
              <a:t>, SO</a:t>
            </a:r>
            <a:r>
              <a:rPr lang="en-US" sz="2400" baseline="-250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a:t>
            </a:r>
            <a:endParaRPr lang="en-US" sz="2400" dirty="0"/>
          </a:p>
        </p:txBody>
      </p:sp>
      <p:sp>
        <p:nvSpPr>
          <p:cNvPr id="6" name="TextBox 5">
            <a:extLst>
              <a:ext uri="{FF2B5EF4-FFF2-40B4-BE49-F238E27FC236}">
                <a16:creationId xmlns:a16="http://schemas.microsoft.com/office/drawing/2014/main" id="{E154D4F5-4CE9-1E48-B427-18ABE6183805}"/>
              </a:ext>
            </a:extLst>
          </p:cNvPr>
          <p:cNvSpPr txBox="1"/>
          <p:nvPr/>
        </p:nvSpPr>
        <p:spPr>
          <a:xfrm>
            <a:off x="0" y="46797"/>
            <a:ext cx="9144000" cy="523220"/>
          </a:xfrm>
          <a:prstGeom prst="rect">
            <a:avLst/>
          </a:prstGeom>
          <a:noFill/>
        </p:spPr>
        <p:txBody>
          <a:bodyPr wrap="square" rtlCol="0">
            <a:spAutoFit/>
          </a:bodyPr>
          <a:lstStyle/>
          <a:p>
            <a:pPr algn="ctr"/>
            <a:r>
              <a:rPr lang="en-US" sz="2800" b="1" dirty="0">
                <a:latin typeface="Times New Roman" panose="02020603050405020304" pitchFamily="18" charset="0"/>
                <a:cs typeface="Times New Roman" panose="02020603050405020304" pitchFamily="18" charset="0"/>
              </a:rPr>
              <a:t>Instrument LUTs</a:t>
            </a:r>
          </a:p>
        </p:txBody>
      </p:sp>
      <p:pic>
        <p:nvPicPr>
          <p:cNvPr id="8" name="Picture 7">
            <a:extLst>
              <a:ext uri="{FF2B5EF4-FFF2-40B4-BE49-F238E27FC236}">
                <a16:creationId xmlns:a16="http://schemas.microsoft.com/office/drawing/2014/main" id="{D5A70E04-93C4-5041-B95B-72C95AF8EB5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26736"/>
            <a:ext cx="1016001" cy="589718"/>
          </a:xfrm>
          <a:prstGeom prst="rect">
            <a:avLst/>
          </a:prstGeom>
        </p:spPr>
      </p:pic>
    </p:spTree>
    <p:extLst>
      <p:ext uri="{BB962C8B-B14F-4D97-AF65-F5344CB8AC3E}">
        <p14:creationId xmlns:p14="http://schemas.microsoft.com/office/powerpoint/2010/main" val="85260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7A5102-4A2F-7B4F-9123-10077A610E80}"/>
              </a:ext>
            </a:extLst>
          </p:cNvPr>
          <p:cNvSpPr/>
          <p:nvPr/>
        </p:nvSpPr>
        <p:spPr>
          <a:xfrm>
            <a:off x="0" y="0"/>
            <a:ext cx="9143999" cy="523220"/>
          </a:xfrm>
          <a:prstGeom prst="rect">
            <a:avLst/>
          </a:prstGeom>
        </p:spPr>
        <p:txBody>
          <a:bodyPr wrap="square">
            <a:spAutoFit/>
          </a:bodyPr>
          <a:lstStyle/>
          <a:p>
            <a:pPr algn="ctr"/>
            <a:r>
              <a:rPr lang="en-US" sz="2800" b="1" dirty="0">
                <a:latin typeface="Times New Roman"/>
                <a:cs typeface="Times New Roman"/>
              </a:rPr>
              <a:t>EPIC SO</a:t>
            </a:r>
            <a:r>
              <a:rPr lang="en-US" sz="2800" b="1" baseline="-25000" dirty="0">
                <a:latin typeface="Times New Roman"/>
                <a:cs typeface="Times New Roman"/>
              </a:rPr>
              <a:t>2</a:t>
            </a:r>
            <a:r>
              <a:rPr lang="en-US" sz="2800" b="1" dirty="0">
                <a:latin typeface="Times New Roman"/>
                <a:cs typeface="Times New Roman"/>
              </a:rPr>
              <a:t> Algorithm: Step 1</a:t>
            </a:r>
            <a:endParaRPr lang="en-US" sz="2800" b="1" dirty="0"/>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F9E14DD3-0134-2943-96EE-D61B41334564}"/>
                  </a:ext>
                </a:extLst>
              </p:cNvPr>
              <p:cNvSpPr txBox="1"/>
              <p:nvPr/>
            </p:nvSpPr>
            <p:spPr>
              <a:xfrm>
                <a:off x="3567719" y="1378504"/>
                <a:ext cx="1341136" cy="369332"/>
              </a:xfrm>
              <a:prstGeom prst="rect">
                <a:avLst/>
              </a:prstGeom>
              <a:noFill/>
            </p:spPr>
            <p:txBody>
              <a:bodyPr wrap="none" lIns="0" tIns="0" rIns="0" bIns="0" rtlCol="0">
                <a:spAutoFit/>
              </a:bodyPr>
              <a:lstStyle/>
              <a:p>
                <a:r>
                  <a:rPr lang="en-US" sz="2400" b="1" dirty="0"/>
                  <a:t>d</a:t>
                </a:r>
                <a14:m>
                  <m:oMath xmlns:m="http://schemas.openxmlformats.org/officeDocument/2006/math">
                    <m:r>
                      <a:rPr lang="en-US" sz="2400" b="1" i="1" smtClean="0">
                        <a:latin typeface="Cambria Math" panose="02040503050406030204" pitchFamily="18" charset="0"/>
                      </a:rPr>
                      <m:t>𝒚</m:t>
                    </m:r>
                    <m:r>
                      <a:rPr lang="en-US" sz="2400" i="1" smtClean="0">
                        <a:latin typeface="Cambria Math" panose="02040503050406030204" pitchFamily="18" charset="0"/>
                      </a:rPr>
                      <m:t>=</m:t>
                    </m:r>
                    <m:r>
                      <a:rPr lang="en-US" sz="2400" b="0" i="1" smtClean="0">
                        <a:latin typeface="Cambria Math" panose="02040503050406030204" pitchFamily="18" charset="0"/>
                      </a:rPr>
                      <m:t>𝐾</m:t>
                    </m:r>
                    <m:r>
                      <a:rPr lang="en-US" sz="2400" b="1" i="1" smtClean="0">
                        <a:latin typeface="Cambria Math" panose="02040503050406030204" pitchFamily="18" charset="0"/>
                      </a:rPr>
                      <m:t>𝒅𝒙</m:t>
                    </m:r>
                  </m:oMath>
                </a14:m>
                <a:endParaRPr lang="en-US" sz="2400" b="1" dirty="0"/>
              </a:p>
            </p:txBody>
          </p:sp>
        </mc:Choice>
        <mc:Fallback xmlns="">
          <p:sp>
            <p:nvSpPr>
              <p:cNvPr id="5" name="TextBox 4">
                <a:extLst>
                  <a:ext uri="{FF2B5EF4-FFF2-40B4-BE49-F238E27FC236}">
                    <a16:creationId xmlns:a16="http://schemas.microsoft.com/office/drawing/2014/main" id="{F9E14DD3-0134-2943-96EE-D61B41334564}"/>
                  </a:ext>
                </a:extLst>
              </p:cNvPr>
              <p:cNvSpPr txBox="1">
                <a:spLocks noRot="1" noChangeAspect="1" noMove="1" noResize="1" noEditPoints="1" noAdjustHandles="1" noChangeArrowheads="1" noChangeShapeType="1" noTextEdit="1"/>
              </p:cNvSpPr>
              <p:nvPr/>
            </p:nvSpPr>
            <p:spPr>
              <a:xfrm>
                <a:off x="3567719" y="1378504"/>
                <a:ext cx="1341136" cy="369332"/>
              </a:xfrm>
              <a:prstGeom prst="rect">
                <a:avLst/>
              </a:prstGeom>
              <a:blipFill>
                <a:blip r:embed="rId2"/>
                <a:stretch>
                  <a:fillRect l="-13084" t="-20000" r="-6542" b="-46667"/>
                </a:stretch>
              </a:blipFill>
            </p:spPr>
            <p:txBody>
              <a:bodyPr/>
              <a:lstStyle/>
              <a:p>
                <a:r>
                  <a:rPr lang="en-US">
                    <a:noFill/>
                  </a:rPr>
                  <a:t> </a:t>
                </a:r>
              </a:p>
            </p:txBody>
          </p:sp>
        </mc:Fallback>
      </mc:AlternateContent>
      <p:sp>
        <p:nvSpPr>
          <p:cNvPr id="6" name="TextBox 5">
            <a:extLst>
              <a:ext uri="{FF2B5EF4-FFF2-40B4-BE49-F238E27FC236}">
                <a16:creationId xmlns:a16="http://schemas.microsoft.com/office/drawing/2014/main" id="{F6816EBA-681B-7841-A637-D2F295813E8E}"/>
              </a:ext>
            </a:extLst>
          </p:cNvPr>
          <p:cNvSpPr txBox="1"/>
          <p:nvPr/>
        </p:nvSpPr>
        <p:spPr>
          <a:xfrm>
            <a:off x="314794" y="563022"/>
            <a:ext cx="8514412" cy="830997"/>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The state vector is retrieved in Step 1 by iteratively solving the following equation by inversion:</a:t>
            </a:r>
          </a:p>
        </p:txBody>
      </p:sp>
      <p:sp>
        <p:nvSpPr>
          <p:cNvPr id="7" name="TextBox 6">
            <a:extLst>
              <a:ext uri="{FF2B5EF4-FFF2-40B4-BE49-F238E27FC236}">
                <a16:creationId xmlns:a16="http://schemas.microsoft.com/office/drawing/2014/main" id="{40ECB664-C012-234F-8397-D9D79106F7B2}"/>
              </a:ext>
            </a:extLst>
          </p:cNvPr>
          <p:cNvSpPr txBox="1"/>
          <p:nvPr/>
        </p:nvSpPr>
        <p:spPr>
          <a:xfrm>
            <a:off x="314793" y="3220306"/>
            <a:ext cx="8514412" cy="1200329"/>
          </a:xfrm>
          <a:prstGeom prst="rect">
            <a:avLst/>
          </a:prstGeom>
          <a:noFill/>
          <a:ln w="50800">
            <a:solidFill>
              <a:schemeClr val="tx1"/>
            </a:solidFill>
          </a:ln>
        </p:spPr>
        <p:txBody>
          <a:bodyPr wrap="square" rtlCol="0">
            <a:spAutoFit/>
          </a:bodyPr>
          <a:lstStyle/>
          <a:p>
            <a:r>
              <a:rPr lang="en-US" sz="2400" dirty="0">
                <a:latin typeface="Times New Roman" panose="02020603050405020304" pitchFamily="18" charset="0"/>
                <a:cs typeface="Times New Roman" panose="02020603050405020304" pitchFamily="18" charset="0"/>
              </a:rPr>
              <a:t>K in the above expression represents a 4 x 4 matrix, consisting of Jacobians defined with respect to the measured radiances N</a:t>
            </a:r>
            <a:r>
              <a:rPr lang="en-US" sz="2400" baseline="-25000" dirty="0">
                <a:latin typeface="Times New Roman" panose="02020603050405020304" pitchFamily="18" charset="0"/>
                <a:cs typeface="Times New Roman" panose="02020603050405020304" pitchFamily="18" charset="0"/>
              </a:rPr>
              <a:t>i</a:t>
            </a:r>
            <a:r>
              <a:rPr lang="en-US" sz="2400" dirty="0">
                <a:latin typeface="Times New Roman" panose="02020603050405020304" pitchFamily="18" charset="0"/>
                <a:cs typeface="Times New Roman" panose="02020603050405020304" pitchFamily="18" charset="0"/>
              </a:rPr>
              <a:t> and the retrieved state vector </a:t>
            </a:r>
            <a:r>
              <a:rPr lang="en-US" sz="2400" dirty="0" err="1">
                <a:latin typeface="Times New Roman" panose="02020603050405020304" pitchFamily="18" charset="0"/>
                <a:cs typeface="Times New Roman" panose="02020603050405020304" pitchFamily="18" charset="0"/>
              </a:rPr>
              <a:t>x</a:t>
            </a:r>
            <a:r>
              <a:rPr lang="en-US" sz="2400" baseline="-25000" dirty="0" err="1">
                <a:latin typeface="Times New Roman" panose="02020603050405020304" pitchFamily="18" charset="0"/>
                <a:cs typeface="Times New Roman" panose="02020603050405020304" pitchFamily="18" charset="0"/>
              </a:rPr>
              <a:t>j</a:t>
            </a:r>
            <a:r>
              <a:rPr lang="en-US" sz="2400" dirty="0">
                <a:latin typeface="Times New Roman" panose="02020603050405020304" pitchFamily="18" charset="0"/>
                <a:cs typeface="Times New Roman" panose="02020603050405020304" pitchFamily="18" charset="0"/>
              </a:rPr>
              <a:t> as shown:</a:t>
            </a:r>
          </a:p>
        </p:txBody>
      </p:sp>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A283BFC0-FBA4-504D-A03C-8C494359C684}"/>
                  </a:ext>
                </a:extLst>
              </p:cNvPr>
              <p:cNvSpPr>
                <a:spLocks noChangeAspect="1"/>
              </p:cNvSpPr>
              <p:nvPr/>
            </p:nvSpPr>
            <p:spPr>
              <a:xfrm>
                <a:off x="1099457" y="4490749"/>
                <a:ext cx="6744789" cy="2367251"/>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rPr>
                        <m:t>𝐾</m:t>
                      </m:r>
                      <m:r>
                        <a:rPr lang="en-US" sz="1800" b="0" i="0">
                          <a:latin typeface="Cambria Math" panose="02040503050406030204" pitchFamily="18" charset="0"/>
                        </a:rPr>
                        <m:t>= </m:t>
                      </m:r>
                      <m:d>
                        <m:dPr>
                          <m:ctrlPr>
                            <a:rPr lang="en-US" sz="1800" i="1">
                              <a:latin typeface="Cambria Math" panose="02040503050406030204" pitchFamily="18" charset="0"/>
                            </a:rPr>
                          </m:ctrlPr>
                        </m:dPr>
                        <m:e>
                          <m:m>
                            <m:mPr>
                              <m:plcHide m:val="on"/>
                              <m:mcs>
                                <m:mc>
                                  <m:mcPr>
                                    <m:count m:val="3"/>
                                    <m:mcJc m:val="center"/>
                                  </m:mcPr>
                                </m:mc>
                              </m:mcs>
                              <m:ctrlPr>
                                <a:rPr lang="en-US" sz="1800" i="1">
                                  <a:latin typeface="Cambria Math" panose="02040503050406030204" pitchFamily="18" charset="0"/>
                                </a:rPr>
                              </m:ctrlPr>
                            </m:mPr>
                            <m:mr>
                              <m:e>
                                <m:f>
                                  <m:fPr>
                                    <m:ctrlPr>
                                      <a:rPr lang="en-US" sz="1800" i="1">
                                        <a:latin typeface="Cambria Math" panose="02040503050406030204" pitchFamily="18" charset="0"/>
                                      </a:rPr>
                                    </m:ctrlPr>
                                  </m:fPr>
                                  <m:num>
                                    <m:r>
                                      <a:rPr lang="en-US" sz="1800" b="0" i="0">
                                        <a:latin typeface="Cambria Math" panose="02040503050406030204" pitchFamily="18" charset="0"/>
                                      </a:rPr>
                                      <m:t>𝜕</m:t>
                                    </m:r>
                                    <m:sSub>
                                      <m:sSubPr>
                                        <m:ctrlPr>
                                          <a:rPr lang="en-US" sz="1800" i="1">
                                            <a:latin typeface="Cambria Math" panose="02040503050406030204" pitchFamily="18" charset="0"/>
                                          </a:rPr>
                                        </m:ctrlPr>
                                      </m:sSubPr>
                                      <m:e>
                                        <m:r>
                                          <a:rPr lang="en-US" sz="1800" b="0" i="1">
                                            <a:latin typeface="Cambria Math" panose="02040503050406030204" pitchFamily="18" charset="0"/>
                                          </a:rPr>
                                          <m:t>𝑁</m:t>
                                        </m:r>
                                      </m:e>
                                      <m:sub>
                                        <m:r>
                                          <a:rPr lang="en-US" sz="1800" b="0" i="0">
                                            <a:latin typeface="Cambria Math" panose="02040503050406030204" pitchFamily="18" charset="0"/>
                                          </a:rPr>
                                          <m:t>317</m:t>
                                        </m:r>
                                      </m:sub>
                                    </m:sSub>
                                  </m:num>
                                  <m:den>
                                    <m:r>
                                      <a:rPr lang="en-US" sz="1800" b="0" i="0">
                                        <a:latin typeface="Cambria Math" panose="02040503050406030204" pitchFamily="18" charset="0"/>
                                      </a:rPr>
                                      <m:t>𝜕</m:t>
                                    </m:r>
                                    <m:r>
                                      <m:rPr>
                                        <m:sty m:val="p"/>
                                      </m:rPr>
                                      <a:rPr lang="en-US" sz="1800" b="0" i="0">
                                        <a:latin typeface="Cambria Math" panose="02040503050406030204" pitchFamily="18" charset="0"/>
                                      </a:rPr>
                                      <m:t>Ω</m:t>
                                    </m:r>
                                  </m:den>
                                </m:f>
                              </m:e>
                              <m:e>
                                <m:f>
                                  <m:fPr>
                                    <m:ctrlPr>
                                      <a:rPr lang="en-US" sz="1800" i="1">
                                        <a:latin typeface="Cambria Math" panose="02040503050406030204" pitchFamily="18" charset="0"/>
                                      </a:rPr>
                                    </m:ctrlPr>
                                  </m:fPr>
                                  <m:num>
                                    <m:r>
                                      <a:rPr lang="en-US" sz="1800" b="0" i="0">
                                        <a:latin typeface="Cambria Math" panose="02040503050406030204" pitchFamily="18" charset="0"/>
                                      </a:rPr>
                                      <m:t>𝜕</m:t>
                                    </m:r>
                                    <m:sSub>
                                      <m:sSubPr>
                                        <m:ctrlPr>
                                          <a:rPr lang="en-US" sz="1800" i="1">
                                            <a:latin typeface="Cambria Math" panose="02040503050406030204" pitchFamily="18" charset="0"/>
                                          </a:rPr>
                                        </m:ctrlPr>
                                      </m:sSubPr>
                                      <m:e>
                                        <m:r>
                                          <a:rPr lang="en-US" sz="1800" b="0" i="1">
                                            <a:latin typeface="Cambria Math" panose="02040503050406030204" pitchFamily="18" charset="0"/>
                                          </a:rPr>
                                          <m:t>𝑁</m:t>
                                        </m:r>
                                      </m:e>
                                      <m:sub>
                                        <m:r>
                                          <a:rPr lang="en-US" sz="1800" b="0" i="0">
                                            <a:latin typeface="Cambria Math" panose="02040503050406030204" pitchFamily="18" charset="0"/>
                                          </a:rPr>
                                          <m:t>317</m:t>
                                        </m:r>
                                      </m:sub>
                                    </m:sSub>
                                  </m:num>
                                  <m:den>
                                    <m:r>
                                      <a:rPr lang="en-US" sz="1800" b="0" i="0">
                                        <a:latin typeface="Cambria Math" panose="02040503050406030204" pitchFamily="18" charset="0"/>
                                      </a:rPr>
                                      <m:t>𝜕</m:t>
                                    </m:r>
                                    <m:r>
                                      <m:rPr>
                                        <m:sty m:val="p"/>
                                      </m:rPr>
                                      <a:rPr lang="en-US" sz="1800" b="0" i="0">
                                        <a:latin typeface="Cambria Math" panose="02040503050406030204" pitchFamily="18" charset="0"/>
                                      </a:rPr>
                                      <m:t>Σ</m:t>
                                    </m:r>
                                  </m:den>
                                </m:f>
                              </m:e>
                              <m:e>
                                <m:m>
                                  <m:mPr>
                                    <m:plcHide m:val="on"/>
                                    <m:mcs>
                                      <m:mc>
                                        <m:mcPr>
                                          <m:count m:val="2"/>
                                          <m:mcJc m:val="center"/>
                                        </m:mcPr>
                                      </m:mc>
                                    </m:mcs>
                                    <m:ctrlPr>
                                      <a:rPr lang="en-US" sz="1800" i="1">
                                        <a:latin typeface="Cambria Math" panose="02040503050406030204" pitchFamily="18" charset="0"/>
                                      </a:rPr>
                                    </m:ctrlPr>
                                  </m:mPr>
                                  <m:mr>
                                    <m:e>
                                      <m:f>
                                        <m:fPr>
                                          <m:ctrlPr>
                                            <a:rPr lang="en-US" sz="1800" i="1">
                                              <a:latin typeface="Cambria Math" panose="02040503050406030204" pitchFamily="18" charset="0"/>
                                            </a:rPr>
                                          </m:ctrlPr>
                                        </m:fPr>
                                        <m:num>
                                          <m:r>
                                            <a:rPr lang="en-US" sz="1800" b="0" i="0">
                                              <a:latin typeface="Cambria Math" panose="02040503050406030204" pitchFamily="18" charset="0"/>
                                            </a:rPr>
                                            <m:t>𝜕</m:t>
                                          </m:r>
                                          <m:sSub>
                                            <m:sSubPr>
                                              <m:ctrlPr>
                                                <a:rPr lang="en-US" sz="1800" i="1">
                                                  <a:latin typeface="Cambria Math" panose="02040503050406030204" pitchFamily="18" charset="0"/>
                                                </a:rPr>
                                              </m:ctrlPr>
                                            </m:sSubPr>
                                            <m:e>
                                              <m:r>
                                                <a:rPr lang="en-US" sz="1800" b="0" i="1">
                                                  <a:latin typeface="Cambria Math" panose="02040503050406030204" pitchFamily="18" charset="0"/>
                                                </a:rPr>
                                                <m:t>𝑁</m:t>
                                              </m:r>
                                            </m:e>
                                            <m:sub>
                                              <m:r>
                                                <a:rPr lang="en-US" sz="1800" b="0" i="0">
                                                  <a:latin typeface="Cambria Math" panose="02040503050406030204" pitchFamily="18" charset="0"/>
                                                </a:rPr>
                                                <m:t>317</m:t>
                                              </m:r>
                                            </m:sub>
                                          </m:sSub>
                                        </m:num>
                                        <m:den>
                                          <m:r>
                                            <a:rPr lang="en-US" sz="1800" b="0" i="0">
                                              <a:latin typeface="Cambria Math" panose="02040503050406030204" pitchFamily="18" charset="0"/>
                                            </a:rPr>
                                            <m:t>𝜕</m:t>
                                          </m:r>
                                          <m:r>
                                            <a:rPr lang="en-US" sz="1800" b="0" i="1">
                                              <a:latin typeface="Cambria Math" panose="02040503050406030204" pitchFamily="18" charset="0"/>
                                            </a:rPr>
                                            <m:t>𝑅</m:t>
                                          </m:r>
                                        </m:den>
                                      </m:f>
                                      <m:d>
                                        <m:dPr>
                                          <m:ctrlPr>
                                            <a:rPr lang="en-US" sz="1800" i="1">
                                              <a:latin typeface="Cambria Math" panose="02040503050406030204" pitchFamily="18" charset="0"/>
                                            </a:rPr>
                                          </m:ctrlPr>
                                        </m:dPr>
                                        <m:e>
                                          <m:sSub>
                                            <m:sSubPr>
                                              <m:ctrlPr>
                                                <a:rPr lang="en-US" sz="1800" i="1">
                                                  <a:latin typeface="Cambria Math" panose="02040503050406030204" pitchFamily="18" charset="0"/>
                                                </a:rPr>
                                              </m:ctrlPr>
                                            </m:sSubPr>
                                            <m:e>
                                              <m:r>
                                                <a:rPr lang="en-US" sz="1800" b="0" i="1">
                                                  <a:latin typeface="Cambria Math" panose="02040503050406030204" pitchFamily="18" charset="0"/>
                                                </a:rPr>
                                                <m:t>𝜆</m:t>
                                              </m:r>
                                            </m:e>
                                            <m:sub>
                                              <m:r>
                                                <a:rPr lang="en-US" sz="1800" b="0" i="0">
                                                  <a:latin typeface="Cambria Math" panose="02040503050406030204" pitchFamily="18" charset="0"/>
                                                </a:rPr>
                                                <m:t>1</m:t>
                                              </m:r>
                                            </m:sub>
                                          </m:sSub>
                                          <m:r>
                                            <a:rPr lang="en-US" sz="1800" b="0" i="0">
                                              <a:latin typeface="Cambria Math" panose="02040503050406030204" pitchFamily="18" charset="0"/>
                                            </a:rPr>
                                            <m:t>−</m:t>
                                          </m:r>
                                          <m:sSub>
                                            <m:sSubPr>
                                              <m:ctrlPr>
                                                <a:rPr lang="en-US" sz="1800" i="1">
                                                  <a:latin typeface="Cambria Math" panose="02040503050406030204" pitchFamily="18" charset="0"/>
                                                </a:rPr>
                                              </m:ctrlPr>
                                            </m:sSubPr>
                                            <m:e>
                                              <m:r>
                                                <a:rPr lang="en-US" sz="1800" b="0" i="1">
                                                  <a:latin typeface="Cambria Math" panose="02040503050406030204" pitchFamily="18" charset="0"/>
                                                </a:rPr>
                                                <m:t>𝜆</m:t>
                                              </m:r>
                                            </m:e>
                                            <m:sub>
                                              <m:r>
                                                <a:rPr lang="en-US" sz="1800" b="0" i="1">
                                                  <a:latin typeface="Cambria Math" panose="02040503050406030204" pitchFamily="18" charset="0"/>
                                                </a:rPr>
                                                <m:t>𝑅</m:t>
                                              </m:r>
                                            </m:sub>
                                          </m:sSub>
                                        </m:e>
                                      </m:d>
                                    </m:e>
                                    <m:e>
                                      <m:f>
                                        <m:fPr>
                                          <m:ctrlPr>
                                            <a:rPr lang="en-US" sz="1800" i="1">
                                              <a:latin typeface="Cambria Math" panose="02040503050406030204" pitchFamily="18" charset="0"/>
                                            </a:rPr>
                                          </m:ctrlPr>
                                        </m:fPr>
                                        <m:num>
                                          <m:r>
                                            <a:rPr lang="en-US" sz="1800" b="0" i="0">
                                              <a:latin typeface="Cambria Math" panose="02040503050406030204" pitchFamily="18" charset="0"/>
                                            </a:rPr>
                                            <m:t>𝜕</m:t>
                                          </m:r>
                                          <m:sSub>
                                            <m:sSubPr>
                                              <m:ctrlPr>
                                                <a:rPr lang="en-US" sz="1800" i="1">
                                                  <a:latin typeface="Cambria Math" panose="02040503050406030204" pitchFamily="18" charset="0"/>
                                                </a:rPr>
                                              </m:ctrlPr>
                                            </m:sSubPr>
                                            <m:e>
                                              <m:r>
                                                <a:rPr lang="en-US" sz="1800" b="0" i="1">
                                                  <a:latin typeface="Cambria Math" panose="02040503050406030204" pitchFamily="18" charset="0"/>
                                                </a:rPr>
                                                <m:t>𝑁</m:t>
                                              </m:r>
                                            </m:e>
                                            <m:sub>
                                              <m:r>
                                                <a:rPr lang="en-US" sz="1800" b="0" i="0">
                                                  <a:latin typeface="Cambria Math" panose="02040503050406030204" pitchFamily="18" charset="0"/>
                                                </a:rPr>
                                                <m:t>317</m:t>
                                              </m:r>
                                            </m:sub>
                                          </m:sSub>
                                        </m:num>
                                        <m:den>
                                          <m:r>
                                            <a:rPr lang="en-US" sz="1800" b="0" i="0">
                                              <a:latin typeface="Cambria Math" panose="02040503050406030204" pitchFamily="18" charset="0"/>
                                            </a:rPr>
                                            <m:t>𝜕</m:t>
                                          </m:r>
                                          <m:r>
                                            <a:rPr lang="en-US" sz="1800" b="0" i="1">
                                              <a:latin typeface="Cambria Math" panose="02040503050406030204" pitchFamily="18" charset="0"/>
                                            </a:rPr>
                                            <m:t>𝑅</m:t>
                                          </m:r>
                                        </m:den>
                                      </m:f>
                                    </m:e>
                                  </m:mr>
                                </m:m>
                              </m:e>
                            </m:mr>
                            <m:mr>
                              <m:e>
                                <m:f>
                                  <m:fPr>
                                    <m:ctrlPr>
                                      <a:rPr lang="en-US" sz="1800" i="1">
                                        <a:latin typeface="Cambria Math" panose="02040503050406030204" pitchFamily="18" charset="0"/>
                                      </a:rPr>
                                    </m:ctrlPr>
                                  </m:fPr>
                                  <m:num>
                                    <m:r>
                                      <a:rPr lang="en-US" sz="1800" b="0" i="0">
                                        <a:latin typeface="Cambria Math" panose="02040503050406030204" pitchFamily="18" charset="0"/>
                                      </a:rPr>
                                      <m:t>𝜕</m:t>
                                    </m:r>
                                    <m:sSub>
                                      <m:sSubPr>
                                        <m:ctrlPr>
                                          <a:rPr lang="en-US" sz="1800" i="1">
                                            <a:latin typeface="Cambria Math" panose="02040503050406030204" pitchFamily="18" charset="0"/>
                                          </a:rPr>
                                        </m:ctrlPr>
                                      </m:sSubPr>
                                      <m:e>
                                        <m:r>
                                          <a:rPr lang="en-US" sz="1800" b="0" i="1">
                                            <a:latin typeface="Cambria Math" panose="02040503050406030204" pitchFamily="18" charset="0"/>
                                          </a:rPr>
                                          <m:t>𝑁</m:t>
                                        </m:r>
                                      </m:e>
                                      <m:sub>
                                        <m:r>
                                          <a:rPr lang="en-US" sz="1800" b="0" i="0">
                                            <a:latin typeface="Cambria Math" panose="02040503050406030204" pitchFamily="18" charset="0"/>
                                          </a:rPr>
                                          <m:t>331</m:t>
                                        </m:r>
                                      </m:sub>
                                    </m:sSub>
                                  </m:num>
                                  <m:den>
                                    <m:r>
                                      <a:rPr lang="en-US" sz="1800" b="0" i="0">
                                        <a:latin typeface="Cambria Math" panose="02040503050406030204" pitchFamily="18" charset="0"/>
                                      </a:rPr>
                                      <m:t>𝜕</m:t>
                                    </m:r>
                                    <m:r>
                                      <m:rPr>
                                        <m:sty m:val="p"/>
                                      </m:rPr>
                                      <a:rPr lang="en-US" sz="1800" b="0" i="0">
                                        <a:latin typeface="Cambria Math" panose="02040503050406030204" pitchFamily="18" charset="0"/>
                                      </a:rPr>
                                      <m:t>Ω</m:t>
                                    </m:r>
                                  </m:den>
                                </m:f>
                              </m:e>
                              <m:e>
                                <m:f>
                                  <m:fPr>
                                    <m:ctrlPr>
                                      <a:rPr lang="en-US" sz="1800" i="1">
                                        <a:latin typeface="Cambria Math" panose="02040503050406030204" pitchFamily="18" charset="0"/>
                                      </a:rPr>
                                    </m:ctrlPr>
                                  </m:fPr>
                                  <m:num>
                                    <m:r>
                                      <a:rPr lang="en-US" sz="1800" b="0" i="0">
                                        <a:latin typeface="Cambria Math" panose="02040503050406030204" pitchFamily="18" charset="0"/>
                                      </a:rPr>
                                      <m:t>𝜕</m:t>
                                    </m:r>
                                    <m:sSub>
                                      <m:sSubPr>
                                        <m:ctrlPr>
                                          <a:rPr lang="en-US" sz="1800" i="1">
                                            <a:latin typeface="Cambria Math" panose="02040503050406030204" pitchFamily="18" charset="0"/>
                                          </a:rPr>
                                        </m:ctrlPr>
                                      </m:sSubPr>
                                      <m:e>
                                        <m:r>
                                          <a:rPr lang="en-US" sz="1800" b="0" i="1">
                                            <a:latin typeface="Cambria Math" panose="02040503050406030204" pitchFamily="18" charset="0"/>
                                          </a:rPr>
                                          <m:t>𝑁</m:t>
                                        </m:r>
                                      </m:e>
                                      <m:sub>
                                        <m:r>
                                          <a:rPr lang="en-US" sz="1800" b="0" i="0">
                                            <a:latin typeface="Cambria Math" panose="02040503050406030204" pitchFamily="18" charset="0"/>
                                          </a:rPr>
                                          <m:t>331</m:t>
                                        </m:r>
                                      </m:sub>
                                    </m:sSub>
                                  </m:num>
                                  <m:den>
                                    <m:r>
                                      <a:rPr lang="en-US" sz="1800" b="0" i="0">
                                        <a:latin typeface="Cambria Math" panose="02040503050406030204" pitchFamily="18" charset="0"/>
                                      </a:rPr>
                                      <m:t>𝜕</m:t>
                                    </m:r>
                                    <m:r>
                                      <m:rPr>
                                        <m:sty m:val="p"/>
                                      </m:rPr>
                                      <a:rPr lang="en-US" sz="1800" b="0" i="0">
                                        <a:latin typeface="Cambria Math" panose="02040503050406030204" pitchFamily="18" charset="0"/>
                                      </a:rPr>
                                      <m:t>Σ</m:t>
                                    </m:r>
                                  </m:den>
                                </m:f>
                              </m:e>
                              <m:e>
                                <m:m>
                                  <m:mPr>
                                    <m:plcHide m:val="on"/>
                                    <m:mcs>
                                      <m:mc>
                                        <m:mcPr>
                                          <m:count m:val="2"/>
                                          <m:mcJc m:val="center"/>
                                        </m:mcPr>
                                      </m:mc>
                                    </m:mcs>
                                    <m:ctrlPr>
                                      <a:rPr lang="en-US" sz="1800" i="1">
                                        <a:latin typeface="Cambria Math" panose="02040503050406030204" pitchFamily="18" charset="0"/>
                                      </a:rPr>
                                    </m:ctrlPr>
                                  </m:mPr>
                                  <m:mr>
                                    <m:e>
                                      <m:f>
                                        <m:fPr>
                                          <m:ctrlPr>
                                            <a:rPr lang="en-US" sz="1800" i="1">
                                              <a:latin typeface="Cambria Math" panose="02040503050406030204" pitchFamily="18" charset="0"/>
                                            </a:rPr>
                                          </m:ctrlPr>
                                        </m:fPr>
                                        <m:num>
                                          <m:r>
                                            <a:rPr lang="en-US" sz="1800" b="0" i="0">
                                              <a:latin typeface="Cambria Math" panose="02040503050406030204" pitchFamily="18" charset="0"/>
                                            </a:rPr>
                                            <m:t>𝜕</m:t>
                                          </m:r>
                                          <m:sSub>
                                            <m:sSubPr>
                                              <m:ctrlPr>
                                                <a:rPr lang="en-US" sz="1800" i="1">
                                                  <a:latin typeface="Cambria Math" panose="02040503050406030204" pitchFamily="18" charset="0"/>
                                                </a:rPr>
                                              </m:ctrlPr>
                                            </m:sSubPr>
                                            <m:e>
                                              <m:r>
                                                <a:rPr lang="en-US" sz="1800" b="0" i="1">
                                                  <a:latin typeface="Cambria Math" panose="02040503050406030204" pitchFamily="18" charset="0"/>
                                                </a:rPr>
                                                <m:t>𝑁</m:t>
                                              </m:r>
                                            </m:e>
                                            <m:sub>
                                              <m:r>
                                                <a:rPr lang="en-US" sz="1800" b="0" i="0">
                                                  <a:latin typeface="Cambria Math" panose="02040503050406030204" pitchFamily="18" charset="0"/>
                                                </a:rPr>
                                                <m:t>331</m:t>
                                              </m:r>
                                            </m:sub>
                                          </m:sSub>
                                        </m:num>
                                        <m:den>
                                          <m:r>
                                            <a:rPr lang="en-US" sz="1800" b="0" i="0">
                                              <a:latin typeface="Cambria Math" panose="02040503050406030204" pitchFamily="18" charset="0"/>
                                            </a:rPr>
                                            <m:t>𝜕</m:t>
                                          </m:r>
                                          <m:r>
                                            <a:rPr lang="en-US" sz="1800" b="0" i="1">
                                              <a:latin typeface="Cambria Math" panose="02040503050406030204" pitchFamily="18" charset="0"/>
                                            </a:rPr>
                                            <m:t>𝑅</m:t>
                                          </m:r>
                                        </m:den>
                                      </m:f>
                                      <m:d>
                                        <m:dPr>
                                          <m:ctrlPr>
                                            <a:rPr lang="en-US" sz="1800" i="1">
                                              <a:latin typeface="Cambria Math" panose="02040503050406030204" pitchFamily="18" charset="0"/>
                                            </a:rPr>
                                          </m:ctrlPr>
                                        </m:dPr>
                                        <m:e>
                                          <m:sSub>
                                            <m:sSubPr>
                                              <m:ctrlPr>
                                                <a:rPr lang="en-US" sz="1800" i="1">
                                                  <a:latin typeface="Cambria Math" panose="02040503050406030204" pitchFamily="18" charset="0"/>
                                                </a:rPr>
                                              </m:ctrlPr>
                                            </m:sSubPr>
                                            <m:e>
                                              <m:r>
                                                <a:rPr lang="en-US" sz="1800" b="0" i="1">
                                                  <a:latin typeface="Cambria Math" panose="02040503050406030204" pitchFamily="18" charset="0"/>
                                                </a:rPr>
                                                <m:t>𝜆</m:t>
                                              </m:r>
                                            </m:e>
                                            <m:sub>
                                              <m:r>
                                                <a:rPr lang="en-US" sz="1800" b="0" i="0">
                                                  <a:latin typeface="Cambria Math" panose="02040503050406030204" pitchFamily="18" charset="0"/>
                                                </a:rPr>
                                                <m:t>2</m:t>
                                              </m:r>
                                            </m:sub>
                                          </m:sSub>
                                          <m:r>
                                            <a:rPr lang="en-US" sz="1800" b="0" i="0">
                                              <a:latin typeface="Cambria Math" panose="02040503050406030204" pitchFamily="18" charset="0"/>
                                            </a:rPr>
                                            <m:t>−</m:t>
                                          </m:r>
                                          <m:sSub>
                                            <m:sSubPr>
                                              <m:ctrlPr>
                                                <a:rPr lang="en-US" sz="1800" i="1">
                                                  <a:latin typeface="Cambria Math" panose="02040503050406030204" pitchFamily="18" charset="0"/>
                                                </a:rPr>
                                              </m:ctrlPr>
                                            </m:sSubPr>
                                            <m:e>
                                              <m:r>
                                                <a:rPr lang="en-US" sz="1800" b="0" i="1">
                                                  <a:latin typeface="Cambria Math" panose="02040503050406030204" pitchFamily="18" charset="0"/>
                                                </a:rPr>
                                                <m:t>𝜆</m:t>
                                              </m:r>
                                            </m:e>
                                            <m:sub>
                                              <m:r>
                                                <a:rPr lang="en-US" sz="1800" b="0" i="1">
                                                  <a:latin typeface="Cambria Math" panose="02040503050406030204" pitchFamily="18" charset="0"/>
                                                </a:rPr>
                                                <m:t>𝑅</m:t>
                                              </m:r>
                                            </m:sub>
                                          </m:sSub>
                                        </m:e>
                                      </m:d>
                                    </m:e>
                                    <m:e>
                                      <m:f>
                                        <m:fPr>
                                          <m:ctrlPr>
                                            <a:rPr lang="en-US" sz="1800" i="1">
                                              <a:latin typeface="Cambria Math" panose="02040503050406030204" pitchFamily="18" charset="0"/>
                                            </a:rPr>
                                          </m:ctrlPr>
                                        </m:fPr>
                                        <m:num>
                                          <m:r>
                                            <a:rPr lang="en-US" sz="1800" b="0" i="0">
                                              <a:latin typeface="Cambria Math" panose="02040503050406030204" pitchFamily="18" charset="0"/>
                                            </a:rPr>
                                            <m:t>𝜕</m:t>
                                          </m:r>
                                          <m:sSub>
                                            <m:sSubPr>
                                              <m:ctrlPr>
                                                <a:rPr lang="en-US" sz="1800" i="1">
                                                  <a:latin typeface="Cambria Math" panose="02040503050406030204" pitchFamily="18" charset="0"/>
                                                </a:rPr>
                                              </m:ctrlPr>
                                            </m:sSubPr>
                                            <m:e>
                                              <m:r>
                                                <a:rPr lang="en-US" sz="1800" b="0" i="1">
                                                  <a:latin typeface="Cambria Math" panose="02040503050406030204" pitchFamily="18" charset="0"/>
                                                </a:rPr>
                                                <m:t>𝑁</m:t>
                                              </m:r>
                                            </m:e>
                                            <m:sub>
                                              <m:r>
                                                <a:rPr lang="en-US" sz="1800" b="0" i="0">
                                                  <a:latin typeface="Cambria Math" panose="02040503050406030204" pitchFamily="18" charset="0"/>
                                                </a:rPr>
                                                <m:t>331</m:t>
                                              </m:r>
                                            </m:sub>
                                          </m:sSub>
                                        </m:num>
                                        <m:den>
                                          <m:r>
                                            <a:rPr lang="en-US" sz="1800" b="0" i="0">
                                              <a:latin typeface="Cambria Math" panose="02040503050406030204" pitchFamily="18" charset="0"/>
                                            </a:rPr>
                                            <m:t>𝜕</m:t>
                                          </m:r>
                                          <m:r>
                                            <a:rPr lang="en-US" sz="1800" b="0" i="1">
                                              <a:latin typeface="Cambria Math" panose="02040503050406030204" pitchFamily="18" charset="0"/>
                                            </a:rPr>
                                            <m:t>𝑅</m:t>
                                          </m:r>
                                        </m:den>
                                      </m:f>
                                    </m:e>
                                  </m:mr>
                                </m:m>
                              </m:e>
                            </m:mr>
                            <m:mr>
                              <m:e>
                                <m:m>
                                  <m:mPr>
                                    <m:plcHide m:val="on"/>
                                    <m:mcs>
                                      <m:mc>
                                        <m:mcPr>
                                          <m:count m:val="1"/>
                                          <m:mcJc m:val="center"/>
                                        </m:mcPr>
                                      </m:mc>
                                    </m:mcs>
                                    <m:ctrlPr>
                                      <a:rPr lang="en-US" sz="1800" i="1">
                                        <a:latin typeface="Cambria Math" panose="02040503050406030204" pitchFamily="18" charset="0"/>
                                      </a:rPr>
                                    </m:ctrlPr>
                                  </m:mPr>
                                  <m:mr>
                                    <m:e>
                                      <m:f>
                                        <m:fPr>
                                          <m:ctrlPr>
                                            <a:rPr lang="en-US" sz="1800" i="1">
                                              <a:latin typeface="Cambria Math" panose="02040503050406030204" pitchFamily="18" charset="0"/>
                                            </a:rPr>
                                          </m:ctrlPr>
                                        </m:fPr>
                                        <m:num>
                                          <m:r>
                                            <a:rPr lang="en-US" sz="1800" b="0" i="0">
                                              <a:latin typeface="Cambria Math" panose="02040503050406030204" pitchFamily="18" charset="0"/>
                                            </a:rPr>
                                            <m:t>𝜕</m:t>
                                          </m:r>
                                          <m:sSub>
                                            <m:sSubPr>
                                              <m:ctrlPr>
                                                <a:rPr lang="en-US" sz="1800" i="1">
                                                  <a:latin typeface="Cambria Math" panose="02040503050406030204" pitchFamily="18" charset="0"/>
                                                </a:rPr>
                                              </m:ctrlPr>
                                            </m:sSubPr>
                                            <m:e>
                                              <m:r>
                                                <a:rPr lang="en-US" sz="1800" b="0" i="1">
                                                  <a:latin typeface="Cambria Math" panose="02040503050406030204" pitchFamily="18" charset="0"/>
                                                </a:rPr>
                                                <m:t>𝑁</m:t>
                                              </m:r>
                                            </m:e>
                                            <m:sub>
                                              <m:r>
                                                <a:rPr lang="en-US" sz="1800" b="0" i="0">
                                                  <a:latin typeface="Cambria Math" panose="02040503050406030204" pitchFamily="18" charset="0"/>
                                                </a:rPr>
                                                <m:t>340</m:t>
                                              </m:r>
                                            </m:sub>
                                          </m:sSub>
                                        </m:num>
                                        <m:den>
                                          <m:r>
                                            <a:rPr lang="en-US" sz="1800" b="0" i="0">
                                              <a:latin typeface="Cambria Math" panose="02040503050406030204" pitchFamily="18" charset="0"/>
                                            </a:rPr>
                                            <m:t>𝜕</m:t>
                                          </m:r>
                                          <m:r>
                                            <m:rPr>
                                              <m:sty m:val="p"/>
                                            </m:rPr>
                                            <a:rPr lang="en-US" sz="1800" b="0" i="0">
                                              <a:latin typeface="Cambria Math" panose="02040503050406030204" pitchFamily="18" charset="0"/>
                                            </a:rPr>
                                            <m:t>Ω</m:t>
                                          </m:r>
                                        </m:den>
                                      </m:f>
                                    </m:e>
                                  </m:mr>
                                  <m:mr>
                                    <m:e>
                                      <m:r>
                                        <a:rPr lang="en-US" sz="1800" b="0" i="0">
                                          <a:latin typeface="Cambria Math" panose="02040503050406030204" pitchFamily="18" charset="0"/>
                                        </a:rPr>
                                        <m:t>0</m:t>
                                      </m:r>
                                    </m:e>
                                  </m:mr>
                                </m:m>
                              </m:e>
                              <m:e>
                                <m:m>
                                  <m:mPr>
                                    <m:plcHide m:val="on"/>
                                    <m:mcs>
                                      <m:mc>
                                        <m:mcPr>
                                          <m:count m:val="1"/>
                                          <m:mcJc m:val="center"/>
                                        </m:mcPr>
                                      </m:mc>
                                    </m:mcs>
                                    <m:ctrlPr>
                                      <a:rPr lang="en-US" sz="1800" i="1">
                                        <a:latin typeface="Cambria Math" panose="02040503050406030204" pitchFamily="18" charset="0"/>
                                      </a:rPr>
                                    </m:ctrlPr>
                                  </m:mPr>
                                  <m:mr>
                                    <m:e>
                                      <m:f>
                                        <m:fPr>
                                          <m:ctrlPr>
                                            <a:rPr lang="en-US" sz="1800" i="1">
                                              <a:latin typeface="Cambria Math" panose="02040503050406030204" pitchFamily="18" charset="0"/>
                                            </a:rPr>
                                          </m:ctrlPr>
                                        </m:fPr>
                                        <m:num>
                                          <m:r>
                                            <a:rPr lang="en-US" sz="1800" b="0" i="0">
                                              <a:latin typeface="Cambria Math" panose="02040503050406030204" pitchFamily="18" charset="0"/>
                                            </a:rPr>
                                            <m:t>𝜕</m:t>
                                          </m:r>
                                          <m:sSub>
                                            <m:sSubPr>
                                              <m:ctrlPr>
                                                <a:rPr lang="en-US" sz="1800" i="1">
                                                  <a:latin typeface="Cambria Math" panose="02040503050406030204" pitchFamily="18" charset="0"/>
                                                </a:rPr>
                                              </m:ctrlPr>
                                            </m:sSubPr>
                                            <m:e>
                                              <m:r>
                                                <a:rPr lang="en-US" sz="1800" b="0" i="1">
                                                  <a:latin typeface="Cambria Math" panose="02040503050406030204" pitchFamily="18" charset="0"/>
                                                </a:rPr>
                                                <m:t>𝑁</m:t>
                                              </m:r>
                                            </m:e>
                                            <m:sub>
                                              <m:r>
                                                <a:rPr lang="en-US" sz="1800" b="0" i="0">
                                                  <a:latin typeface="Cambria Math" panose="02040503050406030204" pitchFamily="18" charset="0"/>
                                                </a:rPr>
                                                <m:t>340</m:t>
                                              </m:r>
                                            </m:sub>
                                          </m:sSub>
                                        </m:num>
                                        <m:den>
                                          <m:r>
                                            <a:rPr lang="en-US" sz="1800" b="0" i="0">
                                              <a:latin typeface="Cambria Math" panose="02040503050406030204" pitchFamily="18" charset="0"/>
                                            </a:rPr>
                                            <m:t>𝜕</m:t>
                                          </m:r>
                                          <m:r>
                                            <m:rPr>
                                              <m:sty m:val="p"/>
                                            </m:rPr>
                                            <a:rPr lang="en-US" sz="1800" b="0" i="0">
                                              <a:latin typeface="Cambria Math" panose="02040503050406030204" pitchFamily="18" charset="0"/>
                                            </a:rPr>
                                            <m:t>Σ</m:t>
                                          </m:r>
                                        </m:den>
                                      </m:f>
                                    </m:e>
                                  </m:mr>
                                  <m:mr>
                                    <m:e>
                                      <m:r>
                                        <a:rPr lang="en-US" sz="1800" b="0" i="0">
                                          <a:latin typeface="Cambria Math" panose="02040503050406030204" pitchFamily="18" charset="0"/>
                                        </a:rPr>
                                        <m:t>0</m:t>
                                      </m:r>
                                    </m:e>
                                  </m:mr>
                                </m:m>
                              </m:e>
                              <m:e>
                                <m:m>
                                  <m:mPr>
                                    <m:plcHide m:val="on"/>
                                    <m:mcs>
                                      <m:mc>
                                        <m:mcPr>
                                          <m:count m:val="2"/>
                                          <m:mcJc m:val="center"/>
                                        </m:mcPr>
                                      </m:mc>
                                    </m:mcs>
                                    <m:ctrlPr>
                                      <a:rPr lang="en-US" sz="1800" i="1">
                                        <a:latin typeface="Cambria Math" panose="02040503050406030204" pitchFamily="18" charset="0"/>
                                      </a:rPr>
                                    </m:ctrlPr>
                                  </m:mPr>
                                  <m:mr>
                                    <m:e>
                                      <m:m>
                                        <m:mPr>
                                          <m:plcHide m:val="on"/>
                                          <m:mcs>
                                            <m:mc>
                                              <m:mcPr>
                                                <m:count m:val="1"/>
                                                <m:mcJc m:val="center"/>
                                              </m:mcPr>
                                            </m:mc>
                                          </m:mcs>
                                          <m:ctrlPr>
                                            <a:rPr lang="en-US" sz="1800" i="1">
                                              <a:latin typeface="Cambria Math" panose="02040503050406030204" pitchFamily="18" charset="0"/>
                                            </a:rPr>
                                          </m:ctrlPr>
                                        </m:mPr>
                                        <m:mr>
                                          <m:e>
                                            <m:f>
                                              <m:fPr>
                                                <m:ctrlPr>
                                                  <a:rPr lang="en-US" sz="1800" i="1">
                                                    <a:latin typeface="Cambria Math" panose="02040503050406030204" pitchFamily="18" charset="0"/>
                                                  </a:rPr>
                                                </m:ctrlPr>
                                              </m:fPr>
                                              <m:num>
                                                <m:r>
                                                  <a:rPr lang="en-US" sz="1800" b="0" i="0">
                                                    <a:latin typeface="Cambria Math" panose="02040503050406030204" pitchFamily="18" charset="0"/>
                                                  </a:rPr>
                                                  <m:t>𝜕</m:t>
                                                </m:r>
                                                <m:sSub>
                                                  <m:sSubPr>
                                                    <m:ctrlPr>
                                                      <a:rPr lang="en-US" sz="1800" i="1">
                                                        <a:latin typeface="Cambria Math" panose="02040503050406030204" pitchFamily="18" charset="0"/>
                                                      </a:rPr>
                                                    </m:ctrlPr>
                                                  </m:sSubPr>
                                                  <m:e>
                                                    <m:r>
                                                      <a:rPr lang="en-US" sz="1800" b="0" i="1">
                                                        <a:latin typeface="Cambria Math" panose="02040503050406030204" pitchFamily="18" charset="0"/>
                                                      </a:rPr>
                                                      <m:t>𝑁</m:t>
                                                    </m:r>
                                                  </m:e>
                                                  <m:sub>
                                                    <m:r>
                                                      <a:rPr lang="en-US" sz="1800" b="0" i="0">
                                                        <a:latin typeface="Cambria Math" panose="02040503050406030204" pitchFamily="18" charset="0"/>
                                                      </a:rPr>
                                                      <m:t>340</m:t>
                                                    </m:r>
                                                  </m:sub>
                                                </m:sSub>
                                              </m:num>
                                              <m:den>
                                                <m:r>
                                                  <a:rPr lang="en-US" sz="1800" b="0" i="0">
                                                    <a:latin typeface="Cambria Math" panose="02040503050406030204" pitchFamily="18" charset="0"/>
                                                  </a:rPr>
                                                  <m:t>𝜕</m:t>
                                                </m:r>
                                                <m:r>
                                                  <a:rPr lang="en-US" sz="1800" b="0" i="1">
                                                    <a:latin typeface="Cambria Math" panose="02040503050406030204" pitchFamily="18" charset="0"/>
                                                  </a:rPr>
                                                  <m:t>𝑅</m:t>
                                                </m:r>
                                              </m:den>
                                            </m:f>
                                            <m:d>
                                              <m:dPr>
                                                <m:ctrlPr>
                                                  <a:rPr lang="en-US" sz="1800" i="1">
                                                    <a:latin typeface="Cambria Math" panose="02040503050406030204" pitchFamily="18" charset="0"/>
                                                  </a:rPr>
                                                </m:ctrlPr>
                                              </m:dPr>
                                              <m:e>
                                                <m:sSub>
                                                  <m:sSubPr>
                                                    <m:ctrlPr>
                                                      <a:rPr lang="en-US" sz="1800" i="1">
                                                        <a:latin typeface="Cambria Math" panose="02040503050406030204" pitchFamily="18" charset="0"/>
                                                      </a:rPr>
                                                    </m:ctrlPr>
                                                  </m:sSubPr>
                                                  <m:e>
                                                    <m:r>
                                                      <a:rPr lang="en-US" sz="1800" b="0" i="1">
                                                        <a:latin typeface="Cambria Math" panose="02040503050406030204" pitchFamily="18" charset="0"/>
                                                      </a:rPr>
                                                      <m:t>𝜆</m:t>
                                                    </m:r>
                                                  </m:e>
                                                  <m:sub>
                                                    <m:r>
                                                      <a:rPr lang="en-US" sz="1800" b="0" i="0">
                                                        <a:latin typeface="Cambria Math" panose="02040503050406030204" pitchFamily="18" charset="0"/>
                                                      </a:rPr>
                                                      <m:t>3</m:t>
                                                    </m:r>
                                                  </m:sub>
                                                </m:sSub>
                                                <m:r>
                                                  <a:rPr lang="en-US" sz="1800" b="0" i="0">
                                                    <a:latin typeface="Cambria Math" panose="02040503050406030204" pitchFamily="18" charset="0"/>
                                                  </a:rPr>
                                                  <m:t>−</m:t>
                                                </m:r>
                                                <m:sSub>
                                                  <m:sSubPr>
                                                    <m:ctrlPr>
                                                      <a:rPr lang="en-US" sz="1800" i="1">
                                                        <a:latin typeface="Cambria Math" panose="02040503050406030204" pitchFamily="18" charset="0"/>
                                                      </a:rPr>
                                                    </m:ctrlPr>
                                                  </m:sSubPr>
                                                  <m:e>
                                                    <m:r>
                                                      <a:rPr lang="en-US" sz="1800" b="0" i="1">
                                                        <a:latin typeface="Cambria Math" panose="02040503050406030204" pitchFamily="18" charset="0"/>
                                                      </a:rPr>
                                                      <m:t>𝜆</m:t>
                                                    </m:r>
                                                  </m:e>
                                                  <m:sub>
                                                    <m:r>
                                                      <a:rPr lang="en-US" sz="1800" b="0" i="1">
                                                        <a:latin typeface="Cambria Math" panose="02040503050406030204" pitchFamily="18" charset="0"/>
                                                      </a:rPr>
                                                      <m:t>𝑅</m:t>
                                                    </m:r>
                                                  </m:sub>
                                                </m:sSub>
                                              </m:e>
                                            </m:d>
                                          </m:e>
                                        </m:mr>
                                        <m:mr>
                                          <m:e>
                                            <m:r>
                                              <a:rPr lang="en-US" sz="1800" b="0" i="0">
                                                <a:latin typeface="Cambria Math" panose="02040503050406030204" pitchFamily="18" charset="0"/>
                                              </a:rPr>
                                              <m:t>0</m:t>
                                            </m:r>
                                          </m:e>
                                        </m:mr>
                                      </m:m>
                                    </m:e>
                                    <m:e>
                                      <m:m>
                                        <m:mPr>
                                          <m:plcHide m:val="on"/>
                                          <m:mcs>
                                            <m:mc>
                                              <m:mcPr>
                                                <m:count m:val="1"/>
                                                <m:mcJc m:val="center"/>
                                              </m:mcPr>
                                            </m:mc>
                                          </m:mcs>
                                          <m:ctrlPr>
                                            <a:rPr lang="en-US" sz="1800" i="1">
                                              <a:latin typeface="Cambria Math" panose="02040503050406030204" pitchFamily="18" charset="0"/>
                                            </a:rPr>
                                          </m:ctrlPr>
                                        </m:mPr>
                                        <m:mr>
                                          <m:e>
                                            <m:f>
                                              <m:fPr>
                                                <m:ctrlPr>
                                                  <a:rPr lang="en-US" sz="1800" i="1">
                                                    <a:latin typeface="Cambria Math" panose="02040503050406030204" pitchFamily="18" charset="0"/>
                                                  </a:rPr>
                                                </m:ctrlPr>
                                              </m:fPr>
                                              <m:num>
                                                <m:r>
                                                  <a:rPr lang="en-US" sz="1800" b="0" i="0">
                                                    <a:latin typeface="Cambria Math" panose="02040503050406030204" pitchFamily="18" charset="0"/>
                                                  </a:rPr>
                                                  <m:t>𝜕</m:t>
                                                </m:r>
                                                <m:sSub>
                                                  <m:sSubPr>
                                                    <m:ctrlPr>
                                                      <a:rPr lang="en-US" sz="1800" i="1">
                                                        <a:latin typeface="Cambria Math" panose="02040503050406030204" pitchFamily="18" charset="0"/>
                                                      </a:rPr>
                                                    </m:ctrlPr>
                                                  </m:sSubPr>
                                                  <m:e>
                                                    <m:r>
                                                      <a:rPr lang="en-US" sz="1800" b="0" i="1">
                                                        <a:latin typeface="Cambria Math" panose="02040503050406030204" pitchFamily="18" charset="0"/>
                                                      </a:rPr>
                                                      <m:t>𝑁</m:t>
                                                    </m:r>
                                                  </m:e>
                                                  <m:sub>
                                                    <m:r>
                                                      <a:rPr lang="en-US" sz="1800" b="0" i="0">
                                                        <a:latin typeface="Cambria Math" panose="02040503050406030204" pitchFamily="18" charset="0"/>
                                                      </a:rPr>
                                                      <m:t>340</m:t>
                                                    </m:r>
                                                  </m:sub>
                                                </m:sSub>
                                              </m:num>
                                              <m:den>
                                                <m:r>
                                                  <a:rPr lang="en-US" sz="1800" b="0" i="0">
                                                    <a:latin typeface="Cambria Math" panose="02040503050406030204" pitchFamily="18" charset="0"/>
                                                  </a:rPr>
                                                  <m:t>𝜕</m:t>
                                                </m:r>
                                                <m:r>
                                                  <a:rPr lang="en-US" sz="1800" b="0" i="1">
                                                    <a:latin typeface="Cambria Math" panose="02040503050406030204" pitchFamily="18" charset="0"/>
                                                  </a:rPr>
                                                  <m:t>𝑅</m:t>
                                                </m:r>
                                              </m:den>
                                            </m:f>
                                          </m:e>
                                        </m:mr>
                                        <m:mr>
                                          <m:e>
                                            <m:f>
                                              <m:fPr>
                                                <m:ctrlPr>
                                                  <a:rPr lang="en-US" sz="1800" i="1">
                                                    <a:latin typeface="Cambria Math" panose="02040503050406030204" pitchFamily="18" charset="0"/>
                                                  </a:rPr>
                                                </m:ctrlPr>
                                              </m:fPr>
                                              <m:num>
                                                <m:r>
                                                  <a:rPr lang="en-US" sz="1800" b="0" i="0">
                                                    <a:latin typeface="Cambria Math" panose="02040503050406030204" pitchFamily="18" charset="0"/>
                                                  </a:rPr>
                                                  <m:t>𝜕</m:t>
                                                </m:r>
                                                <m:sSub>
                                                  <m:sSubPr>
                                                    <m:ctrlPr>
                                                      <a:rPr lang="en-US" sz="1800" i="1">
                                                        <a:latin typeface="Cambria Math" panose="02040503050406030204" pitchFamily="18" charset="0"/>
                                                      </a:rPr>
                                                    </m:ctrlPr>
                                                  </m:sSubPr>
                                                  <m:e>
                                                    <m:r>
                                                      <a:rPr lang="en-US" sz="1800" b="0" i="1">
                                                        <a:latin typeface="Cambria Math" panose="02040503050406030204" pitchFamily="18" charset="0"/>
                                                      </a:rPr>
                                                      <m:t>𝑁</m:t>
                                                    </m:r>
                                                  </m:e>
                                                  <m:sub>
                                                    <m:r>
                                                      <a:rPr lang="en-US" sz="1800" b="0" i="0">
                                                        <a:latin typeface="Cambria Math" panose="02040503050406030204" pitchFamily="18" charset="0"/>
                                                      </a:rPr>
                                                      <m:t>380</m:t>
                                                    </m:r>
                                                  </m:sub>
                                                </m:sSub>
                                              </m:num>
                                              <m:den>
                                                <m:r>
                                                  <a:rPr lang="en-US" sz="1800" b="0" i="0">
                                                    <a:latin typeface="Cambria Math" panose="02040503050406030204" pitchFamily="18" charset="0"/>
                                                  </a:rPr>
                                                  <m:t>𝜕</m:t>
                                                </m:r>
                                                <m:r>
                                                  <a:rPr lang="en-US" sz="1800" b="0" i="1">
                                                    <a:latin typeface="Cambria Math" panose="02040503050406030204" pitchFamily="18" charset="0"/>
                                                  </a:rPr>
                                                  <m:t>𝑅</m:t>
                                                </m:r>
                                              </m:den>
                                            </m:f>
                                          </m:e>
                                        </m:mr>
                                      </m:m>
                                    </m:e>
                                  </m:mr>
                                </m:m>
                              </m:e>
                            </m:mr>
                          </m:m>
                        </m:e>
                      </m:d>
                    </m:oMath>
                  </m:oMathPara>
                </a14:m>
                <a:endParaRPr lang="en-US" sz="1800" dirty="0"/>
              </a:p>
            </p:txBody>
          </p:sp>
        </mc:Choice>
        <mc:Fallback xmlns="">
          <p:sp>
            <p:nvSpPr>
              <p:cNvPr id="9" name="Rectangle 8">
                <a:extLst>
                  <a:ext uri="{FF2B5EF4-FFF2-40B4-BE49-F238E27FC236}">
                    <a16:creationId xmlns:a16="http://schemas.microsoft.com/office/drawing/2014/main" id="{A283BFC0-FBA4-504D-A03C-8C494359C684}"/>
                  </a:ext>
                </a:extLst>
              </p:cNvPr>
              <p:cNvSpPr>
                <a:spLocks noRot="1" noChangeAspect="1" noMove="1" noResize="1" noEditPoints="1" noAdjustHandles="1" noChangeArrowheads="1" noChangeShapeType="1" noTextEdit="1"/>
              </p:cNvSpPr>
              <p:nvPr/>
            </p:nvSpPr>
            <p:spPr>
              <a:xfrm>
                <a:off x="1099457" y="4490749"/>
                <a:ext cx="6744789" cy="2367251"/>
              </a:xfrm>
              <a:prstGeom prst="rect">
                <a:avLst/>
              </a:prstGeom>
              <a:blipFill>
                <a:blip r:embed="rId3"/>
                <a:stretch>
                  <a:fillRect/>
                </a:stretch>
              </a:blipFill>
            </p:spPr>
            <p:txBody>
              <a:bodyPr/>
              <a:lstStyle/>
              <a:p>
                <a:r>
                  <a:rPr lang="en-US">
                    <a:noFill/>
                  </a:rPr>
                  <a:t> </a:t>
                </a:r>
              </a:p>
            </p:txBody>
          </p:sp>
        </mc:Fallback>
      </mc:AlternateContent>
      <p:sp>
        <p:nvSpPr>
          <p:cNvPr id="11" name="TextBox 10">
            <a:extLst>
              <a:ext uri="{FF2B5EF4-FFF2-40B4-BE49-F238E27FC236}">
                <a16:creationId xmlns:a16="http://schemas.microsoft.com/office/drawing/2014/main" id="{A43E6599-8D57-024F-B816-081DAB7B0A09}"/>
              </a:ext>
            </a:extLst>
          </p:cNvPr>
          <p:cNvSpPr txBox="1"/>
          <p:nvPr/>
        </p:nvSpPr>
        <p:spPr>
          <a:xfrm>
            <a:off x="314793" y="1804659"/>
            <a:ext cx="8514412" cy="1200329"/>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where </a:t>
            </a:r>
            <a:r>
              <a:rPr lang="en-US" sz="2400" dirty="0" err="1">
                <a:latin typeface="Times New Roman" panose="02020603050405020304" pitchFamily="18" charset="0"/>
                <a:cs typeface="Times New Roman" panose="02020603050405020304" pitchFamily="18" charset="0"/>
              </a:rPr>
              <a:t>dy</a:t>
            </a:r>
            <a:r>
              <a:rPr lang="en-US" sz="2400" dirty="0">
                <a:latin typeface="Times New Roman" panose="02020603050405020304" pitchFamily="18" charset="0"/>
                <a:cs typeface="Times New Roman" panose="02020603050405020304" pitchFamily="18" charset="0"/>
              </a:rPr>
              <a:t> is the difference between the measured (N</a:t>
            </a:r>
            <a:r>
              <a:rPr lang="en-US" sz="2400" baseline="-25000" dirty="0">
                <a:latin typeface="Times New Roman" panose="02020603050405020304" pitchFamily="18" charset="0"/>
                <a:cs typeface="Times New Roman" panose="02020603050405020304" pitchFamily="18" charset="0"/>
              </a:rPr>
              <a:t>m</a:t>
            </a:r>
            <a:r>
              <a:rPr lang="en-US" sz="2400" dirty="0">
                <a:latin typeface="Times New Roman" panose="02020603050405020304" pitchFamily="18" charset="0"/>
                <a:cs typeface="Times New Roman" panose="02020603050405020304" pitchFamily="18" charset="0"/>
              </a:rPr>
              <a:t>) and forward model calculated N-value (N</a:t>
            </a:r>
            <a:r>
              <a:rPr lang="en-US" sz="2400" baseline="-25000" dirty="0">
                <a:latin typeface="Times New Roman" panose="02020603050405020304" pitchFamily="18" charset="0"/>
                <a:cs typeface="Times New Roman" panose="02020603050405020304" pitchFamily="18" charset="0"/>
              </a:rPr>
              <a:t>c</a:t>
            </a:r>
            <a:r>
              <a:rPr lang="en-US" sz="2400" dirty="0">
                <a:latin typeface="Times New Roman" panose="02020603050405020304" pitchFamily="18" charset="0"/>
                <a:cs typeface="Times New Roman" panose="02020603050405020304" pitchFamily="18" charset="0"/>
              </a:rPr>
              <a:t>) and dx the difference between the current estimate and the previous iteration: </a:t>
            </a:r>
            <a:r>
              <a:rPr lang="en-US" sz="2400" b="1" dirty="0">
                <a:latin typeface="Times New Roman" panose="02020603050405020304" pitchFamily="18" charset="0"/>
                <a:cs typeface="Times New Roman" panose="02020603050405020304" pitchFamily="18" charset="0"/>
              </a:rPr>
              <a:t>x</a:t>
            </a:r>
            <a:r>
              <a:rPr lang="en-US" sz="2400" b="1" baseline="-25000" dirty="0">
                <a:latin typeface="Times New Roman" panose="02020603050405020304" pitchFamily="18" charset="0"/>
                <a:cs typeface="Times New Roman" panose="02020603050405020304" pitchFamily="18" charset="0"/>
              </a:rPr>
              <a:t>i</a:t>
            </a:r>
            <a:r>
              <a:rPr lang="en-US" sz="2400" dirty="0">
                <a:latin typeface="Times New Roman" panose="02020603050405020304" pitchFamily="18" charset="0"/>
                <a:cs typeface="Times New Roman" panose="02020603050405020304" pitchFamily="18" charset="0"/>
              </a:rPr>
              <a:t> = </a:t>
            </a:r>
            <a:r>
              <a:rPr lang="en-US" sz="2400" b="1" dirty="0">
                <a:latin typeface="Times New Roman" panose="02020603050405020304" pitchFamily="18" charset="0"/>
                <a:cs typeface="Times New Roman" panose="02020603050405020304" pitchFamily="18" charset="0"/>
              </a:rPr>
              <a:t>x</a:t>
            </a:r>
            <a:r>
              <a:rPr lang="en-US" sz="2400" baseline="-25000" dirty="0">
                <a:latin typeface="Times New Roman" panose="02020603050405020304" pitchFamily="18" charset="0"/>
                <a:cs typeface="Times New Roman" panose="02020603050405020304" pitchFamily="18" charset="0"/>
              </a:rPr>
              <a:t>i-1</a:t>
            </a:r>
            <a:r>
              <a:rPr lang="en-US" sz="2400" dirty="0">
                <a:latin typeface="Times New Roman" panose="02020603050405020304" pitchFamily="18" charset="0"/>
                <a:cs typeface="Times New Roman" panose="02020603050405020304" pitchFamily="18" charset="0"/>
              </a:rPr>
              <a:t> + </a:t>
            </a:r>
            <a:r>
              <a:rPr lang="en-US" sz="2400" b="1" dirty="0">
                <a:latin typeface="Times New Roman" panose="02020603050405020304" pitchFamily="18" charset="0"/>
                <a:cs typeface="Times New Roman" panose="02020603050405020304" pitchFamily="18" charset="0"/>
              </a:rPr>
              <a:t>dx</a:t>
            </a:r>
          </a:p>
        </p:txBody>
      </p:sp>
      <p:sp>
        <p:nvSpPr>
          <p:cNvPr id="12" name="Rectangle 11">
            <a:extLst>
              <a:ext uri="{FF2B5EF4-FFF2-40B4-BE49-F238E27FC236}">
                <a16:creationId xmlns:a16="http://schemas.microsoft.com/office/drawing/2014/main" id="{D9AD81FC-2F67-EE40-9145-922171F98EC3}"/>
              </a:ext>
            </a:extLst>
          </p:cNvPr>
          <p:cNvSpPr/>
          <p:nvPr/>
        </p:nvSpPr>
        <p:spPr>
          <a:xfrm>
            <a:off x="314793" y="523221"/>
            <a:ext cx="8514412" cy="2481768"/>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1EF784A9-9A02-704B-BD99-F51FE01097D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26736"/>
            <a:ext cx="1016001" cy="589718"/>
          </a:xfrm>
          <a:prstGeom prst="rect">
            <a:avLst/>
          </a:prstGeom>
        </p:spPr>
      </p:pic>
    </p:spTree>
    <p:extLst>
      <p:ext uri="{BB962C8B-B14F-4D97-AF65-F5344CB8AC3E}">
        <p14:creationId xmlns:p14="http://schemas.microsoft.com/office/powerpoint/2010/main" val="3735831934"/>
      </p:ext>
    </p:extLst>
  </p:cSld>
  <p:clrMapOvr>
    <a:masterClrMapping/>
  </p:clrMapOvr>
</p:sld>
</file>

<file path=ppt/theme/theme1.xml><?xml version="1.0" encoding="utf-8"?>
<a:theme xmlns:a="http://schemas.openxmlformats.org/drawingml/2006/main" name="5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27152</TotalTime>
  <Words>2746</Words>
  <Application>Microsoft Macintosh PowerPoint</Application>
  <PresentationFormat>On-screen Show (4:3)</PresentationFormat>
  <Paragraphs>317</Paragraphs>
  <Slides>45</Slides>
  <Notes>5</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0</vt:i4>
      </vt:variant>
      <vt:variant>
        <vt:lpstr>Slide Titles</vt:lpstr>
      </vt:variant>
      <vt:variant>
        <vt:i4>45</vt:i4>
      </vt:variant>
    </vt:vector>
  </HeadingPairs>
  <TitlesOfParts>
    <vt:vector size="57" baseType="lpstr">
      <vt:lpstr>ＭＳ Ｐゴシック</vt:lpstr>
      <vt:lpstr>SimSun</vt:lpstr>
      <vt:lpstr>Arial</vt:lpstr>
      <vt:lpstr>Arial Rounded MT Bold</vt:lpstr>
      <vt:lpstr>Calibri</vt:lpstr>
      <vt:lpstr>Cambria Math</vt:lpstr>
      <vt:lpstr>Comic Sans MS</vt:lpstr>
      <vt:lpstr>Helvetica</vt:lpstr>
      <vt:lpstr>Lucida Grande</vt:lpstr>
      <vt:lpstr>Symbol</vt:lpstr>
      <vt:lpstr>Times New Roman</vt:lpstr>
      <vt:lpstr>5_Default Design</vt:lpstr>
      <vt:lpstr>PowerPoint Presentation</vt:lpstr>
      <vt:lpstr>UV satellite remote sensing of volcanic SO2</vt:lpstr>
      <vt:lpstr>PowerPoint Presentation</vt:lpstr>
      <vt:lpstr>Deep Space Climate Observatory (DSCOVR) at L1</vt:lpstr>
      <vt:lpstr>Sierra Negra (Galapagos Islands) eruption – June 2018 </vt:lpstr>
      <vt:lpstr>PowerPoint Presentation</vt:lpstr>
      <vt:lpstr>PowerPoint Presentation</vt:lpstr>
      <vt:lpstr>PowerPoint Presentation</vt:lpstr>
      <vt:lpstr>PowerPoint Presentation</vt:lpstr>
      <vt:lpstr>PowerPoint Presentation</vt:lpstr>
      <vt:lpstr>EPIC SO2 retrieval algorithm</vt:lpstr>
      <vt:lpstr>Volcanic eruptions detected by EPIC (2015 - )</vt:lpstr>
      <vt:lpstr>Volcanic eruptions detected by OMI (2004 - )</vt:lpstr>
      <vt:lpstr>Fernandina (Galapagos Islands) eruption – June 2018 </vt:lpstr>
      <vt:lpstr>Fernandina eruption – EPIC and OMPS SO2 data</vt:lpstr>
      <vt:lpstr>Sierra Negra (Galapagos Islands) eruption – June 2018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Sierra Negra (Galapagos Islands) eruption – June 2018 </vt:lpstr>
      <vt:lpstr>Sierra Negra (Galapagos Islands) eruption – June 2018 </vt:lpstr>
      <vt:lpstr>Sierra Negra (Galapagos Islands) eruption – July 2, 2018 </vt:lpstr>
      <vt:lpstr>PowerPoint Presentation</vt:lpstr>
      <vt:lpstr>PowerPoint Presentation</vt:lpstr>
      <vt:lpstr>PowerPoint Presentation</vt:lpstr>
      <vt:lpstr>PowerPoint Presentation</vt:lpstr>
      <vt:lpstr>Ambae/Aoba (Vanuatu) eruption – July 2018 </vt:lpstr>
      <vt:lpstr>OMPS data for Ambae (Vanuatu) eruption </vt:lpstr>
      <vt:lpstr>PowerPoint Presentation</vt:lpstr>
      <vt:lpstr>Bogoslof (Alaska, USA) eruption – May 28-29, 2017</vt:lpstr>
      <vt:lpstr>Bogoslof eruption – EPIC exposures</vt:lpstr>
      <vt:lpstr>Product status/updates</vt:lpstr>
      <vt:lpstr>Summary and next steps</vt:lpstr>
      <vt:lpstr>Multi-decadal volcanic SO2 emissions record</vt:lpstr>
      <vt:lpstr>SNPP/OMPS and DSCOVR/EPIC track volcanic SO2 and ash plumes from June 3 2018 explosive eruption of Fuego volcano</vt:lpstr>
      <vt:lpstr>PowerPoint Presentation</vt:lpstr>
      <vt:lpstr>Tinakula (Solomon Is) eruption – Oct 20, 2017</vt:lpstr>
      <vt:lpstr>Tinakula eruption – EPIC exposures</vt:lpstr>
      <vt:lpstr>Tinakula eruption – EPIC vs. OMI</vt:lpstr>
    </vt:vector>
  </TitlesOfParts>
  <Company>University of Maryland Baltimore County</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Simon Carn</dc:creator>
  <cp:lastModifiedBy>Simon Carn</cp:lastModifiedBy>
  <cp:revision>3138</cp:revision>
  <cp:lastPrinted>2009-04-22T16:51:18Z</cp:lastPrinted>
  <dcterms:created xsi:type="dcterms:W3CDTF">2013-08-28T16:35:44Z</dcterms:created>
  <dcterms:modified xsi:type="dcterms:W3CDTF">2018-09-17T17:31:21Z</dcterms:modified>
</cp:coreProperties>
</file>