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61" r:id="rId3"/>
    <p:sldId id="267" r:id="rId4"/>
    <p:sldId id="257" r:id="rId5"/>
    <p:sldId id="266" r:id="rId6"/>
    <p:sldId id="264" r:id="rId7"/>
    <p:sldId id="269" r:id="rId8"/>
    <p:sldId id="273" r:id="rId9"/>
    <p:sldId id="271" r:id="rId10"/>
    <p:sldId id="258" r:id="rId11"/>
    <p:sldId id="272" r:id="rId12"/>
    <p:sldId id="26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533"/>
    <p:restoredTop sz="94694"/>
  </p:normalViewPr>
  <p:slideViewPr>
    <p:cSldViewPr snapToGrid="0">
      <p:cViewPr varScale="1">
        <p:scale>
          <a:sx n="119" d="100"/>
          <a:sy n="119" d="100"/>
        </p:scale>
        <p:origin x="224" y="2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msutton1/Desktop/Wed%20Aug%2023%2017-51-38%202023/%7b%7buserprofile%7d%7d/EPICL2_data_count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msutton1/Desktop/Wed%20Aug%2023%2017-51-38%202023/%7b%7buserprofile%7d%7d/EPICL2_data_count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198979844500569"/>
          <c:y val="0.14147899159663865"/>
          <c:w val="0.89801020155499434"/>
          <c:h val="0.62121537748957856"/>
        </c:manualLayout>
      </c:layout>
      <c:barChart>
        <c:barDir val="col"/>
        <c:grouping val="stack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99132464"/>
        <c:axId val="1099134736"/>
      </c:barChart>
      <c:catAx>
        <c:axId val="1099132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99134736"/>
        <c:crosses val="autoZero"/>
        <c:auto val="1"/>
        <c:lblAlgn val="ctr"/>
        <c:lblOffset val="100"/>
        <c:noMultiLvlLbl val="0"/>
      </c:catAx>
      <c:valAx>
        <c:axId val="1099134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99132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plot!$A$2:$A$20</c:f>
              <c:strCache>
                <c:ptCount val="19"/>
                <c:pt idx="0">
                  <c:v>EPIC 1b</c:v>
                </c:pt>
                <c:pt idx="1">
                  <c:v>Atm. Correction</c:v>
                </c:pt>
                <c:pt idx="2">
                  <c:v>VESDR</c:v>
                </c:pt>
                <c:pt idx="3">
                  <c:v>UV AEROSOL</c:v>
                </c:pt>
                <c:pt idx="4">
                  <c:v>O3SO2AI v03</c:v>
                </c:pt>
                <c:pt idx="5">
                  <c:v>Glint</c:v>
                </c:pt>
                <c:pt idx="6">
                  <c:v>Cloud</c:v>
                </c:pt>
                <c:pt idx="7">
                  <c:v>TO3</c:v>
                </c:pt>
                <c:pt idx="8">
                  <c:v>Aerosol Height</c:v>
                </c:pt>
                <c:pt idx="9">
                  <c:v>TO3 L4</c:v>
                </c:pt>
                <c:pt idx="10">
                  <c:v>O3SO2AI v02</c:v>
                </c:pt>
                <c:pt idx="11">
                  <c:v>Cloud Height</c:v>
                </c:pt>
                <c:pt idx="12">
                  <c:v>Cloud Fraction Image</c:v>
                </c:pt>
                <c:pt idx="13">
                  <c:v>UV AEROSOL (v02)</c:v>
                </c:pt>
                <c:pt idx="14">
                  <c:v>TO3 (V02)</c:v>
                </c:pt>
                <c:pt idx="15">
                  <c:v>UV AEROSOL Fast</c:v>
                </c:pt>
                <c:pt idx="16">
                  <c:v>SO2</c:v>
                </c:pt>
                <c:pt idx="17">
                  <c:v>Ocean Product</c:v>
                </c:pt>
                <c:pt idx="18">
                  <c:v>Ocean Product Image</c:v>
                </c:pt>
              </c:strCache>
            </c:strRef>
          </c:cat>
          <c:val>
            <c:numRef>
              <c:f>plot!$B$2:$B$20</c:f>
              <c:numCache>
                <c:formatCode>General</c:formatCode>
                <c:ptCount val="19"/>
                <c:pt idx="0">
                  <c:v>43432</c:v>
                </c:pt>
                <c:pt idx="1">
                  <c:v>42545</c:v>
                </c:pt>
                <c:pt idx="2">
                  <c:v>41610</c:v>
                </c:pt>
                <c:pt idx="3">
                  <c:v>40967</c:v>
                </c:pt>
                <c:pt idx="4">
                  <c:v>40430</c:v>
                </c:pt>
                <c:pt idx="5">
                  <c:v>40288</c:v>
                </c:pt>
                <c:pt idx="6">
                  <c:v>40174</c:v>
                </c:pt>
                <c:pt idx="7">
                  <c:v>38853</c:v>
                </c:pt>
                <c:pt idx="8">
                  <c:v>34733</c:v>
                </c:pt>
                <c:pt idx="9">
                  <c:v>33295</c:v>
                </c:pt>
                <c:pt idx="10">
                  <c:v>29875</c:v>
                </c:pt>
                <c:pt idx="11">
                  <c:v>29638</c:v>
                </c:pt>
                <c:pt idx="12">
                  <c:v>28267</c:v>
                </c:pt>
                <c:pt idx="13">
                  <c:v>22683</c:v>
                </c:pt>
                <c:pt idx="14">
                  <c:v>19860</c:v>
                </c:pt>
                <c:pt idx="15">
                  <c:v>9027</c:v>
                </c:pt>
                <c:pt idx="16">
                  <c:v>3779</c:v>
                </c:pt>
                <c:pt idx="17">
                  <c:v>2625</c:v>
                </c:pt>
                <c:pt idx="18">
                  <c:v>2446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5EC-1E45-B72B-21CFDBB7FE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099132464"/>
        <c:axId val="1099134736"/>
      </c:barChart>
      <c:catAx>
        <c:axId val="1099132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99134736"/>
        <c:crosses val="autoZero"/>
        <c:auto val="1"/>
        <c:lblAlgn val="ctr"/>
        <c:lblOffset val="100"/>
        <c:noMultiLvlLbl val="0"/>
      </c:catAx>
      <c:valAx>
        <c:axId val="10991347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99132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BC660F-8E23-C541-A34A-59DAAB157E03}" type="datetimeFigureOut">
              <a:rPr lang="en-US" smtClean="0"/>
              <a:t>10/14/24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D89767-7D81-E44A-9831-8E3BD10747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843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1CE57A-7D69-A538-C161-A15328B469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FA61DE-305D-4E15-6A25-56BD71C3DA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53D0DA-4662-5D47-33C0-413AA38DA1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69E5B-B89A-6B4E-B980-AC9D838F55CB}" type="datetimeFigureOut">
              <a:rPr lang="en-US" smtClean="0"/>
              <a:t>10/14/24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C4891C-2FB9-E2AA-0CE3-8FCFE224C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1E79E0-0D62-F674-1B43-48716E0D8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7A863-F573-7645-BADE-ED925938B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002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2FC168-B968-6428-A581-2692F497A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CD1EE0-77B1-FE07-1F47-8FE495DBA2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F4D622-A619-BC9F-37D7-58AD148BD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69E5B-B89A-6B4E-B980-AC9D838F55CB}" type="datetimeFigureOut">
              <a:rPr lang="en-US" smtClean="0"/>
              <a:t>10/14/24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386D65-9B56-BD62-9580-658CEBE2F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20D577-CF3F-E2FC-EC8D-AD6F5324D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7A863-F573-7645-BADE-ED925938B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443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ABD4FEE-2695-8F4E-D938-A0B551677B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EC45BE-AA08-F44C-26DD-F8362E7877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1CF383-8499-048D-2274-2B55F21757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69E5B-B89A-6B4E-B980-AC9D838F55CB}" type="datetimeFigureOut">
              <a:rPr lang="en-US" smtClean="0"/>
              <a:t>10/14/24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BEFCB9-F28C-C183-A39B-DF43039B8A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D6EAEF-5C09-611C-C12C-A461C3E47F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7A863-F573-7645-BADE-ED925938B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277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48CDDC-8EBF-439A-82D1-886259680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953127-DC53-955B-00C0-ED682CBCC9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68144B-50B2-FD1D-5EBD-3037F62FF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69E5B-B89A-6B4E-B980-AC9D838F55CB}" type="datetimeFigureOut">
              <a:rPr lang="en-US" smtClean="0"/>
              <a:t>10/14/24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B10445-D1AB-B503-1C6A-8D276C5564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11002-391E-8208-C162-4023C5AE3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7A863-F573-7645-BADE-ED925938BC9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DE958A24-D65A-DFB2-ADCD-9231FE54FA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61500" y="136525"/>
            <a:ext cx="1041400" cy="876300"/>
          </a:xfrm>
          <a:prstGeom prst="rect">
            <a:avLst/>
          </a:prstGeom>
        </p:spPr>
      </p:pic>
      <p:pic>
        <p:nvPicPr>
          <p:cNvPr id="8" name="Picture 7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D4DBF701-097C-B6AC-D17E-FC940D8C78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548937" y="150019"/>
            <a:ext cx="1230967" cy="77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8232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E3D16-35B8-D8A4-BB46-D0113D916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8FB0C6-96D0-675A-C794-1A2348C357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B2B11F-48F3-B362-14F1-D76C0888BD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69E5B-B89A-6B4E-B980-AC9D838F55CB}" type="datetimeFigureOut">
              <a:rPr lang="en-US" smtClean="0"/>
              <a:t>10/14/24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0B4BD9-EC7C-1729-DC62-94C9F40C3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C62819-4202-4E33-5C45-079A018CB5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7A863-F573-7645-BADE-ED925938B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12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F1CEF5-EEE2-4DAA-3A9B-0AFC18DA05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0E94C3-661B-D9E5-D167-E92E955177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44E47F-9F89-FA9F-53D3-27DCBD6A7E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2B9225-0D24-C2CE-E2C5-B1D6090DF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69E5B-B89A-6B4E-B980-AC9D838F55CB}" type="datetimeFigureOut">
              <a:rPr lang="en-US" smtClean="0"/>
              <a:t>10/14/24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430030-0AF0-ACBF-9C91-46C2A51D4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A4EEE3-4481-9106-3216-04532CB7D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7A863-F573-7645-BADE-ED925938B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600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3994C5-27D9-DA13-06CC-7BD2631CC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B75534-71F2-630D-19EC-5863658CD6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DD5BD9-13FB-7960-9206-E995A00C20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6364E5-2B32-90AD-FBEA-DF21D1C2A6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1170E93-7BA3-5864-F9E4-330DCE3AE9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8E1BF5-704B-8B69-AD76-1D0C64F434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69E5B-B89A-6B4E-B980-AC9D838F55CB}" type="datetimeFigureOut">
              <a:rPr lang="en-US" smtClean="0"/>
              <a:t>10/14/24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3BE0F7F-7E39-0643-4A85-2D79D46F3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163382A-C820-EE64-DF7B-E392A22EF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7A863-F573-7645-BADE-ED925938B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543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A5F705-64A5-C115-29DC-1E19CBE7B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198E35-FE8D-E561-1335-E76E02773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69E5B-B89A-6B4E-B980-AC9D838F55CB}" type="datetimeFigureOut">
              <a:rPr lang="en-US" smtClean="0"/>
              <a:t>10/14/24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3EFA72E-E83E-63FD-855F-3D8349466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B135544-CE8F-C237-01C3-C982E5025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7A863-F573-7645-BADE-ED925938B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064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8A8C75-0B14-CCD7-FCE2-3E980E08C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69E5B-B89A-6B4E-B980-AC9D838F55CB}" type="datetimeFigureOut">
              <a:rPr lang="en-US" smtClean="0"/>
              <a:t>10/14/24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469DC6-22D8-EB5A-36EB-0BE0F17CFE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95D56C-3349-5C7E-7D6A-3BCDC7C45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7A863-F573-7645-BADE-ED925938B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291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6E46B-36C3-0412-455F-6C758008B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3EF908-AAE5-65B5-F56C-F6D24A7854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0A488-CD96-E473-39ED-C7BDE89001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58FBDC-DC96-C735-B658-3AD57B9CF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69E5B-B89A-6B4E-B980-AC9D838F55CB}" type="datetimeFigureOut">
              <a:rPr lang="en-US" smtClean="0"/>
              <a:t>10/14/24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51F360-E41B-2B1D-AF7D-CED65A6BE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088F9D-DF90-44D1-EC2A-2A14BE4B1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7A863-F573-7645-BADE-ED925938B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126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5287A-2634-4BE8-D0A2-C7543EA4A8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6A87EB-90A0-4F2F-A13F-CEFBD3762CA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292897-F421-BEE2-1F32-3E7444A0BE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DF7DB9-AC0C-B25E-6BE9-F6495F75B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C69E5B-B89A-6B4E-B980-AC9D838F55CB}" type="datetimeFigureOut">
              <a:rPr lang="en-US" smtClean="0"/>
              <a:t>10/14/24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695368-E817-C706-3F05-8F4B1B220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DF9A2B-3795-2076-0DE3-9BC237A85E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7A863-F573-7645-BADE-ED925938B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275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2EB1BA-B257-D01E-B160-EC0C34913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4280A5-866E-0E66-2899-9882846C8C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B0CB35-5C38-E196-7DFE-178940C271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C69E5B-B89A-6B4E-B980-AC9D838F55CB}" type="datetimeFigureOut">
              <a:rPr lang="en-US" smtClean="0"/>
              <a:t>10/14/24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243F35-6834-719D-F297-0805CAD229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8E9F2C-9754-F9B4-8A40-EB5DF45551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17A863-F573-7645-BADE-ED925938BC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099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7.jp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CE52B0-9AE4-0D58-73A1-CF9CF80D885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DSCOVR Science Operations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2C335C7-DF5D-CC57-C757-D3146CDE32A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Marshall Sutton, DSOC Manager, Level 2 Processing</a:t>
            </a:r>
          </a:p>
          <a:p>
            <a:r>
              <a:rPr lang="en-US" dirty="0"/>
              <a:t>October 17, 2024</a:t>
            </a:r>
          </a:p>
          <a:p>
            <a:r>
              <a:rPr lang="en-US" dirty="0"/>
              <a:t>Goddard Space Flight Center, Code 586</a:t>
            </a:r>
          </a:p>
          <a:p>
            <a:endParaRPr lang="en-US" dirty="0"/>
          </a:p>
        </p:txBody>
      </p:sp>
      <p:pic>
        <p:nvPicPr>
          <p:cNvPr id="1026" name="Picture 2" descr="Logo for the DSCOVR Mission - Deep Space Climate Observatory. NOAA NASA USAF">
            <a:extLst>
              <a:ext uri="{FF2B5EF4-FFF2-40B4-BE49-F238E27FC236}">
                <a16:creationId xmlns:a16="http://schemas.microsoft.com/office/drawing/2014/main" id="{54DAADE1-D8B1-8C91-3B79-3D779446FB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0" y="136997"/>
            <a:ext cx="1406757" cy="893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ASA Logo">
            <a:extLst>
              <a:ext uri="{FF2B5EF4-FFF2-40B4-BE49-F238E27FC236}">
                <a16:creationId xmlns:a16="http://schemas.microsoft.com/office/drawing/2014/main" id="{02C9390D-8456-4B23-945F-E524A59062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76" y="-64058"/>
            <a:ext cx="1407421" cy="1186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89823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FA3A8B-6491-181D-6336-C567AA12C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NCCS updates and future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A9713B-E295-87A0-0AEA-145F7B3406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847" y="1668023"/>
            <a:ext cx="5257791" cy="2595768"/>
          </a:xfrm>
        </p:spPr>
        <p:txBody>
          <a:bodyPr>
            <a:normAutofit/>
          </a:bodyPr>
          <a:lstStyle/>
          <a:p>
            <a:pPr algn="l" fontAlgn="base"/>
            <a:r>
              <a:rPr lang="en-US" sz="1800" b="0" i="0" dirty="0">
                <a:solidFill>
                  <a:srgbClr val="2EACE3"/>
                </a:solidFill>
                <a:effectLst/>
                <a:latin typeface="Oswald" panose="020F0502020204030204" pitchFamily="34" charset="0"/>
              </a:rPr>
              <a:t>Scalable Unit 17 – CPU-only Nodes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sz="1400" b="0" i="0" dirty="0">
                <a:solidFill>
                  <a:srgbClr val="1A3748"/>
                </a:solidFill>
                <a:effectLst/>
                <a:latin typeface="Roboto" panose="02000000000000000000" pitchFamily="2" charset="0"/>
              </a:rPr>
              <a:t>90,112 AMD Milan EPYC processor cores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sz="1400" b="0" i="0" dirty="0">
                <a:solidFill>
                  <a:srgbClr val="1A3748"/>
                </a:solidFill>
                <a:effectLst/>
                <a:latin typeface="Roboto" panose="02000000000000000000" pitchFamily="2" charset="0"/>
              </a:rPr>
              <a:t>2 64-core processors per node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sz="1400" b="0" i="0" dirty="0">
                <a:solidFill>
                  <a:srgbClr val="1A3748"/>
                </a:solidFill>
                <a:effectLst/>
                <a:latin typeface="Roboto" panose="02000000000000000000" pitchFamily="2" charset="0"/>
              </a:rPr>
              <a:t>512 GB of memory per node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sz="1400" b="0" i="0" dirty="0">
                <a:solidFill>
                  <a:srgbClr val="1A3748"/>
                </a:solidFill>
                <a:effectLst/>
                <a:latin typeface="Roboto" panose="02000000000000000000" pitchFamily="2" charset="0"/>
              </a:rPr>
              <a:t>2.0 GHz AMD Milan EPYC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sz="1400" b="0" i="0" dirty="0">
                <a:solidFill>
                  <a:srgbClr val="1A3748"/>
                </a:solidFill>
                <a:effectLst/>
                <a:latin typeface="Roboto" panose="02000000000000000000" pitchFamily="2" charset="0"/>
              </a:rPr>
              <a:t>Interconnect: HDR100 </a:t>
            </a:r>
            <a:r>
              <a:rPr lang="en-US" sz="1400" b="0" i="0" dirty="0" err="1">
                <a:solidFill>
                  <a:srgbClr val="1A3748"/>
                </a:solidFill>
                <a:effectLst/>
                <a:latin typeface="Roboto" panose="02000000000000000000" pitchFamily="2" charset="0"/>
              </a:rPr>
              <a:t>Infiniband</a:t>
            </a:r>
            <a:r>
              <a:rPr lang="en-US" sz="1400" b="0" i="0" dirty="0">
                <a:solidFill>
                  <a:srgbClr val="1A3748"/>
                </a:solidFill>
                <a:effectLst/>
                <a:latin typeface="Roboto" panose="02000000000000000000" pitchFamily="2" charset="0"/>
              </a:rPr>
              <a:t> 100 Gbps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sz="1400" b="0" i="0" dirty="0">
                <a:solidFill>
                  <a:srgbClr val="1A3748"/>
                </a:solidFill>
                <a:effectLst/>
                <a:latin typeface="Roboto" panose="02000000000000000000" pitchFamily="2" charset="0"/>
              </a:rPr>
              <a:t>Production: 4Q 2023</a:t>
            </a: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E21BA6AD-3675-ECB9-5D29-B5F5202C4C98}"/>
              </a:ext>
            </a:extLst>
          </p:cNvPr>
          <p:cNvSpPr/>
          <p:nvPr/>
        </p:nvSpPr>
        <p:spPr>
          <a:xfrm>
            <a:off x="7089160" y="1103085"/>
            <a:ext cx="4264639" cy="239122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dirty="0"/>
              <a:t>DISCOVER Nodes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5BD63EB-3DCA-D9AB-DC1C-3977E3B7E904}"/>
              </a:ext>
            </a:extLst>
          </p:cNvPr>
          <p:cNvSpPr/>
          <p:nvPr/>
        </p:nvSpPr>
        <p:spPr>
          <a:xfrm>
            <a:off x="8065077" y="1761222"/>
            <a:ext cx="2235200" cy="120468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CSS Storage (contains EPIC 1b, Cloud, Merra2)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98E5309C-B3C4-7132-4CE4-70CB4353872A}"/>
              </a:ext>
            </a:extLst>
          </p:cNvPr>
          <p:cNvSpPr/>
          <p:nvPr/>
        </p:nvSpPr>
        <p:spPr>
          <a:xfrm>
            <a:off x="8198267" y="3141888"/>
            <a:ext cx="1930400" cy="1117600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Login Nodes</a:t>
            </a:r>
          </a:p>
          <a:p>
            <a:pPr algn="ctr"/>
            <a:r>
              <a:rPr lang="en-US" dirty="0"/>
              <a:t>Cron Nodes</a:t>
            </a:r>
          </a:p>
        </p:txBody>
      </p:sp>
      <p:pic>
        <p:nvPicPr>
          <p:cNvPr id="8" name="Graphic 7" descr="Earth globe: Americas with solid fill">
            <a:extLst>
              <a:ext uri="{FF2B5EF4-FFF2-40B4-BE49-F238E27FC236}">
                <a16:creationId xmlns:a16="http://schemas.microsoft.com/office/drawing/2014/main" id="{4D50E28E-FD6C-CE7B-131B-E2B26BC124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61762" y="5297715"/>
            <a:ext cx="914400" cy="9144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116FA64-9479-210F-9F0E-C09D3EBA7021}"/>
              </a:ext>
            </a:extLst>
          </p:cNvPr>
          <p:cNvSpPr txBox="1"/>
          <p:nvPr/>
        </p:nvSpPr>
        <p:spPr>
          <a:xfrm>
            <a:off x="8761762" y="4435469"/>
            <a:ext cx="13237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Sftp, curl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130A687-B386-9A8A-5C97-EF0D6B9EA51C}"/>
              </a:ext>
            </a:extLst>
          </p:cNvPr>
          <p:cNvSpPr txBox="1"/>
          <p:nvPr/>
        </p:nvSpPr>
        <p:spPr>
          <a:xfrm>
            <a:off x="8563429" y="6212115"/>
            <a:ext cx="203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ASDC, Other DAACs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F3545A3-E0AE-3BC8-97EA-2D2927AB4CA8}"/>
              </a:ext>
            </a:extLst>
          </p:cNvPr>
          <p:cNvCxnSpPr>
            <a:cxnSpLocks/>
          </p:cNvCxnSpPr>
          <p:nvPr/>
        </p:nvCxnSpPr>
        <p:spPr>
          <a:xfrm flipV="1">
            <a:off x="9274457" y="4321402"/>
            <a:ext cx="0" cy="100251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96263EC9-A655-E57A-AFE8-78762DE9CE57}"/>
              </a:ext>
            </a:extLst>
          </p:cNvPr>
          <p:cNvSpPr txBox="1"/>
          <p:nvPr/>
        </p:nvSpPr>
        <p:spPr>
          <a:xfrm>
            <a:off x="753035" y="4822658"/>
            <a:ext cx="45182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Conversion to Cloud systems?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AWS, Azure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Increase in availability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Better access to ancillary data</a:t>
            </a:r>
          </a:p>
        </p:txBody>
      </p:sp>
    </p:spTree>
    <p:extLst>
      <p:ext uri="{BB962C8B-B14F-4D97-AF65-F5344CB8AC3E}">
        <p14:creationId xmlns:p14="http://schemas.microsoft.com/office/powerpoint/2010/main" val="27132701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3417EF-021E-D1B4-85C3-7897A6EDF3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Accomplishments and Challenges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7A9FE3-602E-0EF5-12B6-D061250830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368501" cy="4351338"/>
          </a:xfrm>
        </p:spPr>
        <p:txBody>
          <a:bodyPr/>
          <a:lstStyle/>
          <a:p>
            <a:r>
              <a:rPr lang="en-US" dirty="0"/>
              <a:t>Converted pipelines to MILAN nodes.</a:t>
            </a:r>
          </a:p>
          <a:p>
            <a:r>
              <a:rPr lang="en-US" dirty="0"/>
              <a:t>Added MAIAC Daily product, Cloud Height.</a:t>
            </a:r>
          </a:p>
          <a:p>
            <a:r>
              <a:rPr lang="en-US" dirty="0"/>
              <a:t>~47k granules produced and uploaded to ASDC.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337F401-8EDD-1C8D-932E-7B4CAC34648A}"/>
              </a:ext>
            </a:extLst>
          </p:cNvPr>
          <p:cNvSpPr txBox="1"/>
          <p:nvPr/>
        </p:nvSpPr>
        <p:spPr>
          <a:xfrm>
            <a:off x="6011733" y="1825625"/>
            <a:ext cx="482121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AER Fast Pipeline is broken.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Enhanced images are reliant on Python 2.7.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NISTAR processing and ingest.</a:t>
            </a:r>
          </a:p>
        </p:txBody>
      </p:sp>
    </p:spTree>
    <p:extLst>
      <p:ext uri="{BB962C8B-B14F-4D97-AF65-F5344CB8AC3E}">
        <p14:creationId xmlns:p14="http://schemas.microsoft.com/office/powerpoint/2010/main" val="30861240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19F49-DC4F-E32A-2D37-20640A480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543" y="3066143"/>
            <a:ext cx="10515600" cy="1325563"/>
          </a:xfrm>
        </p:spPr>
        <p:txBody>
          <a:bodyPr/>
          <a:lstStyle/>
          <a:p>
            <a:pPr algn="ctr"/>
            <a:r>
              <a:rPr lang="en-US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33537517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A591CB3-45B5-5300-AA32-82638E6527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2238" y="-97543"/>
            <a:ext cx="8449962" cy="6529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404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83C6F3-9260-3366-461E-4911551DCF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715" y="467271"/>
            <a:ext cx="4195674" cy="2052522"/>
          </a:xfrm>
        </p:spPr>
        <p:txBody>
          <a:bodyPr anchor="b">
            <a:normAutofit/>
          </a:bodyPr>
          <a:lstStyle/>
          <a:p>
            <a:r>
              <a:rPr lang="en-US" sz="5600"/>
              <a:t>Level 1 Processing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2CD91E-F307-D9E3-625D-5B2B96928C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3" b="-3"/>
          <a:stretch/>
        </p:blipFill>
        <p:spPr>
          <a:xfrm>
            <a:off x="505418" y="554151"/>
            <a:ext cx="5742189" cy="5742189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</p:spPr>
      </p:pic>
      <p:sp>
        <p:nvSpPr>
          <p:cNvPr id="14" name="!!plus graphic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4956" y="703679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1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!!circle graphic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753" y="1562696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1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4E7407-ECC1-8084-E35B-A887A5BE70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7715" y="2990818"/>
            <a:ext cx="4195673" cy="2913872"/>
          </a:xfrm>
        </p:spPr>
        <p:txBody>
          <a:bodyPr anchor="t">
            <a:normAutofit/>
          </a:bodyPr>
          <a:lstStyle/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EPIC Level 1 data images of the earth in 10 spectral bands.</a:t>
            </a:r>
          </a:p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Each pixel is geolocated.</a:t>
            </a:r>
          </a:p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Each Image is bundled into HDF5 format.</a:t>
            </a:r>
          </a:p>
        </p:txBody>
      </p:sp>
      <p:sp>
        <p:nvSpPr>
          <p:cNvPr id="18" name="!!dot graphic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0" name="!!Straight Connector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430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1FD013-9BAC-B27A-8907-B0BA81E1B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Level 2 Total Granules Processed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1C6F786C-3ADF-F3F9-39B2-D244752797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729829"/>
              </p:ext>
            </p:extLst>
          </p:nvPr>
        </p:nvGraphicFramePr>
        <p:xfrm>
          <a:off x="822287" y="1413473"/>
          <a:ext cx="7799199" cy="4943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7BD45E90-ECCB-8021-4AFA-E64CE06130DF}"/>
              </a:ext>
            </a:extLst>
          </p:cNvPr>
          <p:cNvGraphicFramePr>
            <a:graphicFrameLocks/>
          </p:cNvGraphicFramePr>
          <p:nvPr/>
        </p:nvGraphicFramePr>
        <p:xfrm>
          <a:off x="723900" y="1260475"/>
          <a:ext cx="10744200" cy="43370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643719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AF8E9-15BB-D895-6125-AEC81B5603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EPIC Level 2 Pipeline</a:t>
            </a: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F1D75714-7173-6382-2E27-168518E94E89}"/>
              </a:ext>
            </a:extLst>
          </p:cNvPr>
          <p:cNvSpPr/>
          <p:nvPr/>
        </p:nvSpPr>
        <p:spPr>
          <a:xfrm>
            <a:off x="1053885" y="1910607"/>
            <a:ext cx="2162671" cy="11944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Ancillary Data</a:t>
            </a:r>
          </a:p>
          <a:p>
            <a:pPr algn="ctr"/>
            <a:r>
              <a:rPr lang="en-US" sz="1400" dirty="0">
                <a:solidFill>
                  <a:schemeClr val="bg1"/>
                </a:solidFill>
              </a:rPr>
              <a:t>(GEOSFPIT, AIRS CO, </a:t>
            </a:r>
            <a:r>
              <a:rPr lang="en-US" sz="1400" dirty="0" err="1">
                <a:solidFill>
                  <a:schemeClr val="bg1"/>
                </a:solidFill>
              </a:rPr>
              <a:t>Merra</a:t>
            </a:r>
            <a:r>
              <a:rPr lang="en-US" sz="1400" dirty="0">
                <a:solidFill>
                  <a:schemeClr val="bg1"/>
                </a:solidFill>
              </a:rPr>
              <a:t> 2)</a:t>
            </a: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CA64A8D7-275D-5F41-C33E-5038B6E59356}"/>
              </a:ext>
            </a:extLst>
          </p:cNvPr>
          <p:cNvSpPr/>
          <p:nvPr/>
        </p:nvSpPr>
        <p:spPr>
          <a:xfrm>
            <a:off x="1853154" y="3283564"/>
            <a:ext cx="1363402" cy="11944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EPIC 1B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A369C979-34B0-06CD-E25D-9073A801B65F}"/>
              </a:ext>
            </a:extLst>
          </p:cNvPr>
          <p:cNvSpPr/>
          <p:nvPr/>
        </p:nvSpPr>
        <p:spPr>
          <a:xfrm>
            <a:off x="4645306" y="3040521"/>
            <a:ext cx="1785154" cy="15148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NCCS</a:t>
            </a: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3DC8B99-4BED-856E-6FE0-E4640241C87D}"/>
              </a:ext>
            </a:extLst>
          </p:cNvPr>
          <p:cNvSpPr/>
          <p:nvPr/>
        </p:nvSpPr>
        <p:spPr>
          <a:xfrm>
            <a:off x="7699994" y="3044419"/>
            <a:ext cx="3024833" cy="15148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ASDC Archive</a:t>
            </a:r>
          </a:p>
          <a:p>
            <a:pPr algn="ctr"/>
            <a:r>
              <a:rPr lang="en-US" dirty="0" err="1">
                <a:solidFill>
                  <a:schemeClr val="bg1"/>
                </a:solidFill>
              </a:rPr>
              <a:t>Search.earthdata.nasa.gov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834AB11C-3C44-46EC-3942-24EF90DF909F}"/>
              </a:ext>
            </a:extLst>
          </p:cNvPr>
          <p:cNvSpPr/>
          <p:nvPr/>
        </p:nvSpPr>
        <p:spPr>
          <a:xfrm>
            <a:off x="1053885" y="4752444"/>
            <a:ext cx="2162671" cy="11944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EPIC Level 2 Science Products (Cloud, Ozone, MAIAC)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2CBDAD5B-8746-588E-4F26-E0B2F95BDFB3}"/>
              </a:ext>
            </a:extLst>
          </p:cNvPr>
          <p:cNvCxnSpPr/>
          <p:nvPr/>
        </p:nvCxnSpPr>
        <p:spPr>
          <a:xfrm>
            <a:off x="3310359" y="2534856"/>
            <a:ext cx="1334947" cy="748708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1034D63E-61F3-B971-56A1-96AE98D94FC9}"/>
              </a:ext>
            </a:extLst>
          </p:cNvPr>
          <p:cNvCxnSpPr>
            <a:cxnSpLocks/>
          </p:cNvCxnSpPr>
          <p:nvPr/>
        </p:nvCxnSpPr>
        <p:spPr>
          <a:xfrm>
            <a:off x="3310358" y="3880790"/>
            <a:ext cx="1250067" cy="0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1E604E52-6333-AC65-A2CE-EEB84FFF44A2}"/>
              </a:ext>
            </a:extLst>
          </p:cNvPr>
          <p:cNvCxnSpPr>
            <a:cxnSpLocks/>
          </p:cNvCxnSpPr>
          <p:nvPr/>
        </p:nvCxnSpPr>
        <p:spPr>
          <a:xfrm flipV="1">
            <a:off x="3310359" y="4269038"/>
            <a:ext cx="1250066" cy="1033041"/>
          </a:xfrm>
          <a:prstGeom prst="straightConnector1">
            <a:avLst/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4A9365E-52B9-F9E0-6F73-2C1A3319CF1A}"/>
              </a:ext>
            </a:extLst>
          </p:cNvPr>
          <p:cNvCxnSpPr/>
          <p:nvPr/>
        </p:nvCxnSpPr>
        <p:spPr>
          <a:xfrm>
            <a:off x="6430460" y="3880790"/>
            <a:ext cx="122162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54BD495F-0F1F-C587-A1DF-CFECBBB8091E}"/>
              </a:ext>
            </a:extLst>
          </p:cNvPr>
          <p:cNvSpPr txBox="1"/>
          <p:nvPr/>
        </p:nvSpPr>
        <p:spPr>
          <a:xfrm>
            <a:off x="6577263" y="3294505"/>
            <a:ext cx="1058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Level 2 Products</a:t>
            </a:r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CEE2A18A-AF4E-05C2-2D0F-A4AC4A72E98A}"/>
              </a:ext>
            </a:extLst>
          </p:cNvPr>
          <p:cNvSpPr/>
          <p:nvPr/>
        </p:nvSpPr>
        <p:spPr>
          <a:xfrm>
            <a:off x="3197174" y="4347411"/>
            <a:ext cx="5164962" cy="1480404"/>
          </a:xfrm>
          <a:custGeom>
            <a:avLst/>
            <a:gdLst>
              <a:gd name="connsiteX0" fmla="*/ 5144721 w 5164962"/>
              <a:gd name="connsiteY0" fmla="*/ 0 h 1480404"/>
              <a:gd name="connsiteX1" fmla="*/ 4438868 w 5164962"/>
              <a:gd name="connsiteY1" fmla="*/ 1122947 h 1480404"/>
              <a:gd name="connsiteX2" fmla="*/ 380215 w 5164962"/>
              <a:gd name="connsiteY2" fmla="*/ 1443789 h 1480404"/>
              <a:gd name="connsiteX3" fmla="*/ 412300 w 5164962"/>
              <a:gd name="connsiteY3" fmla="*/ 1459831 h 1480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64962" h="1480404">
                <a:moveTo>
                  <a:pt x="5144721" y="0"/>
                </a:moveTo>
                <a:cubicBezTo>
                  <a:pt x="5188836" y="441157"/>
                  <a:pt x="5232952" y="882315"/>
                  <a:pt x="4438868" y="1122947"/>
                </a:cubicBezTo>
                <a:cubicBezTo>
                  <a:pt x="3644784" y="1363579"/>
                  <a:pt x="1051310" y="1387642"/>
                  <a:pt x="380215" y="1443789"/>
                </a:cubicBezTo>
                <a:cubicBezTo>
                  <a:pt x="-290880" y="1499936"/>
                  <a:pt x="60710" y="1479883"/>
                  <a:pt x="412300" y="1459831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056BD95F-56CE-AC80-F9CF-C301AEACA5F5}"/>
              </a:ext>
            </a:extLst>
          </p:cNvPr>
          <p:cNvCxnSpPr>
            <a:cxnSpLocks/>
          </p:cNvCxnSpPr>
          <p:nvPr/>
        </p:nvCxnSpPr>
        <p:spPr>
          <a:xfrm flipH="1">
            <a:off x="3216556" y="5741043"/>
            <a:ext cx="1552214" cy="867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65252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C9BE402-1CEB-5F48-BC58-EECFF6A115D7}"/>
              </a:ext>
            </a:extLst>
          </p:cNvPr>
          <p:cNvSpPr txBox="1">
            <a:spLocks/>
          </p:cNvSpPr>
          <p:nvPr/>
        </p:nvSpPr>
        <p:spPr>
          <a:xfrm>
            <a:off x="2483552" y="2039036"/>
            <a:ext cx="1855044" cy="985729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Aerosol UV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/>
              <a:t>Aerosol UV-Fast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D4FD07F-BDCC-651A-091C-3AF46FC48654}"/>
              </a:ext>
            </a:extLst>
          </p:cNvPr>
          <p:cNvSpPr txBox="1">
            <a:spLocks/>
          </p:cNvSpPr>
          <p:nvPr/>
        </p:nvSpPr>
        <p:spPr>
          <a:xfrm>
            <a:off x="5467496" y="435968"/>
            <a:ext cx="1256100" cy="64983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EPIC 1B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79A63BB-9C64-6813-34CF-82F8A49243D3}"/>
              </a:ext>
            </a:extLst>
          </p:cNvPr>
          <p:cNvSpPr txBox="1">
            <a:spLocks/>
          </p:cNvSpPr>
          <p:nvPr/>
        </p:nvSpPr>
        <p:spPr>
          <a:xfrm>
            <a:off x="1141413" y="2039036"/>
            <a:ext cx="1480848" cy="64983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MAIAC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F4A5885B-B2FE-ECC5-ED31-365912EA74BE}"/>
              </a:ext>
            </a:extLst>
          </p:cNvPr>
          <p:cNvSpPr txBox="1">
            <a:spLocks/>
          </p:cNvSpPr>
          <p:nvPr/>
        </p:nvSpPr>
        <p:spPr>
          <a:xfrm>
            <a:off x="6095546" y="2039801"/>
            <a:ext cx="1480848" cy="64983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Cloud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38446D9F-033B-C8D9-605D-13E0081F9AAF}"/>
              </a:ext>
            </a:extLst>
          </p:cNvPr>
          <p:cNvSpPr txBox="1">
            <a:spLocks/>
          </p:cNvSpPr>
          <p:nvPr/>
        </p:nvSpPr>
        <p:spPr>
          <a:xfrm>
            <a:off x="4506636" y="2039801"/>
            <a:ext cx="1480848" cy="64983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SO2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2692AC9-6FE5-1D07-53EC-8F063173CA8E}"/>
              </a:ext>
            </a:extLst>
          </p:cNvPr>
          <p:cNvSpPr txBox="1">
            <a:spLocks/>
          </p:cNvSpPr>
          <p:nvPr/>
        </p:nvSpPr>
        <p:spPr>
          <a:xfrm>
            <a:off x="6835970" y="3180942"/>
            <a:ext cx="1480848" cy="64983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OZONE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3F94631-47C6-3FF9-5AAF-F12BF9AFC8EC}"/>
              </a:ext>
            </a:extLst>
          </p:cNvPr>
          <p:cNvSpPr txBox="1">
            <a:spLocks/>
          </p:cNvSpPr>
          <p:nvPr/>
        </p:nvSpPr>
        <p:spPr>
          <a:xfrm>
            <a:off x="8125794" y="3180942"/>
            <a:ext cx="1480848" cy="64983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O3SO2AI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74DAD36-F63F-7459-5894-59B0482E2D6D}"/>
              </a:ext>
            </a:extLst>
          </p:cNvPr>
          <p:cNvSpPr txBox="1">
            <a:spLocks/>
          </p:cNvSpPr>
          <p:nvPr/>
        </p:nvSpPr>
        <p:spPr>
          <a:xfrm>
            <a:off x="8229424" y="2039801"/>
            <a:ext cx="1480848" cy="64983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GLINT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0175825-799B-2197-D09D-EC3FDD3BD27C}"/>
              </a:ext>
            </a:extLst>
          </p:cNvPr>
          <p:cNvSpPr txBox="1">
            <a:spLocks/>
          </p:cNvSpPr>
          <p:nvPr/>
        </p:nvSpPr>
        <p:spPr>
          <a:xfrm>
            <a:off x="5114965" y="3180942"/>
            <a:ext cx="1480848" cy="64983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Tropospheric OZONE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6A42EB1C-2B55-C06F-0B93-F0EF8DF29FD1}"/>
              </a:ext>
            </a:extLst>
          </p:cNvPr>
          <p:cNvSpPr txBox="1">
            <a:spLocks/>
          </p:cNvSpPr>
          <p:nvPr/>
        </p:nvSpPr>
        <p:spPr>
          <a:xfrm>
            <a:off x="7767236" y="4322083"/>
            <a:ext cx="1943036" cy="64983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Ocean Product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FB12977-CF28-BCC7-6500-956592A0F1F7}"/>
              </a:ext>
            </a:extLst>
          </p:cNvPr>
          <p:cNvSpPr txBox="1">
            <a:spLocks/>
          </p:cNvSpPr>
          <p:nvPr/>
        </p:nvSpPr>
        <p:spPr>
          <a:xfrm>
            <a:off x="1141413" y="3191926"/>
            <a:ext cx="1480848" cy="649830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SzPct val="1250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SzPct val="125000"/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VESDR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0100D54-5F5C-4778-4DF8-C21AF6D4ECA8}"/>
              </a:ext>
            </a:extLst>
          </p:cNvPr>
          <p:cNvCxnSpPr>
            <a:cxnSpLocks/>
          </p:cNvCxnSpPr>
          <p:nvPr/>
        </p:nvCxnSpPr>
        <p:spPr>
          <a:xfrm flipH="1">
            <a:off x="1951463" y="780585"/>
            <a:ext cx="3635298" cy="1382752"/>
          </a:xfrm>
          <a:prstGeom prst="straightConnector1">
            <a:avLst/>
          </a:prstGeom>
          <a:ln w="25400" cap="rnd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A506D6F-691F-E556-4A3F-E5066D11AD0F}"/>
              </a:ext>
            </a:extLst>
          </p:cNvPr>
          <p:cNvCxnSpPr>
            <a:cxnSpLocks/>
          </p:cNvCxnSpPr>
          <p:nvPr/>
        </p:nvCxnSpPr>
        <p:spPr>
          <a:xfrm flipH="1">
            <a:off x="3310572" y="795224"/>
            <a:ext cx="2544817" cy="1368113"/>
          </a:xfrm>
          <a:prstGeom prst="straightConnector1">
            <a:avLst/>
          </a:prstGeom>
          <a:ln w="25400" cap="rnd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AC868D7E-217B-9B27-C29C-91AE7CBE1712}"/>
              </a:ext>
            </a:extLst>
          </p:cNvPr>
          <p:cNvCxnSpPr>
            <a:cxnSpLocks/>
          </p:cNvCxnSpPr>
          <p:nvPr/>
        </p:nvCxnSpPr>
        <p:spPr>
          <a:xfrm flipH="1">
            <a:off x="4981814" y="815729"/>
            <a:ext cx="1005670" cy="1207479"/>
          </a:xfrm>
          <a:prstGeom prst="straightConnector1">
            <a:avLst/>
          </a:prstGeom>
          <a:ln w="25400" cap="rnd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B13CC0E6-22C8-EF93-33E3-E8A212B259D6}"/>
              </a:ext>
            </a:extLst>
          </p:cNvPr>
          <p:cNvCxnSpPr>
            <a:cxnSpLocks/>
          </p:cNvCxnSpPr>
          <p:nvPr/>
        </p:nvCxnSpPr>
        <p:spPr>
          <a:xfrm>
            <a:off x="6072443" y="813773"/>
            <a:ext cx="400723" cy="1349564"/>
          </a:xfrm>
          <a:prstGeom prst="straightConnector1">
            <a:avLst/>
          </a:prstGeom>
          <a:ln w="25400" cap="rnd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D8BDD58-583E-1DAC-28B3-053DF6919BEE}"/>
              </a:ext>
            </a:extLst>
          </p:cNvPr>
          <p:cNvCxnSpPr>
            <a:cxnSpLocks/>
          </p:cNvCxnSpPr>
          <p:nvPr/>
        </p:nvCxnSpPr>
        <p:spPr>
          <a:xfrm>
            <a:off x="6332794" y="856217"/>
            <a:ext cx="1896630" cy="1247186"/>
          </a:xfrm>
          <a:prstGeom prst="straightConnector1">
            <a:avLst/>
          </a:prstGeom>
          <a:ln w="25400" cap="rnd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9A092A9C-0582-962B-8D0E-EE759C0E8B18}"/>
              </a:ext>
            </a:extLst>
          </p:cNvPr>
          <p:cNvCxnSpPr>
            <a:cxnSpLocks/>
          </p:cNvCxnSpPr>
          <p:nvPr/>
        </p:nvCxnSpPr>
        <p:spPr>
          <a:xfrm>
            <a:off x="1650140" y="2507954"/>
            <a:ext cx="0" cy="803743"/>
          </a:xfrm>
          <a:prstGeom prst="straightConnector1">
            <a:avLst/>
          </a:prstGeom>
          <a:ln w="25400" cap="rnd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3CE907B1-723C-FA11-CFC2-E9F418CC9013}"/>
              </a:ext>
            </a:extLst>
          </p:cNvPr>
          <p:cNvCxnSpPr>
            <a:cxnSpLocks/>
          </p:cNvCxnSpPr>
          <p:nvPr/>
        </p:nvCxnSpPr>
        <p:spPr>
          <a:xfrm flipH="1">
            <a:off x="5728543" y="856217"/>
            <a:ext cx="258941" cy="2324725"/>
          </a:xfrm>
          <a:prstGeom prst="straightConnector1">
            <a:avLst/>
          </a:prstGeom>
          <a:ln w="25400" cap="rnd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716492AA-674A-20F4-A2E6-4E94A443D498}"/>
              </a:ext>
            </a:extLst>
          </p:cNvPr>
          <p:cNvCxnSpPr>
            <a:cxnSpLocks/>
          </p:cNvCxnSpPr>
          <p:nvPr/>
        </p:nvCxnSpPr>
        <p:spPr>
          <a:xfrm flipH="1">
            <a:off x="6006620" y="2514519"/>
            <a:ext cx="549447" cy="692273"/>
          </a:xfrm>
          <a:prstGeom prst="straightConnector1">
            <a:avLst/>
          </a:prstGeom>
          <a:ln w="25400" cap="rnd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E2505577-D6F6-F77C-0C1F-CF872D67CD79}"/>
              </a:ext>
            </a:extLst>
          </p:cNvPr>
          <p:cNvCxnSpPr>
            <a:cxnSpLocks/>
          </p:cNvCxnSpPr>
          <p:nvPr/>
        </p:nvCxnSpPr>
        <p:spPr>
          <a:xfrm>
            <a:off x="6575203" y="2507954"/>
            <a:ext cx="673640" cy="753183"/>
          </a:xfrm>
          <a:prstGeom prst="straightConnector1">
            <a:avLst/>
          </a:prstGeom>
          <a:ln w="25400" cap="rnd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CFB0FBE5-44E1-7274-6253-2B70F16D701F}"/>
              </a:ext>
            </a:extLst>
          </p:cNvPr>
          <p:cNvCxnSpPr>
            <a:cxnSpLocks/>
          </p:cNvCxnSpPr>
          <p:nvPr/>
        </p:nvCxnSpPr>
        <p:spPr>
          <a:xfrm>
            <a:off x="6586557" y="2507953"/>
            <a:ext cx="1866788" cy="803744"/>
          </a:xfrm>
          <a:prstGeom prst="straightConnector1">
            <a:avLst/>
          </a:prstGeom>
          <a:ln w="25400" cap="rnd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FF56EA17-881E-37D1-FF00-42A309970795}"/>
              </a:ext>
            </a:extLst>
          </p:cNvPr>
          <p:cNvCxnSpPr>
            <a:cxnSpLocks/>
          </p:cNvCxnSpPr>
          <p:nvPr/>
        </p:nvCxnSpPr>
        <p:spPr>
          <a:xfrm>
            <a:off x="6224843" y="966173"/>
            <a:ext cx="2513911" cy="2240619"/>
          </a:xfrm>
          <a:prstGeom prst="straightConnector1">
            <a:avLst/>
          </a:prstGeom>
          <a:ln w="25400" cap="rnd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6F443DCC-7B52-18B5-DD3C-DBD23842A54A}"/>
              </a:ext>
            </a:extLst>
          </p:cNvPr>
          <p:cNvCxnSpPr>
            <a:cxnSpLocks/>
          </p:cNvCxnSpPr>
          <p:nvPr/>
        </p:nvCxnSpPr>
        <p:spPr>
          <a:xfrm>
            <a:off x="6155524" y="902215"/>
            <a:ext cx="1550167" cy="2418856"/>
          </a:xfrm>
          <a:prstGeom prst="straightConnector1">
            <a:avLst/>
          </a:prstGeom>
          <a:ln w="25400" cap="rnd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1CCEDEDC-8A80-AFE4-CD5A-F19EFC198459}"/>
              </a:ext>
            </a:extLst>
          </p:cNvPr>
          <p:cNvCxnSpPr>
            <a:cxnSpLocks/>
          </p:cNvCxnSpPr>
          <p:nvPr/>
        </p:nvCxnSpPr>
        <p:spPr>
          <a:xfrm>
            <a:off x="8765932" y="3647301"/>
            <a:ext cx="0" cy="856460"/>
          </a:xfrm>
          <a:prstGeom prst="straightConnector1">
            <a:avLst/>
          </a:prstGeom>
          <a:ln w="25400" cap="rnd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3F3E7D8-957A-7BAD-79F4-E788BF9E6758}"/>
              </a:ext>
            </a:extLst>
          </p:cNvPr>
          <p:cNvCxnSpPr>
            <a:cxnSpLocks/>
          </p:cNvCxnSpPr>
          <p:nvPr/>
        </p:nvCxnSpPr>
        <p:spPr>
          <a:xfrm>
            <a:off x="6473166" y="714645"/>
            <a:ext cx="3527361" cy="570145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E499562-129B-E739-8763-FBA27A4D707C}"/>
              </a:ext>
            </a:extLst>
          </p:cNvPr>
          <p:cNvCxnSpPr>
            <a:cxnSpLocks/>
          </p:cNvCxnSpPr>
          <p:nvPr/>
        </p:nvCxnSpPr>
        <p:spPr>
          <a:xfrm flipH="1">
            <a:off x="9493581" y="1284790"/>
            <a:ext cx="506946" cy="3037293"/>
          </a:xfrm>
          <a:prstGeom prst="straightConnector1">
            <a:avLst/>
          </a:prstGeom>
          <a:ln w="25400" cap="rnd">
            <a:solidFill>
              <a:schemeClr val="bg1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AFE42965-BF13-1E47-4D95-BCAAB66C2D90}"/>
              </a:ext>
            </a:extLst>
          </p:cNvPr>
          <p:cNvSpPr txBox="1"/>
          <p:nvPr/>
        </p:nvSpPr>
        <p:spPr>
          <a:xfrm>
            <a:off x="1301269" y="4507755"/>
            <a:ext cx="42196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EPIC Level 2 dependencies</a:t>
            </a:r>
          </a:p>
          <a:p>
            <a:r>
              <a:rPr lang="en-US" sz="2400" dirty="0"/>
              <a:t>Future work: Incorporate dependencies into pipeline.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579487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>
            <a:extLst>
              <a:ext uri="{FF2B5EF4-FFF2-40B4-BE49-F238E27FC236}">
                <a16:creationId xmlns:a16="http://schemas.microsoft.com/office/drawing/2014/main" id="{5CB593EA-2F98-479F-B4C4-F366571FA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06110C1-C627-69BA-9AE0-29B0C541DF0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25" r="9575" b="-2"/>
          <a:stretch/>
        </p:blipFill>
        <p:spPr>
          <a:xfrm>
            <a:off x="1" y="1"/>
            <a:ext cx="2970465" cy="338327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D1FE68A-5CD2-9B53-E7AD-E61CFE6FF8F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248" r="5952" b="-2"/>
          <a:stretch/>
        </p:blipFill>
        <p:spPr>
          <a:xfrm>
            <a:off x="3072956" y="10"/>
            <a:ext cx="2970465" cy="33832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94E58D-482D-39E9-AF02-21C39AE63F7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8021" r="16103" b="4"/>
          <a:stretch/>
        </p:blipFill>
        <p:spPr>
          <a:xfrm>
            <a:off x="6145909" y="10"/>
            <a:ext cx="2971800" cy="338326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76DF41C-4A41-2958-FE96-ACC6BCF5D1B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0206" r="35874" b="-2"/>
          <a:stretch/>
        </p:blipFill>
        <p:spPr>
          <a:xfrm>
            <a:off x="9220200" y="10"/>
            <a:ext cx="2971800" cy="3383268"/>
          </a:xfrm>
          <a:prstGeom prst="rect">
            <a:avLst/>
          </a:prstGeom>
        </p:spPr>
      </p:pic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1DDD7072-38DF-6EBA-379A-CC11988A635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rcRect l="14755" r="17420" b="-1"/>
          <a:stretch/>
        </p:blipFill>
        <p:spPr>
          <a:xfrm>
            <a:off x="-1017" y="3474720"/>
            <a:ext cx="2970465" cy="3383280"/>
          </a:xfrm>
          <a:prstGeom prst="rect">
            <a:avLst/>
          </a:prstGeom>
        </p:spPr>
      </p:pic>
      <p:sp>
        <p:nvSpPr>
          <p:cNvPr id="43" name="Rectangle 42">
            <a:extLst>
              <a:ext uri="{FF2B5EF4-FFF2-40B4-BE49-F238E27FC236}">
                <a16:creationId xmlns:a16="http://schemas.microsoft.com/office/drawing/2014/main" id="{39BEB6D0-9E4E-4221-93D1-74ABECEE9E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45910" y="3474720"/>
            <a:ext cx="6046090" cy="3383281"/>
          </a:xfrm>
          <a:prstGeom prst="rect">
            <a:avLst/>
          </a:prstGeom>
          <a:solidFill>
            <a:srgbClr val="3437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76E9D7-94DF-26C0-9DF1-B195B6981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1653" y="3799272"/>
            <a:ext cx="5193748" cy="637124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Daily images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11C4874-2D2B-FE66-4E7D-2B416D2BA53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8931" r="15225" b="7"/>
          <a:stretch/>
        </p:blipFill>
        <p:spPr>
          <a:xfrm>
            <a:off x="3059902" y="3474719"/>
            <a:ext cx="2970466" cy="338328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4BA30CAC-AAD2-7B53-8F5C-4BA1CEC5B9DC}"/>
              </a:ext>
            </a:extLst>
          </p:cNvPr>
          <p:cNvSpPr txBox="1"/>
          <p:nvPr/>
        </p:nvSpPr>
        <p:spPr>
          <a:xfrm>
            <a:off x="6479648" y="4510585"/>
            <a:ext cx="5366610" cy="17587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</a:rPr>
              <a:t>Upcoming products: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</a:rPr>
              <a:t>MAIAC Daily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</a:rPr>
              <a:t>Aerosol Centroid Height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FFFFFF"/>
                </a:solidFill>
              </a:rPr>
              <a:t>Ozone, LER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FFFFFF"/>
                </a:solidFill>
              </a:rPr>
              <a:t>Epic.gsfc.nasa.gov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071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21B9229-F569-8587-052B-36C7672E01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6268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3319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5BA49487-3FDB-4FB7-9D50-2B4F9454DA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1C938212-FA12-4FF1-87C8-ACDE99D06F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4416" y="4218905"/>
            <a:ext cx="11167447" cy="2089317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BDDE348-D7DA-04A7-35ED-D51EB9C38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40602"/>
            <a:ext cx="3300663" cy="1645920"/>
          </a:xfrm>
        </p:spPr>
        <p:txBody>
          <a:bodyPr>
            <a:normAutofit/>
          </a:bodyPr>
          <a:lstStyle/>
          <a:p>
            <a:r>
              <a:rPr lang="en-US" sz="2800"/>
              <a:t>Special imaging</a:t>
            </a:r>
          </a:p>
        </p:txBody>
      </p:sp>
      <p:pic>
        <p:nvPicPr>
          <p:cNvPr id="4" name="eclipse_2024">
            <a:hlinkClick r:id="" action="ppaction://media"/>
            <a:extLst>
              <a:ext uri="{FF2B5EF4-FFF2-40B4-BE49-F238E27FC236}">
                <a16:creationId xmlns:a16="http://schemas.microsoft.com/office/drawing/2014/main" id="{EC5E3701-181D-6ABE-030A-A37AB4A3BCF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54415" y="393503"/>
            <a:ext cx="3584448" cy="358444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EE9C89B-F449-5077-5E17-E012A62852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5915" y="393191"/>
            <a:ext cx="3584448" cy="35844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A2F3D84-7D17-5501-362E-19B7D87731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37415" y="738194"/>
            <a:ext cx="3584448" cy="2894441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69F152D-E540-4B48-BA11-2ADF043C61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08" y="4911519"/>
            <a:ext cx="128016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C059F7E-04C4-4C46-9B3E-E5CE267E34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612098" y="5254418"/>
            <a:ext cx="14630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D0168C-3A8F-F630-32D0-22AB60936A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8824" y="4440602"/>
            <a:ext cx="6860184" cy="1645920"/>
          </a:xfrm>
        </p:spPr>
        <p:txBody>
          <a:bodyPr anchor="ctr">
            <a:normAutofit/>
          </a:bodyPr>
          <a:lstStyle/>
          <a:p>
            <a:r>
              <a:rPr lang="en-US" sz="1100"/>
              <a:t>Dark space calibrations</a:t>
            </a:r>
          </a:p>
          <a:p>
            <a:r>
              <a:rPr lang="en-US" sz="1100"/>
              <a:t>Lunar Calibrations</a:t>
            </a:r>
          </a:p>
          <a:p>
            <a:r>
              <a:rPr lang="en-US" sz="1100"/>
              <a:t>Blue Marble</a:t>
            </a:r>
          </a:p>
          <a:p>
            <a:r>
              <a:rPr lang="en-US" sz="1100"/>
              <a:t>Eclipse imaging</a:t>
            </a:r>
          </a:p>
          <a:p>
            <a:r>
              <a:rPr lang="en-US" sz="1100"/>
              <a:t>High cadence imaging for volcanic eruptions</a:t>
            </a:r>
          </a:p>
          <a:p>
            <a:r>
              <a:rPr lang="en-US" sz="1100"/>
              <a:t>Gallery on EPIC webpage: https://epic.gsfc.nasa.gov/galleries</a:t>
            </a:r>
          </a:p>
        </p:txBody>
      </p:sp>
    </p:spTree>
    <p:extLst>
      <p:ext uri="{BB962C8B-B14F-4D97-AF65-F5344CB8AC3E}">
        <p14:creationId xmlns:p14="http://schemas.microsoft.com/office/powerpoint/2010/main" val="490062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14603</TotalTime>
  <Words>310</Words>
  <Application>Microsoft Macintosh PowerPoint</Application>
  <PresentationFormat>Widescreen</PresentationFormat>
  <Paragraphs>71</Paragraphs>
  <Slides>12</Slides>
  <Notes>0</Notes>
  <HiddenSlides>1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Oswald</vt:lpstr>
      <vt:lpstr>Roboto</vt:lpstr>
      <vt:lpstr>Office Theme</vt:lpstr>
      <vt:lpstr>DSCOVR Science Operations</vt:lpstr>
      <vt:lpstr>PowerPoint Presentation</vt:lpstr>
      <vt:lpstr>Level 1 Processing</vt:lpstr>
      <vt:lpstr>Level 2 Total Granules Processed</vt:lpstr>
      <vt:lpstr>EPIC Level 2 Pipeline</vt:lpstr>
      <vt:lpstr>PowerPoint Presentation</vt:lpstr>
      <vt:lpstr>Daily images</vt:lpstr>
      <vt:lpstr>PowerPoint Presentation</vt:lpstr>
      <vt:lpstr>Special imaging</vt:lpstr>
      <vt:lpstr>NCCS updates and future</vt:lpstr>
      <vt:lpstr>Accomplishments and Challenges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STM Presentation</dc:title>
  <dc:creator>Sutton, Marshall H. (GSFC-5860)</dc:creator>
  <cp:lastModifiedBy>Sutton, Marshall H. (GSFC-5860)</cp:lastModifiedBy>
  <cp:revision>13</cp:revision>
  <dcterms:created xsi:type="dcterms:W3CDTF">2023-09-25T16:13:08Z</dcterms:created>
  <dcterms:modified xsi:type="dcterms:W3CDTF">2024-10-16T20:22:45Z</dcterms:modified>
</cp:coreProperties>
</file>