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9" r:id="rId1"/>
    <p:sldMasterId id="2147484102" r:id="rId2"/>
  </p:sldMasterIdLst>
  <p:notesMasterIdLst>
    <p:notesMasterId r:id="rId13"/>
  </p:notesMasterIdLst>
  <p:handoutMasterIdLst>
    <p:handoutMasterId r:id="rId14"/>
  </p:handoutMasterIdLst>
  <p:sldIdLst>
    <p:sldId id="1102" r:id="rId3"/>
    <p:sldId id="1137" r:id="rId4"/>
    <p:sldId id="1082" r:id="rId5"/>
    <p:sldId id="1138" r:id="rId6"/>
    <p:sldId id="1139" r:id="rId7"/>
    <p:sldId id="1085" r:id="rId8"/>
    <p:sldId id="1080" r:id="rId9"/>
    <p:sldId id="1136" r:id="rId10"/>
    <p:sldId id="1140" r:id="rId11"/>
    <p:sldId id="1014" r:id="rId12"/>
  </p:sldIdLst>
  <p:sldSz cx="12192000" cy="6858000"/>
  <p:notesSz cx="7315200" cy="96012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609585" algn="l" rtl="0" fontAlgn="base">
      <a:spcBef>
        <a:spcPct val="0"/>
      </a:spcBef>
      <a:spcAft>
        <a:spcPct val="0"/>
      </a:spcAft>
      <a:defRPr kern="1200">
        <a:solidFill>
          <a:schemeClr val="tx1"/>
        </a:solidFill>
        <a:latin typeface="Arial" pitchFamily="34" charset="0"/>
        <a:ea typeface="+mn-ea"/>
        <a:cs typeface="+mn-cs"/>
      </a:defRPr>
    </a:lvl2pPr>
    <a:lvl3pPr marL="1219170" algn="l" rtl="0" fontAlgn="base">
      <a:spcBef>
        <a:spcPct val="0"/>
      </a:spcBef>
      <a:spcAft>
        <a:spcPct val="0"/>
      </a:spcAft>
      <a:defRPr kern="1200">
        <a:solidFill>
          <a:schemeClr val="tx1"/>
        </a:solidFill>
        <a:latin typeface="Arial" pitchFamily="34" charset="0"/>
        <a:ea typeface="+mn-ea"/>
        <a:cs typeface="+mn-cs"/>
      </a:defRPr>
    </a:lvl3pPr>
    <a:lvl4pPr marL="1828754" algn="l" rtl="0" fontAlgn="base">
      <a:spcBef>
        <a:spcPct val="0"/>
      </a:spcBef>
      <a:spcAft>
        <a:spcPct val="0"/>
      </a:spcAft>
      <a:defRPr kern="1200">
        <a:solidFill>
          <a:schemeClr val="tx1"/>
        </a:solidFill>
        <a:latin typeface="Arial" pitchFamily="34" charset="0"/>
        <a:ea typeface="+mn-ea"/>
        <a:cs typeface="+mn-cs"/>
      </a:defRPr>
    </a:lvl4pPr>
    <a:lvl5pPr marL="2438339" algn="l" rtl="0" fontAlgn="base">
      <a:spcBef>
        <a:spcPct val="0"/>
      </a:spcBef>
      <a:spcAft>
        <a:spcPct val="0"/>
      </a:spcAft>
      <a:defRPr kern="1200">
        <a:solidFill>
          <a:schemeClr val="tx1"/>
        </a:solidFill>
        <a:latin typeface="Arial" pitchFamily="34" charset="0"/>
        <a:ea typeface="+mn-ea"/>
        <a:cs typeface="+mn-cs"/>
      </a:defRPr>
    </a:lvl5pPr>
    <a:lvl6pPr marL="3047924" algn="l" defTabSz="1219170" rtl="0" eaLnBrk="1" latinLnBrk="0" hangingPunct="1">
      <a:defRPr kern="1200">
        <a:solidFill>
          <a:schemeClr val="tx1"/>
        </a:solidFill>
        <a:latin typeface="Arial" pitchFamily="34" charset="0"/>
        <a:ea typeface="+mn-ea"/>
        <a:cs typeface="+mn-cs"/>
      </a:defRPr>
    </a:lvl6pPr>
    <a:lvl7pPr marL="3657509" algn="l" defTabSz="1219170" rtl="0" eaLnBrk="1" latinLnBrk="0" hangingPunct="1">
      <a:defRPr kern="1200">
        <a:solidFill>
          <a:schemeClr val="tx1"/>
        </a:solidFill>
        <a:latin typeface="Arial" pitchFamily="34" charset="0"/>
        <a:ea typeface="+mn-ea"/>
        <a:cs typeface="+mn-cs"/>
      </a:defRPr>
    </a:lvl7pPr>
    <a:lvl8pPr marL="4267093" algn="l" defTabSz="1219170" rtl="0" eaLnBrk="1" latinLnBrk="0" hangingPunct="1">
      <a:defRPr kern="1200">
        <a:solidFill>
          <a:schemeClr val="tx1"/>
        </a:solidFill>
        <a:latin typeface="Arial" pitchFamily="34" charset="0"/>
        <a:ea typeface="+mn-ea"/>
        <a:cs typeface="+mn-cs"/>
      </a:defRPr>
    </a:lvl8pPr>
    <a:lvl9pPr marL="4876678" algn="l" defTabSz="121917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1360" userDrawn="1">
          <p15:clr>
            <a:srgbClr val="A4A3A4"/>
          </p15:clr>
        </p15:guide>
        <p15:guide id="2" pos="3828" userDrawn="1">
          <p15:clr>
            <a:srgbClr val="A4A3A4"/>
          </p15:clr>
        </p15:guide>
        <p15:guide id="3" orient="horz" pos="819"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cus.speckhahn" initials="" lastIdx="5" clrIdx="0"/>
  <p:cmAuthor id="1" name="edward.mozley"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33399"/>
    <a:srgbClr val="97ECFD"/>
    <a:srgbClr val="13015F"/>
    <a:srgbClr val="00B050"/>
    <a:srgbClr val="1F77B4"/>
    <a:srgbClr val="FF0000"/>
    <a:srgbClr val="E8E8EF"/>
    <a:srgbClr val="00B0F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35" autoAdjust="0"/>
    <p:restoredTop sz="95514" autoAdjust="0"/>
  </p:normalViewPr>
  <p:slideViewPr>
    <p:cSldViewPr snapToGrid="0">
      <p:cViewPr varScale="1">
        <p:scale>
          <a:sx n="88" d="100"/>
          <a:sy n="88" d="100"/>
        </p:scale>
        <p:origin x="643" y="77"/>
      </p:cViewPr>
      <p:guideLst>
        <p:guide orient="horz" pos="1360"/>
        <p:guide pos="3828"/>
        <p:guide orient="horz" pos="81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110" d="100"/>
          <a:sy n="110" d="100"/>
        </p:scale>
        <p:origin x="-2340"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21C7E39-6201-46B9-8450-080E4A13D60A}" type="datetimeFigureOut">
              <a:rPr lang="en-US" smtClean="0"/>
              <a:t>10/16/2024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83E0E9E-1228-449C-8672-AEE448314FFB}" type="slidenum">
              <a:rPr lang="en-US" smtClean="0"/>
              <a:t>‹#›</a:t>
            </a:fld>
            <a:endParaRPr lang="en-US"/>
          </a:p>
        </p:txBody>
      </p:sp>
    </p:spTree>
    <p:extLst>
      <p:ext uri="{BB962C8B-B14F-4D97-AF65-F5344CB8AC3E}">
        <p14:creationId xmlns:p14="http://schemas.microsoft.com/office/powerpoint/2010/main" val="2662785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defRPr sz="1300">
                <a:latin typeface="Arial" charset="0"/>
              </a:defRPr>
            </a:lvl1pPr>
          </a:lstStyle>
          <a:p>
            <a:pPr>
              <a:defRPr/>
            </a:pPr>
            <a:endParaRPr lang="en-US"/>
          </a:p>
        </p:txBody>
      </p:sp>
      <p:sp>
        <p:nvSpPr>
          <p:cNvPr id="4099"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atin typeface="Arial" charset="0"/>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457200" y="720725"/>
            <a:ext cx="6400800"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31520" y="4560570"/>
            <a:ext cx="5852160" cy="432054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defRPr sz="1300">
                <a:latin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4143587"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latin typeface="Arial" charset="0"/>
              </a:defRPr>
            </a:lvl1pPr>
          </a:lstStyle>
          <a:p>
            <a:pPr>
              <a:defRPr/>
            </a:pPr>
            <a:fld id="{AC9A47E6-8E93-4EA8-BF33-39EBA715FB0F}" type="slidenum">
              <a:rPr lang="en-US"/>
              <a:pPr>
                <a:defRPr/>
              </a:pPr>
              <a:t>‹#›</a:t>
            </a:fld>
            <a:endParaRPr lang="en-US"/>
          </a:p>
        </p:txBody>
      </p:sp>
    </p:spTree>
    <p:extLst>
      <p:ext uri="{BB962C8B-B14F-4D97-AF65-F5344CB8AC3E}">
        <p14:creationId xmlns:p14="http://schemas.microsoft.com/office/powerpoint/2010/main" val="5638357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rial" charset="0"/>
        <a:ea typeface="+mn-ea"/>
        <a:cs typeface="+mn-cs"/>
      </a:defRPr>
    </a:lvl1pPr>
    <a:lvl2pPr marL="609585" algn="l" rtl="0" eaLnBrk="0" fontAlgn="base" hangingPunct="0">
      <a:spcBef>
        <a:spcPct val="30000"/>
      </a:spcBef>
      <a:spcAft>
        <a:spcPct val="0"/>
      </a:spcAft>
      <a:defRPr sz="1600" kern="1200">
        <a:solidFill>
          <a:schemeClr val="tx1"/>
        </a:solidFill>
        <a:latin typeface="Arial" charset="0"/>
        <a:ea typeface="+mn-ea"/>
        <a:cs typeface="+mn-cs"/>
      </a:defRPr>
    </a:lvl2pPr>
    <a:lvl3pPr marL="1219170" algn="l" rtl="0" eaLnBrk="0" fontAlgn="base" hangingPunct="0">
      <a:spcBef>
        <a:spcPct val="30000"/>
      </a:spcBef>
      <a:spcAft>
        <a:spcPct val="0"/>
      </a:spcAft>
      <a:defRPr sz="1600" kern="1200">
        <a:solidFill>
          <a:schemeClr val="tx1"/>
        </a:solidFill>
        <a:latin typeface="Arial" charset="0"/>
        <a:ea typeface="+mn-ea"/>
        <a:cs typeface="+mn-cs"/>
      </a:defRPr>
    </a:lvl3pPr>
    <a:lvl4pPr marL="1828754" algn="l" rtl="0" eaLnBrk="0" fontAlgn="base" hangingPunct="0">
      <a:spcBef>
        <a:spcPct val="30000"/>
      </a:spcBef>
      <a:spcAft>
        <a:spcPct val="0"/>
      </a:spcAft>
      <a:defRPr sz="1600" kern="1200">
        <a:solidFill>
          <a:schemeClr val="tx1"/>
        </a:solidFill>
        <a:latin typeface="Arial" charset="0"/>
        <a:ea typeface="+mn-ea"/>
        <a:cs typeface="+mn-cs"/>
      </a:defRPr>
    </a:lvl4pPr>
    <a:lvl5pPr marL="2438339" algn="l" rtl="0" eaLnBrk="0" fontAlgn="base" hangingPunct="0">
      <a:spcBef>
        <a:spcPct val="30000"/>
      </a:spcBef>
      <a:spcAft>
        <a:spcPct val="0"/>
      </a:spcAft>
      <a:defRPr sz="1600" kern="1200">
        <a:solidFill>
          <a:schemeClr val="tx1"/>
        </a:solidFill>
        <a:latin typeface="Arial"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Project full name</a:t>
            </a:r>
          </a:p>
        </p:txBody>
      </p:sp>
      <p:sp>
        <p:nvSpPr>
          <p:cNvPr id="4" name="Slide Number Placeholder 3"/>
          <p:cNvSpPr>
            <a:spLocks noGrp="1"/>
          </p:cNvSpPr>
          <p:nvPr>
            <p:ph type="sldNum" sz="quarter" idx="5"/>
          </p:nvPr>
        </p:nvSpPr>
        <p:spPr/>
        <p:txBody>
          <a:bodyPr/>
          <a:lstStyle/>
          <a:p>
            <a:pPr>
              <a:defRPr/>
            </a:pPr>
            <a:fld id="{AC9A47E6-8E93-4EA8-BF33-39EBA715FB0F}" type="slidenum">
              <a:rPr lang="en-US" smtClean="0"/>
              <a:pPr>
                <a:defRPr/>
              </a:pPr>
              <a:t>1</a:t>
            </a:fld>
            <a:endParaRPr lang="en-US"/>
          </a:p>
        </p:txBody>
      </p:sp>
    </p:spTree>
    <p:extLst>
      <p:ext uri="{BB962C8B-B14F-4D97-AF65-F5344CB8AC3E}">
        <p14:creationId xmlns:p14="http://schemas.microsoft.com/office/powerpoint/2010/main" val="2096467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132">
              <a:spcBef>
                <a:spcPct val="0"/>
              </a:spcBef>
              <a:defRPr/>
            </a:pPr>
            <a:r>
              <a:rPr lang="en-US" altLang="ko-KR" sz="1000" dirty="0">
                <a:latin typeface="Arial" panose="020B0604020202020204" pitchFamily="34" charset="0"/>
                <a:ea typeface="Batang" panose="02030600000101010101" pitchFamily="18" charset="-127"/>
                <a:cs typeface="Arial" panose="020B0604020202020204" pitchFamily="34" charset="0"/>
              </a:rPr>
              <a:t>(</a:t>
            </a:r>
            <a:r>
              <a:rPr lang="en-US" altLang="ko-KR" sz="1000" dirty="0" err="1">
                <a:latin typeface="Arial" panose="020B0604020202020204" pitchFamily="34" charset="0"/>
                <a:ea typeface="Batang" panose="02030600000101010101" pitchFamily="18" charset="-127"/>
                <a:cs typeface="Arial" panose="020B0604020202020204" pitchFamily="34" charset="0"/>
              </a:rPr>
              <a:t>UV+Oxygen</a:t>
            </a:r>
            <a:r>
              <a:rPr lang="en-US" altLang="ko-KR" sz="1000" dirty="0">
                <a:latin typeface="Arial" panose="020B0604020202020204" pitchFamily="34" charset="0"/>
                <a:ea typeface="Batang" panose="02030600000101010101" pitchFamily="18" charset="-127"/>
                <a:cs typeface="Arial" panose="020B0604020202020204" pitchFamily="34" charset="0"/>
              </a:rPr>
              <a:t> channels physical explanation would be interesting)</a:t>
            </a:r>
          </a:p>
          <a:p>
            <a:pPr defTabSz="914132">
              <a:spcBef>
                <a:spcPct val="0"/>
              </a:spcBef>
              <a:defRPr/>
            </a:pPr>
            <a:r>
              <a:rPr lang="en-US" altLang="ko-KR" sz="1000" dirty="0">
                <a:latin typeface="Arial" panose="020B0604020202020204" pitchFamily="34" charset="0"/>
                <a:ea typeface="Batang" panose="02030600000101010101" pitchFamily="18" charset="-127"/>
                <a:cs typeface="Arial" panose="020B0604020202020204" pitchFamily="34" charset="0"/>
              </a:rPr>
              <a:t>(Simultaneous retrieval of AOD-k0-SAE-H,)</a:t>
            </a:r>
          </a:p>
          <a:p>
            <a:pPr defTabSz="914132">
              <a:spcBef>
                <a:spcPct val="0"/>
              </a:spcBef>
              <a:defRPr/>
            </a:pPr>
            <a:endParaRPr lang="en-US" altLang="ko-KR" sz="1000" dirty="0">
              <a:latin typeface="Arial" panose="020B0604020202020204" pitchFamily="34" charset="0"/>
              <a:ea typeface="Batang" panose="02030600000101010101" pitchFamily="18" charset="-127"/>
              <a:cs typeface="Arial" panose="020B0604020202020204" pitchFamily="34" charset="0"/>
            </a:endParaRPr>
          </a:p>
          <a:p>
            <a:pPr defTabSz="914132">
              <a:spcBef>
                <a:spcPct val="0"/>
              </a:spcBef>
              <a:defRPr/>
            </a:pPr>
            <a:r>
              <a:rPr lang="en-US" altLang="ko-KR" sz="1000" dirty="0">
                <a:latin typeface="Arial" panose="020B0604020202020204" pitchFamily="34" charset="0"/>
                <a:ea typeface="Batang" panose="02030600000101010101" pitchFamily="18" charset="-127"/>
                <a:cs typeface="Arial" panose="020B0604020202020204" pitchFamily="34" charset="0"/>
              </a:rPr>
              <a:t>EPIC is a satellite instrument, located at </a:t>
            </a:r>
            <a:r>
              <a:rPr lang="en-US" altLang="ko-KR" sz="1000" dirty="0" err="1">
                <a:latin typeface="Arial" panose="020B0604020202020204" pitchFamily="34" charset="0"/>
                <a:ea typeface="Batang" panose="02030600000101010101" pitchFamily="18" charset="-127"/>
                <a:cs typeface="Arial" panose="020B0604020202020204" pitchFamily="34" charset="0"/>
              </a:rPr>
              <a:t>Lagrangian</a:t>
            </a:r>
            <a:r>
              <a:rPr lang="en-US" altLang="ko-KR" sz="1000" dirty="0">
                <a:latin typeface="Arial" panose="020B0604020202020204" pitchFamily="34" charset="0"/>
                <a:ea typeface="Batang" panose="02030600000101010101" pitchFamily="18" charset="-127"/>
                <a:cs typeface="Arial" panose="020B0604020202020204" pitchFamily="34" charset="0"/>
              </a:rPr>
              <a:t> 1 (L1) point between the Earth and the Sun. It observes the sunlit side of the Earth every 1-2 hours across the near-UV (340, 388nm) to near-infrared (IR) spectrum with a spatial resolution of about 16km since 2015. </a:t>
            </a:r>
            <a:r>
              <a:rPr lang="en-US" altLang="ko-KR" sz="1000" b="1" u="sng" dirty="0">
                <a:latin typeface="Arial" panose="020B0604020202020204" pitchFamily="34" charset="0"/>
                <a:ea typeface="Batang" panose="02030600000101010101" pitchFamily="18" charset="-127"/>
                <a:cs typeface="Arial" panose="020B0604020202020204" pitchFamily="34" charset="0"/>
              </a:rPr>
              <a:t>AND(Also, Furthermore</a:t>
            </a:r>
            <a:r>
              <a:rPr lang="en-US" sz="1000" b="1" u="sng" dirty="0">
                <a:solidFill>
                  <a:srgbClr val="0D0D0D"/>
                </a:solidFill>
                <a:latin typeface="Söhne"/>
              </a:rPr>
              <a:t>!!!!!!!!(more educated, polished)</a:t>
            </a:r>
            <a:r>
              <a:rPr lang="en-US" altLang="ko-KR" sz="1000" b="1" u="sng" dirty="0">
                <a:latin typeface="Arial" panose="020B0604020202020204" pitchFamily="34" charset="0"/>
                <a:ea typeface="Batang" panose="02030600000101010101" pitchFamily="18" charset="-127"/>
                <a:cs typeface="Arial" panose="020B0604020202020204" pitchFamily="34" charset="0"/>
              </a:rPr>
              <a:t>)</a:t>
            </a:r>
            <a:r>
              <a:rPr lang="en-US" altLang="ko-KR" sz="1000" dirty="0">
                <a:latin typeface="Arial" panose="020B0604020202020204" pitchFamily="34" charset="0"/>
                <a:ea typeface="Batang" panose="02030600000101010101" pitchFamily="18" charset="-127"/>
                <a:cs typeface="Arial" panose="020B0604020202020204" pitchFamily="34" charset="0"/>
              </a:rPr>
              <a:t> we adopted the MAIAC aerosol retrieval algorithm for the EPIC instruments. </a:t>
            </a:r>
          </a:p>
          <a:p>
            <a:pPr defTabSz="914132">
              <a:spcBef>
                <a:spcPct val="0"/>
              </a:spcBef>
            </a:pPr>
            <a:endParaRPr lang="en-US" altLang="ko-KR" sz="1000" dirty="0">
              <a:latin typeface="Arial" panose="020B0604020202020204" pitchFamily="34" charset="0"/>
              <a:ea typeface="Batang" panose="02030600000101010101" pitchFamily="18" charset="-127"/>
              <a:cs typeface="Arial" panose="020B0604020202020204" pitchFamily="34" charset="0"/>
            </a:endParaRPr>
          </a:p>
          <a:p>
            <a:pPr defTabSz="914132">
              <a:spcBef>
                <a:spcPct val="0"/>
              </a:spcBef>
            </a:pPr>
            <a:r>
              <a:rPr lang="en-US" altLang="ko-KR" sz="1000" b="1" u="sng" dirty="0">
                <a:latin typeface="Arial" panose="020B0604020202020204" pitchFamily="34" charset="0"/>
                <a:ea typeface="Batang" panose="02030600000101010101" pitchFamily="18" charset="-127"/>
                <a:cs typeface="Arial" panose="020B0604020202020204" pitchFamily="34" charset="0"/>
              </a:rPr>
              <a:t>As an algorithm theoretical background, </a:t>
            </a:r>
            <a:r>
              <a:rPr lang="en-US" altLang="ko-KR" sz="1000" dirty="0">
                <a:latin typeface="Arial" panose="020B0604020202020204" pitchFamily="34" charset="0"/>
                <a:ea typeface="Batang" panose="02030600000101010101" pitchFamily="18" charset="-127"/>
                <a:cs typeface="Arial" panose="020B0604020202020204" pitchFamily="34" charset="0"/>
              </a:rPr>
              <a:t>the recently developed advanced 4D aerosol retrieval algorithm use </a:t>
            </a:r>
          </a:p>
          <a:p>
            <a:pPr marL="228534" indent="-228534" defTabSz="914132">
              <a:spcBef>
                <a:spcPct val="0"/>
              </a:spcBef>
              <a:buFont typeface="Courier New" panose="02070309020205020404" pitchFamily="49" charset="0"/>
              <a:buAutoNum type="arabicParenR"/>
            </a:pPr>
            <a:r>
              <a:rPr lang="en-US" altLang="ko-KR" sz="1000" dirty="0">
                <a:latin typeface="Arial" panose="020B0604020202020204" pitchFamily="34" charset="0"/>
                <a:ea typeface="Batang" panose="02030600000101010101" pitchFamily="18" charset="-127"/>
                <a:cs typeface="Arial" panose="020B0604020202020204" pitchFamily="34" charset="0"/>
              </a:rPr>
              <a:t>Exponential absorption model with fixed real refractive index and size distribution. </a:t>
            </a:r>
          </a:p>
          <a:p>
            <a:pPr marL="228534" indent="-228534" defTabSz="914132">
              <a:spcBef>
                <a:spcPct val="0"/>
              </a:spcBef>
              <a:buFont typeface="Courier New" panose="02070309020205020404" pitchFamily="49" charset="0"/>
              <a:buAutoNum type="arabicParenR"/>
            </a:pPr>
            <a:r>
              <a:rPr lang="en-US" altLang="ko-KR" sz="1000" dirty="0">
                <a:latin typeface="Arial" panose="020B0604020202020204" pitchFamily="34" charset="0"/>
                <a:ea typeface="Batang" panose="02030600000101010101" pitchFamily="18" charset="-127"/>
                <a:cs typeface="Arial" panose="020B0604020202020204" pitchFamily="34" charset="0"/>
              </a:rPr>
              <a:t>The LUTs are consists of dimension of geometry, surface pressure, AOD, imaginary refractive index at 680nm, Spectral Absorption Exponent, and Aerosol Layer Height (above Sea-level). </a:t>
            </a:r>
          </a:p>
          <a:p>
            <a:pPr marL="228534" indent="-228534" defTabSz="914132">
              <a:spcBef>
                <a:spcPct val="0"/>
              </a:spcBef>
              <a:buFont typeface="Courier New" panose="02070309020205020404" pitchFamily="49" charset="0"/>
              <a:buAutoNum type="arabicParenR"/>
            </a:pPr>
            <a:r>
              <a:rPr lang="en-US" altLang="ko-KR" sz="1000" dirty="0">
                <a:latin typeface="Arial" panose="020B0604020202020204" pitchFamily="34" charset="0"/>
                <a:ea typeface="Batang" panose="02030600000101010101" pitchFamily="18" charset="-127"/>
                <a:cs typeface="Arial" panose="020B0604020202020204" pitchFamily="34" charset="0"/>
              </a:rPr>
              <a:t>Finally, for the inversion, optimal estimation and Maxwell-Garnett effective medium approximation’s are used for 4D-retrieval and speciation retrieval, respectively.</a:t>
            </a:r>
          </a:p>
          <a:p>
            <a:pPr defTabSz="914132">
              <a:spcBef>
                <a:spcPct val="0"/>
              </a:spcBef>
              <a:defRPr/>
            </a:pPr>
            <a:r>
              <a:rPr lang="en-US" altLang="ko-KR" sz="1000" b="1" dirty="0">
                <a:latin typeface="+mn-lt"/>
              </a:rPr>
              <a:t>;;----------------------------------------------------------------------------------------------------------------------(EXTRA)</a:t>
            </a:r>
          </a:p>
          <a:p>
            <a:r>
              <a:rPr lang="en-US" sz="1000" dirty="0">
                <a:solidFill>
                  <a:srgbClr val="FF0000"/>
                </a:solidFill>
              </a:rPr>
              <a:t>Why sigma?????-spectral weight</a:t>
            </a:r>
          </a:p>
          <a:p>
            <a:r>
              <a:rPr lang="en-US" sz="1000" dirty="0">
                <a:solidFill>
                  <a:srgbClr val="FF0000"/>
                </a:solidFill>
              </a:rPr>
              <a:t>(different combination test – land/ocean, step1,2/region)</a:t>
            </a:r>
          </a:p>
        </p:txBody>
      </p:sp>
      <p:sp>
        <p:nvSpPr>
          <p:cNvPr id="4" name="Slide Number Placeholder 3"/>
          <p:cNvSpPr>
            <a:spLocks noGrp="1"/>
          </p:cNvSpPr>
          <p:nvPr>
            <p:ph type="sldNum" sz="quarter" idx="5"/>
          </p:nvPr>
        </p:nvSpPr>
        <p:spPr/>
        <p:txBody>
          <a:bodyPr/>
          <a:lstStyle/>
          <a:p>
            <a:pPr>
              <a:defRPr/>
            </a:pPr>
            <a:fld id="{AC9A47E6-8E93-4EA8-BF33-39EBA715FB0F}" type="slidenum">
              <a:rPr lang="en-US" smtClean="0"/>
              <a:pPr>
                <a:defRPr/>
              </a:pPr>
              <a:t>3</a:t>
            </a:fld>
            <a:endParaRPr lang="en-US"/>
          </a:p>
        </p:txBody>
      </p:sp>
    </p:spTree>
    <p:extLst>
      <p:ext uri="{BB962C8B-B14F-4D97-AF65-F5344CB8AC3E}">
        <p14:creationId xmlns:p14="http://schemas.microsoft.com/office/powerpoint/2010/main" val="2233792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000" b="1" i="0" u="sng" strike="noStrike" cap="none" normalizeH="0" baseline="0" dirty="0">
                <a:ln>
                  <a:noFill/>
                </a:ln>
                <a:effectLst/>
                <a:latin typeface="+mn-lt"/>
                <a:ea typeface="Batang" panose="02030600000101010101" pitchFamily="18" charset="-127"/>
                <a:cs typeface="Times New Roman" panose="02020603050405020304" pitchFamily="18" charset="0"/>
              </a:rPr>
              <a:t>(Great Spectral Aerosol Absorption) – don’t even mention the AOD. </a:t>
            </a:r>
            <a:endParaRPr kumimoji="0" lang="en-US" altLang="ko-KR" sz="1000" b="0" i="0" strike="noStrike" cap="none" normalizeH="0" baseline="0" dirty="0">
              <a:ln>
                <a:noFill/>
              </a:ln>
              <a:effectLst/>
              <a:latin typeface="+mn-lt"/>
              <a:ea typeface="Batang" panose="02030600000101010101" pitchFamily="18" charset="-127"/>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AC9A47E6-8E93-4EA8-BF33-39EBA715FB0F}" type="slidenum">
              <a:rPr lang="en-US" smtClean="0"/>
              <a:pPr>
                <a:defRPr/>
              </a:pPr>
              <a:t>5</a:t>
            </a:fld>
            <a:endParaRPr lang="en-US"/>
          </a:p>
        </p:txBody>
      </p:sp>
    </p:spTree>
    <p:extLst>
      <p:ext uri="{BB962C8B-B14F-4D97-AF65-F5344CB8AC3E}">
        <p14:creationId xmlns:p14="http://schemas.microsoft.com/office/powerpoint/2010/main" val="2833389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000" b="1" i="0" u="sng" strike="noStrike" cap="none" normalizeH="0" baseline="0" dirty="0">
                <a:ln>
                  <a:noFill/>
                </a:ln>
                <a:effectLst/>
                <a:latin typeface="+mn-lt"/>
                <a:ea typeface="Batang" panose="02030600000101010101" pitchFamily="18" charset="-127"/>
                <a:cs typeface="Times New Roman" panose="02020603050405020304" pitchFamily="18" charset="0"/>
              </a:rPr>
              <a:t>(Great Spectral Aerosol Absorption) – don’t even mention the AOD. </a:t>
            </a:r>
            <a:endParaRPr kumimoji="0" lang="en-US" altLang="ko-KR" sz="1000" b="0" i="0" strike="noStrike" cap="none" normalizeH="0" baseline="0" dirty="0">
              <a:ln>
                <a:noFill/>
              </a:ln>
              <a:effectLst/>
              <a:latin typeface="+mn-lt"/>
              <a:ea typeface="Batang" panose="02030600000101010101" pitchFamily="18" charset="-127"/>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AC9A47E6-8E93-4EA8-BF33-39EBA715FB0F}" type="slidenum">
              <a:rPr lang="en-US" smtClean="0"/>
              <a:pPr>
                <a:defRPr/>
              </a:pPr>
              <a:t>6</a:t>
            </a:fld>
            <a:endParaRPr lang="en-US"/>
          </a:p>
        </p:txBody>
      </p:sp>
    </p:spTree>
    <p:extLst>
      <p:ext uri="{BB962C8B-B14F-4D97-AF65-F5344CB8AC3E}">
        <p14:creationId xmlns:p14="http://schemas.microsoft.com/office/powerpoint/2010/main" val="1912283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u="sng" dirty="0">
                <a:latin typeface="Arial" panose="020B0604020202020204" pitchFamily="34" charset="0"/>
                <a:cs typeface="Arial" panose="020B0604020202020204" pitchFamily="34" charset="0"/>
              </a:rPr>
              <a:t>Presently, </a:t>
            </a:r>
            <a:r>
              <a:rPr lang="en-US" sz="1000" dirty="0">
                <a:latin typeface="Arial" panose="020B0604020202020204" pitchFamily="34" charset="0"/>
                <a:cs typeface="Arial" panose="020B0604020202020204" pitchFamily="34" charset="0"/>
              </a:rPr>
              <a:t>Now</a:t>
            </a:r>
            <a:r>
              <a:rPr lang="ko-KR" altLang="en-US" sz="1000" dirty="0">
                <a:latin typeface="Arial" panose="020B0604020202020204" pitchFamily="34" charset="0"/>
                <a:cs typeface="Arial" panose="020B0604020202020204" pitchFamily="34" charset="0"/>
              </a:rPr>
              <a:t> </a:t>
            </a:r>
            <a:r>
              <a:rPr lang="en-US" altLang="ko-KR" sz="1000" dirty="0">
                <a:latin typeface="Arial" panose="020B0604020202020204" pitchFamily="34" charset="0"/>
                <a:cs typeface="Arial" panose="020B0604020202020204" pitchFamily="34" charset="0"/>
              </a:rPr>
              <a:t>this</a:t>
            </a:r>
            <a:r>
              <a:rPr lang="ko-KR" altLang="en-US" sz="1000" dirty="0">
                <a:latin typeface="Arial" panose="020B0604020202020204" pitchFamily="34" charset="0"/>
                <a:cs typeface="Arial" panose="020B0604020202020204" pitchFamily="34" charset="0"/>
              </a:rPr>
              <a:t> </a:t>
            </a:r>
            <a:r>
              <a:rPr lang="en-US" altLang="ko-KR" sz="1000" dirty="0">
                <a:latin typeface="Arial" panose="020B0604020202020204" pitchFamily="34" charset="0"/>
                <a:cs typeface="Arial" panose="020B0604020202020204" pitchFamily="34" charset="0"/>
              </a:rPr>
              <a:t>slide</a:t>
            </a:r>
            <a:r>
              <a:rPr lang="ko-KR" altLang="en-US" sz="1000" dirty="0">
                <a:latin typeface="Arial" panose="020B0604020202020204" pitchFamily="34" charset="0"/>
                <a:cs typeface="Arial" panose="020B0604020202020204" pitchFamily="34" charset="0"/>
              </a:rPr>
              <a:t> </a:t>
            </a:r>
            <a:r>
              <a:rPr lang="en-US" altLang="ko-KR" sz="1000" dirty="0">
                <a:latin typeface="Arial" panose="020B0604020202020204" pitchFamily="34" charset="0"/>
                <a:cs typeface="Arial" panose="020B0604020202020204" pitchFamily="34" charset="0"/>
              </a:rPr>
              <a:t>shows </a:t>
            </a:r>
            <a:r>
              <a:rPr lang="en-US" altLang="ko-KR" sz="1000" b="1" u="sng" dirty="0">
                <a:latin typeface="Arial" panose="020B0604020202020204" pitchFamily="34" charset="0"/>
                <a:cs typeface="Arial" panose="020B0604020202020204" pitchFamily="34" charset="0"/>
              </a:rPr>
              <a:t>(demonstrates)</a:t>
            </a:r>
            <a:r>
              <a:rPr lang="ko-KR" altLang="en-US" sz="1000" dirty="0">
                <a:latin typeface="Arial" panose="020B0604020202020204" pitchFamily="34" charset="0"/>
                <a:cs typeface="Arial" panose="020B0604020202020204" pitchFamily="34" charset="0"/>
              </a:rPr>
              <a:t> </a:t>
            </a:r>
            <a:r>
              <a:rPr lang="en-US" altLang="ko-KR" sz="1000" dirty="0">
                <a:latin typeface="Arial" panose="020B0604020202020204" pitchFamily="34" charset="0"/>
                <a:cs typeface="Arial" panose="020B0604020202020204" pitchFamily="34" charset="0"/>
              </a:rPr>
              <a:t>the</a:t>
            </a:r>
            <a:r>
              <a:rPr lang="ko-KR" altLang="en-US" sz="1000" dirty="0">
                <a:latin typeface="Arial" panose="020B0604020202020204" pitchFamily="34" charset="0"/>
                <a:cs typeface="Arial" panose="020B0604020202020204" pitchFamily="34" charset="0"/>
              </a:rPr>
              <a:t> </a:t>
            </a:r>
            <a:r>
              <a:rPr lang="en-US" altLang="ko-KR" sz="1000" dirty="0">
                <a:latin typeface="Arial" panose="020B0604020202020204" pitchFamily="34" charset="0"/>
                <a:cs typeface="Arial" panose="020B0604020202020204" pitchFamily="34" charset="0"/>
              </a:rPr>
              <a:t>“Validation results of MAIAC EPIC Aerosol Layer Height using CALIOP” datasets. </a:t>
            </a:r>
          </a:p>
          <a:p>
            <a:endParaRPr lang="en-US" sz="1000" dirty="0">
              <a:latin typeface="Arial" panose="020B0604020202020204" pitchFamily="34" charset="0"/>
              <a:cs typeface="Arial" panose="020B0604020202020204" pitchFamily="34" charset="0"/>
            </a:endParaRPr>
          </a:p>
          <a:p>
            <a:pPr algn="l"/>
            <a:r>
              <a:rPr lang="en-US" sz="1000" dirty="0">
                <a:solidFill>
                  <a:srgbClr val="0D0D0D"/>
                </a:solidFill>
                <a:latin typeface="Arial" panose="020B0604020202020204" pitchFamily="34" charset="0"/>
                <a:cs typeface="Arial" panose="020B0604020202020204" pitchFamily="34" charset="0"/>
              </a:rPr>
              <a:t>The upper panel represents Land, the lower panel represents Ocean, and each panel displays the accuracy for each continental region for smoke, on the left side, and for dust, on the right side.  </a:t>
            </a:r>
          </a:p>
          <a:p>
            <a:pPr algn="l"/>
            <a:endParaRPr lang="en-US" sz="1000" dirty="0">
              <a:solidFill>
                <a:srgbClr val="0D0D0D"/>
              </a:solidFill>
              <a:latin typeface="Arial" panose="020B0604020202020204" pitchFamily="34" charset="0"/>
              <a:cs typeface="Arial" panose="020B0604020202020204" pitchFamily="34" charset="0"/>
            </a:endParaRPr>
          </a:p>
          <a:p>
            <a:pPr algn="l"/>
            <a:r>
              <a:rPr lang="en-US" sz="1000" b="1" u="sng" dirty="0">
                <a:solidFill>
                  <a:srgbClr val="0D0D0D"/>
                </a:solidFill>
                <a:latin typeface="Arial" panose="020B0604020202020204" pitchFamily="34" charset="0"/>
                <a:cs typeface="Arial" panose="020B0604020202020204" pitchFamily="34" charset="0"/>
              </a:rPr>
              <a:t>Across all continents</a:t>
            </a:r>
            <a:r>
              <a:rPr lang="en-US" sz="1000" dirty="0">
                <a:solidFill>
                  <a:srgbClr val="0D0D0D"/>
                </a:solidFill>
                <a:latin typeface="Arial" panose="020B0604020202020204" pitchFamily="34" charset="0"/>
                <a:cs typeface="Arial" panose="020B0604020202020204" pitchFamily="34" charset="0"/>
              </a:rPr>
              <a:t>, ALH (Aerosol Layer Height) values of at least 56% of the collocated data points were within 1km difference against CALIOP.</a:t>
            </a:r>
          </a:p>
          <a:p>
            <a:pPr algn="l"/>
            <a:endParaRPr lang="en-US" sz="1000" dirty="0">
              <a:solidFill>
                <a:srgbClr val="0D0D0D"/>
              </a:solidFill>
              <a:latin typeface="Arial" panose="020B0604020202020204" pitchFamily="34" charset="0"/>
              <a:cs typeface="Arial" panose="020B0604020202020204" pitchFamily="34" charset="0"/>
            </a:endParaRPr>
          </a:p>
          <a:p>
            <a:pPr defTabSz="948507"/>
            <a:r>
              <a:rPr lang="en-US" sz="1000" dirty="0">
                <a:solidFill>
                  <a:srgbClr val="0D0D0D"/>
                </a:solidFill>
                <a:latin typeface="Arial" panose="020B0604020202020204" pitchFamily="34" charset="0"/>
                <a:cs typeface="Arial" panose="020B0604020202020204" pitchFamily="34" charset="0"/>
              </a:rPr>
              <a:t>In the case of the Ocean, although there are fewer data points compared to Land, over 59% of ALH values showed errors within 1km of CALIOP. </a:t>
            </a:r>
          </a:p>
          <a:p>
            <a:pPr algn="l"/>
            <a:endParaRPr lang="en-US" sz="1000" dirty="0">
              <a:solidFill>
                <a:srgbClr val="0D0D0D"/>
              </a:solidFill>
              <a:latin typeface="Arial" panose="020B0604020202020204" pitchFamily="34" charset="0"/>
              <a:cs typeface="Arial" panose="020B0604020202020204" pitchFamily="34" charset="0"/>
            </a:endParaRPr>
          </a:p>
          <a:p>
            <a:pPr algn="l"/>
            <a:r>
              <a:rPr lang="en-US" sz="1000" dirty="0">
                <a:solidFill>
                  <a:srgbClr val="0D0D0D"/>
                </a:solidFill>
                <a:latin typeface="Arial" panose="020B0604020202020204" pitchFamily="34" charset="0"/>
                <a:cs typeface="Arial" panose="020B0604020202020204" pitchFamily="34" charset="0"/>
              </a:rPr>
              <a:t>This is a highly encouraging result. Also, I bet this is the best Aerosol Layer Height accuracy among the existing operational algorithm products.</a:t>
            </a:r>
          </a:p>
        </p:txBody>
      </p:sp>
      <p:sp>
        <p:nvSpPr>
          <p:cNvPr id="4" name="Slide Number Placeholder 3"/>
          <p:cNvSpPr>
            <a:spLocks noGrp="1"/>
          </p:cNvSpPr>
          <p:nvPr>
            <p:ph type="sldNum" sz="quarter" idx="5"/>
          </p:nvPr>
        </p:nvSpPr>
        <p:spPr/>
        <p:txBody>
          <a:bodyPr/>
          <a:lstStyle/>
          <a:p>
            <a:pPr>
              <a:defRPr/>
            </a:pPr>
            <a:fld id="{AC9A47E6-8E93-4EA8-BF33-39EBA715FB0F}" type="slidenum">
              <a:rPr lang="en-US" smtClean="0"/>
              <a:pPr>
                <a:defRPr/>
              </a:pPr>
              <a:t>7</a:t>
            </a:fld>
            <a:endParaRPr lang="en-US"/>
          </a:p>
        </p:txBody>
      </p:sp>
    </p:spTree>
    <p:extLst>
      <p:ext uri="{BB962C8B-B14F-4D97-AF65-F5344CB8AC3E}">
        <p14:creationId xmlns:p14="http://schemas.microsoft.com/office/powerpoint/2010/main" val="1104676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D1D5DB"/>
              </a:solidFill>
              <a:effectLst/>
              <a:latin typeface="Söhne"/>
            </a:endParaRPr>
          </a:p>
        </p:txBody>
      </p:sp>
      <p:sp>
        <p:nvSpPr>
          <p:cNvPr id="4" name="Slide Number Placeholder 3"/>
          <p:cNvSpPr>
            <a:spLocks noGrp="1"/>
          </p:cNvSpPr>
          <p:nvPr>
            <p:ph type="sldNum" sz="quarter" idx="5"/>
          </p:nvPr>
        </p:nvSpPr>
        <p:spPr/>
        <p:txBody>
          <a:bodyPr/>
          <a:lstStyle/>
          <a:p>
            <a:pPr>
              <a:defRPr/>
            </a:pPr>
            <a:fld id="{AB80A526-ABD4-4FE1-98AB-09418D702937}" type="slidenum">
              <a:rPr lang="en-US" smtClean="0"/>
              <a:pPr>
                <a:defRPr/>
              </a:pPr>
              <a:t>10</a:t>
            </a:fld>
            <a:endParaRPr lang="en-US"/>
          </a:p>
        </p:txBody>
      </p:sp>
    </p:spTree>
    <p:extLst>
      <p:ext uri="{BB962C8B-B14F-4D97-AF65-F5344CB8AC3E}">
        <p14:creationId xmlns:p14="http://schemas.microsoft.com/office/powerpoint/2010/main" val="27610709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Slide">
    <p:spTree>
      <p:nvGrpSpPr>
        <p:cNvPr id="1" name=""/>
        <p:cNvGrpSpPr/>
        <p:nvPr/>
      </p:nvGrpSpPr>
      <p:grpSpPr>
        <a:xfrm>
          <a:off x="0" y="0"/>
          <a:ext cx="0" cy="0"/>
          <a:chOff x="0" y="0"/>
          <a:chExt cx="0" cy="0"/>
        </a:xfrm>
      </p:grpSpPr>
      <p:pic>
        <p:nvPicPr>
          <p:cNvPr id="14" name="Picture 13" descr="A picture containing nature, wave&#10;&#10;Description automatically generated">
            <a:extLst>
              <a:ext uri="{FF2B5EF4-FFF2-40B4-BE49-F238E27FC236}">
                <a16:creationId xmlns:a16="http://schemas.microsoft.com/office/drawing/2014/main" id="{A5B73B02-1638-B34A-1FF2-0EED7A162F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6241"/>
          <a:stretch/>
        </p:blipFill>
        <p:spPr>
          <a:xfrm>
            <a:off x="1202632" y="1897"/>
            <a:ext cx="10989368" cy="6856105"/>
          </a:xfrm>
          <a:prstGeom prst="rect">
            <a:avLst/>
          </a:prstGeom>
        </p:spPr>
      </p:pic>
      <p:sp>
        <p:nvSpPr>
          <p:cNvPr id="8" name="Freeform 4">
            <a:extLst>
              <a:ext uri="{FF2B5EF4-FFF2-40B4-BE49-F238E27FC236}">
                <a16:creationId xmlns:a16="http://schemas.microsoft.com/office/drawing/2014/main" id="{DAAFE465-CAD5-4490-2708-84C7F374F318}"/>
              </a:ext>
            </a:extLst>
          </p:cNvPr>
          <p:cNvSpPr/>
          <p:nvPr userDrawn="1"/>
        </p:nvSpPr>
        <p:spPr>
          <a:xfrm rot="-5400000">
            <a:off x="-1179627" y="4447568"/>
            <a:ext cx="3561885" cy="755417"/>
          </a:xfrm>
          <a:custGeom>
            <a:avLst/>
            <a:gdLst/>
            <a:ahLst/>
            <a:cxnLst/>
            <a:rect l="l" t="t" r="r" b="b"/>
            <a:pathLst>
              <a:path w="5342828" h="1133125">
                <a:moveTo>
                  <a:pt x="0" y="0"/>
                </a:moveTo>
                <a:lnTo>
                  <a:pt x="5342828" y="0"/>
                </a:lnTo>
                <a:lnTo>
                  <a:pt x="5342828" y="1133125"/>
                </a:lnTo>
                <a:lnTo>
                  <a:pt x="0" y="1133125"/>
                </a:lnTo>
                <a:lnTo>
                  <a:pt x="0" y="0"/>
                </a:lnTo>
                <a:close/>
              </a:path>
            </a:pathLst>
          </a:custGeom>
          <a:blipFill>
            <a:blip r:embed="rId3"/>
            <a:stretch>
              <a:fillRect/>
            </a:stretch>
          </a:blipFill>
        </p:spPr>
      </p:sp>
      <p:sp>
        <p:nvSpPr>
          <p:cNvPr id="17" name="Title 16">
            <a:extLst>
              <a:ext uri="{FF2B5EF4-FFF2-40B4-BE49-F238E27FC236}">
                <a16:creationId xmlns:a16="http://schemas.microsoft.com/office/drawing/2014/main" id="{32985005-A653-005A-6ED0-D64170D512A4}"/>
              </a:ext>
            </a:extLst>
          </p:cNvPr>
          <p:cNvSpPr>
            <a:spLocks noGrp="1"/>
          </p:cNvSpPr>
          <p:nvPr>
            <p:ph type="title" hasCustomPrompt="1"/>
          </p:nvPr>
        </p:nvSpPr>
        <p:spPr>
          <a:xfrm>
            <a:off x="1320380" y="3544877"/>
            <a:ext cx="10515600" cy="1326091"/>
          </a:xfrm>
        </p:spPr>
        <p:txBody>
          <a:bodyPr anchor="b">
            <a:normAutofit/>
          </a:bodyPr>
          <a:lstStyle>
            <a:lvl1pPr algn="r">
              <a:lnSpc>
                <a:spcPct val="100000"/>
              </a:lnSpc>
              <a:defRPr sz="4800" b="1">
                <a:solidFill>
                  <a:srgbClr val="F2EDE3"/>
                </a:solidFill>
              </a:defRPr>
            </a:lvl1pPr>
          </a:lstStyle>
          <a:p>
            <a:r>
              <a:rPr lang="en-US" dirty="0"/>
              <a:t>Presentation Title</a:t>
            </a:r>
          </a:p>
        </p:txBody>
      </p:sp>
      <p:sp>
        <p:nvSpPr>
          <p:cNvPr id="20" name="Text Placeholder 19">
            <a:extLst>
              <a:ext uri="{FF2B5EF4-FFF2-40B4-BE49-F238E27FC236}">
                <a16:creationId xmlns:a16="http://schemas.microsoft.com/office/drawing/2014/main" id="{D9FC7339-6AC4-CAEA-0F60-D28D27FF18A3}"/>
              </a:ext>
            </a:extLst>
          </p:cNvPr>
          <p:cNvSpPr>
            <a:spLocks noGrp="1"/>
          </p:cNvSpPr>
          <p:nvPr>
            <p:ph type="body" sz="quarter" idx="10" hasCustomPrompt="1"/>
          </p:nvPr>
        </p:nvSpPr>
        <p:spPr>
          <a:xfrm>
            <a:off x="1320800" y="4953000"/>
            <a:ext cx="10515600" cy="863600"/>
          </a:xfrm>
        </p:spPr>
        <p:txBody>
          <a:bodyPr/>
          <a:lstStyle>
            <a:lvl1pPr marL="0" indent="0" algn="r">
              <a:buNone/>
              <a:defRPr>
                <a:solidFill>
                  <a:srgbClr val="F2EDE3"/>
                </a:solidFill>
              </a:defRPr>
            </a:lvl1pPr>
          </a:lstStyle>
          <a:p>
            <a:pPr lvl="0"/>
            <a:r>
              <a:rPr lang="en-US" dirty="0"/>
              <a:t>Presenter Name</a:t>
            </a:r>
          </a:p>
        </p:txBody>
      </p:sp>
      <p:sp>
        <p:nvSpPr>
          <p:cNvPr id="21" name="Freeform 5">
            <a:extLst>
              <a:ext uri="{FF2B5EF4-FFF2-40B4-BE49-F238E27FC236}">
                <a16:creationId xmlns:a16="http://schemas.microsoft.com/office/drawing/2014/main" id="{08A3F210-0AA0-0062-61D8-1A94C4FE16DF}"/>
              </a:ext>
            </a:extLst>
          </p:cNvPr>
          <p:cNvSpPr/>
          <p:nvPr userDrawn="1"/>
        </p:nvSpPr>
        <p:spPr>
          <a:xfrm>
            <a:off x="10624827" y="258019"/>
            <a:ext cx="1267263" cy="1073540"/>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4"/>
            <a:stretch>
              <a:fillRect/>
            </a:stretch>
          </a:blipFill>
        </p:spPr>
      </p:sp>
    </p:spTree>
    <p:extLst>
      <p:ext uri="{BB962C8B-B14F-4D97-AF65-F5344CB8AC3E}">
        <p14:creationId xmlns:p14="http://schemas.microsoft.com/office/powerpoint/2010/main" val="307879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E57602-9D62-8F14-33E7-AA3ABCFF40C9}"/>
              </a:ext>
            </a:extLst>
          </p:cNvPr>
          <p:cNvSpPr>
            <a:spLocks noGrp="1"/>
          </p:cNvSpPr>
          <p:nvPr>
            <p:ph type="dt" sz="half" idx="10"/>
          </p:nvPr>
        </p:nvSpPr>
        <p:spPr/>
        <p:txBody>
          <a:bodyPr/>
          <a:lstStyle/>
          <a:p>
            <a:fld id="{7F95EF08-06FE-4B59-99AB-27350040656A}" type="datetime1">
              <a:rPr lang="en-US" smtClean="0"/>
              <a:t>10/16/2024</a:t>
            </a:fld>
            <a:endParaRPr lang="en-US"/>
          </a:p>
        </p:txBody>
      </p:sp>
      <p:sp>
        <p:nvSpPr>
          <p:cNvPr id="3" name="Footer Placeholder 2">
            <a:extLst>
              <a:ext uri="{FF2B5EF4-FFF2-40B4-BE49-F238E27FC236}">
                <a16:creationId xmlns:a16="http://schemas.microsoft.com/office/drawing/2014/main" id="{231021EF-D5C4-95C2-B4E7-0C9EF46F7431}"/>
              </a:ext>
            </a:extLst>
          </p:cNvPr>
          <p:cNvSpPr>
            <a:spLocks noGrp="1"/>
          </p:cNvSpPr>
          <p:nvPr>
            <p:ph type="ftr" sz="quarter" idx="11"/>
          </p:nvPr>
        </p:nvSpPr>
        <p:spPr/>
        <p:txBody>
          <a:bodyPr/>
          <a:lstStyle/>
          <a:p>
            <a:r>
              <a:rPr lang="en-US"/>
              <a:t>DSCOVR EPIC STM, Oct. 16-28, 2024</a:t>
            </a:r>
          </a:p>
        </p:txBody>
      </p:sp>
      <p:sp>
        <p:nvSpPr>
          <p:cNvPr id="4" name="Slide Number Placeholder 3">
            <a:extLst>
              <a:ext uri="{FF2B5EF4-FFF2-40B4-BE49-F238E27FC236}">
                <a16:creationId xmlns:a16="http://schemas.microsoft.com/office/drawing/2014/main" id="{566D1D7B-806D-893A-0B6F-719B272C62DF}"/>
              </a:ext>
            </a:extLst>
          </p:cNvPr>
          <p:cNvSpPr>
            <a:spLocks noGrp="1"/>
          </p:cNvSpPr>
          <p:nvPr>
            <p:ph type="sldNum" sz="quarter" idx="12"/>
          </p:nvPr>
        </p:nvSpPr>
        <p:spPr/>
        <p:txBody>
          <a:bodyPr/>
          <a:lstStyle/>
          <a:p>
            <a:fld id="{727BB7FD-2896-438F-8CF8-E9A0810625B4}" type="slidenum">
              <a:rPr lang="en-US" smtClean="0"/>
              <a:t>‹#›</a:t>
            </a:fld>
            <a:endParaRPr lang="en-US"/>
          </a:p>
        </p:txBody>
      </p:sp>
    </p:spTree>
    <p:extLst>
      <p:ext uri="{BB962C8B-B14F-4D97-AF65-F5344CB8AC3E}">
        <p14:creationId xmlns:p14="http://schemas.microsoft.com/office/powerpoint/2010/main" val="1312208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2E78C2-AC77-44AC-9552-599E73942847}" type="datetime1">
              <a:rPr lang="en-US" smtClean="0"/>
              <a:t>10/16/2024</a:t>
            </a:fld>
            <a:endParaRPr lang="en-US"/>
          </a:p>
        </p:txBody>
      </p:sp>
      <p:sp>
        <p:nvSpPr>
          <p:cNvPr id="5" name="Footer Placeholder 4"/>
          <p:cNvSpPr>
            <a:spLocks noGrp="1"/>
          </p:cNvSpPr>
          <p:nvPr>
            <p:ph type="ftr" sz="quarter" idx="11"/>
          </p:nvPr>
        </p:nvSpPr>
        <p:spPr/>
        <p:txBody>
          <a:bodyPr/>
          <a:lstStyle/>
          <a:p>
            <a:r>
              <a:rPr lang="en-US"/>
              <a:t>DSCOVR EPIC STM, Oct. 16-28, 2024</a:t>
            </a:r>
          </a:p>
        </p:txBody>
      </p:sp>
      <p:sp>
        <p:nvSpPr>
          <p:cNvPr id="6" name="Slide Number Placeholder 5"/>
          <p:cNvSpPr>
            <a:spLocks noGrp="1"/>
          </p:cNvSpPr>
          <p:nvPr>
            <p:ph type="sldNum" sz="quarter" idx="12"/>
          </p:nvPr>
        </p:nvSpPr>
        <p:spPr/>
        <p:txBody>
          <a:bodyPr/>
          <a:lstStyle/>
          <a:p>
            <a:fld id="{47AD7B51-A8E6-4CD0-A98C-4203B14CF709}" type="slidenum">
              <a:rPr lang="en-US" smtClean="0"/>
              <a:t>‹#›</a:t>
            </a:fld>
            <a:endParaRPr lang="en-US"/>
          </a:p>
        </p:txBody>
      </p:sp>
      <p:pic>
        <p:nvPicPr>
          <p:cNvPr id="7" name="Picture 8" descr="Macintosh HD:Users:gtiona:Documents:GI_info:GI - NPP:Instruments:CERES:CERES LaRC F2F 012808:">
            <a:extLst>
              <a:ext uri="{FF2B5EF4-FFF2-40B4-BE49-F238E27FC236}">
                <a16:creationId xmlns:a16="http://schemas.microsoft.com/office/drawing/2014/main" id="{3B362C91-AAF9-B60B-4FFA-20D28F094F4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 y="0"/>
            <a:ext cx="958177" cy="7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916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FCB602-8310-4BBD-88C2-D6B25E88C9A7}" type="datetime1">
              <a:rPr lang="en-US" smtClean="0"/>
              <a:t>10/16/2024</a:t>
            </a:fld>
            <a:endParaRPr lang="en-US"/>
          </a:p>
        </p:txBody>
      </p:sp>
      <p:sp>
        <p:nvSpPr>
          <p:cNvPr id="5" name="Footer Placeholder 4"/>
          <p:cNvSpPr>
            <a:spLocks noGrp="1"/>
          </p:cNvSpPr>
          <p:nvPr>
            <p:ph type="ftr" sz="quarter" idx="11"/>
          </p:nvPr>
        </p:nvSpPr>
        <p:spPr/>
        <p:txBody>
          <a:bodyPr/>
          <a:lstStyle/>
          <a:p>
            <a:r>
              <a:rPr lang="en-US"/>
              <a:t>DSCOVR EPIC STM, Oct. 16-28, 2024</a:t>
            </a:r>
          </a:p>
        </p:txBody>
      </p:sp>
      <p:sp>
        <p:nvSpPr>
          <p:cNvPr id="6" name="Slide Number Placeholder 5"/>
          <p:cNvSpPr>
            <a:spLocks noGrp="1"/>
          </p:cNvSpPr>
          <p:nvPr>
            <p:ph type="sldNum" sz="quarter" idx="12"/>
          </p:nvPr>
        </p:nvSpPr>
        <p:spPr/>
        <p:txBody>
          <a:bodyPr/>
          <a:lstStyle/>
          <a:p>
            <a:fld id="{47AD7B51-A8E6-4CD0-A98C-4203B14CF709}" type="slidenum">
              <a:rPr lang="en-US" smtClean="0"/>
              <a:t>‹#›</a:t>
            </a:fld>
            <a:endParaRPr lang="en-US"/>
          </a:p>
        </p:txBody>
      </p:sp>
    </p:spTree>
    <p:extLst>
      <p:ext uri="{BB962C8B-B14F-4D97-AF65-F5344CB8AC3E}">
        <p14:creationId xmlns:p14="http://schemas.microsoft.com/office/powerpoint/2010/main" val="3690183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E36344-AD03-4F31-B4B7-8C03905833E4}" type="datetime1">
              <a:rPr lang="en-US" smtClean="0"/>
              <a:t>10/16/2024</a:t>
            </a:fld>
            <a:endParaRPr lang="en-US"/>
          </a:p>
        </p:txBody>
      </p:sp>
      <p:sp>
        <p:nvSpPr>
          <p:cNvPr id="5" name="Footer Placeholder 4"/>
          <p:cNvSpPr>
            <a:spLocks noGrp="1"/>
          </p:cNvSpPr>
          <p:nvPr>
            <p:ph type="ftr" sz="quarter" idx="11"/>
          </p:nvPr>
        </p:nvSpPr>
        <p:spPr/>
        <p:txBody>
          <a:bodyPr/>
          <a:lstStyle/>
          <a:p>
            <a:r>
              <a:rPr lang="en-US"/>
              <a:t>DSCOVR EPIC STM, Oct. 16-28, 2024</a:t>
            </a:r>
          </a:p>
        </p:txBody>
      </p:sp>
      <p:sp>
        <p:nvSpPr>
          <p:cNvPr id="6" name="Slide Number Placeholder 5"/>
          <p:cNvSpPr>
            <a:spLocks noGrp="1"/>
          </p:cNvSpPr>
          <p:nvPr>
            <p:ph type="sldNum" sz="quarter" idx="12"/>
          </p:nvPr>
        </p:nvSpPr>
        <p:spPr/>
        <p:txBody>
          <a:bodyPr/>
          <a:lstStyle/>
          <a:p>
            <a:fld id="{47AD7B51-A8E6-4CD0-A98C-4203B14CF709}" type="slidenum">
              <a:rPr lang="en-US" smtClean="0"/>
              <a:t>‹#›</a:t>
            </a:fld>
            <a:endParaRPr lang="en-US"/>
          </a:p>
        </p:txBody>
      </p:sp>
    </p:spTree>
    <p:extLst>
      <p:ext uri="{BB962C8B-B14F-4D97-AF65-F5344CB8AC3E}">
        <p14:creationId xmlns:p14="http://schemas.microsoft.com/office/powerpoint/2010/main" val="630799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65644E-F739-4BDA-A60E-09BFF52DE600}" type="datetime1">
              <a:rPr lang="en-US" smtClean="0"/>
              <a:t>10/16/2024</a:t>
            </a:fld>
            <a:endParaRPr lang="en-US"/>
          </a:p>
        </p:txBody>
      </p:sp>
      <p:sp>
        <p:nvSpPr>
          <p:cNvPr id="6" name="Footer Placeholder 5"/>
          <p:cNvSpPr>
            <a:spLocks noGrp="1"/>
          </p:cNvSpPr>
          <p:nvPr>
            <p:ph type="ftr" sz="quarter" idx="11"/>
          </p:nvPr>
        </p:nvSpPr>
        <p:spPr/>
        <p:txBody>
          <a:bodyPr/>
          <a:lstStyle/>
          <a:p>
            <a:r>
              <a:rPr lang="en-US"/>
              <a:t>DSCOVR EPIC STM, Oct. 16-28, 2024</a:t>
            </a:r>
          </a:p>
        </p:txBody>
      </p:sp>
      <p:sp>
        <p:nvSpPr>
          <p:cNvPr id="7" name="Slide Number Placeholder 6"/>
          <p:cNvSpPr>
            <a:spLocks noGrp="1"/>
          </p:cNvSpPr>
          <p:nvPr>
            <p:ph type="sldNum" sz="quarter" idx="12"/>
          </p:nvPr>
        </p:nvSpPr>
        <p:spPr/>
        <p:txBody>
          <a:bodyPr/>
          <a:lstStyle/>
          <a:p>
            <a:fld id="{47AD7B51-A8E6-4CD0-A98C-4203B14CF709}" type="slidenum">
              <a:rPr lang="en-US" smtClean="0"/>
              <a:t>‹#›</a:t>
            </a:fld>
            <a:endParaRPr lang="en-US"/>
          </a:p>
        </p:txBody>
      </p:sp>
    </p:spTree>
    <p:extLst>
      <p:ext uri="{BB962C8B-B14F-4D97-AF65-F5344CB8AC3E}">
        <p14:creationId xmlns:p14="http://schemas.microsoft.com/office/powerpoint/2010/main" val="1820310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7CC855-3A45-4201-8D04-EB1B3A418805}" type="datetime1">
              <a:rPr lang="en-US" smtClean="0"/>
              <a:t>10/16/2024</a:t>
            </a:fld>
            <a:endParaRPr lang="en-US"/>
          </a:p>
        </p:txBody>
      </p:sp>
      <p:sp>
        <p:nvSpPr>
          <p:cNvPr id="8" name="Footer Placeholder 7"/>
          <p:cNvSpPr>
            <a:spLocks noGrp="1"/>
          </p:cNvSpPr>
          <p:nvPr>
            <p:ph type="ftr" sz="quarter" idx="11"/>
          </p:nvPr>
        </p:nvSpPr>
        <p:spPr/>
        <p:txBody>
          <a:bodyPr/>
          <a:lstStyle/>
          <a:p>
            <a:r>
              <a:rPr lang="en-US"/>
              <a:t>DSCOVR EPIC STM, Oct. 16-28, 2024</a:t>
            </a:r>
          </a:p>
        </p:txBody>
      </p:sp>
      <p:sp>
        <p:nvSpPr>
          <p:cNvPr id="9" name="Slide Number Placeholder 8"/>
          <p:cNvSpPr>
            <a:spLocks noGrp="1"/>
          </p:cNvSpPr>
          <p:nvPr>
            <p:ph type="sldNum" sz="quarter" idx="12"/>
          </p:nvPr>
        </p:nvSpPr>
        <p:spPr/>
        <p:txBody>
          <a:bodyPr/>
          <a:lstStyle/>
          <a:p>
            <a:fld id="{47AD7B51-A8E6-4CD0-A98C-4203B14CF709}" type="slidenum">
              <a:rPr lang="en-US" smtClean="0"/>
              <a:t>‹#›</a:t>
            </a:fld>
            <a:endParaRPr lang="en-US"/>
          </a:p>
        </p:txBody>
      </p:sp>
    </p:spTree>
    <p:extLst>
      <p:ext uri="{BB962C8B-B14F-4D97-AF65-F5344CB8AC3E}">
        <p14:creationId xmlns:p14="http://schemas.microsoft.com/office/powerpoint/2010/main" val="759292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32C22B-8623-46D6-BFCC-174305BE1C87}" type="datetime1">
              <a:rPr lang="en-US" smtClean="0"/>
              <a:t>10/16/2024</a:t>
            </a:fld>
            <a:endParaRPr lang="en-US"/>
          </a:p>
        </p:txBody>
      </p:sp>
      <p:sp>
        <p:nvSpPr>
          <p:cNvPr id="4" name="Footer Placeholder 3"/>
          <p:cNvSpPr>
            <a:spLocks noGrp="1"/>
          </p:cNvSpPr>
          <p:nvPr>
            <p:ph type="ftr" sz="quarter" idx="11"/>
          </p:nvPr>
        </p:nvSpPr>
        <p:spPr/>
        <p:txBody>
          <a:bodyPr/>
          <a:lstStyle/>
          <a:p>
            <a:r>
              <a:rPr lang="en-US"/>
              <a:t>DSCOVR EPIC STM, Oct. 16-28, 2024</a:t>
            </a:r>
          </a:p>
        </p:txBody>
      </p:sp>
      <p:sp>
        <p:nvSpPr>
          <p:cNvPr id="5" name="Slide Number Placeholder 4"/>
          <p:cNvSpPr>
            <a:spLocks noGrp="1"/>
          </p:cNvSpPr>
          <p:nvPr>
            <p:ph type="sldNum" sz="quarter" idx="12"/>
          </p:nvPr>
        </p:nvSpPr>
        <p:spPr/>
        <p:txBody>
          <a:bodyPr/>
          <a:lstStyle/>
          <a:p>
            <a:fld id="{47AD7B51-A8E6-4CD0-A98C-4203B14CF709}" type="slidenum">
              <a:rPr lang="en-US" smtClean="0"/>
              <a:t>‹#›</a:t>
            </a:fld>
            <a:endParaRPr lang="en-US"/>
          </a:p>
        </p:txBody>
      </p:sp>
    </p:spTree>
    <p:extLst>
      <p:ext uri="{BB962C8B-B14F-4D97-AF65-F5344CB8AC3E}">
        <p14:creationId xmlns:p14="http://schemas.microsoft.com/office/powerpoint/2010/main" val="4256647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7A41EFF-40BB-3877-1527-73F1E04BCF2D}"/>
              </a:ext>
            </a:extLst>
          </p:cNvPr>
          <p:cNvSpPr/>
          <p:nvPr userDrawn="1"/>
        </p:nvSpPr>
        <p:spPr>
          <a:xfrm>
            <a:off x="0" y="0"/>
            <a:ext cx="12192000" cy="801183"/>
          </a:xfrm>
          <a:prstGeom prst="rect">
            <a:avLst/>
          </a:prstGeom>
          <a:solidFill>
            <a:srgbClr val="97ECFD">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C168CDE1-23A2-4050-BB07-0FB017566B2B}" type="datetime1">
              <a:rPr lang="en-US" smtClean="0"/>
              <a:t>10/16/2024</a:t>
            </a:fld>
            <a:endParaRPr lang="en-US"/>
          </a:p>
        </p:txBody>
      </p:sp>
      <p:sp>
        <p:nvSpPr>
          <p:cNvPr id="3" name="Footer Placeholder 2"/>
          <p:cNvSpPr>
            <a:spLocks noGrp="1"/>
          </p:cNvSpPr>
          <p:nvPr>
            <p:ph type="ftr" sz="quarter" idx="11"/>
          </p:nvPr>
        </p:nvSpPr>
        <p:spPr/>
        <p:txBody>
          <a:bodyPr/>
          <a:lstStyle/>
          <a:p>
            <a:r>
              <a:rPr lang="en-US" dirty="0"/>
              <a:t>DSCOVR EPIC STM, Oct. 16-28, 2024</a:t>
            </a:r>
          </a:p>
        </p:txBody>
      </p:sp>
      <p:sp>
        <p:nvSpPr>
          <p:cNvPr id="4" name="Slide Number Placeholder 3"/>
          <p:cNvSpPr>
            <a:spLocks noGrp="1"/>
          </p:cNvSpPr>
          <p:nvPr>
            <p:ph type="sldNum" sz="quarter" idx="12"/>
          </p:nvPr>
        </p:nvSpPr>
        <p:spPr>
          <a:xfrm>
            <a:off x="9202799" y="6356350"/>
            <a:ext cx="2743200" cy="365125"/>
          </a:xfrm>
        </p:spPr>
        <p:txBody>
          <a:bodyPr/>
          <a:lstStyle/>
          <a:p>
            <a:fld id="{47AD7B51-A8E6-4CD0-A98C-4203B14CF709}" type="slidenum">
              <a:rPr lang="en-US" smtClean="0"/>
              <a:t>‹#›</a:t>
            </a:fld>
            <a:endParaRPr lang="en-US" dirty="0"/>
          </a:p>
        </p:txBody>
      </p:sp>
      <p:cxnSp>
        <p:nvCxnSpPr>
          <p:cNvPr id="6" name="Straight Connector 5">
            <a:extLst>
              <a:ext uri="{FF2B5EF4-FFF2-40B4-BE49-F238E27FC236}">
                <a16:creationId xmlns:a16="http://schemas.microsoft.com/office/drawing/2014/main" id="{F833FEB6-E3F4-9AF5-D0B8-535A6ECD11D9}"/>
              </a:ext>
            </a:extLst>
          </p:cNvPr>
          <p:cNvCxnSpPr/>
          <p:nvPr userDrawn="1"/>
        </p:nvCxnSpPr>
        <p:spPr>
          <a:xfrm flipV="1">
            <a:off x="0" y="801189"/>
            <a:ext cx="121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437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AFE0C-4753-4A92-838B-EAB0FDA89AE1}" type="datetime1">
              <a:rPr lang="en-US" smtClean="0"/>
              <a:t>10/16/2024</a:t>
            </a:fld>
            <a:endParaRPr lang="en-US"/>
          </a:p>
        </p:txBody>
      </p:sp>
      <p:sp>
        <p:nvSpPr>
          <p:cNvPr id="6" name="Footer Placeholder 5"/>
          <p:cNvSpPr>
            <a:spLocks noGrp="1"/>
          </p:cNvSpPr>
          <p:nvPr>
            <p:ph type="ftr" sz="quarter" idx="11"/>
          </p:nvPr>
        </p:nvSpPr>
        <p:spPr/>
        <p:txBody>
          <a:bodyPr/>
          <a:lstStyle/>
          <a:p>
            <a:r>
              <a:rPr lang="en-US"/>
              <a:t>DSCOVR EPIC STM, Oct. 16-28, 2024</a:t>
            </a:r>
          </a:p>
        </p:txBody>
      </p:sp>
      <p:sp>
        <p:nvSpPr>
          <p:cNvPr id="7" name="Slide Number Placeholder 6"/>
          <p:cNvSpPr>
            <a:spLocks noGrp="1"/>
          </p:cNvSpPr>
          <p:nvPr>
            <p:ph type="sldNum" sz="quarter" idx="12"/>
          </p:nvPr>
        </p:nvSpPr>
        <p:spPr/>
        <p:txBody>
          <a:bodyPr/>
          <a:lstStyle/>
          <a:p>
            <a:fld id="{47AD7B51-A8E6-4CD0-A98C-4203B14CF709}" type="slidenum">
              <a:rPr lang="en-US" smtClean="0"/>
              <a:t>‹#›</a:t>
            </a:fld>
            <a:endParaRPr lang="en-US"/>
          </a:p>
        </p:txBody>
      </p:sp>
    </p:spTree>
    <p:extLst>
      <p:ext uri="{BB962C8B-B14F-4D97-AF65-F5344CB8AC3E}">
        <p14:creationId xmlns:p14="http://schemas.microsoft.com/office/powerpoint/2010/main" val="4210914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886FF0-21DB-43FC-9D44-5BE4064A0575}" type="datetime1">
              <a:rPr lang="en-US" smtClean="0"/>
              <a:t>10/16/2024</a:t>
            </a:fld>
            <a:endParaRPr lang="en-US"/>
          </a:p>
        </p:txBody>
      </p:sp>
      <p:sp>
        <p:nvSpPr>
          <p:cNvPr id="6" name="Footer Placeholder 5"/>
          <p:cNvSpPr>
            <a:spLocks noGrp="1"/>
          </p:cNvSpPr>
          <p:nvPr>
            <p:ph type="ftr" sz="quarter" idx="11"/>
          </p:nvPr>
        </p:nvSpPr>
        <p:spPr/>
        <p:txBody>
          <a:bodyPr/>
          <a:lstStyle/>
          <a:p>
            <a:r>
              <a:rPr lang="en-US"/>
              <a:t>DSCOVR EPIC STM, Oct. 16-28, 2024</a:t>
            </a:r>
          </a:p>
        </p:txBody>
      </p:sp>
      <p:sp>
        <p:nvSpPr>
          <p:cNvPr id="7" name="Slide Number Placeholder 6"/>
          <p:cNvSpPr>
            <a:spLocks noGrp="1"/>
          </p:cNvSpPr>
          <p:nvPr>
            <p:ph type="sldNum" sz="quarter" idx="12"/>
          </p:nvPr>
        </p:nvSpPr>
        <p:spPr/>
        <p:txBody>
          <a:bodyPr/>
          <a:lstStyle/>
          <a:p>
            <a:fld id="{47AD7B51-A8E6-4CD0-A98C-4203B14CF709}" type="slidenum">
              <a:rPr lang="en-US" smtClean="0"/>
              <a:t>‹#›</a:t>
            </a:fld>
            <a:endParaRPr lang="en-US"/>
          </a:p>
        </p:txBody>
      </p:sp>
    </p:spTree>
    <p:extLst>
      <p:ext uri="{BB962C8B-B14F-4D97-AF65-F5344CB8AC3E}">
        <p14:creationId xmlns:p14="http://schemas.microsoft.com/office/powerpoint/2010/main" val="2191817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3" name="Picture 12" descr="A picture containing nature, wave&#10;&#10;Description automatically generated">
            <a:extLst>
              <a:ext uri="{FF2B5EF4-FFF2-40B4-BE49-F238E27FC236}">
                <a16:creationId xmlns:a16="http://schemas.microsoft.com/office/drawing/2014/main" id="{957758B3-4936-BD81-F5C9-9E93A5546C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5433" b="60792"/>
          <a:stretch/>
        </p:blipFill>
        <p:spPr>
          <a:xfrm>
            <a:off x="0" y="-8467"/>
            <a:ext cx="12192000" cy="1117600"/>
          </a:xfrm>
          <a:prstGeom prst="rect">
            <a:avLst/>
          </a:prstGeom>
        </p:spPr>
      </p:pic>
      <p:sp>
        <p:nvSpPr>
          <p:cNvPr id="3" name="Content Placeholder 2">
            <a:extLst>
              <a:ext uri="{FF2B5EF4-FFF2-40B4-BE49-F238E27FC236}">
                <a16:creationId xmlns:a16="http://schemas.microsoft.com/office/drawing/2014/main" id="{EC40BE44-699E-556E-8ED4-38AD40B43EA5}"/>
              </a:ext>
            </a:extLst>
          </p:cNvPr>
          <p:cNvSpPr>
            <a:spLocks noGrp="1"/>
          </p:cNvSpPr>
          <p:nvPr>
            <p:ph idx="1"/>
          </p:nvPr>
        </p:nvSpPr>
        <p:spPr>
          <a:xfrm>
            <a:off x="838200" y="1254126"/>
            <a:ext cx="10515600" cy="4923367"/>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69E4AA9-8133-A6BD-4119-945BF403138C}"/>
              </a:ext>
            </a:extLst>
          </p:cNvPr>
          <p:cNvSpPr>
            <a:spLocks noGrp="1"/>
          </p:cNvSpPr>
          <p:nvPr>
            <p:ph type="dt" sz="half" idx="10"/>
          </p:nvPr>
        </p:nvSpPr>
        <p:spPr/>
        <p:txBody>
          <a:bodyPr/>
          <a:lstStyle>
            <a:lvl1pPr algn="r">
              <a:defRPr/>
            </a:lvl1pPr>
          </a:lstStyle>
          <a:p>
            <a:fld id="{23EEE18F-72EA-47F4-9281-F69BE7147984}" type="datetime1">
              <a:rPr lang="en-US" smtClean="0"/>
              <a:t>10/16/2024</a:t>
            </a:fld>
            <a:endParaRPr lang="en-US"/>
          </a:p>
        </p:txBody>
      </p:sp>
      <p:sp>
        <p:nvSpPr>
          <p:cNvPr id="5" name="Footer Placeholder 4">
            <a:extLst>
              <a:ext uri="{FF2B5EF4-FFF2-40B4-BE49-F238E27FC236}">
                <a16:creationId xmlns:a16="http://schemas.microsoft.com/office/drawing/2014/main" id="{6B76039A-AC92-531D-80A0-F9CF5CE5C901}"/>
              </a:ext>
            </a:extLst>
          </p:cNvPr>
          <p:cNvSpPr>
            <a:spLocks noGrp="1"/>
          </p:cNvSpPr>
          <p:nvPr>
            <p:ph type="ftr" sz="quarter" idx="11"/>
          </p:nvPr>
        </p:nvSpPr>
        <p:spPr/>
        <p:txBody>
          <a:bodyPr/>
          <a:lstStyle/>
          <a:p>
            <a:r>
              <a:rPr lang="en-US"/>
              <a:t>DSCOVR EPIC STM, Oct. 16-28, 2024</a:t>
            </a:r>
          </a:p>
        </p:txBody>
      </p:sp>
      <p:sp>
        <p:nvSpPr>
          <p:cNvPr id="6" name="Slide Number Placeholder 5">
            <a:extLst>
              <a:ext uri="{FF2B5EF4-FFF2-40B4-BE49-F238E27FC236}">
                <a16:creationId xmlns:a16="http://schemas.microsoft.com/office/drawing/2014/main" id="{AD457BDE-0DEC-0F23-ED1B-0A0402C03354}"/>
              </a:ext>
            </a:extLst>
          </p:cNvPr>
          <p:cNvSpPr>
            <a:spLocks noGrp="1"/>
          </p:cNvSpPr>
          <p:nvPr>
            <p:ph type="sldNum" sz="quarter" idx="12"/>
          </p:nvPr>
        </p:nvSpPr>
        <p:spPr/>
        <p:txBody>
          <a:bodyPr/>
          <a:lstStyle>
            <a:lvl1pPr algn="l">
              <a:defRPr/>
            </a:lvl1pPr>
          </a:lstStyle>
          <a:p>
            <a:fld id="{C254D73F-B332-456D-9DFE-EDBF5BC6245C}" type="slidenum">
              <a:rPr lang="en-US" smtClean="0"/>
              <a:pPr/>
              <a:t>‹#›</a:t>
            </a:fld>
            <a:endParaRPr lang="en-US"/>
          </a:p>
        </p:txBody>
      </p:sp>
      <p:sp>
        <p:nvSpPr>
          <p:cNvPr id="11" name="Freeform 5">
            <a:extLst>
              <a:ext uri="{FF2B5EF4-FFF2-40B4-BE49-F238E27FC236}">
                <a16:creationId xmlns:a16="http://schemas.microsoft.com/office/drawing/2014/main" id="{66103C0B-51EA-006C-880B-6A5AA8FE6C11}"/>
              </a:ext>
            </a:extLst>
          </p:cNvPr>
          <p:cNvSpPr/>
          <p:nvPr userDrawn="1"/>
        </p:nvSpPr>
        <p:spPr>
          <a:xfrm>
            <a:off x="11125201" y="136526"/>
            <a:ext cx="962463" cy="802753"/>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3"/>
            <a:stretch>
              <a:fillRect/>
            </a:stretch>
          </a:blipFill>
        </p:spPr>
      </p:sp>
      <p:sp>
        <p:nvSpPr>
          <p:cNvPr id="14" name="Title 13">
            <a:extLst>
              <a:ext uri="{FF2B5EF4-FFF2-40B4-BE49-F238E27FC236}">
                <a16:creationId xmlns:a16="http://schemas.microsoft.com/office/drawing/2014/main" id="{DC29FA41-D73C-E895-5993-A454218831A4}"/>
              </a:ext>
            </a:extLst>
          </p:cNvPr>
          <p:cNvSpPr>
            <a:spLocks noGrp="1"/>
          </p:cNvSpPr>
          <p:nvPr>
            <p:ph type="title"/>
          </p:nvPr>
        </p:nvSpPr>
        <p:spPr>
          <a:xfrm>
            <a:off x="1752600" y="72761"/>
            <a:ext cx="8686800" cy="930281"/>
          </a:xfrm>
        </p:spPr>
        <p:txBody>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869858212"/>
      </p:ext>
    </p:extLst>
  </p:cSld>
  <p:clrMapOvr>
    <a:masterClrMapping/>
  </p:clrMapOvr>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9F2C3C-D3AF-4F78-AFF7-00E65D7D49C6}" type="datetime1">
              <a:rPr lang="en-US" smtClean="0"/>
              <a:t>10/16/2024</a:t>
            </a:fld>
            <a:endParaRPr lang="en-US"/>
          </a:p>
        </p:txBody>
      </p:sp>
      <p:sp>
        <p:nvSpPr>
          <p:cNvPr id="5" name="Footer Placeholder 4"/>
          <p:cNvSpPr>
            <a:spLocks noGrp="1"/>
          </p:cNvSpPr>
          <p:nvPr>
            <p:ph type="ftr" sz="quarter" idx="11"/>
          </p:nvPr>
        </p:nvSpPr>
        <p:spPr/>
        <p:txBody>
          <a:bodyPr/>
          <a:lstStyle/>
          <a:p>
            <a:r>
              <a:rPr lang="en-US"/>
              <a:t>DSCOVR EPIC STM, Oct. 16-28, 2024</a:t>
            </a:r>
          </a:p>
        </p:txBody>
      </p:sp>
      <p:sp>
        <p:nvSpPr>
          <p:cNvPr id="6" name="Slide Number Placeholder 5"/>
          <p:cNvSpPr>
            <a:spLocks noGrp="1"/>
          </p:cNvSpPr>
          <p:nvPr>
            <p:ph type="sldNum" sz="quarter" idx="12"/>
          </p:nvPr>
        </p:nvSpPr>
        <p:spPr/>
        <p:txBody>
          <a:bodyPr/>
          <a:lstStyle/>
          <a:p>
            <a:fld id="{47AD7B51-A8E6-4CD0-A98C-4203B14CF709}" type="slidenum">
              <a:rPr lang="en-US" smtClean="0"/>
              <a:t>‹#›</a:t>
            </a:fld>
            <a:endParaRPr lang="en-US"/>
          </a:p>
        </p:txBody>
      </p:sp>
    </p:spTree>
    <p:extLst>
      <p:ext uri="{BB962C8B-B14F-4D97-AF65-F5344CB8AC3E}">
        <p14:creationId xmlns:p14="http://schemas.microsoft.com/office/powerpoint/2010/main" val="11777426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39AB0C-1F3F-45C0-83C7-8BEFD998DCE1}" type="datetime1">
              <a:rPr lang="en-US" smtClean="0"/>
              <a:t>10/16/2024</a:t>
            </a:fld>
            <a:endParaRPr lang="en-US"/>
          </a:p>
        </p:txBody>
      </p:sp>
      <p:sp>
        <p:nvSpPr>
          <p:cNvPr id="5" name="Footer Placeholder 4"/>
          <p:cNvSpPr>
            <a:spLocks noGrp="1"/>
          </p:cNvSpPr>
          <p:nvPr>
            <p:ph type="ftr" sz="quarter" idx="11"/>
          </p:nvPr>
        </p:nvSpPr>
        <p:spPr/>
        <p:txBody>
          <a:bodyPr/>
          <a:lstStyle/>
          <a:p>
            <a:r>
              <a:rPr lang="en-US"/>
              <a:t>DSCOVR EPIC STM, Oct. 16-28, 2024</a:t>
            </a:r>
          </a:p>
        </p:txBody>
      </p:sp>
      <p:sp>
        <p:nvSpPr>
          <p:cNvPr id="6" name="Slide Number Placeholder 5"/>
          <p:cNvSpPr>
            <a:spLocks noGrp="1"/>
          </p:cNvSpPr>
          <p:nvPr>
            <p:ph type="sldNum" sz="quarter" idx="12"/>
          </p:nvPr>
        </p:nvSpPr>
        <p:spPr/>
        <p:txBody>
          <a:bodyPr/>
          <a:lstStyle/>
          <a:p>
            <a:fld id="{47AD7B51-A8E6-4CD0-A98C-4203B14CF709}" type="slidenum">
              <a:rPr lang="en-US" smtClean="0"/>
              <a:t>‹#›</a:t>
            </a:fld>
            <a:endParaRPr lang="en-US"/>
          </a:p>
        </p:txBody>
      </p:sp>
    </p:spTree>
    <p:extLst>
      <p:ext uri="{BB962C8B-B14F-4D97-AF65-F5344CB8AC3E}">
        <p14:creationId xmlns:p14="http://schemas.microsoft.com/office/powerpoint/2010/main" val="39135241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2901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649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4" name="Picture 13" descr="A picture containing nature, wave&#10;&#10;Description automatically generated">
            <a:extLst>
              <a:ext uri="{FF2B5EF4-FFF2-40B4-BE49-F238E27FC236}">
                <a16:creationId xmlns:a16="http://schemas.microsoft.com/office/drawing/2014/main" id="{07E01730-E1F0-DF15-AB32-13C9FD4782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5433" b="60792"/>
          <a:stretch/>
        </p:blipFill>
        <p:spPr>
          <a:xfrm>
            <a:off x="0" y="-8467"/>
            <a:ext cx="12192000" cy="1117600"/>
          </a:xfrm>
          <a:prstGeom prst="rect">
            <a:avLst/>
          </a:prstGeom>
        </p:spPr>
      </p:pic>
      <p:sp>
        <p:nvSpPr>
          <p:cNvPr id="3" name="Content Placeholder 2">
            <a:extLst>
              <a:ext uri="{FF2B5EF4-FFF2-40B4-BE49-F238E27FC236}">
                <a16:creationId xmlns:a16="http://schemas.microsoft.com/office/drawing/2014/main" id="{EC40BE44-699E-556E-8ED4-38AD40B43EA5}"/>
              </a:ext>
            </a:extLst>
          </p:cNvPr>
          <p:cNvSpPr>
            <a:spLocks noGrp="1"/>
          </p:cNvSpPr>
          <p:nvPr>
            <p:ph idx="1"/>
          </p:nvPr>
        </p:nvSpPr>
        <p:spPr>
          <a:xfrm>
            <a:off x="838200" y="1254126"/>
            <a:ext cx="10515600" cy="4923367"/>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69E4AA9-8133-A6BD-4119-945BF403138C}"/>
              </a:ext>
            </a:extLst>
          </p:cNvPr>
          <p:cNvSpPr>
            <a:spLocks noGrp="1"/>
          </p:cNvSpPr>
          <p:nvPr>
            <p:ph type="dt" sz="half" idx="10"/>
          </p:nvPr>
        </p:nvSpPr>
        <p:spPr/>
        <p:txBody>
          <a:bodyPr/>
          <a:lstStyle>
            <a:lvl1pPr algn="r">
              <a:defRPr/>
            </a:lvl1pPr>
          </a:lstStyle>
          <a:p>
            <a:fld id="{5ACC343C-714F-4A22-AA2A-DE93260D7759}" type="datetime1">
              <a:rPr lang="en-US" smtClean="0"/>
              <a:t>10/16/2024</a:t>
            </a:fld>
            <a:endParaRPr lang="en-US" dirty="0"/>
          </a:p>
        </p:txBody>
      </p:sp>
      <p:sp>
        <p:nvSpPr>
          <p:cNvPr id="5" name="Footer Placeholder 4">
            <a:extLst>
              <a:ext uri="{FF2B5EF4-FFF2-40B4-BE49-F238E27FC236}">
                <a16:creationId xmlns:a16="http://schemas.microsoft.com/office/drawing/2014/main" id="{6B76039A-AC92-531D-80A0-F9CF5CE5C901}"/>
              </a:ext>
            </a:extLst>
          </p:cNvPr>
          <p:cNvSpPr>
            <a:spLocks noGrp="1"/>
          </p:cNvSpPr>
          <p:nvPr>
            <p:ph type="ftr" sz="quarter" idx="11"/>
          </p:nvPr>
        </p:nvSpPr>
        <p:spPr/>
        <p:txBody>
          <a:bodyPr/>
          <a:lstStyle/>
          <a:p>
            <a:r>
              <a:rPr lang="en-US"/>
              <a:t>DSCOVR EPIC STM, Oct. 16-28, 2024</a:t>
            </a:r>
          </a:p>
        </p:txBody>
      </p:sp>
      <p:sp>
        <p:nvSpPr>
          <p:cNvPr id="6" name="Slide Number Placeholder 5">
            <a:extLst>
              <a:ext uri="{FF2B5EF4-FFF2-40B4-BE49-F238E27FC236}">
                <a16:creationId xmlns:a16="http://schemas.microsoft.com/office/drawing/2014/main" id="{AD457BDE-0DEC-0F23-ED1B-0A0402C03354}"/>
              </a:ext>
            </a:extLst>
          </p:cNvPr>
          <p:cNvSpPr>
            <a:spLocks noGrp="1"/>
          </p:cNvSpPr>
          <p:nvPr>
            <p:ph type="sldNum" sz="quarter" idx="12"/>
          </p:nvPr>
        </p:nvSpPr>
        <p:spPr/>
        <p:txBody>
          <a:bodyPr/>
          <a:lstStyle/>
          <a:p>
            <a:pPr algn="l"/>
            <a:fld id="{C254D73F-B332-456D-9DFE-EDBF5BC6245C}" type="slidenum">
              <a:rPr lang="en-US" smtClean="0"/>
              <a:pPr algn="l"/>
              <a:t>‹#›</a:t>
            </a:fld>
            <a:endParaRPr lang="en-US" dirty="0"/>
          </a:p>
        </p:txBody>
      </p:sp>
      <p:sp>
        <p:nvSpPr>
          <p:cNvPr id="11" name="Freeform 5">
            <a:extLst>
              <a:ext uri="{FF2B5EF4-FFF2-40B4-BE49-F238E27FC236}">
                <a16:creationId xmlns:a16="http://schemas.microsoft.com/office/drawing/2014/main" id="{66103C0B-51EA-006C-880B-6A5AA8FE6C11}"/>
              </a:ext>
            </a:extLst>
          </p:cNvPr>
          <p:cNvSpPr/>
          <p:nvPr userDrawn="1"/>
        </p:nvSpPr>
        <p:spPr>
          <a:xfrm>
            <a:off x="11125201" y="136526"/>
            <a:ext cx="962463" cy="802753"/>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3"/>
            <a:stretch>
              <a:fillRect/>
            </a:stretch>
          </a:blipFill>
        </p:spPr>
      </p:sp>
      <p:pic>
        <p:nvPicPr>
          <p:cNvPr id="2" name="Picture 1" descr="Logo, company name&#10;&#10;Description automatically generated">
            <a:extLst>
              <a:ext uri="{FF2B5EF4-FFF2-40B4-BE49-F238E27FC236}">
                <a16:creationId xmlns:a16="http://schemas.microsoft.com/office/drawing/2014/main" id="{500A20AB-1682-4A09-5F4F-06C2877AF30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6461" y="-353653"/>
            <a:ext cx="1828800" cy="1828800"/>
          </a:xfrm>
          <a:prstGeom prst="rect">
            <a:avLst/>
          </a:prstGeom>
        </p:spPr>
      </p:pic>
      <p:sp>
        <p:nvSpPr>
          <p:cNvPr id="13" name="Title 13">
            <a:extLst>
              <a:ext uri="{FF2B5EF4-FFF2-40B4-BE49-F238E27FC236}">
                <a16:creationId xmlns:a16="http://schemas.microsoft.com/office/drawing/2014/main" id="{150E7C88-0A46-5F5F-141E-CAB8D6A52897}"/>
              </a:ext>
            </a:extLst>
          </p:cNvPr>
          <p:cNvSpPr>
            <a:spLocks noGrp="1"/>
          </p:cNvSpPr>
          <p:nvPr>
            <p:ph type="title"/>
          </p:nvPr>
        </p:nvSpPr>
        <p:spPr>
          <a:xfrm>
            <a:off x="1752600" y="72761"/>
            <a:ext cx="8686800" cy="930281"/>
          </a:xfrm>
        </p:spPr>
        <p:txBody>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7937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descr="A picture containing nature, wave&#10;&#10;Description automatically generated">
            <a:extLst>
              <a:ext uri="{FF2B5EF4-FFF2-40B4-BE49-F238E27FC236}">
                <a16:creationId xmlns:a16="http://schemas.microsoft.com/office/drawing/2014/main" id="{0FA33144-FA9C-DB53-8A66-D8DBD5E6ED4C}"/>
              </a:ext>
            </a:extLst>
          </p:cNvPr>
          <p:cNvPicPr>
            <a:picLocks noChangeAspect="1"/>
          </p:cNvPicPr>
          <p:nvPr userDrawn="1"/>
        </p:nvPicPr>
        <p:blipFill rotWithShape="1">
          <a:blip r:embed="rId2" cstate="print">
            <a:alphaModFix amt="60000"/>
            <a:extLst>
              <a:ext uri="{28A0092B-C50C-407E-A947-70E740481C1C}">
                <a14:useLocalDpi xmlns:a14="http://schemas.microsoft.com/office/drawing/2010/main" val="0"/>
              </a:ext>
            </a:extLst>
          </a:blip>
          <a:srcRect b="26844"/>
          <a:stretch/>
        </p:blipFill>
        <p:spPr>
          <a:xfrm>
            <a:off x="0" y="923060"/>
            <a:ext cx="12192000" cy="5934941"/>
          </a:xfrm>
          <a:prstGeom prst="rect">
            <a:avLst/>
          </a:prstGeom>
        </p:spPr>
      </p:pic>
      <p:sp>
        <p:nvSpPr>
          <p:cNvPr id="2" name="Title 1">
            <a:extLst>
              <a:ext uri="{FF2B5EF4-FFF2-40B4-BE49-F238E27FC236}">
                <a16:creationId xmlns:a16="http://schemas.microsoft.com/office/drawing/2014/main" id="{FE050494-F724-DE95-DEC4-D723E61F0BDA}"/>
              </a:ext>
            </a:extLst>
          </p:cNvPr>
          <p:cNvSpPr>
            <a:spLocks noGrp="1"/>
          </p:cNvSpPr>
          <p:nvPr>
            <p:ph type="title"/>
          </p:nvPr>
        </p:nvSpPr>
        <p:spPr>
          <a:xfrm>
            <a:off x="831851" y="1710269"/>
            <a:ext cx="10515600" cy="2852209"/>
          </a:xfrm>
        </p:spPr>
        <p:txBody>
          <a:bodyPr anchor="b"/>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E02BEED-DA46-D37F-152E-6D33D185D5F9}"/>
              </a:ext>
            </a:extLst>
          </p:cNvPr>
          <p:cNvSpPr>
            <a:spLocks noGrp="1"/>
          </p:cNvSpPr>
          <p:nvPr>
            <p:ph type="body" idx="1"/>
          </p:nvPr>
        </p:nvSpPr>
        <p:spPr>
          <a:xfrm>
            <a:off x="831851" y="4589992"/>
            <a:ext cx="10515600" cy="1499659"/>
          </a:xfrm>
        </p:spPr>
        <p:txBody>
          <a:bodyPr/>
          <a:lstStyle>
            <a:lvl1pPr marL="0" indent="0">
              <a:buNone/>
              <a:defRPr sz="1600">
                <a:solidFill>
                  <a:schemeClr val="tx1">
                    <a:lumMod val="65000"/>
                    <a:lumOff val="35000"/>
                  </a:schemeClr>
                </a:solidFill>
              </a:defRPr>
            </a:lvl1pPr>
            <a:lvl2pPr marL="304807" indent="0">
              <a:buNone/>
              <a:defRPr sz="1333">
                <a:solidFill>
                  <a:schemeClr val="tx1">
                    <a:tint val="75000"/>
                  </a:schemeClr>
                </a:solidFill>
              </a:defRPr>
            </a:lvl2pPr>
            <a:lvl3pPr marL="609615" indent="0">
              <a:buNone/>
              <a:defRPr sz="1200">
                <a:solidFill>
                  <a:schemeClr val="tx1">
                    <a:tint val="75000"/>
                  </a:schemeClr>
                </a:solidFill>
              </a:defRPr>
            </a:lvl3pPr>
            <a:lvl4pPr marL="914424" indent="0">
              <a:buNone/>
              <a:defRPr sz="1067">
                <a:solidFill>
                  <a:schemeClr val="tx1">
                    <a:tint val="75000"/>
                  </a:schemeClr>
                </a:solidFill>
              </a:defRPr>
            </a:lvl4pPr>
            <a:lvl5pPr marL="1219231" indent="0">
              <a:buNone/>
              <a:defRPr sz="1067">
                <a:solidFill>
                  <a:schemeClr val="tx1">
                    <a:tint val="75000"/>
                  </a:schemeClr>
                </a:solidFill>
              </a:defRPr>
            </a:lvl5pPr>
            <a:lvl6pPr marL="1524038" indent="0">
              <a:buNone/>
              <a:defRPr sz="1067">
                <a:solidFill>
                  <a:schemeClr val="tx1">
                    <a:tint val="75000"/>
                  </a:schemeClr>
                </a:solidFill>
              </a:defRPr>
            </a:lvl6pPr>
            <a:lvl7pPr marL="1828845" indent="0">
              <a:buNone/>
              <a:defRPr sz="1067">
                <a:solidFill>
                  <a:schemeClr val="tx1">
                    <a:tint val="75000"/>
                  </a:schemeClr>
                </a:solidFill>
              </a:defRPr>
            </a:lvl7pPr>
            <a:lvl8pPr marL="2133653" indent="0">
              <a:buNone/>
              <a:defRPr sz="1067">
                <a:solidFill>
                  <a:schemeClr val="tx1">
                    <a:tint val="75000"/>
                  </a:schemeClr>
                </a:solidFill>
              </a:defRPr>
            </a:lvl8pPr>
            <a:lvl9pPr marL="2438462" indent="0">
              <a:buNone/>
              <a:defRPr sz="1067">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1A453850-2468-82D1-8330-EF24ED0C16CF}"/>
              </a:ext>
            </a:extLst>
          </p:cNvPr>
          <p:cNvSpPr>
            <a:spLocks noGrp="1"/>
          </p:cNvSpPr>
          <p:nvPr>
            <p:ph type="dt" sz="half" idx="10"/>
          </p:nvPr>
        </p:nvSpPr>
        <p:spPr/>
        <p:txBody>
          <a:bodyPr/>
          <a:lstStyle>
            <a:lvl1pPr algn="r">
              <a:defRPr>
                <a:solidFill>
                  <a:srgbClr val="4F4E4E"/>
                </a:solidFill>
              </a:defRPr>
            </a:lvl1pPr>
          </a:lstStyle>
          <a:p>
            <a:fld id="{7DC1787C-0720-4932-9C0E-1657837824A8}" type="datetime1">
              <a:rPr lang="en-US" smtClean="0"/>
              <a:t>10/16/2024</a:t>
            </a:fld>
            <a:endParaRPr lang="en-US"/>
          </a:p>
        </p:txBody>
      </p:sp>
      <p:sp>
        <p:nvSpPr>
          <p:cNvPr id="5" name="Footer Placeholder 4">
            <a:extLst>
              <a:ext uri="{FF2B5EF4-FFF2-40B4-BE49-F238E27FC236}">
                <a16:creationId xmlns:a16="http://schemas.microsoft.com/office/drawing/2014/main" id="{C4CF42C7-918D-4B25-ADC0-C9BCFEB18E05}"/>
              </a:ext>
            </a:extLst>
          </p:cNvPr>
          <p:cNvSpPr>
            <a:spLocks noGrp="1"/>
          </p:cNvSpPr>
          <p:nvPr>
            <p:ph type="ftr" sz="quarter" idx="11"/>
          </p:nvPr>
        </p:nvSpPr>
        <p:spPr/>
        <p:txBody>
          <a:bodyPr/>
          <a:lstStyle>
            <a:lvl1pPr>
              <a:defRPr>
                <a:solidFill>
                  <a:srgbClr val="4F4E4E"/>
                </a:solidFill>
              </a:defRPr>
            </a:lvl1pPr>
          </a:lstStyle>
          <a:p>
            <a:r>
              <a:rPr lang="en-US"/>
              <a:t>DSCOVR EPIC STM, Oct. 16-28, 2024</a:t>
            </a:r>
          </a:p>
        </p:txBody>
      </p:sp>
      <p:sp>
        <p:nvSpPr>
          <p:cNvPr id="6" name="Slide Number Placeholder 5">
            <a:extLst>
              <a:ext uri="{FF2B5EF4-FFF2-40B4-BE49-F238E27FC236}">
                <a16:creationId xmlns:a16="http://schemas.microsoft.com/office/drawing/2014/main" id="{15D8A1C6-6E62-03BA-0F44-A958DBDF4464}"/>
              </a:ext>
            </a:extLst>
          </p:cNvPr>
          <p:cNvSpPr>
            <a:spLocks noGrp="1"/>
          </p:cNvSpPr>
          <p:nvPr>
            <p:ph type="sldNum" sz="quarter" idx="12"/>
          </p:nvPr>
        </p:nvSpPr>
        <p:spPr/>
        <p:txBody>
          <a:bodyPr/>
          <a:lstStyle>
            <a:lvl1pPr algn="l">
              <a:defRPr>
                <a:solidFill>
                  <a:srgbClr val="4F4E4E"/>
                </a:solidFill>
              </a:defRPr>
            </a:lvl1pPr>
          </a:lstStyle>
          <a:p>
            <a:fld id="{C254D73F-B332-456D-9DFE-EDBF5BC6245C}" type="slidenum">
              <a:rPr lang="en-US" smtClean="0"/>
              <a:pPr/>
              <a:t>‹#›</a:t>
            </a:fld>
            <a:endParaRPr lang="en-US"/>
          </a:p>
        </p:txBody>
      </p:sp>
      <p:pic>
        <p:nvPicPr>
          <p:cNvPr id="7" name="Picture 6" descr="Text, logo&#10;&#10;Description automatically generated">
            <a:extLst>
              <a:ext uri="{FF2B5EF4-FFF2-40B4-BE49-F238E27FC236}">
                <a16:creationId xmlns:a16="http://schemas.microsoft.com/office/drawing/2014/main" id="{A64F4422-B227-8985-211E-FC7FA2E5E1C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4801" y="274321"/>
            <a:ext cx="1724564" cy="365760"/>
          </a:xfrm>
          <a:prstGeom prst="rect">
            <a:avLst/>
          </a:prstGeom>
        </p:spPr>
      </p:pic>
      <p:sp>
        <p:nvSpPr>
          <p:cNvPr id="9" name="Rectangle 8">
            <a:extLst>
              <a:ext uri="{FF2B5EF4-FFF2-40B4-BE49-F238E27FC236}">
                <a16:creationId xmlns:a16="http://schemas.microsoft.com/office/drawing/2014/main" id="{EC2A8F63-CAA4-76EB-D58A-F6A4E6E7F9E2}"/>
              </a:ext>
            </a:extLst>
          </p:cNvPr>
          <p:cNvSpPr/>
          <p:nvPr userDrawn="1"/>
        </p:nvSpPr>
        <p:spPr>
          <a:xfrm>
            <a:off x="0" y="923060"/>
            <a:ext cx="12192000" cy="5943597"/>
          </a:xfrm>
          <a:prstGeom prst="rect">
            <a:avLst/>
          </a:prstGeom>
          <a:gradFill flip="none" rotWithShape="1">
            <a:gsLst>
              <a:gs pos="0">
                <a:schemeClr val="bg1"/>
              </a:gs>
              <a:gs pos="71000">
                <a:srgbClr val="F4F3F0">
                  <a:alpha val="1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pic>
        <p:nvPicPr>
          <p:cNvPr id="11" name="Picture 10" descr="Logo, icon&#10;&#10;Description automatically generated">
            <a:extLst>
              <a:ext uri="{FF2B5EF4-FFF2-40B4-BE49-F238E27FC236}">
                <a16:creationId xmlns:a16="http://schemas.microsoft.com/office/drawing/2014/main" id="{84C1A359-36C8-45D0-98FB-C64184F5A1C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77600" y="54823"/>
            <a:ext cx="812800" cy="812800"/>
          </a:xfrm>
          <a:prstGeom prst="rect">
            <a:avLst/>
          </a:prstGeom>
        </p:spPr>
      </p:pic>
    </p:spTree>
    <p:extLst>
      <p:ext uri="{BB962C8B-B14F-4D97-AF65-F5344CB8AC3E}">
        <p14:creationId xmlns:p14="http://schemas.microsoft.com/office/powerpoint/2010/main" val="658523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 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06BCDF-C41A-41CF-E2FB-86AECE93A6B5}"/>
              </a:ext>
            </a:extLst>
          </p:cNvPr>
          <p:cNvSpPr>
            <a:spLocks noGrp="1"/>
          </p:cNvSpPr>
          <p:nvPr>
            <p:ph sz="half" idx="1"/>
          </p:nvPr>
        </p:nvSpPr>
        <p:spPr>
          <a:xfrm>
            <a:off x="838200" y="1287992"/>
            <a:ext cx="5207000" cy="48895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4D78CEA-6069-70A1-769A-C2E38B08E080}"/>
              </a:ext>
            </a:extLst>
          </p:cNvPr>
          <p:cNvSpPr>
            <a:spLocks noGrp="1"/>
          </p:cNvSpPr>
          <p:nvPr>
            <p:ph sz="half" idx="2"/>
          </p:nvPr>
        </p:nvSpPr>
        <p:spPr>
          <a:xfrm>
            <a:off x="6146800" y="1287992"/>
            <a:ext cx="5207000" cy="4889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C42B17-59AB-0DEE-8447-DC434B21C94C}"/>
              </a:ext>
            </a:extLst>
          </p:cNvPr>
          <p:cNvSpPr>
            <a:spLocks noGrp="1"/>
          </p:cNvSpPr>
          <p:nvPr>
            <p:ph type="dt" sz="half" idx="10"/>
          </p:nvPr>
        </p:nvSpPr>
        <p:spPr/>
        <p:txBody>
          <a:bodyPr/>
          <a:lstStyle>
            <a:lvl1pPr algn="r">
              <a:defRPr/>
            </a:lvl1pPr>
          </a:lstStyle>
          <a:p>
            <a:fld id="{FF589F8C-26C9-40FC-B295-822065614350}" type="datetime1">
              <a:rPr lang="en-US" smtClean="0"/>
              <a:t>10/16/2024</a:t>
            </a:fld>
            <a:endParaRPr lang="en-US"/>
          </a:p>
        </p:txBody>
      </p:sp>
      <p:sp>
        <p:nvSpPr>
          <p:cNvPr id="6" name="Footer Placeholder 5">
            <a:extLst>
              <a:ext uri="{FF2B5EF4-FFF2-40B4-BE49-F238E27FC236}">
                <a16:creationId xmlns:a16="http://schemas.microsoft.com/office/drawing/2014/main" id="{A5DE4A94-32EE-4537-B060-BC80E377C5CA}"/>
              </a:ext>
            </a:extLst>
          </p:cNvPr>
          <p:cNvSpPr>
            <a:spLocks noGrp="1"/>
          </p:cNvSpPr>
          <p:nvPr>
            <p:ph type="ftr" sz="quarter" idx="11"/>
          </p:nvPr>
        </p:nvSpPr>
        <p:spPr/>
        <p:txBody>
          <a:bodyPr/>
          <a:lstStyle/>
          <a:p>
            <a:r>
              <a:rPr lang="en-US"/>
              <a:t>DSCOVR EPIC STM, Oct. 16-28, 2024</a:t>
            </a:r>
          </a:p>
        </p:txBody>
      </p:sp>
      <p:sp>
        <p:nvSpPr>
          <p:cNvPr id="7" name="Slide Number Placeholder 6">
            <a:extLst>
              <a:ext uri="{FF2B5EF4-FFF2-40B4-BE49-F238E27FC236}">
                <a16:creationId xmlns:a16="http://schemas.microsoft.com/office/drawing/2014/main" id="{3AA11307-64B2-E401-2942-95CEF8A9342C}"/>
              </a:ext>
            </a:extLst>
          </p:cNvPr>
          <p:cNvSpPr>
            <a:spLocks noGrp="1"/>
          </p:cNvSpPr>
          <p:nvPr>
            <p:ph type="sldNum" sz="quarter" idx="12"/>
          </p:nvPr>
        </p:nvSpPr>
        <p:spPr/>
        <p:txBody>
          <a:bodyPr/>
          <a:lstStyle>
            <a:lvl1pPr algn="l">
              <a:defRPr/>
            </a:lvl1pPr>
          </a:lstStyle>
          <a:p>
            <a:fld id="{C254D73F-B332-456D-9DFE-EDBF5BC6245C}" type="slidenum">
              <a:rPr lang="en-US" smtClean="0"/>
              <a:pPr/>
              <a:t>‹#›</a:t>
            </a:fld>
            <a:endParaRPr lang="en-US"/>
          </a:p>
        </p:txBody>
      </p:sp>
      <p:pic>
        <p:nvPicPr>
          <p:cNvPr id="9" name="Picture 8" descr="A picture containing nature, wave&#10;&#10;Description automatically generated">
            <a:extLst>
              <a:ext uri="{FF2B5EF4-FFF2-40B4-BE49-F238E27FC236}">
                <a16:creationId xmlns:a16="http://schemas.microsoft.com/office/drawing/2014/main" id="{83804854-DBA8-2169-7380-128E4AE2777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5433" b="60792"/>
          <a:stretch/>
        </p:blipFill>
        <p:spPr>
          <a:xfrm>
            <a:off x="0" y="-8467"/>
            <a:ext cx="12192000" cy="1117600"/>
          </a:xfrm>
          <a:prstGeom prst="rect">
            <a:avLst/>
          </a:prstGeom>
        </p:spPr>
      </p:pic>
      <p:pic>
        <p:nvPicPr>
          <p:cNvPr id="11" name="Picture 10" descr="Text, logo&#10;&#10;Description automatically generated">
            <a:extLst>
              <a:ext uri="{FF2B5EF4-FFF2-40B4-BE49-F238E27FC236}">
                <a16:creationId xmlns:a16="http://schemas.microsoft.com/office/drawing/2014/main" id="{6B03349E-5F27-FA1A-FD60-3B4902F4134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4001" y="6356351"/>
            <a:ext cx="1724564" cy="365760"/>
          </a:xfrm>
          <a:prstGeom prst="rect">
            <a:avLst/>
          </a:prstGeom>
        </p:spPr>
      </p:pic>
      <p:sp>
        <p:nvSpPr>
          <p:cNvPr id="12" name="Freeform 5">
            <a:extLst>
              <a:ext uri="{FF2B5EF4-FFF2-40B4-BE49-F238E27FC236}">
                <a16:creationId xmlns:a16="http://schemas.microsoft.com/office/drawing/2014/main" id="{6613E65A-F1EB-6737-5AA1-A458EAE0DF20}"/>
              </a:ext>
            </a:extLst>
          </p:cNvPr>
          <p:cNvSpPr/>
          <p:nvPr userDrawn="1"/>
        </p:nvSpPr>
        <p:spPr>
          <a:xfrm>
            <a:off x="11125201" y="136526"/>
            <a:ext cx="962463" cy="802753"/>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4"/>
            <a:stretch>
              <a:fillRect/>
            </a:stretch>
          </a:blipFill>
        </p:spPr>
      </p:sp>
      <p:sp>
        <p:nvSpPr>
          <p:cNvPr id="2" name="Title 13">
            <a:extLst>
              <a:ext uri="{FF2B5EF4-FFF2-40B4-BE49-F238E27FC236}">
                <a16:creationId xmlns:a16="http://schemas.microsoft.com/office/drawing/2014/main" id="{56D32B6D-AF9D-76B3-1876-C11BFA13B851}"/>
              </a:ext>
            </a:extLst>
          </p:cNvPr>
          <p:cNvSpPr>
            <a:spLocks noGrp="1"/>
          </p:cNvSpPr>
          <p:nvPr>
            <p:ph type="title"/>
          </p:nvPr>
        </p:nvSpPr>
        <p:spPr>
          <a:xfrm>
            <a:off x="1752600" y="72761"/>
            <a:ext cx="8686800" cy="930281"/>
          </a:xfrm>
        </p:spPr>
        <p:txBody>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871703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06BCDF-C41A-41CF-E2FB-86AECE93A6B5}"/>
              </a:ext>
            </a:extLst>
          </p:cNvPr>
          <p:cNvSpPr>
            <a:spLocks noGrp="1"/>
          </p:cNvSpPr>
          <p:nvPr>
            <p:ph sz="half" idx="1"/>
          </p:nvPr>
        </p:nvSpPr>
        <p:spPr>
          <a:xfrm>
            <a:off x="838200" y="1287992"/>
            <a:ext cx="5207000" cy="48895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4D78CEA-6069-70A1-769A-C2E38B08E080}"/>
              </a:ext>
            </a:extLst>
          </p:cNvPr>
          <p:cNvSpPr>
            <a:spLocks noGrp="1"/>
          </p:cNvSpPr>
          <p:nvPr>
            <p:ph sz="half" idx="2"/>
          </p:nvPr>
        </p:nvSpPr>
        <p:spPr>
          <a:xfrm>
            <a:off x="6146800" y="1287992"/>
            <a:ext cx="5207000" cy="4889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C42B17-59AB-0DEE-8447-DC434B21C94C}"/>
              </a:ext>
            </a:extLst>
          </p:cNvPr>
          <p:cNvSpPr>
            <a:spLocks noGrp="1"/>
          </p:cNvSpPr>
          <p:nvPr>
            <p:ph type="dt" sz="half" idx="10"/>
          </p:nvPr>
        </p:nvSpPr>
        <p:spPr/>
        <p:txBody>
          <a:bodyPr/>
          <a:lstStyle>
            <a:lvl1pPr algn="r">
              <a:defRPr/>
            </a:lvl1pPr>
          </a:lstStyle>
          <a:p>
            <a:fld id="{7BB8D107-7E86-4790-A313-4244EA415738}" type="datetime1">
              <a:rPr lang="en-US" smtClean="0"/>
              <a:t>10/16/2024</a:t>
            </a:fld>
            <a:endParaRPr lang="en-US"/>
          </a:p>
        </p:txBody>
      </p:sp>
      <p:sp>
        <p:nvSpPr>
          <p:cNvPr id="6" name="Footer Placeholder 5">
            <a:extLst>
              <a:ext uri="{FF2B5EF4-FFF2-40B4-BE49-F238E27FC236}">
                <a16:creationId xmlns:a16="http://schemas.microsoft.com/office/drawing/2014/main" id="{A5DE4A94-32EE-4537-B060-BC80E377C5CA}"/>
              </a:ext>
            </a:extLst>
          </p:cNvPr>
          <p:cNvSpPr>
            <a:spLocks noGrp="1"/>
          </p:cNvSpPr>
          <p:nvPr>
            <p:ph type="ftr" sz="quarter" idx="11"/>
          </p:nvPr>
        </p:nvSpPr>
        <p:spPr/>
        <p:txBody>
          <a:bodyPr/>
          <a:lstStyle/>
          <a:p>
            <a:r>
              <a:rPr lang="en-US"/>
              <a:t>DSCOVR EPIC STM, Oct. 16-28, 2024</a:t>
            </a:r>
          </a:p>
        </p:txBody>
      </p:sp>
      <p:sp>
        <p:nvSpPr>
          <p:cNvPr id="7" name="Slide Number Placeholder 6">
            <a:extLst>
              <a:ext uri="{FF2B5EF4-FFF2-40B4-BE49-F238E27FC236}">
                <a16:creationId xmlns:a16="http://schemas.microsoft.com/office/drawing/2014/main" id="{3AA11307-64B2-E401-2942-95CEF8A9342C}"/>
              </a:ext>
            </a:extLst>
          </p:cNvPr>
          <p:cNvSpPr>
            <a:spLocks noGrp="1"/>
          </p:cNvSpPr>
          <p:nvPr>
            <p:ph type="sldNum" sz="quarter" idx="12"/>
          </p:nvPr>
        </p:nvSpPr>
        <p:spPr/>
        <p:txBody>
          <a:bodyPr/>
          <a:lstStyle>
            <a:lvl1pPr algn="l">
              <a:defRPr/>
            </a:lvl1pPr>
          </a:lstStyle>
          <a:p>
            <a:fld id="{C254D73F-B332-456D-9DFE-EDBF5BC6245C}" type="slidenum">
              <a:rPr lang="en-US" smtClean="0"/>
              <a:pPr/>
              <a:t>‹#›</a:t>
            </a:fld>
            <a:endParaRPr lang="en-US"/>
          </a:p>
        </p:txBody>
      </p:sp>
      <p:pic>
        <p:nvPicPr>
          <p:cNvPr id="9" name="Picture 8" descr="A picture containing nature, wave&#10;&#10;Description automatically generated">
            <a:extLst>
              <a:ext uri="{FF2B5EF4-FFF2-40B4-BE49-F238E27FC236}">
                <a16:creationId xmlns:a16="http://schemas.microsoft.com/office/drawing/2014/main" id="{83804854-DBA8-2169-7380-128E4AE2777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5433" b="60792"/>
          <a:stretch/>
        </p:blipFill>
        <p:spPr>
          <a:xfrm>
            <a:off x="0" y="-8467"/>
            <a:ext cx="12192000" cy="1117600"/>
          </a:xfrm>
          <a:prstGeom prst="rect">
            <a:avLst/>
          </a:prstGeom>
        </p:spPr>
      </p:pic>
      <p:sp>
        <p:nvSpPr>
          <p:cNvPr id="12" name="Freeform 5">
            <a:extLst>
              <a:ext uri="{FF2B5EF4-FFF2-40B4-BE49-F238E27FC236}">
                <a16:creationId xmlns:a16="http://schemas.microsoft.com/office/drawing/2014/main" id="{6613E65A-F1EB-6737-5AA1-A458EAE0DF20}"/>
              </a:ext>
            </a:extLst>
          </p:cNvPr>
          <p:cNvSpPr/>
          <p:nvPr userDrawn="1"/>
        </p:nvSpPr>
        <p:spPr>
          <a:xfrm>
            <a:off x="11125201" y="136526"/>
            <a:ext cx="962463" cy="802753"/>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3"/>
            <a:stretch>
              <a:fillRect/>
            </a:stretch>
          </a:blipFill>
        </p:spPr>
      </p:sp>
      <p:pic>
        <p:nvPicPr>
          <p:cNvPr id="2" name="Picture 1" descr="Logo, company name&#10;&#10;Description automatically generated">
            <a:extLst>
              <a:ext uri="{FF2B5EF4-FFF2-40B4-BE49-F238E27FC236}">
                <a16:creationId xmlns:a16="http://schemas.microsoft.com/office/drawing/2014/main" id="{0ECA6AE3-4DC9-227A-A94D-223CF78CEFF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6461" y="-353653"/>
            <a:ext cx="1828800" cy="1828800"/>
          </a:xfrm>
          <a:prstGeom prst="rect">
            <a:avLst/>
          </a:prstGeom>
        </p:spPr>
      </p:pic>
      <p:sp>
        <p:nvSpPr>
          <p:cNvPr id="8" name="Title 13">
            <a:extLst>
              <a:ext uri="{FF2B5EF4-FFF2-40B4-BE49-F238E27FC236}">
                <a16:creationId xmlns:a16="http://schemas.microsoft.com/office/drawing/2014/main" id="{8E5313E0-4495-8196-7546-5DE34B3FD976}"/>
              </a:ext>
            </a:extLst>
          </p:cNvPr>
          <p:cNvSpPr>
            <a:spLocks noGrp="1"/>
          </p:cNvSpPr>
          <p:nvPr>
            <p:ph type="title"/>
          </p:nvPr>
        </p:nvSpPr>
        <p:spPr>
          <a:xfrm>
            <a:off x="1752600" y="72761"/>
            <a:ext cx="8686800" cy="930281"/>
          </a:xfrm>
        </p:spPr>
        <p:txBody>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067157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63618B-DE20-1344-55DE-B970299DF2ED}"/>
              </a:ext>
            </a:extLst>
          </p:cNvPr>
          <p:cNvSpPr>
            <a:spLocks noGrp="1"/>
          </p:cNvSpPr>
          <p:nvPr>
            <p:ph type="body" idx="1"/>
          </p:nvPr>
        </p:nvSpPr>
        <p:spPr>
          <a:xfrm>
            <a:off x="840317" y="1266827"/>
            <a:ext cx="5157259" cy="823383"/>
          </a:xfrm>
        </p:spPr>
        <p:txBody>
          <a:bodyPr anchor="b"/>
          <a:lstStyle>
            <a:lvl1pPr marL="0" indent="0">
              <a:buNone/>
              <a:defRPr sz="1600" b="1"/>
            </a:lvl1pPr>
            <a:lvl2pPr marL="304807" indent="0">
              <a:buNone/>
              <a:defRPr sz="1333" b="1"/>
            </a:lvl2pPr>
            <a:lvl3pPr marL="609615" indent="0">
              <a:buNone/>
              <a:defRPr sz="1200" b="1"/>
            </a:lvl3pPr>
            <a:lvl4pPr marL="914424" indent="0">
              <a:buNone/>
              <a:defRPr sz="1067" b="1"/>
            </a:lvl4pPr>
            <a:lvl5pPr marL="1219231" indent="0">
              <a:buNone/>
              <a:defRPr sz="1067" b="1"/>
            </a:lvl5pPr>
            <a:lvl6pPr marL="1524038" indent="0">
              <a:buNone/>
              <a:defRPr sz="1067" b="1"/>
            </a:lvl6pPr>
            <a:lvl7pPr marL="1828845" indent="0">
              <a:buNone/>
              <a:defRPr sz="1067" b="1"/>
            </a:lvl7pPr>
            <a:lvl8pPr marL="2133653" indent="0">
              <a:buNone/>
              <a:defRPr sz="1067" b="1"/>
            </a:lvl8pPr>
            <a:lvl9pPr marL="2438462" indent="0">
              <a:buNone/>
              <a:defRPr sz="1067" b="1"/>
            </a:lvl9pPr>
          </a:lstStyle>
          <a:p>
            <a:pPr lvl="0"/>
            <a:r>
              <a:rPr lang="en-US"/>
              <a:t>Click to edit Master text styles</a:t>
            </a:r>
          </a:p>
        </p:txBody>
      </p:sp>
      <p:sp>
        <p:nvSpPr>
          <p:cNvPr id="4" name="Content Placeholder 3">
            <a:extLst>
              <a:ext uri="{FF2B5EF4-FFF2-40B4-BE49-F238E27FC236}">
                <a16:creationId xmlns:a16="http://schemas.microsoft.com/office/drawing/2014/main" id="{79305101-AC0D-7E6D-D63A-2F204697377C}"/>
              </a:ext>
            </a:extLst>
          </p:cNvPr>
          <p:cNvSpPr>
            <a:spLocks noGrp="1"/>
          </p:cNvSpPr>
          <p:nvPr>
            <p:ph sz="half" idx="2"/>
          </p:nvPr>
        </p:nvSpPr>
        <p:spPr>
          <a:xfrm>
            <a:off x="840317" y="2090210"/>
            <a:ext cx="5157259" cy="40962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38ABAC-17A8-73CC-8093-7DB99094BD0D}"/>
              </a:ext>
            </a:extLst>
          </p:cNvPr>
          <p:cNvSpPr>
            <a:spLocks noGrp="1"/>
          </p:cNvSpPr>
          <p:nvPr>
            <p:ph type="body" sz="quarter" idx="3"/>
          </p:nvPr>
        </p:nvSpPr>
        <p:spPr>
          <a:xfrm>
            <a:off x="6172200" y="1266827"/>
            <a:ext cx="5183717" cy="823383"/>
          </a:xfrm>
        </p:spPr>
        <p:txBody>
          <a:bodyPr anchor="b"/>
          <a:lstStyle>
            <a:lvl1pPr marL="0" indent="0">
              <a:buNone/>
              <a:defRPr sz="1600" b="1"/>
            </a:lvl1pPr>
            <a:lvl2pPr marL="304807" indent="0">
              <a:buNone/>
              <a:defRPr sz="1333" b="1"/>
            </a:lvl2pPr>
            <a:lvl3pPr marL="609615" indent="0">
              <a:buNone/>
              <a:defRPr sz="1200" b="1"/>
            </a:lvl3pPr>
            <a:lvl4pPr marL="914424" indent="0">
              <a:buNone/>
              <a:defRPr sz="1067" b="1"/>
            </a:lvl4pPr>
            <a:lvl5pPr marL="1219231" indent="0">
              <a:buNone/>
              <a:defRPr sz="1067" b="1"/>
            </a:lvl5pPr>
            <a:lvl6pPr marL="1524038" indent="0">
              <a:buNone/>
              <a:defRPr sz="1067" b="1"/>
            </a:lvl6pPr>
            <a:lvl7pPr marL="1828845" indent="0">
              <a:buNone/>
              <a:defRPr sz="1067" b="1"/>
            </a:lvl7pPr>
            <a:lvl8pPr marL="2133653" indent="0">
              <a:buNone/>
              <a:defRPr sz="1067" b="1"/>
            </a:lvl8pPr>
            <a:lvl9pPr marL="2438462" indent="0">
              <a:buNone/>
              <a:defRPr sz="1067" b="1"/>
            </a:lvl9pPr>
          </a:lstStyle>
          <a:p>
            <a:pPr lvl="0"/>
            <a:r>
              <a:rPr lang="en-US"/>
              <a:t>Click to edit Master text styles</a:t>
            </a:r>
          </a:p>
        </p:txBody>
      </p:sp>
      <p:sp>
        <p:nvSpPr>
          <p:cNvPr id="6" name="Content Placeholder 5">
            <a:extLst>
              <a:ext uri="{FF2B5EF4-FFF2-40B4-BE49-F238E27FC236}">
                <a16:creationId xmlns:a16="http://schemas.microsoft.com/office/drawing/2014/main" id="{0941DE30-FEE4-24C1-4E08-C79F66BA43EF}"/>
              </a:ext>
            </a:extLst>
          </p:cNvPr>
          <p:cNvSpPr>
            <a:spLocks noGrp="1"/>
          </p:cNvSpPr>
          <p:nvPr>
            <p:ph sz="quarter" idx="4"/>
          </p:nvPr>
        </p:nvSpPr>
        <p:spPr>
          <a:xfrm>
            <a:off x="6172200" y="2090211"/>
            <a:ext cx="5183717" cy="40962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BD77C9-7E19-14FE-3321-C4338CA3A24F}"/>
              </a:ext>
            </a:extLst>
          </p:cNvPr>
          <p:cNvSpPr>
            <a:spLocks noGrp="1"/>
          </p:cNvSpPr>
          <p:nvPr>
            <p:ph type="dt" sz="half" idx="10"/>
          </p:nvPr>
        </p:nvSpPr>
        <p:spPr/>
        <p:txBody>
          <a:bodyPr/>
          <a:lstStyle>
            <a:lvl1pPr algn="r">
              <a:defRPr/>
            </a:lvl1pPr>
          </a:lstStyle>
          <a:p>
            <a:fld id="{330215DA-8959-479F-8E12-2C7F1D57A7D9}" type="datetime1">
              <a:rPr lang="en-US" smtClean="0"/>
              <a:t>10/16/2024</a:t>
            </a:fld>
            <a:endParaRPr lang="en-US"/>
          </a:p>
        </p:txBody>
      </p:sp>
      <p:sp>
        <p:nvSpPr>
          <p:cNvPr id="8" name="Footer Placeholder 7">
            <a:extLst>
              <a:ext uri="{FF2B5EF4-FFF2-40B4-BE49-F238E27FC236}">
                <a16:creationId xmlns:a16="http://schemas.microsoft.com/office/drawing/2014/main" id="{A2CB93C0-388C-46AC-333C-FFCBF98E8C69}"/>
              </a:ext>
            </a:extLst>
          </p:cNvPr>
          <p:cNvSpPr>
            <a:spLocks noGrp="1"/>
          </p:cNvSpPr>
          <p:nvPr>
            <p:ph type="ftr" sz="quarter" idx="11"/>
          </p:nvPr>
        </p:nvSpPr>
        <p:spPr/>
        <p:txBody>
          <a:bodyPr/>
          <a:lstStyle/>
          <a:p>
            <a:r>
              <a:rPr lang="en-US"/>
              <a:t>DSCOVR EPIC STM, Oct. 16-28, 2024</a:t>
            </a:r>
          </a:p>
        </p:txBody>
      </p:sp>
      <p:sp>
        <p:nvSpPr>
          <p:cNvPr id="9" name="Slide Number Placeholder 8">
            <a:extLst>
              <a:ext uri="{FF2B5EF4-FFF2-40B4-BE49-F238E27FC236}">
                <a16:creationId xmlns:a16="http://schemas.microsoft.com/office/drawing/2014/main" id="{8D0E8CCC-45BE-09A4-734B-D88B22B8A1CD}"/>
              </a:ext>
            </a:extLst>
          </p:cNvPr>
          <p:cNvSpPr>
            <a:spLocks noGrp="1"/>
          </p:cNvSpPr>
          <p:nvPr>
            <p:ph type="sldNum" sz="quarter" idx="12"/>
          </p:nvPr>
        </p:nvSpPr>
        <p:spPr/>
        <p:txBody>
          <a:bodyPr/>
          <a:lstStyle>
            <a:lvl1pPr algn="l">
              <a:defRPr/>
            </a:lvl1pPr>
          </a:lstStyle>
          <a:p>
            <a:fld id="{C254D73F-B332-456D-9DFE-EDBF5BC6245C}" type="slidenum">
              <a:rPr lang="en-US" smtClean="0"/>
              <a:pPr/>
              <a:t>‹#›</a:t>
            </a:fld>
            <a:endParaRPr lang="en-US"/>
          </a:p>
        </p:txBody>
      </p:sp>
      <p:pic>
        <p:nvPicPr>
          <p:cNvPr id="11" name="Picture 10" descr="A picture containing nature, wave&#10;&#10;Description automatically generated">
            <a:extLst>
              <a:ext uri="{FF2B5EF4-FFF2-40B4-BE49-F238E27FC236}">
                <a16:creationId xmlns:a16="http://schemas.microsoft.com/office/drawing/2014/main" id="{9BAA9281-9282-AC0B-DE3D-7E74DED53E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5433" b="60792"/>
          <a:stretch/>
        </p:blipFill>
        <p:spPr>
          <a:xfrm>
            <a:off x="0" y="-8467"/>
            <a:ext cx="12192000" cy="1117600"/>
          </a:xfrm>
          <a:prstGeom prst="rect">
            <a:avLst/>
          </a:prstGeom>
        </p:spPr>
      </p:pic>
      <p:sp>
        <p:nvSpPr>
          <p:cNvPr id="14" name="Freeform 5">
            <a:extLst>
              <a:ext uri="{FF2B5EF4-FFF2-40B4-BE49-F238E27FC236}">
                <a16:creationId xmlns:a16="http://schemas.microsoft.com/office/drawing/2014/main" id="{64BA15AD-2C37-06E5-B79A-4C089FA632ED}"/>
              </a:ext>
            </a:extLst>
          </p:cNvPr>
          <p:cNvSpPr/>
          <p:nvPr userDrawn="1"/>
        </p:nvSpPr>
        <p:spPr>
          <a:xfrm>
            <a:off x="11125201" y="136526"/>
            <a:ext cx="962463" cy="802753"/>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3"/>
            <a:stretch>
              <a:fillRect/>
            </a:stretch>
          </a:blipFill>
        </p:spPr>
      </p:sp>
      <p:pic>
        <p:nvPicPr>
          <p:cNvPr id="16" name="Picture 15" descr="Text, logo&#10;&#10;Description automatically generated">
            <a:extLst>
              <a:ext uri="{FF2B5EF4-FFF2-40B4-BE49-F238E27FC236}">
                <a16:creationId xmlns:a16="http://schemas.microsoft.com/office/drawing/2014/main" id="{8C58D82D-3A56-5A75-06DB-3A279126AEB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4001" y="6356351"/>
            <a:ext cx="1724564" cy="365760"/>
          </a:xfrm>
          <a:prstGeom prst="rect">
            <a:avLst/>
          </a:prstGeom>
        </p:spPr>
      </p:pic>
      <p:sp>
        <p:nvSpPr>
          <p:cNvPr id="2" name="Title 13">
            <a:extLst>
              <a:ext uri="{FF2B5EF4-FFF2-40B4-BE49-F238E27FC236}">
                <a16:creationId xmlns:a16="http://schemas.microsoft.com/office/drawing/2014/main" id="{3A4C0145-E038-D501-CA3A-7142C25FE35D}"/>
              </a:ext>
            </a:extLst>
          </p:cNvPr>
          <p:cNvSpPr>
            <a:spLocks noGrp="1"/>
          </p:cNvSpPr>
          <p:nvPr>
            <p:ph type="title"/>
          </p:nvPr>
        </p:nvSpPr>
        <p:spPr>
          <a:xfrm>
            <a:off x="1752600" y="72761"/>
            <a:ext cx="8686800" cy="930281"/>
          </a:xfrm>
        </p:spPr>
        <p:txBody>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907950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63618B-DE20-1344-55DE-B970299DF2ED}"/>
              </a:ext>
            </a:extLst>
          </p:cNvPr>
          <p:cNvSpPr>
            <a:spLocks noGrp="1"/>
          </p:cNvSpPr>
          <p:nvPr>
            <p:ph type="body" idx="1"/>
          </p:nvPr>
        </p:nvSpPr>
        <p:spPr>
          <a:xfrm>
            <a:off x="840317" y="1266827"/>
            <a:ext cx="5157259" cy="823383"/>
          </a:xfrm>
        </p:spPr>
        <p:txBody>
          <a:bodyPr anchor="b"/>
          <a:lstStyle>
            <a:lvl1pPr marL="0" indent="0">
              <a:buNone/>
              <a:defRPr sz="1600" b="1"/>
            </a:lvl1pPr>
            <a:lvl2pPr marL="304807" indent="0">
              <a:buNone/>
              <a:defRPr sz="1333" b="1"/>
            </a:lvl2pPr>
            <a:lvl3pPr marL="609615" indent="0">
              <a:buNone/>
              <a:defRPr sz="1200" b="1"/>
            </a:lvl3pPr>
            <a:lvl4pPr marL="914424" indent="0">
              <a:buNone/>
              <a:defRPr sz="1067" b="1"/>
            </a:lvl4pPr>
            <a:lvl5pPr marL="1219231" indent="0">
              <a:buNone/>
              <a:defRPr sz="1067" b="1"/>
            </a:lvl5pPr>
            <a:lvl6pPr marL="1524038" indent="0">
              <a:buNone/>
              <a:defRPr sz="1067" b="1"/>
            </a:lvl6pPr>
            <a:lvl7pPr marL="1828845" indent="0">
              <a:buNone/>
              <a:defRPr sz="1067" b="1"/>
            </a:lvl7pPr>
            <a:lvl8pPr marL="2133653" indent="0">
              <a:buNone/>
              <a:defRPr sz="1067" b="1"/>
            </a:lvl8pPr>
            <a:lvl9pPr marL="2438462" indent="0">
              <a:buNone/>
              <a:defRPr sz="1067" b="1"/>
            </a:lvl9pPr>
          </a:lstStyle>
          <a:p>
            <a:pPr lvl="0"/>
            <a:r>
              <a:rPr lang="en-US"/>
              <a:t>Click to edit Master text styles</a:t>
            </a:r>
          </a:p>
        </p:txBody>
      </p:sp>
      <p:sp>
        <p:nvSpPr>
          <p:cNvPr id="4" name="Content Placeholder 3">
            <a:extLst>
              <a:ext uri="{FF2B5EF4-FFF2-40B4-BE49-F238E27FC236}">
                <a16:creationId xmlns:a16="http://schemas.microsoft.com/office/drawing/2014/main" id="{79305101-AC0D-7E6D-D63A-2F204697377C}"/>
              </a:ext>
            </a:extLst>
          </p:cNvPr>
          <p:cNvSpPr>
            <a:spLocks noGrp="1"/>
          </p:cNvSpPr>
          <p:nvPr>
            <p:ph sz="half" idx="2"/>
          </p:nvPr>
        </p:nvSpPr>
        <p:spPr>
          <a:xfrm>
            <a:off x="840317" y="2090210"/>
            <a:ext cx="5157259" cy="40962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38ABAC-17A8-73CC-8093-7DB99094BD0D}"/>
              </a:ext>
            </a:extLst>
          </p:cNvPr>
          <p:cNvSpPr>
            <a:spLocks noGrp="1"/>
          </p:cNvSpPr>
          <p:nvPr>
            <p:ph type="body" sz="quarter" idx="3"/>
          </p:nvPr>
        </p:nvSpPr>
        <p:spPr>
          <a:xfrm>
            <a:off x="6172200" y="1266827"/>
            <a:ext cx="5183717" cy="823383"/>
          </a:xfrm>
        </p:spPr>
        <p:txBody>
          <a:bodyPr anchor="b"/>
          <a:lstStyle>
            <a:lvl1pPr marL="0" indent="0">
              <a:buNone/>
              <a:defRPr sz="1600" b="1"/>
            </a:lvl1pPr>
            <a:lvl2pPr marL="304807" indent="0">
              <a:buNone/>
              <a:defRPr sz="1333" b="1"/>
            </a:lvl2pPr>
            <a:lvl3pPr marL="609615" indent="0">
              <a:buNone/>
              <a:defRPr sz="1200" b="1"/>
            </a:lvl3pPr>
            <a:lvl4pPr marL="914424" indent="0">
              <a:buNone/>
              <a:defRPr sz="1067" b="1"/>
            </a:lvl4pPr>
            <a:lvl5pPr marL="1219231" indent="0">
              <a:buNone/>
              <a:defRPr sz="1067" b="1"/>
            </a:lvl5pPr>
            <a:lvl6pPr marL="1524038" indent="0">
              <a:buNone/>
              <a:defRPr sz="1067" b="1"/>
            </a:lvl6pPr>
            <a:lvl7pPr marL="1828845" indent="0">
              <a:buNone/>
              <a:defRPr sz="1067" b="1"/>
            </a:lvl7pPr>
            <a:lvl8pPr marL="2133653" indent="0">
              <a:buNone/>
              <a:defRPr sz="1067" b="1"/>
            </a:lvl8pPr>
            <a:lvl9pPr marL="2438462" indent="0">
              <a:buNone/>
              <a:defRPr sz="1067" b="1"/>
            </a:lvl9pPr>
          </a:lstStyle>
          <a:p>
            <a:pPr lvl="0"/>
            <a:r>
              <a:rPr lang="en-US"/>
              <a:t>Click to edit Master text styles</a:t>
            </a:r>
          </a:p>
        </p:txBody>
      </p:sp>
      <p:sp>
        <p:nvSpPr>
          <p:cNvPr id="6" name="Content Placeholder 5">
            <a:extLst>
              <a:ext uri="{FF2B5EF4-FFF2-40B4-BE49-F238E27FC236}">
                <a16:creationId xmlns:a16="http://schemas.microsoft.com/office/drawing/2014/main" id="{0941DE30-FEE4-24C1-4E08-C79F66BA43EF}"/>
              </a:ext>
            </a:extLst>
          </p:cNvPr>
          <p:cNvSpPr>
            <a:spLocks noGrp="1"/>
          </p:cNvSpPr>
          <p:nvPr>
            <p:ph sz="quarter" idx="4"/>
          </p:nvPr>
        </p:nvSpPr>
        <p:spPr>
          <a:xfrm>
            <a:off x="6172200" y="2090211"/>
            <a:ext cx="5183717" cy="40962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BD77C9-7E19-14FE-3321-C4338CA3A24F}"/>
              </a:ext>
            </a:extLst>
          </p:cNvPr>
          <p:cNvSpPr>
            <a:spLocks noGrp="1"/>
          </p:cNvSpPr>
          <p:nvPr>
            <p:ph type="dt" sz="half" idx="10"/>
          </p:nvPr>
        </p:nvSpPr>
        <p:spPr/>
        <p:txBody>
          <a:bodyPr/>
          <a:lstStyle>
            <a:lvl1pPr algn="r">
              <a:defRPr/>
            </a:lvl1pPr>
          </a:lstStyle>
          <a:p>
            <a:fld id="{031D46A8-15BC-40D6-AD57-40D9323CE56E}" type="datetime1">
              <a:rPr lang="en-US" smtClean="0"/>
              <a:t>10/16/2024</a:t>
            </a:fld>
            <a:endParaRPr lang="en-US"/>
          </a:p>
        </p:txBody>
      </p:sp>
      <p:sp>
        <p:nvSpPr>
          <p:cNvPr id="8" name="Footer Placeholder 7">
            <a:extLst>
              <a:ext uri="{FF2B5EF4-FFF2-40B4-BE49-F238E27FC236}">
                <a16:creationId xmlns:a16="http://schemas.microsoft.com/office/drawing/2014/main" id="{A2CB93C0-388C-46AC-333C-FFCBF98E8C69}"/>
              </a:ext>
            </a:extLst>
          </p:cNvPr>
          <p:cNvSpPr>
            <a:spLocks noGrp="1"/>
          </p:cNvSpPr>
          <p:nvPr>
            <p:ph type="ftr" sz="quarter" idx="11"/>
          </p:nvPr>
        </p:nvSpPr>
        <p:spPr/>
        <p:txBody>
          <a:bodyPr/>
          <a:lstStyle/>
          <a:p>
            <a:r>
              <a:rPr lang="en-US"/>
              <a:t>DSCOVR EPIC STM, Oct. 16-28, 2024</a:t>
            </a:r>
          </a:p>
        </p:txBody>
      </p:sp>
      <p:sp>
        <p:nvSpPr>
          <p:cNvPr id="9" name="Slide Number Placeholder 8">
            <a:extLst>
              <a:ext uri="{FF2B5EF4-FFF2-40B4-BE49-F238E27FC236}">
                <a16:creationId xmlns:a16="http://schemas.microsoft.com/office/drawing/2014/main" id="{8D0E8CCC-45BE-09A4-734B-D88B22B8A1CD}"/>
              </a:ext>
            </a:extLst>
          </p:cNvPr>
          <p:cNvSpPr>
            <a:spLocks noGrp="1"/>
          </p:cNvSpPr>
          <p:nvPr>
            <p:ph type="sldNum" sz="quarter" idx="12"/>
          </p:nvPr>
        </p:nvSpPr>
        <p:spPr/>
        <p:txBody>
          <a:bodyPr/>
          <a:lstStyle>
            <a:lvl1pPr algn="l">
              <a:defRPr/>
            </a:lvl1pPr>
          </a:lstStyle>
          <a:p>
            <a:fld id="{C254D73F-B332-456D-9DFE-EDBF5BC6245C}" type="slidenum">
              <a:rPr lang="en-US" smtClean="0"/>
              <a:pPr/>
              <a:t>‹#›</a:t>
            </a:fld>
            <a:endParaRPr lang="en-US"/>
          </a:p>
        </p:txBody>
      </p:sp>
      <p:pic>
        <p:nvPicPr>
          <p:cNvPr id="11" name="Picture 10" descr="A picture containing nature, wave&#10;&#10;Description automatically generated">
            <a:extLst>
              <a:ext uri="{FF2B5EF4-FFF2-40B4-BE49-F238E27FC236}">
                <a16:creationId xmlns:a16="http://schemas.microsoft.com/office/drawing/2014/main" id="{9BAA9281-9282-AC0B-DE3D-7E74DED53E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5433" b="60792"/>
          <a:stretch/>
        </p:blipFill>
        <p:spPr>
          <a:xfrm>
            <a:off x="0" y="-8467"/>
            <a:ext cx="12192000" cy="1117600"/>
          </a:xfrm>
          <a:prstGeom prst="rect">
            <a:avLst/>
          </a:prstGeom>
        </p:spPr>
      </p:pic>
      <p:sp>
        <p:nvSpPr>
          <p:cNvPr id="14" name="Freeform 5">
            <a:extLst>
              <a:ext uri="{FF2B5EF4-FFF2-40B4-BE49-F238E27FC236}">
                <a16:creationId xmlns:a16="http://schemas.microsoft.com/office/drawing/2014/main" id="{64BA15AD-2C37-06E5-B79A-4C089FA632ED}"/>
              </a:ext>
            </a:extLst>
          </p:cNvPr>
          <p:cNvSpPr/>
          <p:nvPr userDrawn="1"/>
        </p:nvSpPr>
        <p:spPr>
          <a:xfrm>
            <a:off x="11125201" y="136526"/>
            <a:ext cx="962463" cy="802753"/>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3"/>
            <a:stretch>
              <a:fillRect/>
            </a:stretch>
          </a:blipFill>
        </p:spPr>
      </p:sp>
      <p:pic>
        <p:nvPicPr>
          <p:cNvPr id="2" name="Picture 1" descr="Logo, company name&#10;&#10;Description automatically generated">
            <a:extLst>
              <a:ext uri="{FF2B5EF4-FFF2-40B4-BE49-F238E27FC236}">
                <a16:creationId xmlns:a16="http://schemas.microsoft.com/office/drawing/2014/main" id="{FE92812D-68C0-EB9A-D6F8-16443D74354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6461" y="-353653"/>
            <a:ext cx="1828800" cy="1828800"/>
          </a:xfrm>
          <a:prstGeom prst="rect">
            <a:avLst/>
          </a:prstGeom>
        </p:spPr>
      </p:pic>
      <p:sp>
        <p:nvSpPr>
          <p:cNvPr id="10" name="Title 13">
            <a:extLst>
              <a:ext uri="{FF2B5EF4-FFF2-40B4-BE49-F238E27FC236}">
                <a16:creationId xmlns:a16="http://schemas.microsoft.com/office/drawing/2014/main" id="{FF96D2B2-AB4D-FBF2-044F-6BBFEDF10082}"/>
              </a:ext>
            </a:extLst>
          </p:cNvPr>
          <p:cNvSpPr>
            <a:spLocks noGrp="1"/>
          </p:cNvSpPr>
          <p:nvPr>
            <p:ph type="title"/>
          </p:nvPr>
        </p:nvSpPr>
        <p:spPr>
          <a:xfrm>
            <a:off x="1752600" y="72761"/>
            <a:ext cx="8686800" cy="930281"/>
          </a:xfrm>
        </p:spPr>
        <p:txBody>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288262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06DE4-4B26-4774-90A7-0638B1818A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574542-0A27-4C3B-99D3-C653FA62D7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DB0DFE-B872-4870-8312-01E6376D43C3}"/>
              </a:ext>
            </a:extLst>
          </p:cNvPr>
          <p:cNvSpPr>
            <a:spLocks noGrp="1"/>
          </p:cNvSpPr>
          <p:nvPr>
            <p:ph type="dt" sz="half" idx="10"/>
          </p:nvPr>
        </p:nvSpPr>
        <p:spPr/>
        <p:txBody>
          <a:bodyPr/>
          <a:lstStyle/>
          <a:p>
            <a:fld id="{2F6309F8-81D3-458B-BD18-5EA6C1DD1529}" type="datetime1">
              <a:rPr lang="en-US" smtClean="0"/>
              <a:t>10/16/2024</a:t>
            </a:fld>
            <a:endParaRPr lang="en-US"/>
          </a:p>
        </p:txBody>
      </p:sp>
      <p:sp>
        <p:nvSpPr>
          <p:cNvPr id="5" name="Footer Placeholder 4">
            <a:extLst>
              <a:ext uri="{FF2B5EF4-FFF2-40B4-BE49-F238E27FC236}">
                <a16:creationId xmlns:a16="http://schemas.microsoft.com/office/drawing/2014/main" id="{D0C3659F-F315-4794-B4E6-23F6AAD64D27}"/>
              </a:ext>
            </a:extLst>
          </p:cNvPr>
          <p:cNvSpPr>
            <a:spLocks noGrp="1"/>
          </p:cNvSpPr>
          <p:nvPr>
            <p:ph type="ftr" sz="quarter" idx="11"/>
          </p:nvPr>
        </p:nvSpPr>
        <p:spPr/>
        <p:txBody>
          <a:bodyPr/>
          <a:lstStyle/>
          <a:p>
            <a:r>
              <a:rPr lang="en-US"/>
              <a:t>DSCOVR EPIC STM, Oct. 16-28, 2024</a:t>
            </a:r>
          </a:p>
        </p:txBody>
      </p:sp>
      <p:sp>
        <p:nvSpPr>
          <p:cNvPr id="6" name="Slide Number Placeholder 5">
            <a:extLst>
              <a:ext uri="{FF2B5EF4-FFF2-40B4-BE49-F238E27FC236}">
                <a16:creationId xmlns:a16="http://schemas.microsoft.com/office/drawing/2014/main" id="{4F1A21E2-D8C4-44C1-9092-4DA553B90199}"/>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572931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9.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99E87A-3661-3B97-79D9-C4E734DF63DA}"/>
              </a:ext>
            </a:extLst>
          </p:cNvPr>
          <p:cNvSpPr>
            <a:spLocks noGrp="1"/>
          </p:cNvSpPr>
          <p:nvPr>
            <p:ph type="title"/>
          </p:nvPr>
        </p:nvSpPr>
        <p:spPr>
          <a:xfrm>
            <a:off x="838200" y="365127"/>
            <a:ext cx="10515600" cy="132609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74C2034-B6BC-F173-E47F-239547208505}"/>
              </a:ext>
            </a:extLst>
          </p:cNvPr>
          <p:cNvSpPr>
            <a:spLocks noGrp="1"/>
          </p:cNvSpPr>
          <p:nvPr>
            <p:ph type="body" idx="1"/>
          </p:nvPr>
        </p:nvSpPr>
        <p:spPr>
          <a:xfrm>
            <a:off x="838200" y="1825625"/>
            <a:ext cx="10515600" cy="435186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D32B0B0-77DC-3479-34A8-CC7C299484F4}"/>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800">
                <a:solidFill>
                  <a:schemeClr val="tx1">
                    <a:tint val="75000"/>
                  </a:schemeClr>
                </a:solidFill>
              </a:defRPr>
            </a:lvl1pPr>
          </a:lstStyle>
          <a:p>
            <a:fld id="{26FCE95A-8B3A-4E3B-A54E-A57F429ED914}" type="datetime1">
              <a:rPr lang="en-US" smtClean="0"/>
              <a:t>10/16/2024</a:t>
            </a:fld>
            <a:endParaRPr lang="en-US"/>
          </a:p>
        </p:txBody>
      </p:sp>
      <p:sp>
        <p:nvSpPr>
          <p:cNvPr id="5" name="Footer Placeholder 4">
            <a:extLst>
              <a:ext uri="{FF2B5EF4-FFF2-40B4-BE49-F238E27FC236}">
                <a16:creationId xmlns:a16="http://schemas.microsoft.com/office/drawing/2014/main" id="{38D4CBD1-0FC6-9EC5-E2B9-0DFF63A76A6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en-US"/>
              <a:t>DSCOVR EPIC STM, Oct. 16-28, 2024</a:t>
            </a:r>
          </a:p>
        </p:txBody>
      </p:sp>
      <p:sp>
        <p:nvSpPr>
          <p:cNvPr id="6" name="Slide Number Placeholder 5">
            <a:extLst>
              <a:ext uri="{FF2B5EF4-FFF2-40B4-BE49-F238E27FC236}">
                <a16:creationId xmlns:a16="http://schemas.microsoft.com/office/drawing/2014/main" id="{F96628B6-2988-4949-4A1B-E3180253B5F2}"/>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800">
                <a:solidFill>
                  <a:schemeClr val="tx1">
                    <a:tint val="75000"/>
                  </a:schemeClr>
                </a:solidFill>
              </a:defRPr>
            </a:lvl1pPr>
          </a:lstStyle>
          <a:p>
            <a:fld id="{C254D73F-B332-456D-9DFE-EDBF5BC6245C}" type="slidenum">
              <a:rPr lang="en-US" smtClean="0"/>
              <a:t>‹#›</a:t>
            </a:fld>
            <a:endParaRPr lang="en-US"/>
          </a:p>
        </p:txBody>
      </p:sp>
    </p:spTree>
    <p:extLst>
      <p:ext uri="{BB962C8B-B14F-4D97-AF65-F5344CB8AC3E}">
        <p14:creationId xmlns:p14="http://schemas.microsoft.com/office/powerpoint/2010/main" val="485332096"/>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Lst>
  <p:hf hdr="0" dt="0"/>
  <p:txStyles>
    <p:titleStyle>
      <a:lvl1pPr algn="l" defTabSz="609615" rtl="0" eaLnBrk="1" latinLnBrk="0" hangingPunct="1">
        <a:lnSpc>
          <a:spcPct val="90000"/>
        </a:lnSpc>
        <a:spcBef>
          <a:spcPct val="0"/>
        </a:spcBef>
        <a:buNone/>
        <a:defRPr sz="2933" kern="1200">
          <a:solidFill>
            <a:schemeClr val="tx1"/>
          </a:solidFill>
          <a:latin typeface="Arial" panose="020B0604020202020204" pitchFamily="34" charset="0"/>
          <a:ea typeface="+mj-ea"/>
          <a:cs typeface="Arial" panose="020B0604020202020204" pitchFamily="34" charset="0"/>
        </a:defRPr>
      </a:lvl1pPr>
    </p:titleStyle>
    <p:bodyStyle>
      <a:lvl1pPr marL="152404" indent="-152404" algn="l" defTabSz="609615" rtl="0" eaLnBrk="1" latinLnBrk="0" hangingPunct="1">
        <a:lnSpc>
          <a:spcPct val="90000"/>
        </a:lnSpc>
        <a:spcBef>
          <a:spcPts val="667"/>
        </a:spcBef>
        <a:buFont typeface="Arial" panose="020B0604020202020204" pitchFamily="34" charset="0"/>
        <a:buChar char="•"/>
        <a:defRPr sz="1867" kern="1200">
          <a:solidFill>
            <a:schemeClr val="tx1"/>
          </a:solidFill>
          <a:latin typeface="Arial" panose="020B0604020202020204" pitchFamily="34" charset="0"/>
          <a:ea typeface="+mn-ea"/>
          <a:cs typeface="Arial" panose="020B0604020202020204" pitchFamily="34" charset="0"/>
        </a:defRPr>
      </a:lvl1pPr>
      <a:lvl2pPr marL="457211" indent="-152404" algn="l" defTabSz="609615" rtl="0" eaLnBrk="1" latinLnBrk="0" hangingPunct="1">
        <a:lnSpc>
          <a:spcPct val="90000"/>
        </a:lnSpc>
        <a:spcBef>
          <a:spcPts val="333"/>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762020" indent="-152404" algn="l" defTabSz="609615" rtl="0" eaLnBrk="1" latinLnBrk="0" hangingPunct="1">
        <a:lnSpc>
          <a:spcPct val="90000"/>
        </a:lnSpc>
        <a:spcBef>
          <a:spcPts val="333"/>
        </a:spcBef>
        <a:buFont typeface="Arial" panose="020B0604020202020204" pitchFamily="34" charset="0"/>
        <a:buChar char="•"/>
        <a:defRPr sz="1333" kern="1200">
          <a:solidFill>
            <a:schemeClr val="tx1"/>
          </a:solidFill>
          <a:latin typeface="Arial" panose="020B0604020202020204" pitchFamily="34" charset="0"/>
          <a:ea typeface="+mn-ea"/>
          <a:cs typeface="Arial" panose="020B0604020202020204" pitchFamily="34" charset="0"/>
        </a:defRPr>
      </a:lvl3pPr>
      <a:lvl4pPr marL="1066827" indent="-152404" algn="l" defTabSz="609615" rtl="0" eaLnBrk="1" latinLnBrk="0" hangingPunct="1">
        <a:lnSpc>
          <a:spcPct val="90000"/>
        </a:lnSpc>
        <a:spcBef>
          <a:spcPts val="333"/>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371635" indent="-152404" algn="l" defTabSz="609615" rtl="0" eaLnBrk="1" latinLnBrk="0" hangingPunct="1">
        <a:lnSpc>
          <a:spcPct val="90000"/>
        </a:lnSpc>
        <a:spcBef>
          <a:spcPts val="333"/>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1676442" indent="-152404" algn="l" defTabSz="609615"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49" indent="-152404" algn="l" defTabSz="609615"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058" indent="-152404" algn="l" defTabSz="609615"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866" indent="-152404" algn="l" defTabSz="609615"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15" rtl="0" eaLnBrk="1" latinLnBrk="0" hangingPunct="1">
        <a:defRPr sz="1200" kern="1200">
          <a:solidFill>
            <a:schemeClr val="tx1"/>
          </a:solidFill>
          <a:latin typeface="+mn-lt"/>
          <a:ea typeface="+mn-ea"/>
          <a:cs typeface="+mn-cs"/>
        </a:defRPr>
      </a:lvl1pPr>
      <a:lvl2pPr marL="304807" algn="l" defTabSz="609615" rtl="0" eaLnBrk="1" latinLnBrk="0" hangingPunct="1">
        <a:defRPr sz="1200" kern="1200">
          <a:solidFill>
            <a:schemeClr val="tx1"/>
          </a:solidFill>
          <a:latin typeface="+mn-lt"/>
          <a:ea typeface="+mn-ea"/>
          <a:cs typeface="+mn-cs"/>
        </a:defRPr>
      </a:lvl2pPr>
      <a:lvl3pPr marL="609615" algn="l" defTabSz="609615" rtl="0" eaLnBrk="1" latinLnBrk="0" hangingPunct="1">
        <a:defRPr sz="1200" kern="1200">
          <a:solidFill>
            <a:schemeClr val="tx1"/>
          </a:solidFill>
          <a:latin typeface="+mn-lt"/>
          <a:ea typeface="+mn-ea"/>
          <a:cs typeface="+mn-cs"/>
        </a:defRPr>
      </a:lvl3pPr>
      <a:lvl4pPr marL="914424" algn="l" defTabSz="609615" rtl="0" eaLnBrk="1" latinLnBrk="0" hangingPunct="1">
        <a:defRPr sz="1200" kern="1200">
          <a:solidFill>
            <a:schemeClr val="tx1"/>
          </a:solidFill>
          <a:latin typeface="+mn-lt"/>
          <a:ea typeface="+mn-ea"/>
          <a:cs typeface="+mn-cs"/>
        </a:defRPr>
      </a:lvl4pPr>
      <a:lvl5pPr marL="1219231" algn="l" defTabSz="609615" rtl="0" eaLnBrk="1" latinLnBrk="0" hangingPunct="1">
        <a:defRPr sz="1200" kern="1200">
          <a:solidFill>
            <a:schemeClr val="tx1"/>
          </a:solidFill>
          <a:latin typeface="+mn-lt"/>
          <a:ea typeface="+mn-ea"/>
          <a:cs typeface="+mn-cs"/>
        </a:defRPr>
      </a:lvl5pPr>
      <a:lvl6pPr marL="1524038" algn="l" defTabSz="609615" rtl="0" eaLnBrk="1" latinLnBrk="0" hangingPunct="1">
        <a:defRPr sz="1200" kern="1200">
          <a:solidFill>
            <a:schemeClr val="tx1"/>
          </a:solidFill>
          <a:latin typeface="+mn-lt"/>
          <a:ea typeface="+mn-ea"/>
          <a:cs typeface="+mn-cs"/>
        </a:defRPr>
      </a:lvl6pPr>
      <a:lvl7pPr marL="1828845" algn="l" defTabSz="609615" rtl="0" eaLnBrk="1" latinLnBrk="0" hangingPunct="1">
        <a:defRPr sz="1200" kern="1200">
          <a:solidFill>
            <a:schemeClr val="tx1"/>
          </a:solidFill>
          <a:latin typeface="+mn-lt"/>
          <a:ea typeface="+mn-ea"/>
          <a:cs typeface="+mn-cs"/>
        </a:defRPr>
      </a:lvl7pPr>
      <a:lvl8pPr marL="2133653" algn="l" defTabSz="609615" rtl="0" eaLnBrk="1" latinLnBrk="0" hangingPunct="1">
        <a:defRPr sz="1200" kern="1200">
          <a:solidFill>
            <a:schemeClr val="tx1"/>
          </a:solidFill>
          <a:latin typeface="+mn-lt"/>
          <a:ea typeface="+mn-ea"/>
          <a:cs typeface="+mn-cs"/>
        </a:defRPr>
      </a:lvl8pPr>
      <a:lvl9pPr marL="2438462" algn="l" defTabSz="609615"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4BDC2-A990-40DA-A6F3-970C45643277}" type="datetime1">
              <a:rPr lang="en-US" smtClean="0"/>
              <a:t>10/16/2024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DSCOVR EPIC STM, Oct. 16-28, 2024</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D7B51-A8E6-4CD0-A98C-4203B14CF709}" type="slidenum">
              <a:rPr lang="en-US" smtClean="0"/>
              <a:t>‹#›</a:t>
            </a:fld>
            <a:endParaRPr lang="en-US"/>
          </a:p>
        </p:txBody>
      </p:sp>
      <p:pic>
        <p:nvPicPr>
          <p:cNvPr id="7" name="Picture 8" descr="Macintosh HD:Users:gtiona:Documents:GI_info:GI - NPP:Instruments:CERES:CERES LaRC F2F 012808:">
            <a:extLst>
              <a:ext uri="{FF2B5EF4-FFF2-40B4-BE49-F238E27FC236}">
                <a16:creationId xmlns:a16="http://schemas.microsoft.com/office/drawing/2014/main" id="{A8CBCD34-D35C-C5F8-7D00-4BB747022E50}"/>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 y="0"/>
            <a:ext cx="958177" cy="7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399574"/>
      </p:ext>
    </p:extLst>
  </p:cSld>
  <p:clrMap bg1="lt1" tx1="dk1" bg2="lt2" tx2="dk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107" r:id="rId5"/>
    <p:sldLayoutId id="2147484108" r:id="rId6"/>
    <p:sldLayoutId id="2147484109" r:id="rId7"/>
    <p:sldLayoutId id="2147484110" r:id="rId8"/>
    <p:sldLayoutId id="2147484111" r:id="rId9"/>
    <p:sldLayoutId id="2147484112" r:id="rId10"/>
    <p:sldLayoutId id="2147484113" r:id="rId11"/>
    <p:sldLayoutId id="2147484040" r:id="rId12"/>
    <p:sldLayoutId id="2147484043"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image" Target="../media/image26.jpe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66CEA5-661E-A485-8A5A-4748C4A7EE0D}"/>
              </a:ext>
            </a:extLst>
          </p:cNvPr>
          <p:cNvSpPr txBox="1">
            <a:spLocks noGrp="1" noRot="1" noMove="1" noResize="1" noEditPoints="1" noAdjustHandles="1" noChangeArrowheads="1" noChangeShapeType="1"/>
          </p:cNvSpPr>
          <p:nvPr/>
        </p:nvSpPr>
        <p:spPr>
          <a:xfrm>
            <a:off x="1" y="1181491"/>
            <a:ext cx="12191999" cy="2171428"/>
          </a:xfrm>
          <a:prstGeom prst="rect">
            <a:avLst/>
          </a:prstGeom>
          <a:noFill/>
        </p:spPr>
        <p:txBody>
          <a:bodyPr wrap="square">
            <a:spAutoFit/>
          </a:bodyPr>
          <a:lstStyle/>
          <a:p>
            <a:pPr algn="ctr">
              <a:lnSpc>
                <a:spcPct val="150000"/>
              </a:lnSpc>
            </a:pPr>
            <a:r>
              <a:rPr lang="en-US" sz="4800" b="1" dirty="0"/>
              <a:t>Aerosol Layer Height and Spectral Absorption: v3 MAIAC EPIC</a:t>
            </a:r>
          </a:p>
        </p:txBody>
      </p:sp>
      <p:sp>
        <p:nvSpPr>
          <p:cNvPr id="5" name="TextBox 4">
            <a:extLst>
              <a:ext uri="{FF2B5EF4-FFF2-40B4-BE49-F238E27FC236}">
                <a16:creationId xmlns:a16="http://schemas.microsoft.com/office/drawing/2014/main" id="{DE251B3B-5181-C3D9-D4D9-1CA008CFC33C}"/>
              </a:ext>
            </a:extLst>
          </p:cNvPr>
          <p:cNvSpPr txBox="1"/>
          <p:nvPr/>
        </p:nvSpPr>
        <p:spPr>
          <a:xfrm>
            <a:off x="853118" y="4004169"/>
            <a:ext cx="6065495" cy="1508683"/>
          </a:xfrm>
          <a:prstGeom prst="rect">
            <a:avLst/>
          </a:prstGeom>
          <a:noFill/>
        </p:spPr>
        <p:txBody>
          <a:bodyPr wrap="square">
            <a:spAutoFit/>
          </a:bodyPr>
          <a:lstStyle/>
          <a:p>
            <a:pPr algn="ctr">
              <a:lnSpc>
                <a:spcPct val="150000"/>
              </a:lnSpc>
            </a:pPr>
            <a:r>
              <a:rPr lang="en-US" sz="2133" dirty="0"/>
              <a:t>Alexei Lyapustin (NASA GSFC)</a:t>
            </a:r>
          </a:p>
          <a:p>
            <a:pPr algn="ctr">
              <a:lnSpc>
                <a:spcPct val="150000"/>
              </a:lnSpc>
            </a:pPr>
            <a:r>
              <a:rPr lang="en-US" sz="2133" dirty="0"/>
              <a:t> Myungje Choi (UMBC), Yujie Wang (UMBC), Sujung Go (UMBC), Sergey Korkin (UMBC)</a:t>
            </a:r>
          </a:p>
        </p:txBody>
      </p:sp>
      <p:sp>
        <p:nvSpPr>
          <p:cNvPr id="2" name="Footer Placeholder 1">
            <a:extLst>
              <a:ext uri="{FF2B5EF4-FFF2-40B4-BE49-F238E27FC236}">
                <a16:creationId xmlns:a16="http://schemas.microsoft.com/office/drawing/2014/main" id="{B9D7C736-41A9-464B-D43E-439DB29287DE}"/>
              </a:ext>
            </a:extLst>
          </p:cNvPr>
          <p:cNvSpPr>
            <a:spLocks noGrp="1"/>
          </p:cNvSpPr>
          <p:nvPr>
            <p:ph type="ftr" sz="quarter" idx="11"/>
          </p:nvPr>
        </p:nvSpPr>
        <p:spPr/>
        <p:txBody>
          <a:bodyPr/>
          <a:lstStyle/>
          <a:p>
            <a:r>
              <a:rPr lang="en-US"/>
              <a:t>DSCOVR EPIC STM, Oct. 16-28, 2024</a:t>
            </a:r>
            <a:endParaRPr lang="en-US" dirty="0"/>
          </a:p>
        </p:txBody>
      </p:sp>
      <p:sp>
        <p:nvSpPr>
          <p:cNvPr id="4" name="Slide Number Placeholder 3">
            <a:extLst>
              <a:ext uri="{FF2B5EF4-FFF2-40B4-BE49-F238E27FC236}">
                <a16:creationId xmlns:a16="http://schemas.microsoft.com/office/drawing/2014/main" id="{9F1E0145-268B-38E5-8E12-56437121878F}"/>
              </a:ext>
            </a:extLst>
          </p:cNvPr>
          <p:cNvSpPr>
            <a:spLocks noGrp="1"/>
          </p:cNvSpPr>
          <p:nvPr>
            <p:ph type="sldNum" sz="quarter" idx="12"/>
          </p:nvPr>
        </p:nvSpPr>
        <p:spPr/>
        <p:txBody>
          <a:bodyPr/>
          <a:lstStyle/>
          <a:p>
            <a:fld id="{47AD7B51-A8E6-4CD0-A98C-4203B14CF709}" type="slidenum">
              <a:rPr lang="en-US" smtClean="0"/>
              <a:t>1</a:t>
            </a:fld>
            <a:endParaRPr lang="en-US" dirty="0"/>
          </a:p>
        </p:txBody>
      </p:sp>
      <p:pic>
        <p:nvPicPr>
          <p:cNvPr id="6" name="Picture 5">
            <a:extLst>
              <a:ext uri="{FF2B5EF4-FFF2-40B4-BE49-F238E27FC236}">
                <a16:creationId xmlns:a16="http://schemas.microsoft.com/office/drawing/2014/main" id="{9CD02C69-4778-404A-14B4-6C0010609EB8}"/>
              </a:ext>
            </a:extLst>
          </p:cNvPr>
          <p:cNvPicPr>
            <a:picLocks noChangeAspect="1"/>
          </p:cNvPicPr>
          <p:nvPr/>
        </p:nvPicPr>
        <p:blipFill>
          <a:blip r:embed="rId3"/>
          <a:stretch>
            <a:fillRect/>
          </a:stretch>
        </p:blipFill>
        <p:spPr>
          <a:xfrm>
            <a:off x="8306135" y="4004169"/>
            <a:ext cx="3401864" cy="1700931"/>
          </a:xfrm>
          <a:prstGeom prst="rect">
            <a:avLst/>
          </a:prstGeom>
        </p:spPr>
      </p:pic>
    </p:spTree>
    <p:extLst>
      <p:ext uri="{BB962C8B-B14F-4D97-AF65-F5344CB8AC3E}">
        <p14:creationId xmlns:p14="http://schemas.microsoft.com/office/powerpoint/2010/main" val="142043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059B563-21E4-FBBC-B35A-E8122F6AE95B}"/>
              </a:ext>
            </a:extLst>
          </p:cNvPr>
          <p:cNvSpPr txBox="1">
            <a:spLocks/>
          </p:cNvSpPr>
          <p:nvPr/>
        </p:nvSpPr>
        <p:spPr>
          <a:xfrm>
            <a:off x="8066133" y="2162579"/>
            <a:ext cx="2759736" cy="36512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1600" b="1" kern="0" dirty="0">
                <a:solidFill>
                  <a:schemeClr val="tx1"/>
                </a:solidFill>
                <a:cs typeface="Calibri" panose="020F0502020204030204" pitchFamily="34" charset="0"/>
              </a:rPr>
              <a:t>TEMPO O2 B-band</a:t>
            </a:r>
          </a:p>
        </p:txBody>
      </p:sp>
      <p:sp>
        <p:nvSpPr>
          <p:cNvPr id="3" name="Footer Placeholder 2">
            <a:extLst>
              <a:ext uri="{FF2B5EF4-FFF2-40B4-BE49-F238E27FC236}">
                <a16:creationId xmlns:a16="http://schemas.microsoft.com/office/drawing/2014/main" id="{A3484847-D20F-5915-D8A4-12543557FB6E}"/>
              </a:ext>
            </a:extLst>
          </p:cNvPr>
          <p:cNvSpPr>
            <a:spLocks noGrp="1"/>
          </p:cNvSpPr>
          <p:nvPr>
            <p:ph type="ftr" sz="quarter" idx="11"/>
          </p:nvPr>
        </p:nvSpPr>
        <p:spPr/>
        <p:txBody>
          <a:bodyPr/>
          <a:lstStyle/>
          <a:p>
            <a:r>
              <a:rPr lang="en-US"/>
              <a:t>DSCOVR EPIC STM, Oct. 16-28, 2024</a:t>
            </a:r>
            <a:endParaRPr lang="en-US" dirty="0"/>
          </a:p>
        </p:txBody>
      </p:sp>
      <p:sp>
        <p:nvSpPr>
          <p:cNvPr id="4" name="Slide Number Placeholder 3">
            <a:extLst>
              <a:ext uri="{FF2B5EF4-FFF2-40B4-BE49-F238E27FC236}">
                <a16:creationId xmlns:a16="http://schemas.microsoft.com/office/drawing/2014/main" id="{31CFF084-77C0-1426-0D92-1C8356441BFA}"/>
              </a:ext>
            </a:extLst>
          </p:cNvPr>
          <p:cNvSpPr>
            <a:spLocks noGrp="1"/>
          </p:cNvSpPr>
          <p:nvPr>
            <p:ph type="sldNum" sz="quarter" idx="12"/>
          </p:nvPr>
        </p:nvSpPr>
        <p:spPr/>
        <p:txBody>
          <a:bodyPr/>
          <a:lstStyle/>
          <a:p>
            <a:fld id="{47AD7B51-A8E6-4CD0-A98C-4203B14CF709}" type="slidenum">
              <a:rPr lang="en-US" smtClean="0"/>
              <a:t>10</a:t>
            </a:fld>
            <a:endParaRPr lang="en-US" dirty="0"/>
          </a:p>
        </p:txBody>
      </p:sp>
      <p:sp>
        <p:nvSpPr>
          <p:cNvPr id="7" name="TextBox 6">
            <a:extLst>
              <a:ext uri="{FF2B5EF4-FFF2-40B4-BE49-F238E27FC236}">
                <a16:creationId xmlns:a16="http://schemas.microsoft.com/office/drawing/2014/main" id="{86CEA565-672B-6C22-224E-6400E2741688}"/>
              </a:ext>
            </a:extLst>
          </p:cNvPr>
          <p:cNvSpPr txBox="1"/>
          <p:nvPr/>
        </p:nvSpPr>
        <p:spPr>
          <a:xfrm>
            <a:off x="1496797" y="48223"/>
            <a:ext cx="9198480" cy="707886"/>
          </a:xfrm>
          <a:prstGeom prst="rect">
            <a:avLst/>
          </a:prstGeom>
          <a:noFill/>
        </p:spPr>
        <p:txBody>
          <a:bodyPr wrap="none" rtlCol="0">
            <a:spAutoFit/>
          </a:bodyPr>
          <a:lstStyle/>
          <a:p>
            <a:pPr algn="ctr"/>
            <a:r>
              <a:rPr lang="en-US" sz="4000" b="1" dirty="0">
                <a:latin typeface="Calibri" panose="020F0502020204030204" pitchFamily="34" charset="0"/>
                <a:cs typeface="Calibri" panose="020F0502020204030204" pitchFamily="34" charset="0"/>
              </a:rPr>
              <a:t>Next Frontier: Virtual Aerosol Observatory</a:t>
            </a:r>
            <a:endParaRPr lang="en-US" sz="4000" i="1"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6B17E85-D64E-99A2-BD48-19241C948116}"/>
              </a:ext>
            </a:extLst>
          </p:cNvPr>
          <p:cNvPicPr>
            <a:picLocks noChangeAspect="1"/>
          </p:cNvPicPr>
          <p:nvPr/>
        </p:nvPicPr>
        <p:blipFill>
          <a:blip r:embed="rId3"/>
          <a:stretch>
            <a:fillRect/>
          </a:stretch>
        </p:blipFill>
        <p:spPr>
          <a:xfrm>
            <a:off x="578500" y="2045535"/>
            <a:ext cx="6572094" cy="4161988"/>
          </a:xfrm>
          <a:prstGeom prst="rect">
            <a:avLst/>
          </a:prstGeom>
        </p:spPr>
      </p:pic>
      <p:pic>
        <p:nvPicPr>
          <p:cNvPr id="5" name="Picture 4">
            <a:extLst>
              <a:ext uri="{FF2B5EF4-FFF2-40B4-BE49-F238E27FC236}">
                <a16:creationId xmlns:a16="http://schemas.microsoft.com/office/drawing/2014/main" id="{762071E8-AB46-52C7-DC28-584740FB2CC6}"/>
              </a:ext>
            </a:extLst>
          </p:cNvPr>
          <p:cNvPicPr>
            <a:picLocks noChangeAspect="1"/>
          </p:cNvPicPr>
          <p:nvPr/>
        </p:nvPicPr>
        <p:blipFill>
          <a:blip r:embed="rId4"/>
          <a:stretch>
            <a:fillRect/>
          </a:stretch>
        </p:blipFill>
        <p:spPr>
          <a:xfrm>
            <a:off x="8066133" y="2438314"/>
            <a:ext cx="2639797" cy="1981372"/>
          </a:xfrm>
          <a:prstGeom prst="rect">
            <a:avLst/>
          </a:prstGeom>
        </p:spPr>
      </p:pic>
      <p:pic>
        <p:nvPicPr>
          <p:cNvPr id="9" name="Picture 8" descr="Chart, line chart, histogram&#10;&#10;Description automatically generated">
            <a:extLst>
              <a:ext uri="{FF2B5EF4-FFF2-40B4-BE49-F238E27FC236}">
                <a16:creationId xmlns:a16="http://schemas.microsoft.com/office/drawing/2014/main" id="{6C0A0F2D-3E92-21C5-3D61-5BCEA13586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66133" y="4512858"/>
            <a:ext cx="2706370" cy="2029460"/>
          </a:xfrm>
          <a:prstGeom prst="rect">
            <a:avLst/>
          </a:prstGeom>
        </p:spPr>
      </p:pic>
      <p:sp>
        <p:nvSpPr>
          <p:cNvPr id="11" name="TextBox 10">
            <a:extLst>
              <a:ext uri="{FF2B5EF4-FFF2-40B4-BE49-F238E27FC236}">
                <a16:creationId xmlns:a16="http://schemas.microsoft.com/office/drawing/2014/main" id="{64BD1F1A-339E-1CBF-E845-563A26EE481F}"/>
              </a:ext>
            </a:extLst>
          </p:cNvPr>
          <p:cNvSpPr txBox="1"/>
          <p:nvPr/>
        </p:nvSpPr>
        <p:spPr>
          <a:xfrm>
            <a:off x="341811" y="1072645"/>
            <a:ext cx="11604188" cy="969111"/>
          </a:xfrm>
          <a:prstGeom prst="rect">
            <a:avLst/>
          </a:prstGeom>
          <a:noFill/>
        </p:spPr>
        <p:txBody>
          <a:bodyPr wrap="square">
            <a:spAutoFit/>
          </a:bodyPr>
          <a:lstStyle/>
          <a:p>
            <a:pPr marL="0" marR="0" algn="just">
              <a:lnSpc>
                <a:spcPct val="107000"/>
              </a:lnSpc>
              <a:spcBef>
                <a:spcPts val="0"/>
              </a:spcBef>
              <a:spcAft>
                <a:spcPts val="800"/>
              </a:spcAft>
            </a:pPr>
            <a:r>
              <a:rPr lang="en-US" sz="1800" kern="1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rPr>
              <a:t>VAO is data fusion of L1-GEO sensors collocated in space and time. It will provide good sensitivity to aerosol properties including scattering function (size distribution), spectral refractive index and particle shape. It will sample aerosol properties at hourly rate from 3-4 near-simultaneous view angles in UV-SWIR spectrum including O</a:t>
            </a:r>
            <a:r>
              <a:rPr lang="en-US" sz="1800" kern="100" baseline="-250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rPr>
              <a:t>2</a:t>
            </a:r>
            <a:r>
              <a:rPr lang="en-US" sz="1800" kern="1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rPr>
              <a:t> A,B-bands. </a:t>
            </a:r>
            <a:endParaRPr lang="en-US" sz="1600" kern="100" dirty="0">
              <a:effectLst/>
              <a:latin typeface="Aptos" panose="020B0004020202020204" pitchFamily="34" charset="0"/>
              <a:ea typeface="Malgun Gothic"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709121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E5CF9F99-742D-DFCA-B719-D1038035ACE9}"/>
              </a:ext>
            </a:extLst>
          </p:cNvPr>
          <p:cNvSpPr txBox="1">
            <a:spLocks noChangeArrowheads="1"/>
          </p:cNvSpPr>
          <p:nvPr/>
        </p:nvSpPr>
        <p:spPr bwMode="auto">
          <a:xfrm>
            <a:off x="409304" y="980414"/>
            <a:ext cx="11173096" cy="403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Noto Sans CJK SC Regular"/>
                <a:cs typeface="Noto Sans CJK SC Regular"/>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Noto Sans CJK SC Regular"/>
                <a:cs typeface="Noto Sans CJK SC Regular"/>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Noto Sans CJK SC Regular"/>
                <a:cs typeface="Noto Sans CJK SC Regular"/>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Noto Sans CJK SC Regular"/>
                <a:cs typeface="Noto Sans CJK SC Regular"/>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Noto Sans CJK SC Regular"/>
                <a:cs typeface="Noto Sans CJK SC Regular"/>
              </a:defRPr>
            </a:lvl5pPr>
            <a:lvl6pPr marL="2514600" indent="-228600" defTabSz="4572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Noto Sans CJK SC Regular"/>
                <a:cs typeface="Noto Sans CJK SC Regular"/>
              </a:defRPr>
            </a:lvl6pPr>
            <a:lvl7pPr marL="2971800" indent="-228600" defTabSz="4572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Noto Sans CJK SC Regular"/>
                <a:cs typeface="Noto Sans CJK SC Regular"/>
              </a:defRPr>
            </a:lvl7pPr>
            <a:lvl8pPr marL="3429000" indent="-228600" defTabSz="4572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Noto Sans CJK SC Regular"/>
                <a:cs typeface="Noto Sans CJK SC Regular"/>
              </a:defRPr>
            </a:lvl8pPr>
            <a:lvl9pPr marL="3886200" indent="-228600" defTabSz="4572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Noto Sans CJK SC Regular"/>
                <a:cs typeface="Noto Sans CJK SC Regular"/>
              </a:defRPr>
            </a:lvl9pPr>
          </a:lstStyle>
          <a:p>
            <a:pPr marL="341313" marR="0" lvl="0" indent="-341313" algn="l" defTabSz="914400" rtl="0" eaLnBrk="1" fontAlgn="base" latinLnBrk="0" hangingPunct="1">
              <a:lnSpc>
                <a:spcPct val="100000"/>
              </a:lnSpc>
              <a:spcBef>
                <a:spcPts val="600"/>
              </a:spcBef>
              <a:spcAft>
                <a:spcPct val="0"/>
              </a:spcAft>
              <a:buClr>
                <a:srgbClr val="000000"/>
              </a:buClr>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rPr>
              <a:t>MAIAC v3 includes</a:t>
            </a:r>
            <a:r>
              <a:rPr kumimoji="0" lang="en-US" altLang="en-US" sz="2000" b="0" i="1" u="none" strike="noStrike" kern="1200" cap="none" spc="0" normalizeH="0" baseline="0" noProof="0" dirty="0">
                <a:ln>
                  <a:noFill/>
                </a:ln>
                <a:solidFill>
                  <a:srgbClr val="000000"/>
                </a:solidFill>
                <a:effectLst/>
                <a:uLnTx/>
                <a:uFillTx/>
                <a:latin typeface="Calibri" panose="020F0502020204030204" pitchFamily="34" charset="0"/>
              </a:rPr>
              <a:t>: </a:t>
            </a:r>
          </a:p>
          <a:p>
            <a:pPr marL="457200" marR="0" lvl="1" indent="0" algn="l" defTabSz="914400" rtl="0" eaLnBrk="1" fontAlgn="base" latinLnBrk="0" hangingPunct="1">
              <a:lnSpc>
                <a:spcPct val="100000"/>
              </a:lnSpc>
              <a:spcBef>
                <a:spcPts val="600"/>
              </a:spcBef>
              <a:spcAft>
                <a:spcPct val="0"/>
              </a:spcAft>
              <a:buClr>
                <a:srgbClr val="000000"/>
              </a:buClr>
              <a:buSzPct val="10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altLang="en-US" sz="1800" b="0" i="1" u="none" strike="noStrike" kern="1200" cap="none" spc="0" normalizeH="0" baseline="0" noProof="0" dirty="0">
                <a:ln>
                  <a:noFill/>
                </a:ln>
                <a:solidFill>
                  <a:srgbClr val="000000"/>
                </a:solidFill>
                <a:effectLst/>
                <a:uLnTx/>
                <a:uFillTx/>
                <a:latin typeface="Calibri" panose="020F0502020204030204" pitchFamily="34" charset="0"/>
              </a:rPr>
              <a:t>i) standard processing (aerosol retrieval with climatological regional aerosol models and atmospheric correction),</a:t>
            </a:r>
          </a:p>
          <a:p>
            <a:pPr marL="457200" marR="0" lvl="1" indent="0" algn="l" defTabSz="914400" rtl="0" eaLnBrk="1" fontAlgn="base" latinLnBrk="0" hangingPunct="1">
              <a:lnSpc>
                <a:spcPct val="100000"/>
              </a:lnSpc>
              <a:spcBef>
                <a:spcPts val="600"/>
              </a:spcBef>
              <a:spcAft>
                <a:spcPct val="0"/>
              </a:spcAft>
              <a:buClr>
                <a:srgbClr val="000000"/>
              </a:buClr>
              <a:buSzPct val="10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altLang="en-US" sz="1800" b="0" i="1" u="none" strike="noStrike" kern="1200" cap="none" spc="0" normalizeH="0" baseline="0" noProof="0" dirty="0">
                <a:ln>
                  <a:noFill/>
                </a:ln>
                <a:solidFill>
                  <a:srgbClr val="000000"/>
                </a:solidFill>
                <a:effectLst/>
                <a:uLnTx/>
                <a:uFillTx/>
                <a:latin typeface="Calibri" panose="020F0502020204030204" pitchFamily="34" charset="0"/>
              </a:rPr>
              <a:t>ii) advanced aerosol retrieval and speciation algorithm (smoke and dust; land and ocean)</a:t>
            </a:r>
          </a:p>
          <a:p>
            <a:pPr marL="341313" marR="0" lvl="0" indent="-341313" algn="l" defTabSz="914400" rtl="0" eaLnBrk="1" fontAlgn="base" latinLnBrk="0" hangingPunct="1">
              <a:lnSpc>
                <a:spcPct val="100000"/>
              </a:lnSpc>
              <a:spcBef>
                <a:spcPts val="600"/>
              </a:spcBef>
              <a:spcAft>
                <a:spcPct val="0"/>
              </a:spcAft>
              <a:buClr>
                <a:srgbClr val="000000"/>
              </a:buClr>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rPr>
              <a:t>Products (standard algorithm): </a:t>
            </a:r>
          </a:p>
          <a:p>
            <a:pPr marL="742950" marR="0" lvl="1" indent="-342900" algn="l" defTabSz="914400" rtl="0" eaLnBrk="1" fontAlgn="base" latinLnBrk="0" hangingPunct="1">
              <a:lnSpc>
                <a:spcPct val="100000"/>
              </a:lnSpc>
              <a:spcBef>
                <a:spcPts val="600"/>
              </a:spcBef>
              <a:spcAft>
                <a:spcPct val="0"/>
              </a:spcAft>
              <a:buClr>
                <a:srgbClr val="000000"/>
              </a:buClr>
              <a:buSzPct val="100000"/>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altLang="en-US" sz="1800" b="0" i="1" u="none" strike="noStrike" kern="1200" cap="none" spc="0" normalizeH="0" baseline="0" noProof="0" dirty="0">
                <a:ln>
                  <a:noFill/>
                </a:ln>
                <a:solidFill>
                  <a:srgbClr val="000000"/>
                </a:solidFill>
                <a:effectLst/>
                <a:uLnTx/>
                <a:uFillTx/>
                <a:latin typeface="Calibri" panose="020F0502020204030204" pitchFamily="34" charset="0"/>
              </a:rPr>
              <a:t>CM, AOD</a:t>
            </a:r>
            <a:r>
              <a:rPr kumimoji="0" lang="en-US" altLang="en-US" sz="1800" b="0" i="1" u="none" strike="noStrike" kern="1200" cap="none" spc="0" normalizeH="0" baseline="-25000" noProof="0" dirty="0">
                <a:ln>
                  <a:noFill/>
                </a:ln>
                <a:solidFill>
                  <a:srgbClr val="000000"/>
                </a:solidFill>
                <a:effectLst/>
                <a:uLnTx/>
                <a:uFillTx/>
                <a:latin typeface="Calibri" panose="020F0502020204030204" pitchFamily="34" charset="0"/>
              </a:rPr>
              <a:t>0.44</a:t>
            </a:r>
            <a:r>
              <a:rPr kumimoji="0" lang="en-US" altLang="en-US" sz="1800" b="0" i="1" u="none" strike="noStrike" kern="1200" cap="none" spc="0" normalizeH="0" baseline="0" noProof="0" dirty="0">
                <a:ln>
                  <a:noFill/>
                </a:ln>
                <a:solidFill>
                  <a:srgbClr val="000000"/>
                </a:solidFill>
                <a:effectLst/>
                <a:uLnTx/>
                <a:uFillTx/>
                <a:latin typeface="Calibri" panose="020F0502020204030204" pitchFamily="34" charset="0"/>
              </a:rPr>
              <a:t>, QA, spectral BRF, NDVI, and BRDF model parameters over land; </a:t>
            </a:r>
          </a:p>
          <a:p>
            <a:pPr marL="742950" marR="0" lvl="1" indent="-342900" algn="l" defTabSz="914400" rtl="0" eaLnBrk="1" fontAlgn="base" latinLnBrk="0" hangingPunct="1">
              <a:lnSpc>
                <a:spcPct val="100000"/>
              </a:lnSpc>
              <a:spcBef>
                <a:spcPts val="600"/>
              </a:spcBef>
              <a:spcAft>
                <a:spcPct val="0"/>
              </a:spcAft>
              <a:buClr>
                <a:srgbClr val="000000"/>
              </a:buClr>
              <a:buSzPct val="100000"/>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altLang="en-US" sz="1800" b="0" i="1" u="none" strike="noStrike" kern="1200" cap="none" spc="0" normalizeH="0" baseline="0" noProof="0" dirty="0">
                <a:ln>
                  <a:noFill/>
                </a:ln>
                <a:solidFill>
                  <a:srgbClr val="000000"/>
                </a:solidFill>
                <a:effectLst/>
                <a:uLnTx/>
                <a:uFillTx/>
                <a:latin typeface="Calibri" panose="020F0502020204030204" pitchFamily="34" charset="0"/>
              </a:rPr>
              <a:t>AOD-FMF-AE, water leaving reflectance over ocean;</a:t>
            </a:r>
          </a:p>
          <a:p>
            <a:pPr marL="342900" marR="0" lvl="0" indent="-342900" algn="l" defTabSz="914400" rtl="0" eaLnBrk="1" fontAlgn="base" latinLnBrk="0" hangingPunct="1">
              <a:lnSpc>
                <a:spcPct val="100000"/>
              </a:lnSpc>
              <a:spcBef>
                <a:spcPts val="600"/>
              </a:spcBef>
              <a:spcAft>
                <a:spcPct val="0"/>
              </a:spcAft>
              <a:buClr>
                <a:srgbClr val="000000"/>
              </a:buClr>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rPr>
              <a:t>Products (4D algorithm based on UV-Vis-NIR): </a:t>
            </a:r>
          </a:p>
          <a:p>
            <a:pPr marL="742950" marR="0" lvl="1" indent="-342900" algn="l" defTabSz="914400" rtl="0" eaLnBrk="1" fontAlgn="base" latinLnBrk="0" hangingPunct="1">
              <a:lnSpc>
                <a:spcPct val="100000"/>
              </a:lnSpc>
              <a:spcBef>
                <a:spcPts val="600"/>
              </a:spcBef>
              <a:spcAft>
                <a:spcPct val="0"/>
              </a:spcAft>
              <a:buClr>
                <a:srgbClr val="000000"/>
              </a:buClr>
              <a:buSzPct val="100000"/>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altLang="en-US" sz="1800" b="1" i="1" u="none" strike="noStrike" kern="1200" cap="none" spc="0" normalizeH="0" baseline="0" noProof="0" dirty="0">
                <a:ln>
                  <a:noFill/>
                </a:ln>
                <a:solidFill>
                  <a:srgbClr val="FF0000"/>
                </a:solidFill>
                <a:effectLst/>
                <a:uLnTx/>
                <a:uFillTx/>
                <a:latin typeface="Calibri" panose="020F0502020204030204" pitchFamily="34" charset="0"/>
              </a:rPr>
              <a:t>AOD, </a:t>
            </a:r>
            <a:r>
              <a:rPr kumimoji="0" lang="en-US" sz="18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refIM</a:t>
            </a:r>
            <a:r>
              <a:rPr kumimoji="0" lang="en-US" sz="18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r>
              <a:rPr kumimoji="0" lang="en-US" sz="18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Symbol" panose="05050102010706020507" pitchFamily="18" charset="2"/>
              </a:rPr>
              <a:t>), and ALH for smoke and dust (+ SSA 340, 388, 550, 680, 780nm)</a:t>
            </a:r>
          </a:p>
          <a:p>
            <a:pPr marL="742950" marR="0" lvl="1" indent="-342900" algn="l" defTabSz="914400" rtl="0" eaLnBrk="1" fontAlgn="base" latinLnBrk="0" hangingPunct="1">
              <a:lnSpc>
                <a:spcPct val="100000"/>
              </a:lnSpc>
              <a:spcBef>
                <a:spcPts val="600"/>
              </a:spcBef>
              <a:spcAft>
                <a:spcPct val="0"/>
              </a:spcAft>
              <a:buClr>
                <a:srgbClr val="000000"/>
              </a:buClr>
              <a:buSzPct val="100000"/>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18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Symbol" panose="05050102010706020507" pitchFamily="18" charset="2"/>
              </a:rPr>
              <a:t>Speciation information on main absorbers for smoke (Black carbon/Brown carbon) and dust (Hematite/Goethite) – volume fraction and mass concentration</a:t>
            </a:r>
            <a:endParaRPr kumimoji="0" lang="en-US" altLang="en-US" sz="1800" b="1" i="1" u="none" strike="noStrike" kern="1200" cap="none" spc="0" normalizeH="0" baseline="0" noProof="0" dirty="0">
              <a:ln>
                <a:noFill/>
              </a:ln>
              <a:solidFill>
                <a:srgbClr val="FF0000"/>
              </a:solidFill>
              <a:effectLst/>
              <a:uLnTx/>
              <a:uFillTx/>
              <a:latin typeface="Calibri" panose="020F0502020204030204" pitchFamily="34" charset="0"/>
            </a:endParaRPr>
          </a:p>
        </p:txBody>
      </p:sp>
      <p:sp>
        <p:nvSpPr>
          <p:cNvPr id="5" name="TextBox 4">
            <a:extLst>
              <a:ext uri="{FF2B5EF4-FFF2-40B4-BE49-F238E27FC236}">
                <a16:creationId xmlns:a16="http://schemas.microsoft.com/office/drawing/2014/main" id="{EFAE77F6-732D-B2E2-DBAE-49C4B08A9D6C}"/>
              </a:ext>
            </a:extLst>
          </p:cNvPr>
          <p:cNvSpPr txBox="1"/>
          <p:nvPr/>
        </p:nvSpPr>
        <p:spPr>
          <a:xfrm>
            <a:off x="531219" y="4524079"/>
            <a:ext cx="11512735" cy="213135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mn-ea"/>
                <a:cs typeface="Calibri" panose="020F0502020204030204" pitchFamily="34" charset="0"/>
              </a:rPr>
              <a:t>1. </a:t>
            </a: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Calibri" panose="020F0502020204030204" pitchFamily="34" charset="0"/>
              </a:rPr>
              <a:t>Lyapustin A, Wang Y, Go S, Choi M, Korkin S, Huang D, </a:t>
            </a:r>
            <a:r>
              <a:rPr kumimoji="0" lang="en-US" sz="1200" b="1" i="1" u="none" strike="noStrike" kern="1200" cap="none" spc="0" normalizeH="0" baseline="0" noProof="0" dirty="0" err="1">
                <a:ln>
                  <a:noFill/>
                </a:ln>
                <a:solidFill>
                  <a:srgbClr val="000099"/>
                </a:solidFill>
                <a:effectLst/>
                <a:uLnTx/>
                <a:uFillTx/>
                <a:latin typeface="Calibri" panose="020F0502020204030204" pitchFamily="34" charset="0"/>
                <a:ea typeface="Calibri" panose="020F0502020204030204" pitchFamily="34" charset="0"/>
                <a:cs typeface="Calibri" panose="020F0502020204030204" pitchFamily="34" charset="0"/>
              </a:rPr>
              <a:t>Knyazikhin</a:t>
            </a: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Calibri" panose="020F0502020204030204" pitchFamily="34" charset="0"/>
              </a:rPr>
              <a:t> Y, Blank K and Marshak A (2021) Atmospheric Correction of DSCOVR  EPIC: Version 2 MAIAC Algorithm. Front. Remote Sens. 2:748362. </a:t>
            </a:r>
            <a:r>
              <a:rPr kumimoji="0" lang="en-US" sz="1200" b="1" i="1" u="none" strike="noStrike" kern="1200" cap="none" spc="0" normalizeH="0" baseline="0" noProof="0" dirty="0" err="1">
                <a:ln>
                  <a:noFill/>
                </a:ln>
                <a:solidFill>
                  <a:srgbClr val="000099"/>
                </a:solidFill>
                <a:effectLst/>
                <a:uLnTx/>
                <a:uFillTx/>
                <a:latin typeface="Calibri" panose="020F0502020204030204" pitchFamily="34" charset="0"/>
                <a:ea typeface="Calibri" panose="020F0502020204030204" pitchFamily="34" charset="0"/>
                <a:cs typeface="Calibri" panose="020F0502020204030204" pitchFamily="34" charset="0"/>
              </a:rPr>
              <a:t>doi</a:t>
            </a: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Calibri" panose="020F0502020204030204" pitchFamily="34" charset="0"/>
              </a:rPr>
              <a:t>: 10.3389/frsen.2021.748362.</a:t>
            </a:r>
            <a:endPar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Cambria" panose="02040503050406030204" pitchFamily="18" charset="0"/>
              <a:cs typeface="Calibri" panose="020F0502020204030204" pitchFamily="34" charset="0"/>
            </a:endParaRPr>
          </a:p>
          <a:p>
            <a:pPr marL="0" marR="0" lvl="0" indent="0" algn="l" defTabSz="914400" rtl="0" eaLnBrk="1" fontAlgn="base" latinLnBrk="0" hangingPunct="1">
              <a:lnSpc>
                <a:spcPct val="100000"/>
              </a:lnSpc>
              <a:spcBef>
                <a:spcPct val="0"/>
              </a:spcBef>
              <a:spcAft>
                <a:spcPts val="300"/>
              </a:spcAft>
              <a:buClrTx/>
              <a:buSzTx/>
              <a:buFontTx/>
              <a:buNone/>
              <a:tabLst/>
              <a:defRPr/>
            </a:pP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mn-ea"/>
                <a:cs typeface="Calibri" panose="020F0502020204030204" pitchFamily="34" charset="0"/>
              </a:rPr>
              <a:t>2. </a:t>
            </a: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Calibri" panose="020F0502020204030204" pitchFamily="34" charset="0"/>
              </a:rPr>
              <a:t>Lyapustin A., Go S., Korkin S., Wang Y., Torres O., Jethva H. and Marshak A. (2021) Retrievals of Aerosol Optical Depth and Spectral Absorption From DSCOVR EPIC. Front. Remote Sens. 2:645794. </a:t>
            </a:r>
            <a:r>
              <a:rPr kumimoji="0" lang="en-US" sz="1200" b="1" i="1" u="none" strike="noStrike" kern="1200" cap="none" spc="0" normalizeH="0" baseline="0" noProof="0" dirty="0" err="1">
                <a:ln>
                  <a:noFill/>
                </a:ln>
                <a:solidFill>
                  <a:srgbClr val="000099"/>
                </a:solidFill>
                <a:effectLst/>
                <a:uLnTx/>
                <a:uFillTx/>
                <a:latin typeface="Calibri" panose="020F0502020204030204" pitchFamily="34" charset="0"/>
                <a:ea typeface="Calibri" panose="020F0502020204030204" pitchFamily="34" charset="0"/>
                <a:cs typeface="Calibri" panose="020F0502020204030204" pitchFamily="34" charset="0"/>
              </a:rPr>
              <a:t>doi</a:t>
            </a: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Calibri" panose="020F0502020204030204" pitchFamily="34" charset="0"/>
              </a:rPr>
              <a:t>: 10.3389/frsen.2021.645794.</a:t>
            </a:r>
            <a:endPar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Cambria" panose="02040503050406030204" pitchFamily="18" charset="0"/>
              <a:cs typeface="Calibri" panose="020F0502020204030204" pitchFamily="34" charset="0"/>
            </a:endParaRPr>
          </a:p>
          <a:p>
            <a:pPr marL="0" marR="0" lvl="0" indent="0" algn="l" defTabSz="914400" rtl="0" eaLnBrk="1" fontAlgn="base" latinLnBrk="0" hangingPunct="1">
              <a:lnSpc>
                <a:spcPct val="100000"/>
              </a:lnSpc>
              <a:spcBef>
                <a:spcPct val="0"/>
              </a:spcBef>
              <a:spcAft>
                <a:spcPts val="300"/>
              </a:spcAft>
              <a:buClrTx/>
              <a:buSzTx/>
              <a:buFontTx/>
              <a:buNone/>
              <a:tabLst/>
              <a:defRPr/>
            </a:pP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mn-ea"/>
                <a:cs typeface="Calibri" panose="020F0502020204030204" pitchFamily="34" charset="0"/>
              </a:rPr>
              <a:t>3. Go, S., Lyapustin, A., Schuster, G. L., Choi, M., Ginoux, P., Chin, M., Kalashnikova, O., Dubovik, O., Kim, J., Silva, A. D., Holben, B., and Reid, J. S.: Inferring iron-oxide species content in atmospheric mineral dust from DSCOVR EPIC observations, Atmos. Chem. Phys. </a:t>
            </a:r>
            <a:r>
              <a:rPr kumimoji="0" lang="en-US" sz="1200" b="1" i="1" u="none" strike="noStrike" kern="1200" cap="none" spc="0" normalizeH="0" baseline="0" noProof="0" dirty="0" err="1">
                <a:ln>
                  <a:noFill/>
                </a:ln>
                <a:solidFill>
                  <a:srgbClr val="000099"/>
                </a:solidFill>
                <a:effectLst/>
                <a:uLnTx/>
                <a:uFillTx/>
                <a:latin typeface="Calibri" panose="020F0502020204030204" pitchFamily="34" charset="0"/>
                <a:ea typeface="+mn-ea"/>
                <a:cs typeface="Calibri" panose="020F0502020204030204" pitchFamily="34" charset="0"/>
              </a:rPr>
              <a:t>doi</a:t>
            </a: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mn-ea"/>
                <a:cs typeface="Calibri" panose="020F0502020204030204" pitchFamily="34" charset="0"/>
              </a:rPr>
              <a:t>: 10.5194/acp-22-1395-2022.</a:t>
            </a:r>
          </a:p>
          <a:p>
            <a:pPr>
              <a:spcAft>
                <a:spcPts val="300"/>
              </a:spcAft>
              <a:defRPr/>
            </a:pPr>
            <a:r>
              <a:rPr kumimoji="0" lang="en-US" sz="1200" b="1" i="1" u="none" strike="noStrike" kern="1200" cap="none" spc="0" normalizeH="0" baseline="0" noProof="0" dirty="0">
                <a:ln>
                  <a:noFill/>
                </a:ln>
                <a:solidFill>
                  <a:srgbClr val="333399"/>
                </a:solidFill>
                <a:effectLst/>
                <a:uLnTx/>
                <a:uFillTx/>
                <a:latin typeface="Calibri" panose="020F0502020204030204" pitchFamily="34" charset="0"/>
                <a:ea typeface="+mn-ea"/>
                <a:cs typeface="Calibri" panose="020F0502020204030204" pitchFamily="34" charset="0"/>
              </a:rPr>
              <a:t>4. Choi, M., A. Lyapustin, </a:t>
            </a:r>
            <a:r>
              <a:rPr lang="en-US" sz="1200" b="1" i="1" dirty="0">
                <a:solidFill>
                  <a:srgbClr val="333399"/>
                </a:solidFill>
                <a:effectLst/>
                <a:latin typeface="Calibri" panose="020F0502020204030204" pitchFamily="34" charset="0"/>
                <a:ea typeface="Times New Roman" panose="02020603050405020304" pitchFamily="18" charset="0"/>
                <a:cs typeface="Times New Roman" panose="02020603050405020304" pitchFamily="18" charset="0"/>
              </a:rPr>
              <a:t>Schuster, G. L., ... &amp; </a:t>
            </a:r>
            <a:r>
              <a:rPr lang="en-US" sz="1200" b="1" i="1" dirty="0" err="1">
                <a:solidFill>
                  <a:srgbClr val="333399"/>
                </a:solidFill>
                <a:effectLst/>
                <a:latin typeface="Calibri" panose="020F0502020204030204" pitchFamily="34" charset="0"/>
                <a:ea typeface="Times New Roman" panose="02020603050405020304" pitchFamily="18" charset="0"/>
                <a:cs typeface="Times New Roman" panose="02020603050405020304" pitchFamily="18" charset="0"/>
              </a:rPr>
              <a:t>Moosmüller</a:t>
            </a:r>
            <a:r>
              <a:rPr lang="en-US" sz="1200" b="1" i="1" dirty="0">
                <a:solidFill>
                  <a:srgbClr val="333399"/>
                </a:solidFill>
                <a:effectLst/>
                <a:latin typeface="Calibri" panose="020F0502020204030204" pitchFamily="34" charset="0"/>
                <a:ea typeface="Times New Roman" panose="02020603050405020304" pitchFamily="18" charset="0"/>
                <a:cs typeface="Times New Roman" panose="02020603050405020304" pitchFamily="18" charset="0"/>
              </a:rPr>
              <a:t>, H. (2024). Light-absorbing black carbon and brown carbon components of smoke aerosol from DSCOVR EPIC measurements over North America and central Africa. </a:t>
            </a:r>
            <a:r>
              <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mn-ea"/>
                <a:cs typeface="Calibri" panose="020F0502020204030204" pitchFamily="34" charset="0"/>
              </a:rPr>
              <a:t> Atmos. Chem. Phys.</a:t>
            </a:r>
            <a:r>
              <a:rPr lang="en-US" sz="1200" b="1" i="1" dirty="0">
                <a:solidFill>
                  <a:srgbClr val="333399"/>
                </a:solidFill>
                <a:effectLst/>
                <a:latin typeface="Calibri" panose="020F0502020204030204" pitchFamily="34" charset="0"/>
                <a:ea typeface="Times New Roman" panose="02020603050405020304" pitchFamily="18" charset="0"/>
                <a:cs typeface="Times New Roman" panose="02020603050405020304" pitchFamily="18" charset="0"/>
              </a:rPr>
              <a:t>, 24(18), 10543-10565.</a:t>
            </a:r>
          </a:p>
          <a:p>
            <a:pPr>
              <a:spcAft>
                <a:spcPts val="300"/>
              </a:spcAft>
              <a:defRPr/>
            </a:pPr>
            <a:r>
              <a:rPr lang="en-US" sz="1200" b="1" i="1" dirty="0">
                <a:solidFill>
                  <a:srgbClr val="333399"/>
                </a:solidFill>
                <a:latin typeface="Calibri" panose="020F0502020204030204" pitchFamily="34" charset="0"/>
                <a:ea typeface="Malgun Gothic" panose="020B0503020000020004" pitchFamily="34" charset="-127"/>
                <a:cs typeface="Times New Roman" panose="02020603050405020304" pitchFamily="18" charset="0"/>
              </a:rPr>
              <a:t>5. Lyapustin, Choi et al., Aerosol Height and Spectral Absorption form DSCOVR EPIC: MAIAC v3 Algorithm (in preparation) </a:t>
            </a:r>
            <a:endParaRPr lang="en-US" sz="1200" b="1" i="1" dirty="0">
              <a:solidFill>
                <a:srgbClr val="333399"/>
              </a:solidFill>
              <a:effectLst/>
              <a:latin typeface="Aptos" panose="020B0004020202020204" pitchFamily="34" charset="0"/>
              <a:ea typeface="Malgun Gothic" panose="020B0503020000020004" pitchFamily="34" charset="-127"/>
              <a:cs typeface="Times New Roman" panose="02020603050405020304" pitchFamily="18" charset="0"/>
            </a:endParaRPr>
          </a:p>
          <a:p>
            <a:pPr marL="0" marR="0" lvl="0" indent="0" algn="l" defTabSz="914400" rtl="0" eaLnBrk="1" fontAlgn="base" latinLnBrk="0" hangingPunct="1">
              <a:lnSpc>
                <a:spcPct val="100000"/>
              </a:lnSpc>
              <a:spcBef>
                <a:spcPct val="0"/>
              </a:spcBef>
              <a:spcAft>
                <a:spcPts val="600"/>
              </a:spcAft>
              <a:buClrTx/>
              <a:buSzTx/>
              <a:buFontTx/>
              <a:buNone/>
              <a:tabLst/>
              <a:defRPr/>
            </a:pPr>
            <a:endParaRPr kumimoji="0" lang="en-US" sz="1200" b="1" i="1" u="none" strike="noStrike" kern="1200" cap="none" spc="0" normalizeH="0" baseline="0" noProof="0" dirty="0">
              <a:ln>
                <a:noFill/>
              </a:ln>
              <a:solidFill>
                <a:srgbClr val="000099"/>
              </a:solidFill>
              <a:effectLst/>
              <a:uLnTx/>
              <a:uFillTx/>
              <a:latin typeface="Calibri" panose="020F0502020204030204" pitchFamily="34" charset="0"/>
              <a:ea typeface="+mn-ea"/>
              <a:cs typeface="Calibri" panose="020F0502020204030204" pitchFamily="34" charset="0"/>
            </a:endParaRPr>
          </a:p>
        </p:txBody>
      </p:sp>
      <p:sp>
        <p:nvSpPr>
          <p:cNvPr id="6" name="Footer Placeholder 5">
            <a:extLst>
              <a:ext uri="{FF2B5EF4-FFF2-40B4-BE49-F238E27FC236}">
                <a16:creationId xmlns:a16="http://schemas.microsoft.com/office/drawing/2014/main" id="{0BA3BC09-7B80-0A5C-63B5-29BAD9E3C596}"/>
              </a:ext>
            </a:extLst>
          </p:cNvPr>
          <p:cNvSpPr>
            <a:spLocks noGrp="1"/>
          </p:cNvSpPr>
          <p:nvPr>
            <p:ph type="ftr" sz="quarter" idx="11"/>
          </p:nvPr>
        </p:nvSpPr>
        <p:spPr/>
        <p:txBody>
          <a:bodyPr/>
          <a:lstStyle/>
          <a:p>
            <a:r>
              <a:rPr lang="en-US"/>
              <a:t>DSCOVR EPIC STM, Oct. 16-28, 2024</a:t>
            </a:r>
            <a:endParaRPr lang="en-US" dirty="0"/>
          </a:p>
        </p:txBody>
      </p:sp>
      <p:sp>
        <p:nvSpPr>
          <p:cNvPr id="7" name="Slide Number Placeholder 6">
            <a:extLst>
              <a:ext uri="{FF2B5EF4-FFF2-40B4-BE49-F238E27FC236}">
                <a16:creationId xmlns:a16="http://schemas.microsoft.com/office/drawing/2014/main" id="{CE486C4A-D5E6-4817-C878-87F2F6034E89}"/>
              </a:ext>
            </a:extLst>
          </p:cNvPr>
          <p:cNvSpPr>
            <a:spLocks noGrp="1"/>
          </p:cNvSpPr>
          <p:nvPr>
            <p:ph type="sldNum" sz="quarter" idx="12"/>
          </p:nvPr>
        </p:nvSpPr>
        <p:spPr/>
        <p:txBody>
          <a:bodyPr/>
          <a:lstStyle/>
          <a:p>
            <a:fld id="{47AD7B51-A8E6-4CD0-A98C-4203B14CF709}" type="slidenum">
              <a:rPr lang="en-US" smtClean="0"/>
              <a:t>2</a:t>
            </a:fld>
            <a:endParaRPr lang="en-US" dirty="0"/>
          </a:p>
        </p:txBody>
      </p:sp>
      <p:sp>
        <p:nvSpPr>
          <p:cNvPr id="8" name="TextBox 7">
            <a:extLst>
              <a:ext uri="{FF2B5EF4-FFF2-40B4-BE49-F238E27FC236}">
                <a16:creationId xmlns:a16="http://schemas.microsoft.com/office/drawing/2014/main" id="{9CAF1F82-4E9B-C98E-C97C-125E0349DAC1}"/>
              </a:ext>
            </a:extLst>
          </p:cNvPr>
          <p:cNvSpPr txBox="1"/>
          <p:nvPr/>
        </p:nvSpPr>
        <p:spPr>
          <a:xfrm>
            <a:off x="3361501" y="32022"/>
            <a:ext cx="5468998" cy="707886"/>
          </a:xfrm>
          <a:prstGeom prst="rect">
            <a:avLst/>
          </a:prstGeom>
          <a:noFill/>
        </p:spPr>
        <p:txBody>
          <a:bodyPr wrap="none" rtlCol="0">
            <a:spAutoFit/>
          </a:bodyPr>
          <a:lstStyle/>
          <a:p>
            <a:pPr algn="ctr"/>
            <a:r>
              <a:rPr lang="en-US" sz="4000" b="1" dirty="0">
                <a:latin typeface="Calibri" panose="020F0502020204030204" pitchFamily="34" charset="0"/>
                <a:cs typeface="Calibri" panose="020F0502020204030204" pitchFamily="34" charset="0"/>
              </a:rPr>
              <a:t>v3 MAIAC EPIC Overview</a:t>
            </a:r>
          </a:p>
        </p:txBody>
      </p:sp>
    </p:spTree>
    <p:extLst>
      <p:ext uri="{BB962C8B-B14F-4D97-AF65-F5344CB8AC3E}">
        <p14:creationId xmlns:p14="http://schemas.microsoft.com/office/powerpoint/2010/main" val="2938447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6A1F7A3-BCFB-87ED-4EC6-BFB85A4A8FD0}"/>
              </a:ext>
            </a:extLst>
          </p:cNvPr>
          <p:cNvSpPr>
            <a:spLocks noGrp="1"/>
          </p:cNvSpPr>
          <p:nvPr>
            <p:ph type="ftr" sz="quarter" idx="11"/>
          </p:nvPr>
        </p:nvSpPr>
        <p:spPr/>
        <p:txBody>
          <a:bodyPr/>
          <a:lstStyle/>
          <a:p>
            <a:r>
              <a:rPr lang="en-US"/>
              <a:t>DSCOVR EPIC STM, Oct. 16-28, 2024</a:t>
            </a:r>
            <a:endParaRPr lang="en-US" dirty="0"/>
          </a:p>
        </p:txBody>
      </p:sp>
      <p:sp>
        <p:nvSpPr>
          <p:cNvPr id="6" name="Slide Number Placeholder 5">
            <a:extLst>
              <a:ext uri="{FF2B5EF4-FFF2-40B4-BE49-F238E27FC236}">
                <a16:creationId xmlns:a16="http://schemas.microsoft.com/office/drawing/2014/main" id="{60022709-EEC3-3A47-2EEE-EF5F5A119312}"/>
              </a:ext>
            </a:extLst>
          </p:cNvPr>
          <p:cNvSpPr>
            <a:spLocks noGrp="1"/>
          </p:cNvSpPr>
          <p:nvPr>
            <p:ph type="sldNum" sz="quarter" idx="12"/>
          </p:nvPr>
        </p:nvSpPr>
        <p:spPr/>
        <p:txBody>
          <a:bodyPr/>
          <a:lstStyle/>
          <a:p>
            <a:fld id="{47AD7B51-A8E6-4CD0-A98C-4203B14CF709}" type="slidenum">
              <a:rPr lang="en-US" smtClean="0"/>
              <a:t>3</a:t>
            </a:fld>
            <a:endParaRPr lang="en-US" dirty="0"/>
          </a:p>
        </p:txBody>
      </p:sp>
      <p:sp>
        <p:nvSpPr>
          <p:cNvPr id="7" name="TextBox 6">
            <a:extLst>
              <a:ext uri="{FF2B5EF4-FFF2-40B4-BE49-F238E27FC236}">
                <a16:creationId xmlns:a16="http://schemas.microsoft.com/office/drawing/2014/main" id="{7995238D-B787-0AF7-2780-0F8B0B7B890A}"/>
              </a:ext>
            </a:extLst>
          </p:cNvPr>
          <p:cNvSpPr txBox="1"/>
          <p:nvPr/>
        </p:nvSpPr>
        <p:spPr>
          <a:xfrm>
            <a:off x="2611235" y="48223"/>
            <a:ext cx="6969537" cy="707886"/>
          </a:xfrm>
          <a:prstGeom prst="rect">
            <a:avLst/>
          </a:prstGeom>
          <a:noFill/>
        </p:spPr>
        <p:txBody>
          <a:bodyPr wrap="none" rtlCol="0">
            <a:spAutoFit/>
          </a:bodyPr>
          <a:lstStyle/>
          <a:p>
            <a:pPr algn="ctr"/>
            <a:r>
              <a:rPr lang="en-US" sz="4000" b="1" dirty="0">
                <a:latin typeface="Calibri" panose="020F0502020204030204" pitchFamily="34" charset="0"/>
                <a:cs typeface="Calibri" panose="020F0502020204030204" pitchFamily="34" charset="0"/>
              </a:rPr>
              <a:t>v3 Algorithm </a:t>
            </a:r>
            <a:r>
              <a:rPr lang="en-US" sz="4000" i="1" dirty="0">
                <a:latin typeface="Calibri" panose="020F0502020204030204" pitchFamily="34" charset="0"/>
                <a:cs typeface="Calibri" panose="020F0502020204030204" pitchFamily="34" charset="0"/>
              </a:rPr>
              <a:t>(AOD-k</a:t>
            </a:r>
            <a:r>
              <a:rPr lang="en-US" sz="4000" i="1" baseline="-25000" dirty="0">
                <a:latin typeface="Calibri" panose="020F0502020204030204" pitchFamily="34" charset="0"/>
                <a:cs typeface="Calibri" panose="020F0502020204030204" pitchFamily="34" charset="0"/>
              </a:rPr>
              <a:t>0</a:t>
            </a:r>
            <a:r>
              <a:rPr lang="en-US" sz="4000" i="1" dirty="0">
                <a:latin typeface="Calibri" panose="020F0502020204030204" pitchFamily="34" charset="0"/>
                <a:cs typeface="Calibri" panose="020F0502020204030204" pitchFamily="34" charset="0"/>
              </a:rPr>
              <a:t>-SAE-ALH)</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182AD3F-8641-EE63-ADFC-E7D99740D1E8}"/>
                  </a:ext>
                </a:extLst>
              </p:cNvPr>
              <p:cNvSpPr txBox="1"/>
              <p:nvPr/>
            </p:nvSpPr>
            <p:spPr>
              <a:xfrm>
                <a:off x="303046" y="1134643"/>
                <a:ext cx="11767034" cy="319735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30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Absorption model: 	</a:t>
                </a: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k</a:t>
                </a:r>
                <a:r>
                  <a:rPr kumimoji="0" lang="en-US" sz="1800" b="1" i="0" u="none" strike="noStrike" kern="1200" cap="none" spc="0" normalizeH="0" baseline="-25000" noProof="0" dirty="0">
                    <a:ln>
                      <a:noFill/>
                    </a:ln>
                    <a:solidFill>
                      <a:srgbClr val="FF0000"/>
                    </a:solidFill>
                    <a:effectLst/>
                    <a:uLnTx/>
                    <a:uFillTx/>
                    <a:latin typeface="Calibri" panose="020F0502020204030204" pitchFamily="34" charset="0"/>
                    <a:ea typeface="+mn-ea"/>
                    <a:cs typeface="Calibri" panose="020F0502020204030204" pitchFamily="34" charset="0"/>
                    <a:sym typeface="Symbol" panose="05050102010706020507" pitchFamily="18" charset="2"/>
                  </a:rPr>
                  <a:t></a:t>
                </a: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Symbol" panose="05050102010706020507" pitchFamily="18" charset="2"/>
                  </a:rPr>
                  <a:t>=</a:t>
                </a: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k</a:t>
                </a:r>
                <a:r>
                  <a:rPr kumimoji="0" lang="en-US" sz="1800" b="1" i="0" u="none" strike="noStrike" kern="1200" cap="none" spc="0" normalizeH="0" baseline="-25000" noProof="0" dirty="0">
                    <a:ln>
                      <a:noFill/>
                    </a:ln>
                    <a:solidFill>
                      <a:srgbClr val="FF0000"/>
                    </a:solidFill>
                    <a:effectLst/>
                    <a:uLnTx/>
                    <a:uFillTx/>
                    <a:latin typeface="Calibri" panose="020F0502020204030204" pitchFamily="34" charset="0"/>
                    <a:ea typeface="+mn-ea"/>
                    <a:cs typeface="Calibri" panose="020F0502020204030204" pitchFamily="34" charset="0"/>
                    <a:sym typeface="Symbol" panose="05050102010706020507" pitchFamily="18" charset="2"/>
                  </a:rPr>
                  <a:t>0</a:t>
                </a: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Symbol" panose="05050102010706020507" pitchFamily="18" charset="2"/>
                  </a:rPr>
                  <a:t> (/ </a:t>
                </a:r>
                <a:r>
                  <a:rPr kumimoji="0" lang="en-US" sz="1800" b="1" i="0" u="none" strike="noStrike" kern="1200" cap="none" spc="0" normalizeH="0" baseline="-25000" noProof="0" dirty="0">
                    <a:ln>
                      <a:noFill/>
                    </a:ln>
                    <a:solidFill>
                      <a:srgbClr val="FF0000"/>
                    </a:solidFill>
                    <a:effectLst/>
                    <a:uLnTx/>
                    <a:uFillTx/>
                    <a:latin typeface="Calibri" panose="020F0502020204030204" pitchFamily="34" charset="0"/>
                    <a:ea typeface="+mn-ea"/>
                    <a:cs typeface="Calibri" panose="020F0502020204030204" pitchFamily="34" charset="0"/>
                    <a:sym typeface="Symbol" panose="05050102010706020507" pitchFamily="18" charset="2"/>
                  </a:rPr>
                  <a:t>0</a:t>
                </a: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Symbol" panose="05050102010706020507" pitchFamily="18" charset="2"/>
                  </a:rPr>
                  <a:t>)</a:t>
                </a:r>
                <a:r>
                  <a:rPr kumimoji="0" lang="en-US" sz="1800" b="1" i="0" u="none" strike="noStrike" kern="1200" cap="none" spc="0" normalizeH="0" baseline="30000" noProof="0" dirty="0">
                    <a:ln>
                      <a:noFill/>
                    </a:ln>
                    <a:solidFill>
                      <a:srgbClr val="FF0000"/>
                    </a:solidFill>
                    <a:effectLst/>
                    <a:uLnTx/>
                    <a:uFillTx/>
                    <a:latin typeface="Calibri" panose="020F0502020204030204" pitchFamily="34" charset="0"/>
                    <a:ea typeface="+mn-ea"/>
                    <a:cs typeface="Calibri" panose="020F0502020204030204" pitchFamily="34" charset="0"/>
                    <a:sym typeface="Symbol" panose="05050102010706020507" pitchFamily="18" charset="2"/>
                  </a:rPr>
                  <a:t>-SAE</a:t>
                </a: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where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Symbol" panose="05050102010706020507" pitchFamily="18" charset="2"/>
                  </a:rPr>
                  <a:t></a:t>
                </a:r>
                <a:r>
                  <a:rPr kumimoji="0" lang="en-US" sz="1800" b="0" i="0" u="none" strike="noStrike" kern="1200" cap="none" spc="0" normalizeH="0" baseline="-25000" noProof="0" dirty="0">
                    <a:ln>
                      <a:noFill/>
                    </a:ln>
                    <a:solidFill>
                      <a:prstClr val="black"/>
                    </a:solidFill>
                    <a:effectLst/>
                    <a:uLnTx/>
                    <a:uFillTx/>
                    <a:latin typeface="Calibri" panose="020F0502020204030204" pitchFamily="34" charset="0"/>
                    <a:ea typeface="+mn-ea"/>
                    <a:cs typeface="Calibri" panose="020F0502020204030204" pitchFamily="34" charset="0"/>
                    <a:sym typeface="Symbol" panose="05050102010706020507" pitchFamily="18" charset="2"/>
                  </a:rPr>
                  <a:t>0</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680nm. </a:t>
                </a:r>
              </a:p>
              <a:p>
                <a:pPr marL="285750" marR="0" lvl="0" indent="-285750" algn="l" defTabSz="914400" rtl="0" eaLnBrk="1" fontAlgn="auto" latinLnBrk="0" hangingPunct="1">
                  <a:lnSpc>
                    <a:spcPct val="100000"/>
                  </a:lnSpc>
                  <a:spcBef>
                    <a:spcPts val="0"/>
                  </a:spcBef>
                  <a:spcAft>
                    <a:spcPts val="120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Real refractive indices and size distribution are fixed. </a:t>
                </a:r>
              </a:p>
              <a:p>
                <a:pPr marL="285750" marR="0" lvl="0" indent="-285750" algn="l" defTabSz="914400" rtl="0" eaLnBrk="1" fontAlgn="auto" latinLnBrk="0" hangingPunct="1">
                  <a:lnSpc>
                    <a:spcPct val="100000"/>
                  </a:lnSpc>
                  <a:spcBef>
                    <a:spcPts val="0"/>
                  </a:spcBef>
                  <a:spcAft>
                    <a:spcPts val="120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LUT(</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k</a:t>
                </a:r>
                <a:r>
                  <a:rPr kumimoji="0" lang="en-US" sz="1800" b="0" i="0" u="none" strike="noStrike" kern="1200" cap="none" spc="0" normalizeH="0" baseline="-2500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0</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SAE</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4x4 matrix for non-absorbing channels, and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LUT</a:t>
                </a:r>
                <a:r>
                  <a:rPr kumimoji="0" lang="en-US" sz="1800" b="0" i="0" u="none" strike="noStrike" kern="1200" cap="none" spc="0" normalizeH="0" baseline="-25000" noProof="0" dirty="0">
                    <a:ln>
                      <a:noFill/>
                    </a:ln>
                    <a:solidFill>
                      <a:prstClr val="black"/>
                    </a:solidFill>
                    <a:effectLst/>
                    <a:uLnTx/>
                    <a:uFillTx/>
                    <a:latin typeface="Calibri" panose="020F0502020204030204" pitchFamily="34" charset="0"/>
                    <a:ea typeface="+mn-ea"/>
                    <a:cs typeface="Calibri" panose="020F0502020204030204" pitchFamily="34" charset="0"/>
                  </a:rPr>
                  <a:t>O2</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k</a:t>
                </a:r>
                <a:r>
                  <a:rPr kumimoji="0" lang="en-US" sz="1800" b="0" i="0" u="none" strike="noStrike" kern="1200" cap="none" spc="0" normalizeH="0" baseline="-2500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0</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SAE</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for O2 A and B-bands. </a:t>
                </a:r>
                <a:b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All LUTs are generated </a:t>
                </a:r>
                <a:r>
                  <a:rPr kumimoji="0" lang="en-US" sz="18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for 4 ALH=0.5, 1, 4, 7km</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2 P</a:t>
                </a:r>
                <a:r>
                  <a:rPr kumimoji="0" lang="en-US" sz="1800" b="0" i="0" u="none" strike="noStrike" kern="1200" cap="none" spc="0" normalizeH="0" baseline="-25000" noProof="0" dirty="0">
                    <a:ln>
                      <a:noFill/>
                    </a:ln>
                    <a:solidFill>
                      <a:prstClr val="black"/>
                    </a:solidFill>
                    <a:effectLst/>
                    <a:uLnTx/>
                    <a:uFillTx/>
                    <a:latin typeface="Calibri" panose="020F0502020204030204" pitchFamily="34" charset="0"/>
                    <a:ea typeface="+mn-ea"/>
                    <a:cs typeface="Calibri" panose="020F0502020204030204" pitchFamily="34" charset="0"/>
                  </a:rPr>
                  <a:t>s</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&amp; 0.7, with SHARM-IPC code (accuracy ~0.1% vs LBL but ~100 times faster).</a:t>
                </a:r>
              </a:p>
              <a:p>
                <a:pPr marL="285750" marR="0" lvl="0" indent="-285750" algn="l" defTabSz="914400" rtl="0" eaLnBrk="1" fontAlgn="auto" latinLnBrk="0" hangingPunct="1">
                  <a:lnSpc>
                    <a:spcPct val="100000"/>
                  </a:lnSpc>
                  <a:spcBef>
                    <a:spcPts val="0"/>
                  </a:spcBef>
                  <a:spcAft>
                    <a:spcPts val="120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algorithm uses 8-dim linear interpolation in (</a:t>
                </a:r>
                <a:r>
                  <a:rPr kumimoji="0" lang="en-US" sz="18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geom</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 AOD, </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k</a:t>
                </a:r>
                <a:r>
                  <a:rPr kumimoji="0" lang="en-US" sz="1800" b="0" i="0" u="none" strike="noStrike" kern="1200" cap="none" spc="0" normalizeH="0" baseline="-2500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0</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SAE, H</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 fast</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285750" marR="0" lvl="0" indent="-285750" algn="l" defTabSz="914400" rtl="0" eaLnBrk="1" fontAlgn="auto" latinLnBrk="0" hangingPunct="1">
                  <a:lnSpc>
                    <a:spcPct val="100000"/>
                  </a:lnSpc>
                  <a:spcBef>
                    <a:spcPts val="0"/>
                  </a:spcBef>
                  <a:spcAft>
                    <a:spcPts val="120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AOD-</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a:t>
                </a:r>
                <a:r>
                  <a:rPr kumimoji="0" lang="en-US" sz="1800" b="0" i="0" u="none" strike="noStrike" kern="1200" cap="none" spc="0" normalizeH="0" baseline="-25000" noProof="0" dirty="0">
                    <a:ln>
                      <a:noFill/>
                    </a:ln>
                    <a:solidFill>
                      <a:prstClr val="black"/>
                    </a:solidFill>
                    <a:effectLst/>
                    <a:uLnTx/>
                    <a:uFillTx/>
                    <a:latin typeface="Calibri" panose="020F0502020204030204" pitchFamily="34" charset="0"/>
                    <a:ea typeface="+mn-ea"/>
                    <a:cs typeface="Calibri" panose="020F0502020204030204" pitchFamily="34" charset="0"/>
                  </a:rPr>
                  <a:t>0</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SAE-H</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retrieval using </a:t>
                </a:r>
                <a:r>
                  <a:rPr kumimoji="0" lang="en-US" sz="18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Levenberg-Marquart optimal fit</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of 340, 388, 443, </a:t>
                </a:r>
                <a:r>
                  <a:rPr kumimoji="0" lang="en-US" sz="1800" b="1" i="0" u="none" strike="noStrike" kern="1200" cap="none" spc="0" normalizeH="0" baseline="0" noProof="0" dirty="0">
                    <a:ln>
                      <a:noFill/>
                    </a:ln>
                    <a:solidFill>
                      <a:srgbClr val="000099"/>
                    </a:solidFill>
                    <a:effectLst/>
                    <a:uLnTx/>
                    <a:uFillTx/>
                    <a:latin typeface="Calibri" panose="020F0502020204030204" pitchFamily="34" charset="0"/>
                    <a:ea typeface="+mn-ea"/>
                    <a:cs typeface="Calibri" panose="020F0502020204030204" pitchFamily="34" charset="0"/>
                  </a:rPr>
                  <a:t>688 (O</a:t>
                </a:r>
                <a:r>
                  <a:rPr kumimoji="0" lang="en-US" sz="1800" b="1" i="0" u="none" strike="noStrike" kern="1200" cap="none" spc="0" normalizeH="0" baseline="-25000" noProof="0" dirty="0">
                    <a:ln>
                      <a:noFill/>
                    </a:ln>
                    <a:solidFill>
                      <a:srgbClr val="000099"/>
                    </a:solidFill>
                    <a:effectLst/>
                    <a:uLnTx/>
                    <a:uFillTx/>
                    <a:latin typeface="Calibri" panose="020F0502020204030204" pitchFamily="34" charset="0"/>
                    <a:ea typeface="+mn-ea"/>
                    <a:cs typeface="Calibri" panose="020F0502020204030204" pitchFamily="34" charset="0"/>
                  </a:rPr>
                  <a:t>2</a:t>
                </a:r>
                <a:r>
                  <a:rPr kumimoji="0" lang="en-US" sz="1800" b="1" i="0" u="none" strike="noStrike" kern="1200" cap="none" spc="0" normalizeH="0" baseline="0" noProof="0" dirty="0">
                    <a:ln>
                      <a:noFill/>
                    </a:ln>
                    <a:solidFill>
                      <a:srgbClr val="000099"/>
                    </a:solidFill>
                    <a:effectLst/>
                    <a:uLnTx/>
                    <a:uFillTx/>
                    <a:latin typeface="Calibri" panose="020F0502020204030204" pitchFamily="34" charset="0"/>
                    <a:ea typeface="+mn-ea"/>
                    <a:cs typeface="Calibri" panose="020F0502020204030204" pitchFamily="34" charset="0"/>
                  </a:rPr>
                  <a:t> B), 764 (O</a:t>
                </a:r>
                <a:r>
                  <a:rPr kumimoji="0" lang="en-US" sz="1800" b="1" i="0" u="none" strike="noStrike" kern="1200" cap="none" spc="0" normalizeH="0" baseline="-25000" noProof="0" dirty="0">
                    <a:ln>
                      <a:noFill/>
                    </a:ln>
                    <a:solidFill>
                      <a:srgbClr val="000099"/>
                    </a:solidFill>
                    <a:effectLst/>
                    <a:uLnTx/>
                    <a:uFillTx/>
                    <a:latin typeface="Calibri" panose="020F0502020204030204" pitchFamily="34" charset="0"/>
                    <a:ea typeface="+mn-ea"/>
                    <a:cs typeface="Calibri" panose="020F0502020204030204" pitchFamily="34" charset="0"/>
                  </a:rPr>
                  <a:t>2 </a:t>
                </a:r>
                <a:r>
                  <a:rPr kumimoji="0" lang="en-US" sz="1800" b="1" i="0" u="none" strike="noStrike" kern="1200" cap="none" spc="0" normalizeH="0" baseline="0" noProof="0" dirty="0">
                    <a:ln>
                      <a:noFill/>
                    </a:ln>
                    <a:solidFill>
                      <a:srgbClr val="000099"/>
                    </a:solidFill>
                    <a:effectLst/>
                    <a:uLnTx/>
                    <a:uFillTx/>
                    <a:latin typeface="Calibri" panose="020F0502020204030204" pitchFamily="34" charset="0"/>
                    <a:ea typeface="+mn-ea"/>
                    <a:cs typeface="Calibri" panose="020F0502020204030204" pitchFamily="34" charset="0"/>
                  </a:rPr>
                  <a:t>A)</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and 680, 780nm:</a:t>
                </a:r>
              </a:p>
              <a:p>
                <a:pPr marR="0" lvl="0" algn="l" defTabSz="914400" rtl="0" eaLnBrk="1" fontAlgn="auto" latinLnBrk="0" hangingPunct="1">
                  <a:lnSpc>
                    <a:spcPct val="100000"/>
                  </a:lnSpc>
                  <a:spcBef>
                    <a:spcPts val="0"/>
                  </a:spcBef>
                  <a:spcAft>
                    <a:spcPts val="1200"/>
                  </a:spcAft>
                  <a:buClrTx/>
                  <a:buSzTx/>
                  <a:tabLst/>
                  <a:defRPr/>
                </a:pPr>
                <a:r>
                  <a:rPr lang="en-US" dirty="0">
                    <a:solidFill>
                      <a:prstClr val="black"/>
                    </a:solidFill>
                    <a:latin typeface="Calibri" panose="020F0502020204030204" pitchFamily="34" charset="0"/>
                    <a:cs typeface="Calibri" panose="020F0502020204030204" pitchFamily="34" charset="0"/>
                  </a:rPr>
                  <a:t>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F</a:t>
                </a:r>
                <a:r>
                  <a:rPr kumimoji="0" lang="en-US" sz="1800" b="0" i="0" u="none" strike="noStrike" kern="1200" cap="none" spc="0" normalizeH="0" baseline="3000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2</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 </a:t>
                </a:r>
                <a14:m>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𝑁</m:t>
                    </m:r>
                    <m:nary>
                      <m:naryPr>
                        <m:chr m:val="∑"/>
                        <m:limLoc m:val="undOvr"/>
                        <m:subHide m:val="on"/>
                        <m:supHide m:val="on"/>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naryPr>
                      <m:sub/>
                      <m:sup/>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Sup>
                          <m:sSup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sSubSup>
                                  <m:sSubSup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Sup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𝐿</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𝜆</m:t>
                                    </m:r>
                                  </m:sub>
                                  <m:sup>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𝑚</m:t>
                                    </m:r>
                                  </m:sup>
                                </m:sSubSup>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SubSup>
                                  <m:sSubSup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Sup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𝐿</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𝜆</m:t>
                                    </m:r>
                                  </m:sub>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𝑡</m:t>
                                    </m:r>
                                  </m:sup>
                                </m:sSubSup>
                              </m:num>
                              <m:den>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r>
                                  <a:rPr kumimoji="0" lang="en-US" sz="1800" b="0" i="1" u="none" strike="noStrike" kern="1200" cap="none" spc="0" normalizeH="0" baseline="-2500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sSubSup>
                                  <m:sSubSup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Sup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𝐿</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𝜆</m:t>
                                    </m:r>
                                  </m:sub>
                                  <m:sup>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𝑚</m:t>
                                    </m:r>
                                  </m:sup>
                                </m:sSubSup>
                              </m:den>
                            </m:f>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e>
                          <m:sup>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sup>
                        </m:sSup>
                      </m:e>
                    </m:nary>
                  </m:oMath>
                </a14:m>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=min{AOD</a:t>
                </a:r>
                <a:r>
                  <a:rPr kumimoji="0" lang="en-US" sz="1800" b="0" i="0" u="none" strike="noStrike" kern="1200" cap="none" spc="0" normalizeH="0" baseline="-2500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443</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k</a:t>
                </a:r>
                <a:r>
                  <a:rPr kumimoji="0" lang="en-US" sz="1800" b="0" i="0" u="none" strike="noStrike" kern="1200" cap="none" spc="0" normalizeH="0" baseline="-2500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0</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SAE, H</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a:t>
                </a:r>
              </a:p>
            </p:txBody>
          </p:sp>
        </mc:Choice>
        <mc:Fallback xmlns="">
          <p:sp>
            <p:nvSpPr>
              <p:cNvPr id="9" name="TextBox 8">
                <a:extLst>
                  <a:ext uri="{FF2B5EF4-FFF2-40B4-BE49-F238E27FC236}">
                    <a16:creationId xmlns:a16="http://schemas.microsoft.com/office/drawing/2014/main" id="{D182AD3F-8641-EE63-ADFC-E7D99740D1E8}"/>
                  </a:ext>
                </a:extLst>
              </p:cNvPr>
              <p:cNvSpPr txBox="1">
                <a:spLocks noRot="1" noChangeAspect="1" noMove="1" noResize="1" noEditPoints="1" noAdjustHandles="1" noChangeArrowheads="1" noChangeShapeType="1" noTextEdit="1"/>
              </p:cNvSpPr>
              <p:nvPr/>
            </p:nvSpPr>
            <p:spPr>
              <a:xfrm>
                <a:off x="303046" y="1134643"/>
                <a:ext cx="11767034" cy="3197350"/>
              </a:xfrm>
              <a:prstGeom prst="rect">
                <a:avLst/>
              </a:prstGeom>
              <a:blipFill>
                <a:blip r:embed="rId3"/>
                <a:stretch>
                  <a:fillRect l="-466" t="-1333"/>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788B991A-E3EB-8A3B-AF44-C73773767B93}"/>
              </a:ext>
            </a:extLst>
          </p:cNvPr>
          <p:cNvPicPr>
            <a:picLocks noChangeAspect="1"/>
          </p:cNvPicPr>
          <p:nvPr/>
        </p:nvPicPr>
        <p:blipFill>
          <a:blip r:embed="rId4"/>
          <a:stretch>
            <a:fillRect/>
          </a:stretch>
        </p:blipFill>
        <p:spPr>
          <a:xfrm>
            <a:off x="225938" y="4319152"/>
            <a:ext cx="7573364" cy="2505893"/>
          </a:xfrm>
          <a:prstGeom prst="rect">
            <a:avLst/>
          </a:prstGeom>
        </p:spPr>
      </p:pic>
      <p:sp>
        <p:nvSpPr>
          <p:cNvPr id="13" name="Rectangle 12">
            <a:extLst>
              <a:ext uri="{FF2B5EF4-FFF2-40B4-BE49-F238E27FC236}">
                <a16:creationId xmlns:a16="http://schemas.microsoft.com/office/drawing/2014/main" id="{389F4657-CE04-7AE9-E2D1-81F8F853E548}"/>
              </a:ext>
            </a:extLst>
          </p:cNvPr>
          <p:cNvSpPr/>
          <p:nvPr/>
        </p:nvSpPr>
        <p:spPr bwMode="auto">
          <a:xfrm>
            <a:off x="1354935" y="4769750"/>
            <a:ext cx="5567320" cy="1153258"/>
          </a:xfrm>
          <a:prstGeom prst="rect">
            <a:avLst/>
          </a:prstGeom>
          <a:solidFill>
            <a:srgbClr val="3C8C93">
              <a:alpha val="25098"/>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1" u="none" strike="noStrike" kern="1200" cap="none" spc="0" normalizeH="0" baseline="0" noProof="0">
              <a:ln>
                <a:noFill/>
              </a:ln>
              <a:solidFill>
                <a:srgbClr val="000000"/>
              </a:solidFill>
              <a:effectLst/>
              <a:uLnTx/>
              <a:uFillTx/>
              <a:latin typeface="Arial" charset="0"/>
              <a:ea typeface="+mn-ea"/>
              <a:cs typeface="+mn-cs"/>
            </a:endParaRPr>
          </a:p>
        </p:txBody>
      </p:sp>
      <p:pic>
        <p:nvPicPr>
          <p:cNvPr id="14" name="Picture 13">
            <a:extLst>
              <a:ext uri="{FF2B5EF4-FFF2-40B4-BE49-F238E27FC236}">
                <a16:creationId xmlns:a16="http://schemas.microsoft.com/office/drawing/2014/main" id="{0AFE97A3-E6A2-62A1-9E64-10782BC64C98}"/>
              </a:ext>
            </a:extLst>
          </p:cNvPr>
          <p:cNvPicPr>
            <a:picLocks noChangeAspect="1"/>
          </p:cNvPicPr>
          <p:nvPr/>
        </p:nvPicPr>
        <p:blipFill>
          <a:blip r:embed="rId5"/>
          <a:stretch>
            <a:fillRect/>
          </a:stretch>
        </p:blipFill>
        <p:spPr>
          <a:xfrm>
            <a:off x="8148917" y="3973736"/>
            <a:ext cx="3934609" cy="2379065"/>
          </a:xfrm>
          <a:prstGeom prst="rect">
            <a:avLst/>
          </a:prstGeom>
        </p:spPr>
      </p:pic>
      <p:sp>
        <p:nvSpPr>
          <p:cNvPr id="15" name="Arrow: Right 14">
            <a:extLst>
              <a:ext uri="{FF2B5EF4-FFF2-40B4-BE49-F238E27FC236}">
                <a16:creationId xmlns:a16="http://schemas.microsoft.com/office/drawing/2014/main" id="{B215FB0F-3058-24FA-514F-7B9CFD12AB6A}"/>
              </a:ext>
            </a:extLst>
          </p:cNvPr>
          <p:cNvSpPr/>
          <p:nvPr/>
        </p:nvSpPr>
        <p:spPr>
          <a:xfrm>
            <a:off x="7587306" y="3978963"/>
            <a:ext cx="51098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761950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EE3AC32-E89F-2FA3-14E0-23B32FA12D40}"/>
              </a:ext>
            </a:extLst>
          </p:cNvPr>
          <p:cNvSpPr>
            <a:spLocks noGrp="1"/>
          </p:cNvSpPr>
          <p:nvPr>
            <p:ph type="ftr" sz="quarter" idx="11"/>
          </p:nvPr>
        </p:nvSpPr>
        <p:spPr/>
        <p:txBody>
          <a:bodyPr/>
          <a:lstStyle/>
          <a:p>
            <a:r>
              <a:rPr lang="en-US"/>
              <a:t>DSCOVR EPIC STM, Oct. 16-28, 2024</a:t>
            </a:r>
            <a:endParaRPr lang="en-US" dirty="0"/>
          </a:p>
        </p:txBody>
      </p:sp>
      <p:sp>
        <p:nvSpPr>
          <p:cNvPr id="3" name="Slide Number Placeholder 2">
            <a:extLst>
              <a:ext uri="{FF2B5EF4-FFF2-40B4-BE49-F238E27FC236}">
                <a16:creationId xmlns:a16="http://schemas.microsoft.com/office/drawing/2014/main" id="{81C2E345-337F-EA86-DF96-566C5ACFB4BB}"/>
              </a:ext>
            </a:extLst>
          </p:cNvPr>
          <p:cNvSpPr>
            <a:spLocks noGrp="1"/>
          </p:cNvSpPr>
          <p:nvPr>
            <p:ph type="sldNum" sz="quarter" idx="12"/>
          </p:nvPr>
        </p:nvSpPr>
        <p:spPr/>
        <p:txBody>
          <a:bodyPr/>
          <a:lstStyle/>
          <a:p>
            <a:fld id="{47AD7B51-A8E6-4CD0-A98C-4203B14CF709}" type="slidenum">
              <a:rPr lang="en-US" smtClean="0"/>
              <a:t>4</a:t>
            </a:fld>
            <a:endParaRPr lang="en-US" dirty="0"/>
          </a:p>
        </p:txBody>
      </p:sp>
      <p:sp>
        <p:nvSpPr>
          <p:cNvPr id="4" name="TextBox 3">
            <a:extLst>
              <a:ext uri="{FF2B5EF4-FFF2-40B4-BE49-F238E27FC236}">
                <a16:creationId xmlns:a16="http://schemas.microsoft.com/office/drawing/2014/main" id="{056535A2-91BE-E28A-020C-E07CA7915589}"/>
              </a:ext>
            </a:extLst>
          </p:cNvPr>
          <p:cNvSpPr txBox="1"/>
          <p:nvPr/>
        </p:nvSpPr>
        <p:spPr>
          <a:xfrm>
            <a:off x="3828336" y="48223"/>
            <a:ext cx="4535344" cy="707886"/>
          </a:xfrm>
          <a:prstGeom prst="rect">
            <a:avLst/>
          </a:prstGeom>
          <a:noFill/>
        </p:spPr>
        <p:txBody>
          <a:bodyPr wrap="none" rtlCol="0">
            <a:spAutoFit/>
          </a:bodyPr>
          <a:lstStyle/>
          <a:p>
            <a:pPr algn="ctr"/>
            <a:r>
              <a:rPr lang="en-US" sz="4000" b="1" dirty="0">
                <a:latin typeface="Calibri" panose="020F0502020204030204" pitchFamily="34" charset="0"/>
                <a:cs typeface="Calibri" panose="020F0502020204030204" pitchFamily="34" charset="0"/>
              </a:rPr>
              <a:t>Example of Products</a:t>
            </a:r>
            <a:endParaRPr lang="en-US" sz="4000" i="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A50B169-6910-EE42-3EB8-FA6078948006}"/>
              </a:ext>
            </a:extLst>
          </p:cNvPr>
          <p:cNvPicPr>
            <a:picLocks noChangeAspect="1"/>
          </p:cNvPicPr>
          <p:nvPr/>
        </p:nvPicPr>
        <p:blipFill>
          <a:blip r:embed="rId2"/>
          <a:stretch>
            <a:fillRect/>
          </a:stretch>
        </p:blipFill>
        <p:spPr>
          <a:xfrm>
            <a:off x="0" y="831574"/>
            <a:ext cx="12192000" cy="4876800"/>
          </a:xfrm>
          <a:prstGeom prst="rect">
            <a:avLst/>
          </a:prstGeom>
        </p:spPr>
      </p:pic>
      <p:sp>
        <p:nvSpPr>
          <p:cNvPr id="7" name="Content Placeholder 2">
            <a:extLst>
              <a:ext uri="{FF2B5EF4-FFF2-40B4-BE49-F238E27FC236}">
                <a16:creationId xmlns:a16="http://schemas.microsoft.com/office/drawing/2014/main" id="{FE97E00C-B5C8-46EE-759A-0E35D72D490C}"/>
              </a:ext>
            </a:extLst>
          </p:cNvPr>
          <p:cNvSpPr txBox="1">
            <a:spLocks/>
          </p:cNvSpPr>
          <p:nvPr/>
        </p:nvSpPr>
        <p:spPr>
          <a:xfrm>
            <a:off x="407504" y="5315910"/>
            <a:ext cx="11376992" cy="13417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z="2000" dirty="0">
                <a:latin typeface="Calibri" panose="020F0502020204030204" pitchFamily="34" charset="0"/>
                <a:cs typeface="Calibri" panose="020F0502020204030204" pitchFamily="34" charset="0"/>
              </a:rPr>
              <a:t>Continental-scale transport of heavy smoke from northwestern Canada wildfires for May 19-21, 2023. </a:t>
            </a:r>
          </a:p>
          <a:p>
            <a:pPr fontAlgn="auto">
              <a:spcAft>
                <a:spcPts val="0"/>
              </a:spcAft>
            </a:pPr>
            <a:r>
              <a:rPr lang="en-US" sz="2000" dirty="0">
                <a:latin typeface="Calibri" panose="020F0502020204030204" pitchFamily="34" charset="0"/>
                <a:cs typeface="Calibri" panose="020F0502020204030204" pitchFamily="34" charset="0"/>
              </a:rPr>
              <a:t>Smoke reached altitudes of up to 7 km and exhibited strong spectral absorption in the UV-Vis range, revealing a significant presence of brown carbon (</a:t>
            </a:r>
            <a:r>
              <a:rPr lang="en-US" sz="2000" dirty="0" err="1">
                <a:latin typeface="Calibri" panose="020F0502020204030204" pitchFamily="34" charset="0"/>
                <a:cs typeface="Calibri" panose="020F0502020204030204" pitchFamily="34" charset="0"/>
              </a:rPr>
              <a:t>BrC</a:t>
            </a:r>
            <a:r>
              <a:rPr lang="en-US"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16342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C467D424-0761-B2D3-4C66-B4B14555FE5F}"/>
              </a:ext>
            </a:extLst>
          </p:cNvPr>
          <p:cNvSpPr txBox="1"/>
          <p:nvPr/>
        </p:nvSpPr>
        <p:spPr>
          <a:xfrm>
            <a:off x="542224" y="2233107"/>
            <a:ext cx="1280160" cy="502766"/>
          </a:xfrm>
          <a:prstGeom prst="rect">
            <a:avLst/>
          </a:prstGeom>
          <a:noFill/>
        </p:spPr>
        <p:txBody>
          <a:bodyPr wrap="square" rtlCol="0">
            <a:spAutoFit/>
          </a:bodyPr>
          <a:lstStyle/>
          <a:p>
            <a:pPr algn="ctr"/>
            <a:r>
              <a:rPr lang="en-US" sz="2667" b="1" dirty="0">
                <a:latin typeface="Calibri" panose="020F0502020204030204" pitchFamily="34" charset="0"/>
                <a:cs typeface="Calibri" panose="020F0502020204030204" pitchFamily="34" charset="0"/>
              </a:rPr>
              <a:t>Smoke</a:t>
            </a:r>
          </a:p>
        </p:txBody>
      </p:sp>
      <p:sp>
        <p:nvSpPr>
          <p:cNvPr id="29" name="TextBox 28">
            <a:extLst>
              <a:ext uri="{FF2B5EF4-FFF2-40B4-BE49-F238E27FC236}">
                <a16:creationId xmlns:a16="http://schemas.microsoft.com/office/drawing/2014/main" id="{FB608A75-F9F5-1EC0-074E-F20864952EB0}"/>
              </a:ext>
            </a:extLst>
          </p:cNvPr>
          <p:cNvSpPr txBox="1"/>
          <p:nvPr/>
        </p:nvSpPr>
        <p:spPr>
          <a:xfrm>
            <a:off x="542224" y="4637649"/>
            <a:ext cx="1280160" cy="502766"/>
          </a:xfrm>
          <a:prstGeom prst="rect">
            <a:avLst/>
          </a:prstGeom>
          <a:noFill/>
        </p:spPr>
        <p:txBody>
          <a:bodyPr wrap="square" rtlCol="0">
            <a:spAutoFit/>
          </a:bodyPr>
          <a:lstStyle/>
          <a:p>
            <a:pPr algn="ctr"/>
            <a:r>
              <a:rPr lang="en-US" sz="2667" b="1" dirty="0">
                <a:latin typeface="Calibri" panose="020F0502020204030204" pitchFamily="34" charset="0"/>
                <a:cs typeface="Calibri" panose="020F0502020204030204" pitchFamily="34" charset="0"/>
              </a:rPr>
              <a:t>Dust</a:t>
            </a:r>
          </a:p>
        </p:txBody>
      </p:sp>
      <p:sp>
        <p:nvSpPr>
          <p:cNvPr id="34" name="TextBox 33">
            <a:extLst>
              <a:ext uri="{FF2B5EF4-FFF2-40B4-BE49-F238E27FC236}">
                <a16:creationId xmlns:a16="http://schemas.microsoft.com/office/drawing/2014/main" id="{019A8CD9-91E9-C976-B88D-5D427B94F8AF}"/>
              </a:ext>
            </a:extLst>
          </p:cNvPr>
          <p:cNvSpPr txBox="1"/>
          <p:nvPr/>
        </p:nvSpPr>
        <p:spPr>
          <a:xfrm>
            <a:off x="61878" y="6334780"/>
            <a:ext cx="7347065" cy="502573"/>
          </a:xfrm>
          <a:prstGeom prst="rect">
            <a:avLst/>
          </a:prstGeom>
          <a:noFill/>
        </p:spPr>
        <p:txBody>
          <a:bodyPr wrap="square" rtlCol="0">
            <a:spAutoFit/>
          </a:bodyPr>
          <a:lstStyle/>
          <a:p>
            <a:r>
              <a:rPr lang="en-US" sz="1333" dirty="0">
                <a:latin typeface="Calibri" panose="020F0502020204030204" pitchFamily="34" charset="0"/>
                <a:cs typeface="Calibri" panose="020F0502020204030204" pitchFamily="34" charset="0"/>
              </a:rPr>
              <a:t>EE range of AOD: ±(0.2 × AERONET AOD + 0.05)</a:t>
            </a:r>
          </a:p>
          <a:p>
            <a:r>
              <a:rPr lang="en-US" sz="1333" dirty="0">
                <a:latin typeface="Calibri" panose="020F0502020204030204" pitchFamily="34" charset="0"/>
                <a:cs typeface="Calibri" panose="020F0502020204030204" pitchFamily="34" charset="0"/>
              </a:rPr>
              <a:t>EE range of SSA: ±(AERONET SSA + 0.03 (or ±0.05)); only when AERONET AOD &gt; 0.6</a:t>
            </a:r>
          </a:p>
        </p:txBody>
      </p:sp>
      <p:sp>
        <p:nvSpPr>
          <p:cNvPr id="3" name="Slide Number Placeholder 2">
            <a:extLst>
              <a:ext uri="{FF2B5EF4-FFF2-40B4-BE49-F238E27FC236}">
                <a16:creationId xmlns:a16="http://schemas.microsoft.com/office/drawing/2014/main" id="{D93168B2-921C-02B0-2D7B-7225F1676ED0}"/>
              </a:ext>
            </a:extLst>
          </p:cNvPr>
          <p:cNvSpPr>
            <a:spLocks noGrp="1"/>
          </p:cNvSpPr>
          <p:nvPr>
            <p:ph type="sldNum" sz="quarter" idx="12"/>
          </p:nvPr>
        </p:nvSpPr>
        <p:spPr/>
        <p:txBody>
          <a:bodyPr/>
          <a:lstStyle/>
          <a:p>
            <a:fld id="{47AD7B51-A8E6-4CD0-A98C-4203B14CF709}" type="slidenum">
              <a:rPr lang="en-US" smtClean="0"/>
              <a:t>5</a:t>
            </a:fld>
            <a:endParaRPr lang="en-US" dirty="0"/>
          </a:p>
        </p:txBody>
      </p:sp>
      <p:sp>
        <p:nvSpPr>
          <p:cNvPr id="4" name="TextBox 3">
            <a:extLst>
              <a:ext uri="{FF2B5EF4-FFF2-40B4-BE49-F238E27FC236}">
                <a16:creationId xmlns:a16="http://schemas.microsoft.com/office/drawing/2014/main" id="{926CFC8F-CB03-408D-D0CC-6F2CF7AF138D}"/>
              </a:ext>
            </a:extLst>
          </p:cNvPr>
          <p:cNvSpPr txBox="1"/>
          <p:nvPr/>
        </p:nvSpPr>
        <p:spPr>
          <a:xfrm>
            <a:off x="1234047" y="48223"/>
            <a:ext cx="9723944" cy="707886"/>
          </a:xfrm>
          <a:prstGeom prst="rect">
            <a:avLst/>
          </a:prstGeom>
          <a:noFill/>
        </p:spPr>
        <p:txBody>
          <a:bodyPr wrap="none" rtlCol="0">
            <a:spAutoFit/>
          </a:bodyPr>
          <a:lstStyle/>
          <a:p>
            <a:pPr algn="ctr"/>
            <a:r>
              <a:rPr lang="en-US" sz="4000" b="1" dirty="0">
                <a:latin typeface="Calibri" panose="020F0502020204030204" pitchFamily="34" charset="0"/>
                <a:cs typeface="Calibri" panose="020F0502020204030204" pitchFamily="34" charset="0"/>
              </a:rPr>
              <a:t>Algorithm Tuning and Validation (2015-2023)</a:t>
            </a:r>
            <a:endParaRPr lang="en-US" sz="4000" i="1"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0C820E4-853C-3B6A-23E6-2CF003759067}"/>
              </a:ext>
            </a:extLst>
          </p:cNvPr>
          <p:cNvPicPr>
            <a:picLocks noChangeAspect="1"/>
          </p:cNvPicPr>
          <p:nvPr/>
        </p:nvPicPr>
        <p:blipFill>
          <a:blip r:embed="rId3"/>
          <a:stretch>
            <a:fillRect/>
          </a:stretch>
        </p:blipFill>
        <p:spPr>
          <a:xfrm>
            <a:off x="1980843" y="893700"/>
            <a:ext cx="8230313" cy="5523455"/>
          </a:xfrm>
          <a:prstGeom prst="rect">
            <a:avLst/>
          </a:prstGeom>
        </p:spPr>
      </p:pic>
      <p:sp>
        <p:nvSpPr>
          <p:cNvPr id="7" name="TextBox 6">
            <a:extLst>
              <a:ext uri="{FF2B5EF4-FFF2-40B4-BE49-F238E27FC236}">
                <a16:creationId xmlns:a16="http://schemas.microsoft.com/office/drawing/2014/main" id="{87E2DC28-C33D-2D55-518F-7363B729CCDF}"/>
              </a:ext>
            </a:extLst>
          </p:cNvPr>
          <p:cNvSpPr txBox="1"/>
          <p:nvPr/>
        </p:nvSpPr>
        <p:spPr>
          <a:xfrm>
            <a:off x="10389326" y="1489166"/>
            <a:ext cx="1479892" cy="646331"/>
          </a:xfrm>
          <a:prstGeom prst="rect">
            <a:avLst/>
          </a:prstGeom>
          <a:noFill/>
        </p:spPr>
        <p:txBody>
          <a:bodyPr wrap="none" rtlCol="0">
            <a:spAutoFit/>
          </a:bodyPr>
          <a:lstStyle/>
          <a:p>
            <a:r>
              <a:rPr lang="en-US" dirty="0">
                <a:solidFill>
                  <a:srgbClr val="0000FF"/>
                </a:solidFill>
              </a:rPr>
              <a:t>Previous:</a:t>
            </a:r>
          </a:p>
          <a:p>
            <a:r>
              <a:rPr lang="en-US" dirty="0">
                <a:solidFill>
                  <a:srgbClr val="0000FF"/>
                </a:solidFill>
              </a:rPr>
              <a:t>August 2024</a:t>
            </a:r>
          </a:p>
        </p:txBody>
      </p:sp>
    </p:spTree>
    <p:extLst>
      <p:ext uri="{BB962C8B-B14F-4D97-AF65-F5344CB8AC3E}">
        <p14:creationId xmlns:p14="http://schemas.microsoft.com/office/powerpoint/2010/main" val="380322531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C467D424-0761-B2D3-4C66-B4B14555FE5F}"/>
              </a:ext>
            </a:extLst>
          </p:cNvPr>
          <p:cNvSpPr txBox="1"/>
          <p:nvPr/>
        </p:nvSpPr>
        <p:spPr>
          <a:xfrm>
            <a:off x="542224" y="2233107"/>
            <a:ext cx="1280160" cy="502766"/>
          </a:xfrm>
          <a:prstGeom prst="rect">
            <a:avLst/>
          </a:prstGeom>
          <a:noFill/>
        </p:spPr>
        <p:txBody>
          <a:bodyPr wrap="square" rtlCol="0">
            <a:spAutoFit/>
          </a:bodyPr>
          <a:lstStyle/>
          <a:p>
            <a:pPr algn="ctr"/>
            <a:r>
              <a:rPr lang="en-US" sz="2667" b="1" dirty="0">
                <a:latin typeface="Calibri" panose="020F0502020204030204" pitchFamily="34" charset="0"/>
                <a:cs typeface="Calibri" panose="020F0502020204030204" pitchFamily="34" charset="0"/>
              </a:rPr>
              <a:t>Smoke</a:t>
            </a:r>
          </a:p>
        </p:txBody>
      </p:sp>
      <p:sp>
        <p:nvSpPr>
          <p:cNvPr id="29" name="TextBox 28">
            <a:extLst>
              <a:ext uri="{FF2B5EF4-FFF2-40B4-BE49-F238E27FC236}">
                <a16:creationId xmlns:a16="http://schemas.microsoft.com/office/drawing/2014/main" id="{FB608A75-F9F5-1EC0-074E-F20864952EB0}"/>
              </a:ext>
            </a:extLst>
          </p:cNvPr>
          <p:cNvSpPr txBox="1"/>
          <p:nvPr/>
        </p:nvSpPr>
        <p:spPr>
          <a:xfrm>
            <a:off x="542224" y="4637649"/>
            <a:ext cx="1280160" cy="502766"/>
          </a:xfrm>
          <a:prstGeom prst="rect">
            <a:avLst/>
          </a:prstGeom>
          <a:noFill/>
        </p:spPr>
        <p:txBody>
          <a:bodyPr wrap="square" rtlCol="0">
            <a:spAutoFit/>
          </a:bodyPr>
          <a:lstStyle/>
          <a:p>
            <a:pPr algn="ctr"/>
            <a:r>
              <a:rPr lang="en-US" sz="2667" b="1" dirty="0">
                <a:latin typeface="Calibri" panose="020F0502020204030204" pitchFamily="34" charset="0"/>
                <a:cs typeface="Calibri" panose="020F0502020204030204" pitchFamily="34" charset="0"/>
              </a:rPr>
              <a:t>Dust</a:t>
            </a:r>
          </a:p>
        </p:txBody>
      </p:sp>
      <p:sp>
        <p:nvSpPr>
          <p:cNvPr id="34" name="TextBox 33">
            <a:extLst>
              <a:ext uri="{FF2B5EF4-FFF2-40B4-BE49-F238E27FC236}">
                <a16:creationId xmlns:a16="http://schemas.microsoft.com/office/drawing/2014/main" id="{019A8CD9-91E9-C976-B88D-5D427B94F8AF}"/>
              </a:ext>
            </a:extLst>
          </p:cNvPr>
          <p:cNvSpPr txBox="1"/>
          <p:nvPr/>
        </p:nvSpPr>
        <p:spPr>
          <a:xfrm>
            <a:off x="61878" y="6334780"/>
            <a:ext cx="7347065" cy="502573"/>
          </a:xfrm>
          <a:prstGeom prst="rect">
            <a:avLst/>
          </a:prstGeom>
          <a:noFill/>
        </p:spPr>
        <p:txBody>
          <a:bodyPr wrap="square" rtlCol="0">
            <a:spAutoFit/>
          </a:bodyPr>
          <a:lstStyle/>
          <a:p>
            <a:r>
              <a:rPr lang="en-US" sz="1333" dirty="0">
                <a:latin typeface="Calibri" panose="020F0502020204030204" pitchFamily="34" charset="0"/>
                <a:cs typeface="Calibri" panose="020F0502020204030204" pitchFamily="34" charset="0"/>
              </a:rPr>
              <a:t>EE range of AOD: ±(0.2 × AERONET AOD + 0.05)</a:t>
            </a:r>
          </a:p>
          <a:p>
            <a:r>
              <a:rPr lang="en-US" sz="1333" dirty="0">
                <a:latin typeface="Calibri" panose="020F0502020204030204" pitchFamily="34" charset="0"/>
                <a:cs typeface="Calibri" panose="020F0502020204030204" pitchFamily="34" charset="0"/>
              </a:rPr>
              <a:t>EE range of SSA: ±(AERONET SSA + 0.03 (or ±0.05)); only when AERONET AOD &gt; 0.6</a:t>
            </a:r>
          </a:p>
        </p:txBody>
      </p:sp>
      <p:sp>
        <p:nvSpPr>
          <p:cNvPr id="3" name="Slide Number Placeholder 2">
            <a:extLst>
              <a:ext uri="{FF2B5EF4-FFF2-40B4-BE49-F238E27FC236}">
                <a16:creationId xmlns:a16="http://schemas.microsoft.com/office/drawing/2014/main" id="{D93168B2-921C-02B0-2D7B-7225F1676ED0}"/>
              </a:ext>
            </a:extLst>
          </p:cNvPr>
          <p:cNvSpPr>
            <a:spLocks noGrp="1"/>
          </p:cNvSpPr>
          <p:nvPr>
            <p:ph type="sldNum" sz="quarter" idx="12"/>
          </p:nvPr>
        </p:nvSpPr>
        <p:spPr/>
        <p:txBody>
          <a:bodyPr/>
          <a:lstStyle/>
          <a:p>
            <a:fld id="{47AD7B51-A8E6-4CD0-A98C-4203B14CF709}" type="slidenum">
              <a:rPr lang="en-US" smtClean="0"/>
              <a:t>6</a:t>
            </a:fld>
            <a:endParaRPr lang="en-US" dirty="0"/>
          </a:p>
        </p:txBody>
      </p:sp>
      <p:sp>
        <p:nvSpPr>
          <p:cNvPr id="4" name="TextBox 3">
            <a:extLst>
              <a:ext uri="{FF2B5EF4-FFF2-40B4-BE49-F238E27FC236}">
                <a16:creationId xmlns:a16="http://schemas.microsoft.com/office/drawing/2014/main" id="{926CFC8F-CB03-408D-D0CC-6F2CF7AF138D}"/>
              </a:ext>
            </a:extLst>
          </p:cNvPr>
          <p:cNvSpPr txBox="1"/>
          <p:nvPr/>
        </p:nvSpPr>
        <p:spPr>
          <a:xfrm>
            <a:off x="1176340" y="48223"/>
            <a:ext cx="9839360" cy="707886"/>
          </a:xfrm>
          <a:prstGeom prst="rect">
            <a:avLst/>
          </a:prstGeom>
          <a:noFill/>
        </p:spPr>
        <p:txBody>
          <a:bodyPr wrap="none" rtlCol="0">
            <a:spAutoFit/>
          </a:bodyPr>
          <a:lstStyle/>
          <a:p>
            <a:pPr algn="ctr"/>
            <a:r>
              <a:rPr lang="en-US" sz="4000" b="1" dirty="0">
                <a:latin typeface="Calibri" panose="020F0502020204030204" pitchFamily="34" charset="0"/>
                <a:cs typeface="Calibri" panose="020F0502020204030204" pitchFamily="34" charset="0"/>
              </a:rPr>
              <a:t>Algorithm Tuning and Validation (2015-2023)</a:t>
            </a:r>
            <a:endParaRPr lang="en-US" sz="4000" i="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D683A31-8039-2ABB-8E46-FEA6E8794D2B}"/>
              </a:ext>
            </a:extLst>
          </p:cNvPr>
          <p:cNvPicPr>
            <a:picLocks noChangeAspect="1"/>
          </p:cNvPicPr>
          <p:nvPr/>
        </p:nvPicPr>
        <p:blipFill>
          <a:blip r:embed="rId3"/>
          <a:stretch>
            <a:fillRect/>
          </a:stretch>
        </p:blipFill>
        <p:spPr>
          <a:xfrm>
            <a:off x="1980843" y="867571"/>
            <a:ext cx="8230313" cy="5523455"/>
          </a:xfrm>
          <a:prstGeom prst="rect">
            <a:avLst/>
          </a:prstGeom>
        </p:spPr>
      </p:pic>
      <p:sp>
        <p:nvSpPr>
          <p:cNvPr id="6" name="TextBox 5">
            <a:extLst>
              <a:ext uri="{FF2B5EF4-FFF2-40B4-BE49-F238E27FC236}">
                <a16:creationId xmlns:a16="http://schemas.microsoft.com/office/drawing/2014/main" id="{B7FD0328-26FB-8508-61FD-25F65680C790}"/>
              </a:ext>
            </a:extLst>
          </p:cNvPr>
          <p:cNvSpPr txBox="1"/>
          <p:nvPr/>
        </p:nvSpPr>
        <p:spPr>
          <a:xfrm>
            <a:off x="10389326" y="1489166"/>
            <a:ext cx="1210588" cy="646331"/>
          </a:xfrm>
          <a:prstGeom prst="rect">
            <a:avLst/>
          </a:prstGeom>
          <a:noFill/>
        </p:spPr>
        <p:txBody>
          <a:bodyPr wrap="none" rtlCol="0">
            <a:spAutoFit/>
          </a:bodyPr>
          <a:lstStyle/>
          <a:p>
            <a:r>
              <a:rPr lang="en-US" dirty="0">
                <a:solidFill>
                  <a:srgbClr val="0000FF"/>
                </a:solidFill>
              </a:rPr>
              <a:t>Latest:</a:t>
            </a:r>
          </a:p>
          <a:p>
            <a:r>
              <a:rPr lang="en-US" dirty="0">
                <a:solidFill>
                  <a:srgbClr val="0000FF"/>
                </a:solidFill>
              </a:rPr>
              <a:t>9/29/2024</a:t>
            </a:r>
          </a:p>
        </p:txBody>
      </p:sp>
    </p:spTree>
    <p:extLst>
      <p:ext uri="{BB962C8B-B14F-4D97-AF65-F5344CB8AC3E}">
        <p14:creationId xmlns:p14="http://schemas.microsoft.com/office/powerpoint/2010/main" val="392516442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6C8169F3-0C4A-5B82-CC00-C435C5031376}"/>
              </a:ext>
            </a:extLst>
          </p:cNvPr>
          <p:cNvSpPr txBox="1"/>
          <p:nvPr/>
        </p:nvSpPr>
        <p:spPr>
          <a:xfrm>
            <a:off x="149921" y="5685868"/>
            <a:ext cx="6538262" cy="748795"/>
          </a:xfrm>
          <a:prstGeom prst="rect">
            <a:avLst/>
          </a:prstGeom>
          <a:noFill/>
        </p:spPr>
        <p:txBody>
          <a:bodyPr wrap="square" rtlCol="0">
            <a:spAutoFit/>
          </a:bodyPr>
          <a:lstStyle/>
          <a:p>
            <a:r>
              <a:rPr lang="en-US" sz="2133" b="1" dirty="0">
                <a:latin typeface="Calibri" panose="020F0502020204030204" pitchFamily="34" charset="0"/>
                <a:cs typeface="Calibri" panose="020F0502020204030204" pitchFamily="34" charset="0"/>
              </a:rPr>
              <a:t>CALIOP: Backscatter-weighted height. </a:t>
            </a:r>
          </a:p>
          <a:p>
            <a:r>
              <a:rPr lang="en-US" sz="2133" b="1" dirty="0">
                <a:latin typeface="Calibri" panose="020F0502020204030204" pitchFamily="34" charset="0"/>
                <a:cs typeface="Calibri" panose="020F0502020204030204" pitchFamily="34" charset="0"/>
              </a:rPr>
              <a:t>Collocation when CALIOP AOD &gt; 0.6; ±30min from EPIC </a:t>
            </a:r>
          </a:p>
        </p:txBody>
      </p:sp>
      <p:sp>
        <p:nvSpPr>
          <p:cNvPr id="3" name="Footer Placeholder 2">
            <a:extLst>
              <a:ext uri="{FF2B5EF4-FFF2-40B4-BE49-F238E27FC236}">
                <a16:creationId xmlns:a16="http://schemas.microsoft.com/office/drawing/2014/main" id="{F01373EA-5599-72C4-3214-32644982BD95}"/>
              </a:ext>
            </a:extLst>
          </p:cNvPr>
          <p:cNvSpPr>
            <a:spLocks noGrp="1"/>
          </p:cNvSpPr>
          <p:nvPr>
            <p:ph type="ftr" sz="quarter" idx="11"/>
          </p:nvPr>
        </p:nvSpPr>
        <p:spPr/>
        <p:txBody>
          <a:bodyPr/>
          <a:lstStyle/>
          <a:p>
            <a:r>
              <a:rPr lang="en-US"/>
              <a:t>DSCOVR EPIC STM, Oct. 16-28, 2024</a:t>
            </a:r>
            <a:endParaRPr lang="en-US" dirty="0"/>
          </a:p>
        </p:txBody>
      </p:sp>
      <p:sp>
        <p:nvSpPr>
          <p:cNvPr id="5" name="Slide Number Placeholder 4">
            <a:extLst>
              <a:ext uri="{FF2B5EF4-FFF2-40B4-BE49-F238E27FC236}">
                <a16:creationId xmlns:a16="http://schemas.microsoft.com/office/drawing/2014/main" id="{B15771EF-CA8B-772F-F245-0C4BF8B6ED55}"/>
              </a:ext>
            </a:extLst>
          </p:cNvPr>
          <p:cNvSpPr>
            <a:spLocks noGrp="1"/>
          </p:cNvSpPr>
          <p:nvPr>
            <p:ph type="sldNum" sz="quarter" idx="12"/>
          </p:nvPr>
        </p:nvSpPr>
        <p:spPr/>
        <p:txBody>
          <a:bodyPr/>
          <a:lstStyle/>
          <a:p>
            <a:fld id="{47AD7B51-A8E6-4CD0-A98C-4203B14CF709}" type="slidenum">
              <a:rPr lang="en-US" smtClean="0"/>
              <a:t>7</a:t>
            </a:fld>
            <a:endParaRPr lang="en-US" dirty="0"/>
          </a:p>
        </p:txBody>
      </p:sp>
      <p:sp>
        <p:nvSpPr>
          <p:cNvPr id="7" name="TextBox 6">
            <a:extLst>
              <a:ext uri="{FF2B5EF4-FFF2-40B4-BE49-F238E27FC236}">
                <a16:creationId xmlns:a16="http://schemas.microsoft.com/office/drawing/2014/main" id="{72E60EA4-15E2-002C-F5CC-CB8D27C5EC81}"/>
              </a:ext>
            </a:extLst>
          </p:cNvPr>
          <p:cNvSpPr txBox="1"/>
          <p:nvPr/>
        </p:nvSpPr>
        <p:spPr>
          <a:xfrm>
            <a:off x="1422856" y="48223"/>
            <a:ext cx="9346341" cy="707886"/>
          </a:xfrm>
          <a:prstGeom prst="rect">
            <a:avLst/>
          </a:prstGeom>
          <a:noFill/>
        </p:spPr>
        <p:txBody>
          <a:bodyPr wrap="none" rtlCol="0">
            <a:spAutoFit/>
          </a:bodyPr>
          <a:lstStyle/>
          <a:p>
            <a:pPr algn="ctr"/>
            <a:r>
              <a:rPr lang="en-US" sz="4000" b="1" dirty="0">
                <a:latin typeface="Calibri" panose="020F0502020204030204" pitchFamily="34" charset="0"/>
                <a:cs typeface="Calibri" panose="020F0502020204030204" pitchFamily="34" charset="0"/>
              </a:rPr>
              <a:t>ALH Validation Against CALIOP (2015-2023)</a:t>
            </a:r>
            <a:endParaRPr lang="en-US" sz="4000" i="1"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D32FFE19-018D-54FD-07C7-714009781499}"/>
              </a:ext>
            </a:extLst>
          </p:cNvPr>
          <p:cNvSpPr txBox="1"/>
          <p:nvPr/>
        </p:nvSpPr>
        <p:spPr>
          <a:xfrm>
            <a:off x="7535478" y="5559444"/>
            <a:ext cx="4544834" cy="923330"/>
          </a:xfrm>
          <a:prstGeom prst="rect">
            <a:avLst/>
          </a:prstGeom>
          <a:noFill/>
        </p:spPr>
        <p:txBody>
          <a:bodyPr wrap="none" rtlCol="0">
            <a:spAutoFit/>
          </a:bodyPr>
          <a:lstStyle/>
          <a:p>
            <a:r>
              <a:rPr lang="en-US" b="1" dirty="0"/>
              <a:t>Bias land: -450m (smoke);  -750m (dust)</a:t>
            </a:r>
          </a:p>
          <a:p>
            <a:r>
              <a:rPr lang="en-US" b="1" dirty="0"/>
              <a:t>Bias ocean: No</a:t>
            </a:r>
          </a:p>
          <a:p>
            <a:r>
              <a:rPr lang="en-US" b="1" dirty="0"/>
              <a:t>RMSE: ~1.1km</a:t>
            </a:r>
          </a:p>
        </p:txBody>
      </p:sp>
      <p:grpSp>
        <p:nvGrpSpPr>
          <p:cNvPr id="4" name="Group 3">
            <a:extLst>
              <a:ext uri="{FF2B5EF4-FFF2-40B4-BE49-F238E27FC236}">
                <a16:creationId xmlns:a16="http://schemas.microsoft.com/office/drawing/2014/main" id="{3BC2E2FA-11A0-62CB-1683-1C4D884BD450}"/>
              </a:ext>
            </a:extLst>
          </p:cNvPr>
          <p:cNvGrpSpPr/>
          <p:nvPr/>
        </p:nvGrpSpPr>
        <p:grpSpPr>
          <a:xfrm>
            <a:off x="798022" y="932798"/>
            <a:ext cx="10595956" cy="4644044"/>
            <a:chOff x="798022" y="932798"/>
            <a:chExt cx="10595956" cy="4644044"/>
          </a:xfrm>
        </p:grpSpPr>
        <p:pic>
          <p:nvPicPr>
            <p:cNvPr id="9" name="Picture 8">
              <a:extLst>
                <a:ext uri="{FF2B5EF4-FFF2-40B4-BE49-F238E27FC236}">
                  <a16:creationId xmlns:a16="http://schemas.microsoft.com/office/drawing/2014/main" id="{E65F474E-C79F-66AA-5A39-9963C93FFF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022" y="932798"/>
              <a:ext cx="10595956" cy="4644044"/>
            </a:xfrm>
            <a:prstGeom prst="rect">
              <a:avLst/>
            </a:prstGeom>
          </p:spPr>
        </p:pic>
        <p:sp>
          <p:nvSpPr>
            <p:cNvPr id="2" name="TextBox 1">
              <a:extLst>
                <a:ext uri="{FF2B5EF4-FFF2-40B4-BE49-F238E27FC236}">
                  <a16:creationId xmlns:a16="http://schemas.microsoft.com/office/drawing/2014/main" id="{8065761C-418A-F415-4FD6-CE5F0A67BE81}"/>
                </a:ext>
              </a:extLst>
            </p:cNvPr>
            <p:cNvSpPr txBox="1"/>
            <p:nvPr/>
          </p:nvSpPr>
          <p:spPr>
            <a:xfrm rot="16200000">
              <a:off x="487471" y="3275111"/>
              <a:ext cx="1870769" cy="307777"/>
            </a:xfrm>
            <a:prstGeom prst="rect">
              <a:avLst/>
            </a:prstGeom>
            <a:solidFill>
              <a:schemeClr val="bg1"/>
            </a:solidFill>
          </p:spPr>
          <p:txBody>
            <a:bodyPr wrap="none" rtlCol="0">
              <a:spAutoFit/>
            </a:bodyPr>
            <a:lstStyle/>
            <a:p>
              <a:r>
                <a:rPr lang="en-US" sz="1400" b="1" dirty="0"/>
                <a:t>MAIAC ALH [0-7km]</a:t>
              </a:r>
            </a:p>
          </p:txBody>
        </p:sp>
      </p:grpSp>
    </p:spTree>
    <p:extLst>
      <p:ext uri="{BB962C8B-B14F-4D97-AF65-F5344CB8AC3E}">
        <p14:creationId xmlns:p14="http://schemas.microsoft.com/office/powerpoint/2010/main" val="291002357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EBC1C6-5FF2-B67D-144A-0E3E3F0AC6B6}"/>
              </a:ext>
            </a:extLst>
          </p:cNvPr>
          <p:cNvPicPr>
            <a:picLocks noChangeAspect="1"/>
          </p:cNvPicPr>
          <p:nvPr/>
        </p:nvPicPr>
        <p:blipFill>
          <a:blip r:embed="rId2"/>
          <a:srcRect l="3777" r="3494"/>
          <a:stretch/>
        </p:blipFill>
        <p:spPr>
          <a:xfrm>
            <a:off x="275157" y="3146046"/>
            <a:ext cx="8486911" cy="3057143"/>
          </a:xfrm>
          <a:prstGeom prst="rect">
            <a:avLst/>
          </a:prstGeom>
        </p:spPr>
      </p:pic>
      <p:pic>
        <p:nvPicPr>
          <p:cNvPr id="3" name="Picture 2">
            <a:extLst>
              <a:ext uri="{FF2B5EF4-FFF2-40B4-BE49-F238E27FC236}">
                <a16:creationId xmlns:a16="http://schemas.microsoft.com/office/drawing/2014/main" id="{C1F863FD-7F69-FB4F-716F-5E85BC283096}"/>
              </a:ext>
            </a:extLst>
          </p:cNvPr>
          <p:cNvPicPr>
            <a:picLocks noChangeAspect="1"/>
          </p:cNvPicPr>
          <p:nvPr/>
        </p:nvPicPr>
        <p:blipFill>
          <a:blip r:embed="rId3"/>
          <a:stretch>
            <a:fillRect/>
          </a:stretch>
        </p:blipFill>
        <p:spPr>
          <a:xfrm>
            <a:off x="8889175" y="3020287"/>
            <a:ext cx="2933333" cy="2933333"/>
          </a:xfrm>
          <a:prstGeom prst="rect">
            <a:avLst/>
          </a:prstGeom>
        </p:spPr>
      </p:pic>
      <p:sp>
        <p:nvSpPr>
          <p:cNvPr id="4" name="Footer Placeholder 3">
            <a:extLst>
              <a:ext uri="{FF2B5EF4-FFF2-40B4-BE49-F238E27FC236}">
                <a16:creationId xmlns:a16="http://schemas.microsoft.com/office/drawing/2014/main" id="{F8C3F900-0F29-A2AC-7BF7-83F0B6C5897D}"/>
              </a:ext>
            </a:extLst>
          </p:cNvPr>
          <p:cNvSpPr>
            <a:spLocks noGrp="1"/>
          </p:cNvSpPr>
          <p:nvPr>
            <p:ph type="ftr" sz="quarter" idx="11"/>
          </p:nvPr>
        </p:nvSpPr>
        <p:spPr/>
        <p:txBody>
          <a:bodyPr/>
          <a:lstStyle/>
          <a:p>
            <a:r>
              <a:rPr lang="en-US"/>
              <a:t>DSCOVR EPIC STM, Oct. 16-28, 2024</a:t>
            </a:r>
            <a:endParaRPr lang="en-US" dirty="0"/>
          </a:p>
        </p:txBody>
      </p:sp>
      <p:sp>
        <p:nvSpPr>
          <p:cNvPr id="5" name="Slide Number Placeholder 4">
            <a:extLst>
              <a:ext uri="{FF2B5EF4-FFF2-40B4-BE49-F238E27FC236}">
                <a16:creationId xmlns:a16="http://schemas.microsoft.com/office/drawing/2014/main" id="{29B817A9-E22B-A5C6-3728-945E40B98EF7}"/>
              </a:ext>
            </a:extLst>
          </p:cNvPr>
          <p:cNvSpPr>
            <a:spLocks noGrp="1"/>
          </p:cNvSpPr>
          <p:nvPr>
            <p:ph type="sldNum" sz="quarter" idx="12"/>
          </p:nvPr>
        </p:nvSpPr>
        <p:spPr/>
        <p:txBody>
          <a:bodyPr/>
          <a:lstStyle/>
          <a:p>
            <a:fld id="{47AD7B51-A8E6-4CD0-A98C-4203B14CF709}" type="slidenum">
              <a:rPr lang="en-US" smtClean="0"/>
              <a:t>8</a:t>
            </a:fld>
            <a:endParaRPr lang="en-US" dirty="0"/>
          </a:p>
        </p:txBody>
      </p:sp>
      <p:sp>
        <p:nvSpPr>
          <p:cNvPr id="6" name="TextBox 5">
            <a:extLst>
              <a:ext uri="{FF2B5EF4-FFF2-40B4-BE49-F238E27FC236}">
                <a16:creationId xmlns:a16="http://schemas.microsoft.com/office/drawing/2014/main" id="{761F5164-9326-A276-FED9-D2D9B1AD067E}"/>
              </a:ext>
            </a:extLst>
          </p:cNvPr>
          <p:cNvSpPr txBox="1"/>
          <p:nvPr/>
        </p:nvSpPr>
        <p:spPr>
          <a:xfrm>
            <a:off x="3432355" y="48223"/>
            <a:ext cx="5327356" cy="707886"/>
          </a:xfrm>
          <a:prstGeom prst="rect">
            <a:avLst/>
          </a:prstGeom>
          <a:noFill/>
        </p:spPr>
        <p:txBody>
          <a:bodyPr wrap="none" rtlCol="0">
            <a:spAutoFit/>
          </a:bodyPr>
          <a:lstStyle/>
          <a:p>
            <a:pPr algn="ctr"/>
            <a:r>
              <a:rPr lang="en-US" sz="4000" b="1" dirty="0">
                <a:latin typeface="Calibri" panose="020F0502020204030204" pitchFamily="34" charset="0"/>
                <a:cs typeface="Calibri" panose="020F0502020204030204" pitchFamily="34" charset="0"/>
              </a:rPr>
              <a:t>Limitations: MAIAC EPIC</a:t>
            </a:r>
            <a:endParaRPr lang="en-US" sz="4000" i="1"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D2AFD10-11DB-83EE-EC1E-F8836539C469}"/>
              </a:ext>
            </a:extLst>
          </p:cNvPr>
          <p:cNvSpPr txBox="1"/>
          <p:nvPr/>
        </p:nvSpPr>
        <p:spPr>
          <a:xfrm>
            <a:off x="544695" y="1058525"/>
            <a:ext cx="6987810" cy="1785104"/>
          </a:xfrm>
          <a:prstGeom prst="rect">
            <a:avLst/>
          </a:prstGeom>
          <a:noFill/>
        </p:spPr>
        <p:txBody>
          <a:bodyPr wrap="none" rtlCol="0">
            <a:spAutoFit/>
          </a:bodyPr>
          <a:lstStyle/>
          <a:p>
            <a:pPr marL="285750" indent="-285750">
              <a:spcAft>
                <a:spcPts val="600"/>
              </a:spcAft>
              <a:buFont typeface="Arial" panose="020B0604020202020204" pitchFamily="34" charset="0"/>
              <a:buChar char="•"/>
            </a:pPr>
            <a:r>
              <a:rPr lang="en-US" dirty="0"/>
              <a:t>Large footprint (16km nadir)</a:t>
            </a:r>
          </a:p>
          <a:p>
            <a:pPr marL="285750" indent="-285750">
              <a:spcAft>
                <a:spcPts val="600"/>
              </a:spcAft>
              <a:buFont typeface="Arial" panose="020B0604020202020204" pitchFamily="34" charset="0"/>
              <a:buChar char="•"/>
            </a:pPr>
            <a:r>
              <a:rPr lang="en-US" dirty="0"/>
              <a:t>Lack of NIR – SWIR and thermal channels</a:t>
            </a:r>
          </a:p>
          <a:p>
            <a:pPr marL="285750" indent="-285750">
              <a:spcAft>
                <a:spcPts val="600"/>
              </a:spcAft>
              <a:buFont typeface="Arial" panose="020B0604020202020204" pitchFamily="34" charset="0"/>
              <a:buChar char="•"/>
            </a:pPr>
            <a:r>
              <a:rPr lang="en-US" dirty="0"/>
              <a:t>Backscatter view geometry minimizing aerosol vs surface signal</a:t>
            </a:r>
          </a:p>
          <a:p>
            <a:pPr marL="285750" indent="-285750">
              <a:spcAft>
                <a:spcPts val="600"/>
              </a:spcAft>
              <a:buFont typeface="Arial" panose="020B0604020202020204" pitchFamily="34" charset="0"/>
              <a:buChar char="•"/>
            </a:pPr>
            <a:r>
              <a:rPr lang="en-US" dirty="0"/>
              <a:t>Assumption of size distribution and real refractive index</a:t>
            </a:r>
          </a:p>
          <a:p>
            <a:pPr marL="285750" indent="-285750">
              <a:spcAft>
                <a:spcPts val="600"/>
              </a:spcAft>
              <a:buFont typeface="Arial" panose="020B0604020202020204" pitchFamily="34" charset="0"/>
              <a:buChar char="•"/>
            </a:pPr>
            <a:r>
              <a:rPr lang="en-US" dirty="0"/>
              <a:t>Assumption of pure aerosol types (smoke or dust)</a:t>
            </a:r>
          </a:p>
        </p:txBody>
      </p:sp>
      <p:sp>
        <p:nvSpPr>
          <p:cNvPr id="8" name="Right Brace 7">
            <a:extLst>
              <a:ext uri="{FF2B5EF4-FFF2-40B4-BE49-F238E27FC236}">
                <a16:creationId xmlns:a16="http://schemas.microsoft.com/office/drawing/2014/main" id="{F734D8B0-1685-9074-1A38-EE75A278F1A8}"/>
              </a:ext>
            </a:extLst>
          </p:cNvPr>
          <p:cNvSpPr/>
          <p:nvPr/>
        </p:nvSpPr>
        <p:spPr>
          <a:xfrm>
            <a:off x="6226629" y="1058525"/>
            <a:ext cx="200297" cy="707886"/>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80594BAD-9E0E-E73F-FA35-BE2889F4A58F}"/>
              </a:ext>
            </a:extLst>
          </p:cNvPr>
          <p:cNvSpPr txBox="1"/>
          <p:nvPr/>
        </p:nvSpPr>
        <p:spPr>
          <a:xfrm>
            <a:off x="6600974" y="1227802"/>
            <a:ext cx="2544286" cy="369332"/>
          </a:xfrm>
          <a:prstGeom prst="rect">
            <a:avLst/>
          </a:prstGeom>
          <a:noFill/>
        </p:spPr>
        <p:txBody>
          <a:bodyPr wrap="none" rtlCol="0">
            <a:spAutoFit/>
          </a:bodyPr>
          <a:lstStyle/>
          <a:p>
            <a:r>
              <a:rPr lang="en-US" dirty="0"/>
              <a:t>Limited cloud detection</a:t>
            </a:r>
          </a:p>
        </p:txBody>
      </p:sp>
    </p:spTree>
    <p:extLst>
      <p:ext uri="{BB962C8B-B14F-4D97-AF65-F5344CB8AC3E}">
        <p14:creationId xmlns:p14="http://schemas.microsoft.com/office/powerpoint/2010/main" val="1243673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8C3F900-0F29-A2AC-7BF7-83F0B6C5897D}"/>
              </a:ext>
            </a:extLst>
          </p:cNvPr>
          <p:cNvSpPr>
            <a:spLocks noGrp="1"/>
          </p:cNvSpPr>
          <p:nvPr>
            <p:ph type="ftr" sz="quarter" idx="11"/>
          </p:nvPr>
        </p:nvSpPr>
        <p:spPr/>
        <p:txBody>
          <a:bodyPr/>
          <a:lstStyle/>
          <a:p>
            <a:r>
              <a:rPr lang="en-US"/>
              <a:t>DSCOVR EPIC STM, Oct. 16-28, 2024</a:t>
            </a:r>
            <a:endParaRPr lang="en-US" dirty="0"/>
          </a:p>
        </p:txBody>
      </p:sp>
      <p:sp>
        <p:nvSpPr>
          <p:cNvPr id="5" name="Slide Number Placeholder 4">
            <a:extLst>
              <a:ext uri="{FF2B5EF4-FFF2-40B4-BE49-F238E27FC236}">
                <a16:creationId xmlns:a16="http://schemas.microsoft.com/office/drawing/2014/main" id="{29B817A9-E22B-A5C6-3728-945E40B98EF7}"/>
              </a:ext>
            </a:extLst>
          </p:cNvPr>
          <p:cNvSpPr>
            <a:spLocks noGrp="1"/>
          </p:cNvSpPr>
          <p:nvPr>
            <p:ph type="sldNum" sz="quarter" idx="12"/>
          </p:nvPr>
        </p:nvSpPr>
        <p:spPr/>
        <p:txBody>
          <a:bodyPr/>
          <a:lstStyle/>
          <a:p>
            <a:fld id="{47AD7B51-A8E6-4CD0-A98C-4203B14CF709}" type="slidenum">
              <a:rPr lang="en-US" smtClean="0"/>
              <a:t>9</a:t>
            </a:fld>
            <a:endParaRPr lang="en-US" dirty="0"/>
          </a:p>
        </p:txBody>
      </p:sp>
      <p:sp>
        <p:nvSpPr>
          <p:cNvPr id="6" name="TextBox 5">
            <a:extLst>
              <a:ext uri="{FF2B5EF4-FFF2-40B4-BE49-F238E27FC236}">
                <a16:creationId xmlns:a16="http://schemas.microsoft.com/office/drawing/2014/main" id="{78278F75-C6E6-EE10-4613-F83D9DFCC093}"/>
              </a:ext>
            </a:extLst>
          </p:cNvPr>
          <p:cNvSpPr txBox="1"/>
          <p:nvPr/>
        </p:nvSpPr>
        <p:spPr>
          <a:xfrm>
            <a:off x="2871403" y="48223"/>
            <a:ext cx="6449266" cy="707886"/>
          </a:xfrm>
          <a:prstGeom prst="rect">
            <a:avLst/>
          </a:prstGeom>
          <a:noFill/>
        </p:spPr>
        <p:txBody>
          <a:bodyPr wrap="none" rtlCol="0">
            <a:spAutoFit/>
          </a:bodyPr>
          <a:lstStyle/>
          <a:p>
            <a:pPr algn="ctr"/>
            <a:r>
              <a:rPr lang="en-US" sz="4000" b="1" dirty="0">
                <a:latin typeface="Calibri" panose="020F0502020204030204" pitchFamily="34" charset="0"/>
                <a:cs typeface="Calibri" panose="020F0502020204030204" pitchFamily="34" charset="0"/>
              </a:rPr>
              <a:t>Limitations: MAIAC GOES-ABI</a:t>
            </a:r>
            <a:endParaRPr lang="en-US" sz="4000" i="1" dirty="0">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0284B165-CD47-3E31-3A61-955A2A379F1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578"/>
          <a:stretch/>
        </p:blipFill>
        <p:spPr bwMode="auto">
          <a:xfrm>
            <a:off x="7921015" y="4667008"/>
            <a:ext cx="3587933" cy="1982681"/>
          </a:xfrm>
          <a:prstGeom prst="rect">
            <a:avLst/>
          </a:prstGeom>
          <a:noFill/>
          <a:ln>
            <a:noFill/>
          </a:ln>
          <a:extLst>
            <a:ext uri="{53640926-AAD7-44D8-BBD7-CCE9431645EC}">
              <a14:shadowObscured xmlns:a14="http://schemas.microsoft.com/office/drawing/2010/main"/>
            </a:ext>
          </a:extLst>
        </p:spPr>
      </p:pic>
      <p:pic>
        <p:nvPicPr>
          <p:cNvPr id="20" name="Picture 19" descr="A picture containing diagram&#10;&#10;Description automatically generated">
            <a:extLst>
              <a:ext uri="{FF2B5EF4-FFF2-40B4-BE49-F238E27FC236}">
                <a16:creationId xmlns:a16="http://schemas.microsoft.com/office/drawing/2014/main" id="{4E633B8E-1AA9-2102-E3F2-DD587C73CC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47314" y="1099731"/>
            <a:ext cx="3669714" cy="1942124"/>
          </a:xfrm>
          <a:prstGeom prst="rect">
            <a:avLst/>
          </a:prstGeom>
        </p:spPr>
      </p:pic>
      <p:sp>
        <p:nvSpPr>
          <p:cNvPr id="21" name="TextBox 20">
            <a:extLst>
              <a:ext uri="{FF2B5EF4-FFF2-40B4-BE49-F238E27FC236}">
                <a16:creationId xmlns:a16="http://schemas.microsoft.com/office/drawing/2014/main" id="{976A839D-D4A5-F822-3570-79A3D6B90428}"/>
              </a:ext>
            </a:extLst>
          </p:cNvPr>
          <p:cNvSpPr txBox="1"/>
          <p:nvPr/>
        </p:nvSpPr>
        <p:spPr>
          <a:xfrm>
            <a:off x="544695" y="1058525"/>
            <a:ext cx="6987810" cy="1785104"/>
          </a:xfrm>
          <a:prstGeom prst="rect">
            <a:avLst/>
          </a:prstGeom>
          <a:noFill/>
        </p:spPr>
        <p:txBody>
          <a:bodyPr wrap="none" rtlCol="0">
            <a:spAutoFit/>
          </a:bodyPr>
          <a:lstStyle/>
          <a:p>
            <a:pPr marL="285750" indent="-285750">
              <a:spcAft>
                <a:spcPts val="600"/>
              </a:spcAft>
              <a:buFont typeface="Arial" panose="020B0604020202020204" pitchFamily="34" charset="0"/>
              <a:buChar char="•"/>
            </a:pPr>
            <a:r>
              <a:rPr lang="en-US" dirty="0"/>
              <a:t>Footprint (~1-2 km)</a:t>
            </a:r>
          </a:p>
          <a:p>
            <a:pPr marL="285750" indent="-285750">
              <a:spcAft>
                <a:spcPts val="600"/>
              </a:spcAft>
              <a:buFont typeface="Arial" panose="020B0604020202020204" pitchFamily="34" charset="0"/>
              <a:buChar char="•"/>
            </a:pPr>
            <a:r>
              <a:rPr lang="en-US" dirty="0"/>
              <a:t>Very good cloud/shadow/snow detection &amp; surface knowledge</a:t>
            </a:r>
          </a:p>
          <a:p>
            <a:pPr marL="285750" indent="-285750">
              <a:spcAft>
                <a:spcPts val="600"/>
              </a:spcAft>
              <a:buFont typeface="Arial" panose="020B0604020202020204" pitchFamily="34" charset="0"/>
              <a:buChar char="•"/>
            </a:pPr>
            <a:r>
              <a:rPr lang="en-US" dirty="0"/>
              <a:t>Only Blue, Red and SWIR bands for AOD retrieval over land</a:t>
            </a:r>
          </a:p>
          <a:p>
            <a:pPr marL="285750" indent="-285750">
              <a:spcAft>
                <a:spcPts val="600"/>
              </a:spcAft>
              <a:buFont typeface="Arial" panose="020B0604020202020204" pitchFamily="34" charset="0"/>
              <a:buChar char="•"/>
            </a:pPr>
            <a:r>
              <a:rPr lang="en-US" dirty="0"/>
              <a:t>Assumption of size distribution and </a:t>
            </a:r>
            <a:r>
              <a:rPr lang="en-US" b="1" i="1" dirty="0"/>
              <a:t>complex</a:t>
            </a:r>
            <a:r>
              <a:rPr lang="en-US" dirty="0"/>
              <a:t> refractive index</a:t>
            </a:r>
          </a:p>
          <a:p>
            <a:pPr marL="285750" indent="-285750">
              <a:spcAft>
                <a:spcPts val="600"/>
              </a:spcAft>
              <a:buFont typeface="Arial" panose="020B0604020202020204" pitchFamily="34" charset="0"/>
              <a:buChar char="•"/>
            </a:pPr>
            <a:r>
              <a:rPr lang="en-US" dirty="0"/>
              <a:t>Assumption of pure aerosol types (smoke or dust)</a:t>
            </a:r>
          </a:p>
        </p:txBody>
      </p:sp>
      <p:sp>
        <p:nvSpPr>
          <p:cNvPr id="24" name="Rectangle 23">
            <a:extLst>
              <a:ext uri="{FF2B5EF4-FFF2-40B4-BE49-F238E27FC236}">
                <a16:creationId xmlns:a16="http://schemas.microsoft.com/office/drawing/2014/main" id="{861D750B-96C4-E0AF-6B38-1F74CC2A8627}"/>
              </a:ext>
            </a:extLst>
          </p:cNvPr>
          <p:cNvSpPr/>
          <p:nvPr/>
        </p:nvSpPr>
        <p:spPr>
          <a:xfrm>
            <a:off x="1470651" y="6532241"/>
            <a:ext cx="337457" cy="129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21596399-B281-C486-97EE-B56D99E48EE9}"/>
              </a:ext>
            </a:extLst>
          </p:cNvPr>
          <p:cNvGrpSpPr/>
          <p:nvPr/>
        </p:nvGrpSpPr>
        <p:grpSpPr>
          <a:xfrm>
            <a:off x="150714" y="2809695"/>
            <a:ext cx="7479679" cy="3546655"/>
            <a:chOff x="150714" y="2809695"/>
            <a:chExt cx="7479679" cy="3546655"/>
          </a:xfrm>
        </p:grpSpPr>
        <p:pic>
          <p:nvPicPr>
            <p:cNvPr id="14" name="Picture 13">
              <a:extLst>
                <a:ext uri="{FF2B5EF4-FFF2-40B4-BE49-F238E27FC236}">
                  <a16:creationId xmlns:a16="http://schemas.microsoft.com/office/drawing/2014/main" id="{2265CF3F-3D80-45D8-DB83-FEAA526FED1F}"/>
                </a:ext>
              </a:extLst>
            </p:cNvPr>
            <p:cNvPicPr>
              <a:picLocks noChangeAspect="1"/>
            </p:cNvPicPr>
            <p:nvPr/>
          </p:nvPicPr>
          <p:blipFill>
            <a:blip r:embed="rId4"/>
            <a:stretch>
              <a:fillRect/>
            </a:stretch>
          </p:blipFill>
          <p:spPr>
            <a:xfrm>
              <a:off x="150714" y="2809695"/>
              <a:ext cx="7479679" cy="3546655"/>
            </a:xfrm>
            <a:prstGeom prst="rect">
              <a:avLst/>
            </a:prstGeom>
          </p:spPr>
        </p:pic>
        <p:sp>
          <p:nvSpPr>
            <p:cNvPr id="25" name="Rectangle 24">
              <a:extLst>
                <a:ext uri="{FF2B5EF4-FFF2-40B4-BE49-F238E27FC236}">
                  <a16:creationId xmlns:a16="http://schemas.microsoft.com/office/drawing/2014/main" id="{92253FFB-A876-91EC-F163-6F4D59FC60DF}"/>
                </a:ext>
              </a:extLst>
            </p:cNvPr>
            <p:cNvSpPr/>
            <p:nvPr/>
          </p:nvSpPr>
          <p:spPr>
            <a:xfrm>
              <a:off x="1888672" y="4519213"/>
              <a:ext cx="435428" cy="129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70FA7AA-64E1-37D1-DA73-F41C8D0F9052}"/>
                </a:ext>
              </a:extLst>
            </p:cNvPr>
            <p:cNvSpPr txBox="1"/>
            <p:nvPr/>
          </p:nvSpPr>
          <p:spPr>
            <a:xfrm>
              <a:off x="1797683" y="4459911"/>
              <a:ext cx="640717" cy="230832"/>
            </a:xfrm>
            <a:prstGeom prst="rect">
              <a:avLst/>
            </a:prstGeom>
            <a:solidFill>
              <a:schemeClr val="bg1">
                <a:alpha val="0"/>
              </a:schemeClr>
            </a:solidFill>
          </p:spPr>
          <p:txBody>
            <a:bodyPr wrap="square" rtlCol="0">
              <a:spAutoFit/>
            </a:bodyPr>
            <a:lstStyle/>
            <a:p>
              <a:r>
                <a:rPr lang="en-US" sz="900" b="1" dirty="0">
                  <a:solidFill>
                    <a:srgbClr val="FF0000"/>
                  </a:solidFill>
                  <a:cs typeface="Arial" panose="020B0604020202020204" pitchFamily="34" charset="0"/>
                </a:rPr>
                <a:t>MAIAC</a:t>
              </a:r>
            </a:p>
          </p:txBody>
        </p:sp>
        <p:sp>
          <p:nvSpPr>
            <p:cNvPr id="27" name="Rectangle 26">
              <a:extLst>
                <a:ext uri="{FF2B5EF4-FFF2-40B4-BE49-F238E27FC236}">
                  <a16:creationId xmlns:a16="http://schemas.microsoft.com/office/drawing/2014/main" id="{D210701E-05B7-97F9-2EF9-09FE73F23591}"/>
                </a:ext>
              </a:extLst>
            </p:cNvPr>
            <p:cNvSpPr/>
            <p:nvPr/>
          </p:nvSpPr>
          <p:spPr>
            <a:xfrm>
              <a:off x="4219294" y="3625834"/>
              <a:ext cx="337457" cy="129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7A1A8D7-3099-FBFD-60DB-6294B897C88E}"/>
                </a:ext>
              </a:extLst>
            </p:cNvPr>
            <p:cNvSpPr/>
            <p:nvPr/>
          </p:nvSpPr>
          <p:spPr>
            <a:xfrm>
              <a:off x="6853637" y="5124155"/>
              <a:ext cx="337457" cy="129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828AEF6-0D90-C8D3-56C0-ECD1D7F30916}"/>
                </a:ext>
              </a:extLst>
            </p:cNvPr>
            <p:cNvSpPr txBox="1"/>
            <p:nvPr/>
          </p:nvSpPr>
          <p:spPr>
            <a:xfrm>
              <a:off x="4128306" y="3551094"/>
              <a:ext cx="562975" cy="230832"/>
            </a:xfrm>
            <a:prstGeom prst="rect">
              <a:avLst/>
            </a:prstGeom>
            <a:solidFill>
              <a:schemeClr val="bg1">
                <a:alpha val="0"/>
              </a:schemeClr>
            </a:solidFill>
          </p:spPr>
          <p:txBody>
            <a:bodyPr wrap="square" rtlCol="0">
              <a:spAutoFit/>
            </a:bodyPr>
            <a:lstStyle/>
            <a:p>
              <a:r>
                <a:rPr lang="en-US" sz="900" b="1" dirty="0">
                  <a:solidFill>
                    <a:srgbClr val="FF0000"/>
                  </a:solidFill>
                  <a:latin typeface="Arial Narrow" panose="020B0606020202030204" pitchFamily="34" charset="0"/>
                </a:rPr>
                <a:t>MAIAC</a:t>
              </a:r>
            </a:p>
          </p:txBody>
        </p:sp>
        <p:sp>
          <p:nvSpPr>
            <p:cNvPr id="22" name="TextBox 21">
              <a:extLst>
                <a:ext uri="{FF2B5EF4-FFF2-40B4-BE49-F238E27FC236}">
                  <a16:creationId xmlns:a16="http://schemas.microsoft.com/office/drawing/2014/main" id="{7FDD1167-F44A-698D-1D27-FBA1BDCD08CE}"/>
                </a:ext>
              </a:extLst>
            </p:cNvPr>
            <p:cNvSpPr txBox="1"/>
            <p:nvPr/>
          </p:nvSpPr>
          <p:spPr>
            <a:xfrm>
              <a:off x="6786604" y="5070045"/>
              <a:ext cx="562975" cy="230832"/>
            </a:xfrm>
            <a:prstGeom prst="rect">
              <a:avLst/>
            </a:prstGeom>
            <a:solidFill>
              <a:schemeClr val="bg1">
                <a:alpha val="0"/>
              </a:schemeClr>
            </a:solidFill>
          </p:spPr>
          <p:txBody>
            <a:bodyPr wrap="square" rtlCol="0">
              <a:spAutoFit/>
            </a:bodyPr>
            <a:lstStyle/>
            <a:p>
              <a:r>
                <a:rPr lang="en-US" sz="900" b="1" dirty="0">
                  <a:solidFill>
                    <a:srgbClr val="FF0000"/>
                  </a:solidFill>
                  <a:latin typeface="Arial Narrow" panose="020B0606020202030204" pitchFamily="34" charset="0"/>
                </a:rPr>
                <a:t>MAIAC</a:t>
              </a:r>
            </a:p>
          </p:txBody>
        </p:sp>
      </p:grpSp>
      <p:sp>
        <p:nvSpPr>
          <p:cNvPr id="31" name="Arrow: Down 30">
            <a:extLst>
              <a:ext uri="{FF2B5EF4-FFF2-40B4-BE49-F238E27FC236}">
                <a16:creationId xmlns:a16="http://schemas.microsoft.com/office/drawing/2014/main" id="{C5F75263-9743-F235-E5B2-AB56EC374BAB}"/>
              </a:ext>
            </a:extLst>
          </p:cNvPr>
          <p:cNvSpPr/>
          <p:nvPr/>
        </p:nvSpPr>
        <p:spPr>
          <a:xfrm rot="20039214">
            <a:off x="7759286" y="2340801"/>
            <a:ext cx="133625" cy="262194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680DAD6D-FB3C-D942-31B0-1FDCEEA8C722}"/>
              </a:ext>
            </a:extLst>
          </p:cNvPr>
          <p:cNvSpPr txBox="1"/>
          <p:nvPr/>
        </p:nvSpPr>
        <p:spPr>
          <a:xfrm rot="16200000">
            <a:off x="7676598" y="1932096"/>
            <a:ext cx="1107996" cy="369332"/>
          </a:xfrm>
          <a:prstGeom prst="rect">
            <a:avLst/>
          </a:prstGeom>
          <a:noFill/>
        </p:spPr>
        <p:txBody>
          <a:bodyPr wrap="none" rtlCol="0">
            <a:spAutoFit/>
          </a:bodyPr>
          <a:lstStyle/>
          <a:p>
            <a:r>
              <a:rPr lang="en-US" b="1" dirty="0" err="1"/>
              <a:t>GeoNEX</a:t>
            </a:r>
            <a:endParaRPr lang="en-US" b="1" dirty="0"/>
          </a:p>
        </p:txBody>
      </p:sp>
      <p:pic>
        <p:nvPicPr>
          <p:cNvPr id="3" name="Picture 2" descr="Chart, histogram&#10;&#10;Description automatically generated">
            <a:extLst>
              <a:ext uri="{FF2B5EF4-FFF2-40B4-BE49-F238E27FC236}">
                <a16:creationId xmlns:a16="http://schemas.microsoft.com/office/drawing/2014/main" id="{C0A2F1E4-7A38-394B-ADC7-AB415C5CB4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9149" y="3090817"/>
            <a:ext cx="1463040" cy="1463040"/>
          </a:xfrm>
          <a:prstGeom prst="rect">
            <a:avLst/>
          </a:prstGeom>
        </p:spPr>
      </p:pic>
      <p:pic>
        <p:nvPicPr>
          <p:cNvPr id="8" name="Picture 7" descr="Chart, histogram&#10;&#10;Description automatically generated">
            <a:extLst>
              <a:ext uri="{FF2B5EF4-FFF2-40B4-BE49-F238E27FC236}">
                <a16:creationId xmlns:a16="http://schemas.microsoft.com/office/drawing/2014/main" id="{A0B0F082-66B6-7A6C-39F7-970CC14F3D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4317" y="3081962"/>
            <a:ext cx="1463040" cy="1463040"/>
          </a:xfrm>
          <a:prstGeom prst="rect">
            <a:avLst/>
          </a:prstGeom>
        </p:spPr>
      </p:pic>
    </p:spTree>
    <p:extLst>
      <p:ext uri="{BB962C8B-B14F-4D97-AF65-F5344CB8AC3E}">
        <p14:creationId xmlns:p14="http://schemas.microsoft.com/office/powerpoint/2010/main" val="417899757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33184</TotalTime>
  <Words>1430</Words>
  <Application>Microsoft Office PowerPoint</Application>
  <PresentationFormat>Widescreen</PresentationFormat>
  <Paragraphs>117</Paragraphs>
  <Slides>10</Slides>
  <Notes>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10</vt:i4>
      </vt:variant>
    </vt:vector>
  </HeadingPairs>
  <TitlesOfParts>
    <vt:vector size="21" baseType="lpstr">
      <vt:lpstr>Söhne</vt:lpstr>
      <vt:lpstr>Aptos</vt:lpstr>
      <vt:lpstr>Arial</vt:lpstr>
      <vt:lpstr>Arial Narrow</vt:lpstr>
      <vt:lpstr>Calibri</vt:lpstr>
      <vt:lpstr>Calibri Light</vt:lpstr>
      <vt:lpstr>Cambria Math</vt:lpstr>
      <vt:lpstr>Courier New</vt:lpstr>
      <vt:lpstr>Times New Roman</vt:lpstr>
      <vt:lpstr>Custom Design</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NMCI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Title</dc:title>
  <dc:creator>edward.mozley</dc:creator>
  <cp:lastModifiedBy>Lyapustin, Alexei I. (GSFC-6130)</cp:lastModifiedBy>
  <cp:revision>729</cp:revision>
  <cp:lastPrinted>2023-03-13T01:21:42Z</cp:lastPrinted>
  <dcterms:created xsi:type="dcterms:W3CDTF">2007-04-17T18:09:35Z</dcterms:created>
  <dcterms:modified xsi:type="dcterms:W3CDTF">2024-10-17T00:56:56Z</dcterms:modified>
</cp:coreProperties>
</file>