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93" r:id="rId2"/>
    <p:sldId id="364" r:id="rId3"/>
    <p:sldId id="367" r:id="rId4"/>
    <p:sldId id="368" r:id="rId5"/>
    <p:sldId id="369" r:id="rId6"/>
    <p:sldId id="376" r:id="rId7"/>
    <p:sldId id="377" r:id="rId8"/>
    <p:sldId id="378" r:id="rId9"/>
    <p:sldId id="385" r:id="rId10"/>
    <p:sldId id="387" r:id="rId11"/>
    <p:sldId id="388" r:id="rId12"/>
    <p:sldId id="386" r:id="rId13"/>
    <p:sldId id="389" r:id="rId14"/>
    <p:sldId id="390" r:id="rId15"/>
    <p:sldId id="391" r:id="rId16"/>
    <p:sldId id="392" r:id="rId17"/>
    <p:sldId id="354" r:id="rId18"/>
    <p:sldId id="355" r:id="rId19"/>
    <p:sldId id="356" r:id="rId20"/>
    <p:sldId id="357" r:id="rId21"/>
    <p:sldId id="358" r:id="rId22"/>
    <p:sldId id="359" r:id="rId23"/>
    <p:sldId id="36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43"/>
    <p:restoredTop sz="91598"/>
  </p:normalViewPr>
  <p:slideViewPr>
    <p:cSldViewPr snapToGrid="0" snapToObjects="1">
      <p:cViewPr varScale="1">
        <p:scale>
          <a:sx n="135" d="100"/>
          <a:sy n="135" d="100"/>
        </p:scale>
        <p:origin x="13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4" d="100"/>
        <a:sy n="11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0D04-3701-ED44-8CE4-2A1D0CC06A04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E9A01-BB6F-8049-A825-73018F620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01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9327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347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642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5956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8192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3348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070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641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65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7044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720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596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841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855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6525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329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3610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365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217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537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79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69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E9A01-BB6F-8049-A825-73018F62059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6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131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496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4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152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37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1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210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44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966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16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9E14C-22B7-D748-97CD-4A6F8F0BC339}" type="datetimeFigureOut">
              <a:rPr lang="en-US" smtClean="0"/>
              <a:t>10/15/23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CE87E-5742-E640-86CB-04E1FB4F94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4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emf"/><Relationship Id="rId4" Type="http://schemas.openxmlformats.org/officeDocument/2006/relationships/image" Target="../media/image3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emf"/><Relationship Id="rId4" Type="http://schemas.openxmlformats.org/officeDocument/2006/relationships/image" Target="../media/image3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4" y="0"/>
            <a:ext cx="11016703" cy="565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en-US" sz="2800" b="1" dirty="0"/>
          </a:p>
          <a:p>
            <a:pPr algn="ctr"/>
            <a:r>
              <a:rPr lang="en-US" altLang="en-US" sz="2800" b="1" dirty="0"/>
              <a:t>2023 DSCOVR Science Team Meeting</a:t>
            </a:r>
          </a:p>
          <a:p>
            <a:pPr algn="ctr"/>
            <a:r>
              <a:rPr lang="en-US" altLang="en-US" sz="2000" b="1" dirty="0"/>
              <a:t> </a:t>
            </a:r>
          </a:p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Some Unexpected Results from 6 Years of EPIC Data</a:t>
            </a:r>
          </a:p>
          <a:p>
            <a:pPr algn="ctr"/>
            <a:r>
              <a:rPr lang="en-US" altLang="en-US" sz="2400" b="1" dirty="0">
                <a:solidFill>
                  <a:srgbClr val="FF0000"/>
                </a:solidFill>
              </a:rPr>
              <a:t>(Part 2a – Data-View Cal)</a:t>
            </a:r>
          </a:p>
          <a:p>
            <a:pPr algn="ctr"/>
            <a:endParaRPr lang="en-US" altLang="en-US" sz="1600" b="1" dirty="0">
              <a:solidFill>
                <a:srgbClr val="0000FF"/>
              </a:solidFill>
            </a:endParaRPr>
          </a:p>
          <a:p>
            <a:pPr algn="ctr"/>
            <a:r>
              <a:rPr lang="en-US" altLang="en-US" sz="2000" b="1" i="1" dirty="0"/>
              <a:t>Andrew Lacis and Barbara Carlson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Goddard Institute for Space Studies    New York, NY</a:t>
            </a:r>
            <a:r>
              <a:rPr lang="en-US" altLang="en-US" sz="2400" dirty="0"/>
              <a:t> </a:t>
            </a:r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800" dirty="0">
                <a:latin typeface="Arial Narrow" charset="0"/>
                <a:sym typeface="Symbol" charset="2"/>
              </a:rPr>
              <a:t>  </a:t>
            </a:r>
            <a:endParaRPr lang="en-US" altLang="en-US" sz="800" b="1" dirty="0">
              <a:solidFill>
                <a:srgbClr val="FF0000"/>
              </a:solidFill>
            </a:endParaRPr>
          </a:p>
          <a:p>
            <a:pPr algn="ctr"/>
            <a:r>
              <a:rPr lang="en-US" altLang="en-US" sz="2000" b="1" i="1" dirty="0" err="1"/>
              <a:t>Wenying</a:t>
            </a:r>
            <a:r>
              <a:rPr lang="en-US" altLang="en-US" sz="2000" b="1" i="1" dirty="0"/>
              <a:t> Su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Langley Research Center    Hampton, VA</a:t>
            </a:r>
            <a:endParaRPr lang="en-US" altLang="en-US" sz="2400" dirty="0"/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1200" dirty="0">
                <a:latin typeface="Arial Narrow" charset="0"/>
                <a:sym typeface="Symbol" charset="2"/>
              </a:rPr>
              <a:t> </a:t>
            </a:r>
            <a:endParaRPr lang="en-US" altLang="en-US" sz="1200" b="1" dirty="0">
              <a:solidFill>
                <a:srgbClr val="FF0000"/>
              </a:solidFill>
            </a:endParaRPr>
          </a:p>
          <a:p>
            <a:pPr algn="ctr">
              <a:spcBef>
                <a:spcPct val="10000"/>
              </a:spcBef>
              <a:buFont typeface="Arial" charset="0"/>
              <a:buNone/>
            </a:pPr>
            <a:r>
              <a:rPr lang="en-US" altLang="en-US" sz="2800" dirty="0">
                <a:latin typeface="Arial Narrow" charset="0"/>
              </a:rPr>
              <a:t>NASA Goddard Space Flight Center    Greenbelt, MD</a:t>
            </a:r>
            <a:r>
              <a:rPr lang="en-US" altLang="en-US" sz="2000" dirty="0"/>
              <a:t> </a:t>
            </a:r>
          </a:p>
          <a:p>
            <a:pPr algn="ctr">
              <a:spcBef>
                <a:spcPts val="60"/>
              </a:spcBef>
            </a:pPr>
            <a:r>
              <a:rPr lang="en-US" altLang="en-US" sz="2400" dirty="0">
                <a:latin typeface="Arial Narrow" charset="0"/>
              </a:rPr>
              <a:t>October 16 – 17, 2023</a:t>
            </a:r>
            <a:endParaRPr lang="en-US" altLang="en-US" sz="2400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8965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030-day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179818-4FFF-5A5F-EE5F-6EFC10000E8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73"/>
          <a:stretch/>
        </p:blipFill>
        <p:spPr>
          <a:xfrm>
            <a:off x="0" y="914400"/>
            <a:ext cx="5987226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A222DD-74F9-04A3-4A9E-5AA50394E74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91" r="-1"/>
          <a:stretch/>
        </p:blipFill>
        <p:spPr>
          <a:xfrm>
            <a:off x="5943600" y="914400"/>
            <a:ext cx="599313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76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060-day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D403461-B8F5-321E-4E31-FDA3979C257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82"/>
          <a:stretch/>
        </p:blipFill>
        <p:spPr>
          <a:xfrm>
            <a:off x="0" y="914400"/>
            <a:ext cx="5979491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E63C9C-CFE7-2BF0-724D-39F8CB63E99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08"/>
          <a:stretch/>
        </p:blipFill>
        <p:spPr>
          <a:xfrm>
            <a:off x="5961888" y="914400"/>
            <a:ext cx="597766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57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090-day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8A7DDF8-7C0B-0F34-D24B-DAE0BF88E8A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90"/>
          <a:stretch/>
        </p:blipFill>
        <p:spPr>
          <a:xfrm>
            <a:off x="0" y="914400"/>
            <a:ext cx="5971875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7CD273-5CC9-C02C-4FF7-D6A90B9559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08"/>
          <a:stretch/>
        </p:blipFill>
        <p:spPr>
          <a:xfrm>
            <a:off x="5952744" y="914400"/>
            <a:ext cx="597766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318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120-day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4AE620-F5E0-69F5-E92C-7EE7F9B4F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91"/>
          <a:stretch/>
        </p:blipFill>
        <p:spPr>
          <a:xfrm>
            <a:off x="-9507" y="914400"/>
            <a:ext cx="5971758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613CA3-FF44-9067-591C-AD9E4DFE68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08"/>
          <a:stretch/>
        </p:blipFill>
        <p:spPr>
          <a:xfrm>
            <a:off x="5952744" y="914400"/>
            <a:ext cx="597766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251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180-day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78BB7D-F8A0-218A-FD82-E19E96390C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82"/>
          <a:stretch/>
        </p:blipFill>
        <p:spPr>
          <a:xfrm>
            <a:off x="0" y="914400"/>
            <a:ext cx="5979492" cy="5486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C69383-54ED-01EF-4738-4ECCF4D1671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99"/>
          <a:stretch/>
        </p:blipFill>
        <p:spPr>
          <a:xfrm>
            <a:off x="5952744" y="914400"/>
            <a:ext cx="5985403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6582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365-day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41D0C25-DE8E-D9D7-CBDB-BBCE391B08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913"/>
          <a:stretch/>
        </p:blipFill>
        <p:spPr>
          <a:xfrm>
            <a:off x="0" y="914400"/>
            <a:ext cx="5970256" cy="5486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10D6851-23CC-2717-B449-DBF25BAA1DD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55"/>
          <a:stretch/>
        </p:blipFill>
        <p:spPr>
          <a:xfrm>
            <a:off x="5943600" y="914400"/>
            <a:ext cx="599561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948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1404" y="0"/>
            <a:ext cx="11016703" cy="5657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en-US" sz="2800" b="1" dirty="0"/>
          </a:p>
          <a:p>
            <a:pPr algn="ctr"/>
            <a:r>
              <a:rPr lang="en-US" altLang="en-US" sz="2800" b="1" dirty="0"/>
              <a:t>2023 DSCOVR Science Team Meeting</a:t>
            </a:r>
          </a:p>
          <a:p>
            <a:pPr algn="ctr"/>
            <a:r>
              <a:rPr lang="en-US" altLang="en-US" sz="2000" b="1" dirty="0"/>
              <a:t> </a:t>
            </a:r>
          </a:p>
          <a:p>
            <a:pPr algn="ctr"/>
            <a:r>
              <a:rPr lang="en-US" sz="3600" b="1" dirty="0">
                <a:solidFill>
                  <a:schemeClr val="accent1">
                    <a:lumMod val="75000"/>
                  </a:schemeClr>
                </a:solidFill>
              </a:rPr>
              <a:t>Some Unexpected Results from 6 Years of EPIC Data</a:t>
            </a:r>
          </a:p>
          <a:p>
            <a:pPr algn="ctr"/>
            <a:r>
              <a:rPr lang="en-US" altLang="en-US" sz="2400" b="1" dirty="0">
                <a:solidFill>
                  <a:srgbClr val="FF0000"/>
                </a:solidFill>
              </a:rPr>
              <a:t>(Part 2b – Global Means)</a:t>
            </a:r>
          </a:p>
          <a:p>
            <a:pPr algn="ctr"/>
            <a:endParaRPr lang="en-US" altLang="en-US" sz="1600" b="1" dirty="0">
              <a:solidFill>
                <a:srgbClr val="0000FF"/>
              </a:solidFill>
            </a:endParaRPr>
          </a:p>
          <a:p>
            <a:pPr algn="ctr"/>
            <a:r>
              <a:rPr lang="en-US" altLang="en-US" sz="2000" b="1" i="1" dirty="0"/>
              <a:t>Andrew Lacis and Barbara Carlson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Goddard Institute for Space Studies    New York, NY</a:t>
            </a:r>
            <a:r>
              <a:rPr lang="en-US" altLang="en-US" sz="2400" dirty="0"/>
              <a:t> </a:t>
            </a:r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800" dirty="0">
                <a:latin typeface="Arial Narrow" charset="0"/>
                <a:sym typeface="Symbol" charset="2"/>
              </a:rPr>
              <a:t>  </a:t>
            </a:r>
            <a:endParaRPr lang="en-US" altLang="en-US" sz="800" b="1" dirty="0">
              <a:solidFill>
                <a:srgbClr val="FF0000"/>
              </a:solidFill>
            </a:endParaRPr>
          </a:p>
          <a:p>
            <a:pPr algn="ctr"/>
            <a:r>
              <a:rPr lang="en-US" altLang="en-US" sz="2000" b="1" i="1" dirty="0" err="1"/>
              <a:t>Wenying</a:t>
            </a:r>
            <a:r>
              <a:rPr lang="en-US" altLang="en-US" sz="2000" b="1" i="1" dirty="0"/>
              <a:t> Su</a:t>
            </a:r>
          </a:p>
          <a:p>
            <a:pPr algn="ctr">
              <a:lnSpc>
                <a:spcPct val="110000"/>
              </a:lnSpc>
            </a:pPr>
            <a:r>
              <a:rPr lang="en-US" altLang="en-US" sz="2400" dirty="0">
                <a:latin typeface="Arial Narrow" charset="0"/>
              </a:rPr>
              <a:t>NASA Langley Research Center    Hampton, VA</a:t>
            </a:r>
            <a:endParaRPr lang="en-US" altLang="en-US" sz="2400" dirty="0"/>
          </a:p>
          <a:p>
            <a:pPr>
              <a:spcBef>
                <a:spcPct val="10000"/>
              </a:spcBef>
              <a:buFont typeface="Arial" charset="0"/>
              <a:buNone/>
            </a:pPr>
            <a:endParaRPr lang="en-US" altLang="en-US" sz="1200" dirty="0">
              <a:latin typeface="Arial Narrow" charset="0"/>
              <a:sym typeface="Symbol" charset="2"/>
            </a:endParaRPr>
          </a:p>
          <a:p>
            <a:pPr>
              <a:spcBef>
                <a:spcPct val="10000"/>
              </a:spcBef>
              <a:buFont typeface="Arial" charset="0"/>
              <a:buNone/>
            </a:pPr>
            <a:r>
              <a:rPr lang="en-US" altLang="en-US" sz="1200" dirty="0">
                <a:latin typeface="Arial Narrow" charset="0"/>
                <a:sym typeface="Symbol" charset="2"/>
              </a:rPr>
              <a:t> </a:t>
            </a:r>
            <a:endParaRPr lang="en-US" altLang="en-US" sz="1200" b="1" dirty="0">
              <a:solidFill>
                <a:srgbClr val="FF0000"/>
              </a:solidFill>
            </a:endParaRPr>
          </a:p>
          <a:p>
            <a:pPr algn="ctr">
              <a:spcBef>
                <a:spcPct val="10000"/>
              </a:spcBef>
              <a:buFont typeface="Arial" charset="0"/>
              <a:buNone/>
            </a:pPr>
            <a:r>
              <a:rPr lang="en-US" altLang="en-US" sz="2800" dirty="0">
                <a:latin typeface="Arial Narrow" charset="0"/>
              </a:rPr>
              <a:t>NASA Goddard Space Flight Center    Greenbelt, MD</a:t>
            </a:r>
            <a:r>
              <a:rPr lang="en-US" altLang="en-US" sz="2000" dirty="0"/>
              <a:t> </a:t>
            </a:r>
          </a:p>
          <a:p>
            <a:pPr algn="ctr">
              <a:spcBef>
                <a:spcPts val="60"/>
              </a:spcBef>
            </a:pPr>
            <a:r>
              <a:rPr lang="en-US" altLang="en-US" sz="2400" dirty="0">
                <a:latin typeface="Arial Narrow" charset="0"/>
              </a:rPr>
              <a:t>October 16 – 17, 2023</a:t>
            </a:r>
            <a:endParaRPr lang="en-US" altLang="en-US" sz="2400" dirty="0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6796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872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 – 6 Years of Daily Global-Mean Data </a:t>
            </a:r>
          </a:p>
          <a:p>
            <a:pPr algn="ctr"/>
            <a:r>
              <a:rPr lang="en-US" altLang="en-US" sz="2800" b="1" i="1" dirty="0"/>
              <a:t>via</a:t>
            </a:r>
            <a:r>
              <a:rPr lang="en-US" altLang="en-US" sz="2800" b="1" dirty="0"/>
              <a:t> Selected N-day-Half-Max Running-Mean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D63EEE-B3E5-B9E2-BF3C-E7334DC7512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56"/>
          <a:stretch/>
        </p:blipFill>
        <p:spPr>
          <a:xfrm>
            <a:off x="0" y="914400"/>
            <a:ext cx="5974219" cy="5486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3926597-CF90-2479-B136-E019C14F943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56"/>
          <a:stretch/>
        </p:blipFill>
        <p:spPr>
          <a:xfrm>
            <a:off x="5961888" y="914400"/>
            <a:ext cx="597421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465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872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 – 6 Years of Daily Global-Mean Data </a:t>
            </a:r>
          </a:p>
          <a:p>
            <a:pPr algn="ctr"/>
            <a:r>
              <a:rPr lang="en-US" altLang="en-US" sz="2800" b="1" i="1" dirty="0"/>
              <a:t>via</a:t>
            </a:r>
            <a:r>
              <a:rPr lang="en-US" altLang="en-US" sz="2800" b="1" dirty="0"/>
              <a:t> Selected N-day Half-Max Running-Mean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3AA928-2E04-6861-B063-85585DC14C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82"/>
          <a:stretch/>
        </p:blipFill>
        <p:spPr>
          <a:xfrm>
            <a:off x="0" y="914400"/>
            <a:ext cx="5979492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54A637-9C8E-6F03-FF68-018B4F5DF0B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90"/>
          <a:stretch/>
        </p:blipFill>
        <p:spPr>
          <a:xfrm>
            <a:off x="5943600" y="914400"/>
            <a:ext cx="599313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3503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872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 – 6 Years of Daily Global-Mean Data </a:t>
            </a:r>
          </a:p>
          <a:p>
            <a:pPr algn="ctr"/>
            <a:r>
              <a:rPr lang="en-US" altLang="en-US" sz="2800" b="1" i="1" dirty="0"/>
              <a:t>via</a:t>
            </a:r>
            <a:r>
              <a:rPr lang="en-US" altLang="en-US" sz="2800" b="1" dirty="0"/>
              <a:t> Selected N-day Half-Max Running-Mean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E8057B9-3542-8047-A447-C5816906C6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19"/>
          <a:stretch/>
        </p:blipFill>
        <p:spPr>
          <a:xfrm>
            <a:off x="0" y="914400"/>
            <a:ext cx="5991090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A1ACDF-B71F-A282-44CB-D920B81C98D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90"/>
          <a:stretch/>
        </p:blipFill>
        <p:spPr>
          <a:xfrm>
            <a:off x="5943600" y="914400"/>
            <a:ext cx="599313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15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001-day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66C624-4635-ECAC-2D9F-51D9D23CE4C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576"/>
          <a:stretch/>
        </p:blipFill>
        <p:spPr>
          <a:xfrm>
            <a:off x="0" y="914400"/>
            <a:ext cx="5994084" cy="5486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0E9AEB-E596-1681-A1C3-024A2E15048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94"/>
          <a:stretch/>
        </p:blipFill>
        <p:spPr>
          <a:xfrm>
            <a:off x="5952744" y="914400"/>
            <a:ext cx="597863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3901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872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 – 6 Years of Daily Global-Mean Data </a:t>
            </a:r>
          </a:p>
          <a:p>
            <a:pPr algn="ctr"/>
            <a:r>
              <a:rPr lang="en-US" altLang="en-US" sz="2800" b="1" i="1" dirty="0"/>
              <a:t>via</a:t>
            </a:r>
            <a:r>
              <a:rPr lang="en-US" altLang="en-US" sz="2800" b="1" dirty="0"/>
              <a:t> Selected N-day Half-Max Running-Mean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B32501-4B84-1C74-EC74-1E63DE05A36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82"/>
          <a:stretch/>
        </p:blipFill>
        <p:spPr>
          <a:xfrm>
            <a:off x="0" y="914400"/>
            <a:ext cx="5979492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3E4D53-091A-E8A8-76BC-39BE4565636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90"/>
          <a:stretch/>
        </p:blipFill>
        <p:spPr>
          <a:xfrm>
            <a:off x="5943600" y="914400"/>
            <a:ext cx="599313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009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872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 – 6 Years of Daily Global-Mean Data </a:t>
            </a:r>
          </a:p>
          <a:p>
            <a:pPr algn="ctr"/>
            <a:r>
              <a:rPr lang="en-US" altLang="en-US" sz="2800" b="1" i="1" dirty="0"/>
              <a:t>via</a:t>
            </a:r>
            <a:r>
              <a:rPr lang="en-US" altLang="en-US" sz="2800" b="1" dirty="0"/>
              <a:t> Selected N-day Half-Max Running-Mean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D2DE83F-E9A4-0E23-3CFC-1FA6D18F7B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19"/>
          <a:stretch/>
        </p:blipFill>
        <p:spPr>
          <a:xfrm>
            <a:off x="0" y="914400"/>
            <a:ext cx="5991090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7D0C84-9CF0-F5EE-5A49-243A02936FE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90"/>
          <a:stretch/>
        </p:blipFill>
        <p:spPr>
          <a:xfrm>
            <a:off x="5943600" y="914400"/>
            <a:ext cx="599313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403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872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 – 6 Years of Daily Global-Mean Data </a:t>
            </a:r>
          </a:p>
          <a:p>
            <a:pPr algn="ctr"/>
            <a:r>
              <a:rPr lang="en-US" altLang="en-US" sz="2800" b="1" i="1" dirty="0"/>
              <a:t>via</a:t>
            </a:r>
            <a:r>
              <a:rPr lang="en-US" altLang="en-US" sz="2800" b="1" dirty="0"/>
              <a:t> Selected N-day Half-Max Running-Mean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055890D-A6C8-1784-C146-661B01C17A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19"/>
          <a:stretch/>
        </p:blipFill>
        <p:spPr>
          <a:xfrm>
            <a:off x="0" y="914400"/>
            <a:ext cx="5991090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DD0C81A-4BC1-0969-574B-3CB8C43D03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19"/>
          <a:stretch/>
        </p:blipFill>
        <p:spPr>
          <a:xfrm>
            <a:off x="5945648" y="914400"/>
            <a:ext cx="599108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04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49872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Amplitude – 6 Years of Daily Global-Mean Data </a:t>
            </a:r>
          </a:p>
          <a:p>
            <a:pPr algn="ctr"/>
            <a:r>
              <a:rPr lang="en-US" altLang="en-US" sz="2800" b="1" i="1" dirty="0"/>
              <a:t>via</a:t>
            </a:r>
            <a:r>
              <a:rPr lang="en-US" altLang="en-US" sz="2800" b="1" dirty="0"/>
              <a:t> Selected N-day Half-Max Running-Mean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A823C6-DD82-E0C0-963E-4A709269A3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14400"/>
            <a:ext cx="7100048" cy="5486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7CA5A8-334E-38FD-62E1-7795F5F956C7}"/>
              </a:ext>
            </a:extLst>
          </p:cNvPr>
          <p:cNvSpPr txBox="1"/>
          <p:nvPr/>
        </p:nvSpPr>
        <p:spPr>
          <a:xfrm>
            <a:off x="7035799" y="1371600"/>
            <a:ext cx="4741334" cy="44980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2400" b="1" dirty="0"/>
              <a:t>Remarks</a:t>
            </a:r>
          </a:p>
          <a:p>
            <a:pPr algn="just">
              <a:lnSpc>
                <a:spcPts val="1600"/>
              </a:lnSpc>
              <a:spcAft>
                <a:spcPts val="200"/>
              </a:spcAft>
            </a:pPr>
            <a:r>
              <a:rPr lang="en-US" dirty="0"/>
              <a:t>    Each year, analysis of 5000+ EPIC images yield 5000+ climate-style data points of the planetary albedo determinations of the reflected SW solar flux from the Earth’s sunlit hemisphere. </a:t>
            </a:r>
          </a:p>
          <a:p>
            <a:pPr algn="just">
              <a:lnSpc>
                <a:spcPts val="1600"/>
              </a:lnSpc>
              <a:spcAft>
                <a:spcPts val="200"/>
              </a:spcAft>
            </a:pPr>
            <a:r>
              <a:rPr lang="en-US" dirty="0"/>
              <a:t>    These EPIC data points are interpolated to a uniform (365x24=8760) GMT grid (every 15</a:t>
            </a:r>
            <a:r>
              <a:rPr lang="en-US" baseline="30000" dirty="0"/>
              <a:t>o</a:t>
            </a:r>
            <a:r>
              <a:rPr lang="en-US" dirty="0"/>
              <a:t> of longitude). Global-mean data are daily averages over the 24 longitudes, producing 365 points/yr.</a:t>
            </a:r>
          </a:p>
          <a:p>
            <a:pPr algn="just">
              <a:lnSpc>
                <a:spcPts val="1600"/>
              </a:lnSpc>
              <a:spcAft>
                <a:spcPts val="200"/>
              </a:spcAft>
            </a:pPr>
            <a:r>
              <a:rPr lang="en-US" dirty="0"/>
              <a:t>    A continuous stream of daily data points (24 longitudes + global-mean) are generated from Jan. 1, 2017 to Dec. 31, 2022 (with appropriate interpolations to fill in for missing data gaps).</a:t>
            </a:r>
          </a:p>
          <a:p>
            <a:pPr algn="just">
              <a:lnSpc>
                <a:spcPts val="1600"/>
              </a:lnSpc>
              <a:spcAft>
                <a:spcPts val="200"/>
              </a:spcAft>
            </a:pPr>
            <a:r>
              <a:rPr lang="en-US" dirty="0"/>
              <a:t>    A triangular blurring filter of N-day half-width is passed over this data stream to clearly display the annual, monthly-mean and higher frequency, planetary albedo fluctuations.</a:t>
            </a:r>
          </a:p>
          <a:p>
            <a:pPr algn="just">
              <a:lnSpc>
                <a:spcPts val="1600"/>
              </a:lnSpc>
              <a:spcAft>
                <a:spcPts val="200"/>
              </a:spcAft>
            </a:pPr>
            <a:r>
              <a:rPr lang="en-US" dirty="0"/>
              <a:t>    No correlations are seen in PA oscillations </a:t>
            </a:r>
            <a:r>
              <a:rPr lang="en-US"/>
              <a:t>that can </a:t>
            </a:r>
            <a:r>
              <a:rPr lang="en-US" dirty="0"/>
              <a:t>be related to EPIC data sampling or spacing, Lissajous orbital changes, or data interpolation. </a:t>
            </a:r>
          </a:p>
        </p:txBody>
      </p:sp>
    </p:spTree>
    <p:extLst>
      <p:ext uri="{BB962C8B-B14F-4D97-AF65-F5344CB8AC3E}">
        <p14:creationId xmlns:p14="http://schemas.microsoft.com/office/powerpoint/2010/main" val="1402285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002-day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F919BA-5CBC-69DD-92B1-CC21455DD0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00"/>
          <a:stretch/>
        </p:blipFill>
        <p:spPr>
          <a:xfrm>
            <a:off x="0" y="914400"/>
            <a:ext cx="5985291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54B083-4CD0-8BE0-ADFA-6E04CC62AA4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72"/>
          <a:stretch/>
        </p:blipFill>
        <p:spPr>
          <a:xfrm>
            <a:off x="5952744" y="914400"/>
            <a:ext cx="598733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45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004-day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6C2608D-3BEB-CD86-7C2E-B0404F2A98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23"/>
          <a:stretch/>
        </p:blipFill>
        <p:spPr>
          <a:xfrm>
            <a:off x="0" y="914400"/>
            <a:ext cx="5976590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4CB38B8-F1B1-E395-240D-F12EF274F0E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427"/>
          <a:stretch/>
        </p:blipFill>
        <p:spPr>
          <a:xfrm>
            <a:off x="5943600" y="914400"/>
            <a:ext cx="600474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4761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006-day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DD0DB1-0386-459B-E5E3-29F954E9A3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823"/>
          <a:stretch/>
        </p:blipFill>
        <p:spPr>
          <a:xfrm>
            <a:off x="0" y="914400"/>
            <a:ext cx="5976590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AFE6DB3-5CE9-C9F5-940E-1AF9527C9C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672"/>
          <a:stretch/>
        </p:blipFill>
        <p:spPr>
          <a:xfrm>
            <a:off x="5952744" y="914400"/>
            <a:ext cx="598733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33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008-day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609B83B-F7B9-C8DC-A125-635FB7B8AC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00"/>
          <a:stretch/>
        </p:blipFill>
        <p:spPr>
          <a:xfrm>
            <a:off x="0" y="914400"/>
            <a:ext cx="5985291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CCB74A4-A2E8-EF71-8C75-2CD81859841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794"/>
          <a:stretch/>
        </p:blipFill>
        <p:spPr>
          <a:xfrm>
            <a:off x="5961888" y="914400"/>
            <a:ext cx="597863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332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010-day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0A6EAB-0281-E757-18A9-54838D1332F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700"/>
          <a:stretch/>
        </p:blipFill>
        <p:spPr>
          <a:xfrm>
            <a:off x="0" y="914400"/>
            <a:ext cx="5985291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D9A9D93-5EDC-7057-49DD-D16F9BDF58D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549"/>
          <a:stretch/>
        </p:blipFill>
        <p:spPr>
          <a:xfrm>
            <a:off x="5943600" y="914400"/>
            <a:ext cx="599603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81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016-day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99BDF1-E7A3-16EB-E4FF-6BB9B733E6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5673"/>
          <a:stretch/>
        </p:blipFill>
        <p:spPr>
          <a:xfrm>
            <a:off x="0" y="914400"/>
            <a:ext cx="5987226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22774A-9AA7-D68A-6122-1F74811777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08"/>
          <a:stretch/>
        </p:blipFill>
        <p:spPr>
          <a:xfrm>
            <a:off x="5952744" y="914400"/>
            <a:ext cx="597766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064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31520" y="548640"/>
            <a:ext cx="1076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n-US" sz="2800" b="1" dirty="0"/>
              <a:t>EPIC Planetary Albedo – 6 Years of Daily </a:t>
            </a:r>
            <a:r>
              <a:rPr lang="en-US" altLang="en-US" sz="2800" b="1" dirty="0" err="1"/>
              <a:t>Dayurnal</a:t>
            </a:r>
            <a:r>
              <a:rPr lang="en-US" altLang="en-US" sz="2800" b="1" dirty="0"/>
              <a:t> Variability</a:t>
            </a:r>
          </a:p>
          <a:p>
            <a:pPr algn="ctr"/>
            <a:r>
              <a:rPr lang="en-US" altLang="en-US" sz="2800" b="1" dirty="0"/>
              <a:t>Data-View Calibration (2019-2020) – 024-day (half-max) Resolution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8642" y="115202"/>
            <a:ext cx="812800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342719-5099-0C29-37CE-3D916F37AA0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030"/>
          <a:stretch/>
        </p:blipFill>
        <p:spPr>
          <a:xfrm>
            <a:off x="0" y="914400"/>
            <a:ext cx="5961888" cy="5486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359F089-7F8B-86C3-6071-474969115CD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808"/>
          <a:stretch/>
        </p:blipFill>
        <p:spPr>
          <a:xfrm>
            <a:off x="5961888" y="914400"/>
            <a:ext cx="5977669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025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37080</TotalTime>
  <Words>719</Words>
  <Application>Microsoft Macintosh PowerPoint</Application>
  <PresentationFormat>Widescreen</PresentationFormat>
  <Paragraphs>103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Andrew Lacis</cp:lastModifiedBy>
  <cp:revision>547</cp:revision>
  <cp:lastPrinted>2021-09-28T15:00:53Z</cp:lastPrinted>
  <dcterms:created xsi:type="dcterms:W3CDTF">2016-12-05T09:47:48Z</dcterms:created>
  <dcterms:modified xsi:type="dcterms:W3CDTF">2023-10-15T07:42:45Z</dcterms:modified>
</cp:coreProperties>
</file>