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93" r:id="rId2"/>
    <p:sldId id="257" r:id="rId3"/>
    <p:sldId id="345" r:id="rId4"/>
    <p:sldId id="350" r:id="rId5"/>
    <p:sldId id="351" r:id="rId6"/>
    <p:sldId id="346" r:id="rId7"/>
    <p:sldId id="347" r:id="rId8"/>
    <p:sldId id="352" r:id="rId9"/>
    <p:sldId id="348" r:id="rId10"/>
    <p:sldId id="354" r:id="rId11"/>
    <p:sldId id="355" r:id="rId12"/>
    <p:sldId id="358" r:id="rId13"/>
    <p:sldId id="356" r:id="rId14"/>
    <p:sldId id="357" r:id="rId15"/>
    <p:sldId id="359" r:id="rId16"/>
    <p:sldId id="360" r:id="rId17"/>
    <p:sldId id="361" r:id="rId18"/>
    <p:sldId id="365" r:id="rId19"/>
    <p:sldId id="366" r:id="rId20"/>
    <p:sldId id="3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45"/>
    <p:restoredTop sz="94012"/>
  </p:normalViewPr>
  <p:slideViewPr>
    <p:cSldViewPr snapToGrid="0" snapToObjects="1">
      <p:cViewPr varScale="1">
        <p:scale>
          <a:sx n="121" d="100"/>
          <a:sy n="121" d="100"/>
        </p:scale>
        <p:origin x="17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0D04-3701-ED44-8CE4-2A1D0CC06A04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E9A01-BB6F-8049-A825-73018F620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2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17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03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79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47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630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26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65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68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190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19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130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55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92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745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69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14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43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79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7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31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9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4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5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1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1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4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6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4" y="0"/>
            <a:ext cx="11016703" cy="565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en-US" sz="2800" b="1" dirty="0"/>
          </a:p>
          <a:p>
            <a:pPr algn="ctr"/>
            <a:r>
              <a:rPr lang="en-US" altLang="en-US" sz="2800" b="1" dirty="0"/>
              <a:t>2023 DSCOVR Science Team Meeting</a:t>
            </a:r>
          </a:p>
          <a:p>
            <a:pPr algn="ctr"/>
            <a:r>
              <a:rPr lang="en-US" altLang="en-US" sz="2000" b="1" dirty="0"/>
              <a:t> </a:t>
            </a:r>
          </a:p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Some Unexpected Results from 6 Years of EPIC Data</a:t>
            </a:r>
          </a:p>
          <a:p>
            <a:pPr algn="ctr"/>
            <a:r>
              <a:rPr lang="en-US" altLang="en-US" sz="2400" b="1" dirty="0">
                <a:solidFill>
                  <a:srgbClr val="FF0000"/>
                </a:solidFill>
              </a:rPr>
              <a:t>(Part 1 – EPIC Intro)</a:t>
            </a:r>
          </a:p>
          <a:p>
            <a:pPr algn="ctr"/>
            <a:endParaRPr lang="en-US" altLang="en-US" sz="1600" b="1" dirty="0">
              <a:solidFill>
                <a:srgbClr val="0000FF"/>
              </a:solidFill>
            </a:endParaRPr>
          </a:p>
          <a:p>
            <a:pPr algn="ctr"/>
            <a:r>
              <a:rPr lang="en-US" altLang="en-US" sz="2000" b="1" i="1" dirty="0"/>
              <a:t>Andrew Lacis and Barbara Carlson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Goddard Institute for Space Studies    New York, NY</a:t>
            </a:r>
            <a:r>
              <a:rPr lang="en-US" altLang="en-US" sz="2400" dirty="0"/>
              <a:t> </a:t>
            </a:r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800" dirty="0">
                <a:latin typeface="Arial Narrow" charset="0"/>
                <a:sym typeface="Symbol" charset="2"/>
              </a:rPr>
              <a:t>  </a:t>
            </a:r>
            <a:endParaRPr lang="en-US" altLang="en-US" sz="800" b="1" dirty="0">
              <a:solidFill>
                <a:srgbClr val="FF0000"/>
              </a:solidFill>
            </a:endParaRPr>
          </a:p>
          <a:p>
            <a:pPr algn="ctr"/>
            <a:r>
              <a:rPr lang="en-US" altLang="en-US" sz="2000" b="1" i="1" dirty="0" err="1"/>
              <a:t>Wenying</a:t>
            </a:r>
            <a:r>
              <a:rPr lang="en-US" altLang="en-US" sz="2000" b="1" i="1" dirty="0"/>
              <a:t> Su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Langley Research Center    Hampton, VA</a:t>
            </a:r>
            <a:endParaRPr lang="en-US" altLang="en-US" sz="2400" dirty="0"/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1200" dirty="0">
                <a:latin typeface="Arial Narrow" charset="0"/>
                <a:sym typeface="Symbol" charset="2"/>
              </a:rPr>
              <a:t> </a:t>
            </a:r>
            <a:endParaRPr lang="en-US" altLang="en-US" sz="1200" b="1" dirty="0">
              <a:solidFill>
                <a:srgbClr val="FF0000"/>
              </a:solidFill>
            </a:endParaRPr>
          </a:p>
          <a:p>
            <a:pPr algn="ctr">
              <a:spcBef>
                <a:spcPct val="10000"/>
              </a:spcBef>
              <a:buFont typeface="Arial" charset="0"/>
              <a:buNone/>
            </a:pPr>
            <a:r>
              <a:rPr lang="en-US" altLang="en-US" sz="2800" dirty="0">
                <a:latin typeface="Arial Narrow" charset="0"/>
              </a:rPr>
              <a:t>NASA Goddard Space Flight Center    Greenbelt, MD</a:t>
            </a:r>
            <a:r>
              <a:rPr lang="en-US" altLang="en-US" sz="2000" dirty="0"/>
              <a:t> </a:t>
            </a:r>
          </a:p>
          <a:p>
            <a:pPr algn="ctr">
              <a:spcBef>
                <a:spcPts val="60"/>
              </a:spcBef>
            </a:pPr>
            <a:r>
              <a:rPr lang="en-US" altLang="en-US" sz="2400" dirty="0">
                <a:latin typeface="Arial Narrow" charset="0"/>
              </a:rPr>
              <a:t>October 16 – 17, 2023</a:t>
            </a:r>
            <a:endParaRPr lang="en-US" altLang="en-US" sz="24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965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30day-Blurred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6B8147-B40B-9F24-C534-84A0505BEF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35"/>
          <a:stretch/>
        </p:blipFill>
        <p:spPr>
          <a:xfrm>
            <a:off x="0" y="914400"/>
            <a:ext cx="5975747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BEDF99-9542-8B53-483A-1796247A23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54"/>
          <a:stretch/>
        </p:blipFill>
        <p:spPr>
          <a:xfrm>
            <a:off x="5961888" y="914400"/>
            <a:ext cx="59744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56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30day-Blurred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587408-3913-E631-F43E-9D1479416D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9"/>
          <a:stretch/>
        </p:blipFill>
        <p:spPr>
          <a:xfrm>
            <a:off x="0" y="914400"/>
            <a:ext cx="598473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105332-4421-FDCC-F76B-C09AE07E19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27"/>
          <a:stretch/>
        </p:blipFill>
        <p:spPr>
          <a:xfrm>
            <a:off x="5952744" y="914400"/>
            <a:ext cx="598341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</a:t>
            </a:r>
            <a:r>
              <a:rPr lang="en-US" altLang="en-US" sz="3200" b="1"/>
              <a:t>) 16day-Blurred </a:t>
            </a:r>
            <a:r>
              <a:rPr lang="en-US" altLang="en-US" sz="3200" b="1" dirty="0"/>
              <a:t>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F7E456-2EFE-08A8-31EF-E0600BC93E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9"/>
          <a:stretch/>
        </p:blipFill>
        <p:spPr>
          <a:xfrm>
            <a:off x="0" y="914400"/>
            <a:ext cx="5984730" cy="548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96F1E4-C570-BFD1-A36A-63CFDA1EB2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27"/>
          <a:stretch/>
        </p:blipFill>
        <p:spPr>
          <a:xfrm>
            <a:off x="5952744" y="914400"/>
            <a:ext cx="598341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24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16day-Blurred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1C7964-88AE-C939-7520-A8E4C043E7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35"/>
          <a:stretch/>
        </p:blipFill>
        <p:spPr>
          <a:xfrm>
            <a:off x="0" y="914400"/>
            <a:ext cx="5975747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C7F796-3C1B-333F-30A9-27EFB87BFC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54"/>
          <a:stretch/>
        </p:blipFill>
        <p:spPr>
          <a:xfrm>
            <a:off x="5961888" y="914400"/>
            <a:ext cx="59744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7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</a:t>
            </a:r>
            <a:r>
              <a:rPr lang="en-US" altLang="en-US" sz="3200" b="1"/>
              <a:t>) 16day-Blurred </a:t>
            </a:r>
            <a:r>
              <a:rPr lang="en-US" altLang="en-US" sz="3200" b="1" dirty="0"/>
              <a:t>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F5CFF8-B442-8035-56AA-EC6D2B0776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9"/>
          <a:stretch/>
        </p:blipFill>
        <p:spPr>
          <a:xfrm>
            <a:off x="0" y="914400"/>
            <a:ext cx="598473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69C904-DB46-7438-3A41-74691441C25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27"/>
          <a:stretch/>
        </p:blipFill>
        <p:spPr>
          <a:xfrm>
            <a:off x="5952744" y="914400"/>
            <a:ext cx="598341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1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 8day-Blurred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D73AFE-B96C-0492-323D-7949CB7C12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913"/>
          <a:stretch/>
        </p:blipFill>
        <p:spPr>
          <a:xfrm>
            <a:off x="0" y="914400"/>
            <a:ext cx="5970256" cy="5486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20137C-944B-8E60-3088-73640D3D03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84"/>
          <a:stretch/>
        </p:blipFill>
        <p:spPr>
          <a:xfrm>
            <a:off x="5943600" y="914400"/>
            <a:ext cx="597939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90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 8day-Blurred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FE8385-2686-4B03-10D7-751958609E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84"/>
          <a:stretch/>
        </p:blipFill>
        <p:spPr>
          <a:xfrm>
            <a:off x="0" y="914400"/>
            <a:ext cx="5986472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2113F9-8422-9067-4021-1AC1BDA975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70"/>
          <a:stretch/>
        </p:blipFill>
        <p:spPr>
          <a:xfrm>
            <a:off x="5952744" y="914400"/>
            <a:ext cx="598750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18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 8day-Blurred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63A30E-65AD-316D-6B0A-4FE82AB170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98"/>
          <a:stretch/>
        </p:blipFill>
        <p:spPr>
          <a:xfrm>
            <a:off x="0" y="914400"/>
            <a:ext cx="5978367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9635C0-500C-774F-6B0E-E5829A9D24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84"/>
          <a:stretch/>
        </p:blipFill>
        <p:spPr>
          <a:xfrm>
            <a:off x="5952744" y="914400"/>
            <a:ext cx="597939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2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(24)  10day Meridian relative to Same 30day Meridian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43E742-C25B-CCE5-D622-212CCC7102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98"/>
          <a:stretch/>
        </p:blipFill>
        <p:spPr>
          <a:xfrm>
            <a:off x="0" y="914400"/>
            <a:ext cx="5978367" cy="548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C21E2D-E9A9-251D-41DD-C6705B6769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84"/>
          <a:stretch/>
        </p:blipFill>
        <p:spPr>
          <a:xfrm>
            <a:off x="5961888" y="914400"/>
            <a:ext cx="597939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30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(24)  10day Meridian relative to Same 30day Meridian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8D83DE-1ECD-C8CF-1F3E-A3102BD066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84"/>
          <a:stretch/>
        </p:blipFill>
        <p:spPr>
          <a:xfrm>
            <a:off x="0" y="914400"/>
            <a:ext cx="5986472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0D240F-3DD5-0F18-EF91-E59DBA1207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55"/>
          <a:stretch/>
        </p:blipFill>
        <p:spPr>
          <a:xfrm>
            <a:off x="5952744" y="914400"/>
            <a:ext cx="599561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63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545" y="342276"/>
            <a:ext cx="1112549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en-US" sz="1100" b="1" dirty="0"/>
          </a:p>
          <a:p>
            <a:pPr algn="ctr"/>
            <a:r>
              <a:rPr lang="en-US" altLang="en-US" sz="3200" b="1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Prior Results regarding 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EPIC 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Planetary Albedo</a:t>
            </a:r>
            <a:r>
              <a:rPr lang="en-US" altLang="en-US" sz="3200" b="1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51315E-52A4-7A31-D6A0-5775C85E8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072" y="4240115"/>
            <a:ext cx="57785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988B8-4CBF-38D8-7E10-31D35541BA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38" t="12115" r="15943" b="8337"/>
          <a:stretch/>
        </p:blipFill>
        <p:spPr>
          <a:xfrm>
            <a:off x="3465576" y="1246285"/>
            <a:ext cx="3544294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4658D-C464-4494-EB02-C8CFEED339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11" t="12169" r="4268" b="8017"/>
          <a:stretch/>
        </p:blipFill>
        <p:spPr>
          <a:xfrm>
            <a:off x="6976872" y="1246285"/>
            <a:ext cx="3576997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C651A8-E541-F5DC-5B3B-EB018C23BFDD}"/>
              </a:ext>
            </a:extLst>
          </p:cNvPr>
          <p:cNvSpPr txBox="1"/>
          <p:nvPr/>
        </p:nvSpPr>
        <p:spPr>
          <a:xfrm>
            <a:off x="914400" y="1737360"/>
            <a:ext cx="18740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Robust Results:</a:t>
            </a:r>
          </a:p>
          <a:p>
            <a:pPr algn="ctr"/>
            <a:r>
              <a:rPr lang="en-US" dirty="0"/>
              <a:t>EPIC </a:t>
            </a:r>
            <a:r>
              <a:rPr lang="en-US" i="1" dirty="0"/>
              <a:t>vs</a:t>
            </a:r>
            <a:r>
              <a:rPr lang="en-US" dirty="0"/>
              <a:t> </a:t>
            </a:r>
            <a:r>
              <a:rPr lang="en-US" dirty="0" err="1"/>
              <a:t>ModelE</a:t>
            </a:r>
            <a:endParaRPr lang="en-US" dirty="0"/>
          </a:p>
          <a:p>
            <a:pPr algn="ctr"/>
            <a:r>
              <a:rPr lang="en-US" dirty="0"/>
              <a:t>disagreement in</a:t>
            </a:r>
          </a:p>
          <a:p>
            <a:pPr algn="ctr"/>
            <a:r>
              <a:rPr lang="en-US" dirty="0"/>
              <a:t>longitudinal cloud</a:t>
            </a:r>
          </a:p>
          <a:p>
            <a:pPr algn="ctr"/>
            <a:r>
              <a:rPr lang="en-US" dirty="0"/>
              <a:t>distribution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1750A-CC51-B321-D424-114C3F4D932C}"/>
              </a:ext>
            </a:extLst>
          </p:cNvPr>
          <p:cNvSpPr txBox="1"/>
          <p:nvPr/>
        </p:nvSpPr>
        <p:spPr>
          <a:xfrm>
            <a:off x="1097280" y="4382814"/>
            <a:ext cx="18740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Data Artifacts:</a:t>
            </a:r>
          </a:p>
          <a:p>
            <a:pPr algn="ctr"/>
            <a:r>
              <a:rPr lang="en-US" dirty="0"/>
              <a:t>Jan-March 2017</a:t>
            </a:r>
          </a:p>
          <a:p>
            <a:pPr algn="ctr"/>
            <a:r>
              <a:rPr lang="en-US" dirty="0"/>
              <a:t>Longitudinal</a:t>
            </a:r>
          </a:p>
          <a:p>
            <a:pPr algn="ctr"/>
            <a:r>
              <a:rPr lang="en-US" dirty="0"/>
              <a:t>‘Standing’ Waves</a:t>
            </a:r>
          </a:p>
          <a:p>
            <a:pPr algn="ctr"/>
            <a:r>
              <a:rPr lang="en-US" dirty="0"/>
              <a:t>in </a:t>
            </a:r>
            <a:r>
              <a:rPr lang="en-US" dirty="0" err="1"/>
              <a:t>Hṏvmoller</a:t>
            </a:r>
            <a:r>
              <a:rPr lang="en-US" dirty="0"/>
              <a:t> plot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7740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(24)  10day Meridian relative to Same 30day Meridian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3CCFE4-E94E-6D6A-DC68-7CB2504B1A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98"/>
          <a:stretch/>
        </p:blipFill>
        <p:spPr>
          <a:xfrm>
            <a:off x="0" y="914400"/>
            <a:ext cx="5978367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D1DA9B-A514-055B-EEEA-10C7CAF81F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84"/>
          <a:stretch/>
        </p:blipFill>
        <p:spPr>
          <a:xfrm>
            <a:off x="5961888" y="914400"/>
            <a:ext cx="597939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16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Vintage View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569535-DCB8-7FCA-47B5-A80DBD0C5E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55"/>
          <a:stretch/>
        </p:blipFill>
        <p:spPr>
          <a:xfrm>
            <a:off x="0" y="274320"/>
            <a:ext cx="5981401" cy="548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99C7E7-785E-5568-CEAC-43585280C0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55"/>
          <a:stretch/>
        </p:blipFill>
        <p:spPr>
          <a:xfrm>
            <a:off x="5961888" y="274320"/>
            <a:ext cx="598140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31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Vintage View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2F1EA1-2840-1A3C-A519-7DC4E7B346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95"/>
          <a:stretch/>
        </p:blipFill>
        <p:spPr>
          <a:xfrm>
            <a:off x="0" y="274320"/>
            <a:ext cx="5978581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F9E424-205B-6EC8-B26B-66F4B551C9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01"/>
          <a:stretch/>
        </p:blipFill>
        <p:spPr>
          <a:xfrm>
            <a:off x="5943600" y="274320"/>
            <a:ext cx="599945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12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Vintage View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6C3454-96AF-C953-3A64-77EA73D907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82"/>
          <a:stretch/>
        </p:blipFill>
        <p:spPr>
          <a:xfrm>
            <a:off x="0" y="274320"/>
            <a:ext cx="5979492" cy="548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9DC371-E420-9146-0750-2D74698D3A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81"/>
          <a:stretch/>
        </p:blipFill>
        <p:spPr>
          <a:xfrm>
            <a:off x="5943600" y="274320"/>
            <a:ext cx="600087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0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Relative to the Seasonal Global (24 GMT) Average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8DCD21-6312-8E6A-4056-0887929D01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86"/>
          <a:stretch/>
        </p:blipFill>
        <p:spPr>
          <a:xfrm>
            <a:off x="0" y="914400"/>
            <a:ext cx="5986315" cy="548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14E87C-12C9-17A9-0236-B234E46BCC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95"/>
          <a:stretch/>
        </p:blipFill>
        <p:spPr>
          <a:xfrm>
            <a:off x="5961888" y="914400"/>
            <a:ext cx="597858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3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Relative to the Seasonal Global (24 GMT) Average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51EBDA-4E01-69B3-E373-18C72B995E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82"/>
          <a:stretch/>
        </p:blipFill>
        <p:spPr>
          <a:xfrm>
            <a:off x="0" y="914400"/>
            <a:ext cx="5979491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961EDA-9A23-2EC0-C8A8-35A9BB8983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90"/>
          <a:stretch/>
        </p:blipFill>
        <p:spPr>
          <a:xfrm>
            <a:off x="5943600" y="914400"/>
            <a:ext cx="599313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23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2306" y="338450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Relative to the Seasonal Global (24 GMT) Average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CF6CD0-CF2C-E9AE-B28D-8301755A1A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08"/>
          <a:stretch/>
        </p:blipFill>
        <p:spPr>
          <a:xfrm>
            <a:off x="5961888" y="914400"/>
            <a:ext cx="5977669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1B4D55-BB25-1AD7-8B46-8BAE89CDCB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673"/>
          <a:stretch/>
        </p:blipFill>
        <p:spPr>
          <a:xfrm>
            <a:off x="0" y="914400"/>
            <a:ext cx="598722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8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345989"/>
            <a:ext cx="10762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30day-Blurred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C65E0C-F8B5-E172-A72B-5A1C21478C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35"/>
          <a:stretch/>
        </p:blipFill>
        <p:spPr>
          <a:xfrm>
            <a:off x="0" y="914400"/>
            <a:ext cx="5975747" cy="548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B2F2A3-4053-89BF-3D85-D3F4059DAC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27"/>
          <a:stretch/>
        </p:blipFill>
        <p:spPr>
          <a:xfrm>
            <a:off x="5952744" y="914400"/>
            <a:ext cx="598341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54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38743</TotalTime>
  <Words>376</Words>
  <Application>Microsoft Macintosh PowerPoint</Application>
  <PresentationFormat>Widescreen</PresentationFormat>
  <Paragraphs>82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Andrew Lacis</cp:lastModifiedBy>
  <cp:revision>540</cp:revision>
  <cp:lastPrinted>2021-09-28T15:00:53Z</cp:lastPrinted>
  <dcterms:created xsi:type="dcterms:W3CDTF">2016-12-05T09:47:48Z</dcterms:created>
  <dcterms:modified xsi:type="dcterms:W3CDTF">2023-10-15T18:11:09Z</dcterms:modified>
</cp:coreProperties>
</file>