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19"/>
  </p:notesMasterIdLst>
  <p:sldIdLst>
    <p:sldId id="256" r:id="rId2"/>
    <p:sldId id="499" r:id="rId3"/>
    <p:sldId id="490" r:id="rId4"/>
    <p:sldId id="260" r:id="rId5"/>
    <p:sldId id="486" r:id="rId6"/>
    <p:sldId id="257" r:id="rId7"/>
    <p:sldId id="258" r:id="rId8"/>
    <p:sldId id="263" r:id="rId9"/>
    <p:sldId id="327" r:id="rId10"/>
    <p:sldId id="513" r:id="rId11"/>
    <p:sldId id="340" r:id="rId12"/>
    <p:sldId id="341" r:id="rId13"/>
    <p:sldId id="328" r:id="rId14"/>
    <p:sldId id="338" r:id="rId15"/>
    <p:sldId id="337" r:id="rId16"/>
    <p:sldId id="339" r:id="rId17"/>
    <p:sldId id="2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90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3"/>
    <p:restoredTop sz="96327"/>
  </p:normalViewPr>
  <p:slideViewPr>
    <p:cSldViewPr snapToGrid="0">
      <p:cViewPr varScale="1">
        <p:scale>
          <a:sx n="75" d="100"/>
          <a:sy n="75" d="100"/>
        </p:scale>
        <p:origin x="955"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904E4-C598-EC4A-8378-D54E8749532A}" type="datetimeFigureOut">
              <a:rPr lang="en-US" smtClean="0"/>
              <a:t>10/26/2023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E8A201-DC74-4540-8975-531010128C1F}" type="slidenum">
              <a:rPr lang="en-US" smtClean="0"/>
              <a:t>‹#›</a:t>
            </a:fld>
            <a:endParaRPr lang="en-US"/>
          </a:p>
        </p:txBody>
      </p:sp>
    </p:spTree>
    <p:extLst>
      <p:ext uri="{BB962C8B-B14F-4D97-AF65-F5344CB8AC3E}">
        <p14:creationId xmlns:p14="http://schemas.microsoft.com/office/powerpoint/2010/main" val="684997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2</a:t>
            </a:fld>
            <a:endParaRPr lang="en-US"/>
          </a:p>
        </p:txBody>
      </p:sp>
    </p:spTree>
    <p:extLst>
      <p:ext uri="{BB962C8B-B14F-4D97-AF65-F5344CB8AC3E}">
        <p14:creationId xmlns:p14="http://schemas.microsoft.com/office/powerpoint/2010/main" val="608482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3</a:t>
            </a:fld>
            <a:endParaRPr lang="en-US"/>
          </a:p>
        </p:txBody>
      </p:sp>
    </p:spTree>
    <p:extLst>
      <p:ext uri="{BB962C8B-B14F-4D97-AF65-F5344CB8AC3E}">
        <p14:creationId xmlns:p14="http://schemas.microsoft.com/office/powerpoint/2010/main" val="3945315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36EFC9-D4AD-514C-8DDE-E2C1FA4B895A}" type="slidenum">
              <a:rPr lang="en-US" smtClean="0"/>
              <a:t>5</a:t>
            </a:fld>
            <a:endParaRPr lang="en-US"/>
          </a:p>
        </p:txBody>
      </p:sp>
    </p:spTree>
    <p:extLst>
      <p:ext uri="{BB962C8B-B14F-4D97-AF65-F5344CB8AC3E}">
        <p14:creationId xmlns:p14="http://schemas.microsoft.com/office/powerpoint/2010/main" val="3160927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Times New Roman" panose="02020603050405020304" pitchFamily="18" charset="0"/>
                <a:ea typeface="Times New Roman" panose="02020603050405020304" pitchFamily="18" charset="0"/>
              </a:rPr>
              <a:t>The merged TCO is determined by averaging the three individual measurements by their overall daily global coverage (e.g., weightings of 1.0 for OMPS and EPIC, and ~0.7 for OMI).  All three top panels for OMPS, OMI, and EPIC (and bottom panel for the merged dataset) indicate anomalous drops in TCO of ~3 DU in years 2020 and 2021 in the NH compared to previous years 2015-2019.</a:t>
            </a:r>
            <a:r>
              <a:rPr lang="en-US" dirty="0">
                <a:effectLst/>
              </a:rPr>
              <a:t> </a:t>
            </a:r>
            <a:endParaRPr lang="en-US" dirty="0"/>
          </a:p>
        </p:txBody>
      </p:sp>
      <p:sp>
        <p:nvSpPr>
          <p:cNvPr id="4" name="Slide Number Placeholder 3"/>
          <p:cNvSpPr>
            <a:spLocks noGrp="1"/>
          </p:cNvSpPr>
          <p:nvPr>
            <p:ph type="sldNum" sz="quarter" idx="5"/>
          </p:nvPr>
        </p:nvSpPr>
        <p:spPr/>
        <p:txBody>
          <a:bodyPr/>
          <a:lstStyle/>
          <a:p>
            <a:fld id="{9EE8A201-DC74-4540-8975-531010128C1F}" type="slidenum">
              <a:rPr lang="en-US" smtClean="0"/>
              <a:t>6</a:t>
            </a:fld>
            <a:endParaRPr lang="en-US"/>
          </a:p>
        </p:txBody>
      </p:sp>
    </p:spTree>
    <p:extLst>
      <p:ext uri="{BB962C8B-B14F-4D97-AF65-F5344CB8AC3E}">
        <p14:creationId xmlns:p14="http://schemas.microsoft.com/office/powerpoint/2010/main" val="2257592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E8A201-DC74-4540-8975-531010128C1F}" type="slidenum">
              <a:rPr lang="en-US" smtClean="0"/>
              <a:t>7</a:t>
            </a:fld>
            <a:endParaRPr lang="en-US"/>
          </a:p>
        </p:txBody>
      </p:sp>
    </p:spTree>
    <p:extLst>
      <p:ext uri="{BB962C8B-B14F-4D97-AF65-F5344CB8AC3E}">
        <p14:creationId xmlns:p14="http://schemas.microsoft.com/office/powerpoint/2010/main" val="541310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upper panel shows spatial domains covered by the three GEO constellation missions with a map of OMI nitrogen dioxide in the background.  The three images in the lower panel represent EPIC synoptic maps of total ozone column from April 1, 2018 with focuses on North America, Europe and Asia. EPIC ozone measurements, sampled from sunrise to sunset, will serve as a pathfinder for the geostationary missions. EPIC ozone will connect all three domains observed with the geostationary missions and provide measurements over the Southern Hemisphere not covered by the GEO constellation.</a:t>
            </a:r>
          </a:p>
        </p:txBody>
      </p:sp>
      <p:sp>
        <p:nvSpPr>
          <p:cNvPr id="4" name="Slide Number Placeholder 3"/>
          <p:cNvSpPr>
            <a:spLocks noGrp="1"/>
          </p:cNvSpPr>
          <p:nvPr>
            <p:ph type="sldNum" sz="quarter" idx="10"/>
          </p:nvPr>
        </p:nvSpPr>
        <p:spPr/>
        <p:txBody>
          <a:bodyPr/>
          <a:lstStyle/>
          <a:p>
            <a:fld id="{DCC794CB-E815-47F5-BA6F-45709CD7347E}" type="slidenum">
              <a:rPr lang="en-US" smtClean="0"/>
              <a:t>10</a:t>
            </a:fld>
            <a:endParaRPr lang="en-US"/>
          </a:p>
        </p:txBody>
      </p:sp>
    </p:spTree>
    <p:extLst>
      <p:ext uri="{BB962C8B-B14F-4D97-AF65-F5344CB8AC3E}">
        <p14:creationId xmlns:p14="http://schemas.microsoft.com/office/powerpoint/2010/main" val="2550390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E8A201-DC74-4540-8975-531010128C1F}" type="slidenum">
              <a:rPr lang="en-US" smtClean="0"/>
              <a:t>11</a:t>
            </a:fld>
            <a:endParaRPr lang="en-US"/>
          </a:p>
        </p:txBody>
      </p:sp>
    </p:spTree>
    <p:extLst>
      <p:ext uri="{BB962C8B-B14F-4D97-AF65-F5344CB8AC3E}">
        <p14:creationId xmlns:p14="http://schemas.microsoft.com/office/powerpoint/2010/main" val="1079936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8F3A-4177-09BC-A9EC-F41B82317A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F06ED02-81E0-6E4E-3EE8-22E9B84EE6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3E04760-EC4C-44B9-EFF3-2D9A8B5225E0}"/>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5" name="Footer Placeholder 4">
            <a:extLst>
              <a:ext uri="{FF2B5EF4-FFF2-40B4-BE49-F238E27FC236}">
                <a16:creationId xmlns:a16="http://schemas.microsoft.com/office/drawing/2014/main" id="{9769A307-8EDF-1B53-C975-C462417271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DCB9A2-F9A9-B162-7334-F7F4F3C1930C}"/>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133326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3E4FC-1AEB-55C2-BD6D-36225EFEEE5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96B496-5A7B-7548-D448-A22DF499454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0F8924-16B0-A7C0-C999-E7554219E3C9}"/>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5" name="Footer Placeholder 4">
            <a:extLst>
              <a:ext uri="{FF2B5EF4-FFF2-40B4-BE49-F238E27FC236}">
                <a16:creationId xmlns:a16="http://schemas.microsoft.com/office/drawing/2014/main" id="{4EBE5199-8EAA-3891-478A-895DD50D6E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E06EAD-3F5B-339C-A451-3291D7A3D812}"/>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12254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C759BD-CB2E-EB20-792A-3C6D1CC2042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35F605-22AE-411D-D8D2-D9EB75722E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3E892-191F-B4C8-A015-F01695A4539A}"/>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5" name="Footer Placeholder 4">
            <a:extLst>
              <a:ext uri="{FF2B5EF4-FFF2-40B4-BE49-F238E27FC236}">
                <a16:creationId xmlns:a16="http://schemas.microsoft.com/office/drawing/2014/main" id="{3AE8800F-9E3F-CE4E-77C9-E605E8E2E9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1140DC-97F7-0F15-9572-815D84175F69}"/>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2725557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42871-0913-A643-2C13-3958F22E8A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9E0E7C-7E4B-EBD0-3B43-C4151110DC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AD2B70-C053-E977-0B7A-03BD1D6D82A7}"/>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5" name="Footer Placeholder 4">
            <a:extLst>
              <a:ext uri="{FF2B5EF4-FFF2-40B4-BE49-F238E27FC236}">
                <a16:creationId xmlns:a16="http://schemas.microsoft.com/office/drawing/2014/main" id="{A16CB188-98C4-CEC0-2C6A-586484C48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FF17DB-9563-3E67-A8B9-C5E5D80E1015}"/>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50683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6B8C3-F0C0-5C1B-DEBD-9F248E51B3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842D51-D5F6-E9D1-5245-54466E92BF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5C9DD9-BF73-0F41-2065-4D813181954D}"/>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5" name="Footer Placeholder 4">
            <a:extLst>
              <a:ext uri="{FF2B5EF4-FFF2-40B4-BE49-F238E27FC236}">
                <a16:creationId xmlns:a16="http://schemas.microsoft.com/office/drawing/2014/main" id="{3F9FD84F-17C2-92CB-8E5E-55D14BC1C6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22530-3882-A1E9-BEA4-2E71CD8D6998}"/>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3809488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C5E9-1946-DC21-F234-EBD198A27A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0F4D1-ED91-01AC-693C-05FE5AACCE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A38A3FC-EBEA-6AC5-656B-F910564DFDD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456C184-5FD9-C6BE-A07A-B7C4C9D8B73C}"/>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6" name="Footer Placeholder 5">
            <a:extLst>
              <a:ext uri="{FF2B5EF4-FFF2-40B4-BE49-F238E27FC236}">
                <a16:creationId xmlns:a16="http://schemas.microsoft.com/office/drawing/2014/main" id="{8B18B659-6D33-988E-2FBD-EE2A2E5C27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858DA-755C-0AA4-4855-E800A6DFE13B}"/>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554588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7F44C-97B7-56FD-A5FC-633EDF65E3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2EFEC1-1F92-D986-B877-A592138E96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B3FA1B-3845-B308-B5B4-9C33F321FE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BB4E3D1-1B85-D43F-E02F-604F36ABD7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C4CC3E-F18C-0443-3798-58310BD59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250FE8D-EA55-113F-D7D7-48F3D3F8AF73}"/>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8" name="Footer Placeholder 7">
            <a:extLst>
              <a:ext uri="{FF2B5EF4-FFF2-40B4-BE49-F238E27FC236}">
                <a16:creationId xmlns:a16="http://schemas.microsoft.com/office/drawing/2014/main" id="{EB4D43EF-00A7-FCA1-6F99-31EDA52D7C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F81B70-5EAA-7989-44D8-11BB11D009FD}"/>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57206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E70F8-75E8-D1D8-1559-5EEE71AE9C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405023-EB96-0B1D-CE8A-F80F7E847E7E}"/>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4" name="Footer Placeholder 3">
            <a:extLst>
              <a:ext uri="{FF2B5EF4-FFF2-40B4-BE49-F238E27FC236}">
                <a16:creationId xmlns:a16="http://schemas.microsoft.com/office/drawing/2014/main" id="{CFC55590-5D15-5B20-DD78-1111993A914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214023D-C9D2-70E1-72DF-872905DC81C8}"/>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3995138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CC95F4-6A12-6A07-7EA9-286CE4095639}"/>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3" name="Footer Placeholder 2">
            <a:extLst>
              <a:ext uri="{FF2B5EF4-FFF2-40B4-BE49-F238E27FC236}">
                <a16:creationId xmlns:a16="http://schemas.microsoft.com/office/drawing/2014/main" id="{5B3540BE-22E8-A849-6E97-3BD45325D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6F5B4D-7839-01CE-F374-08F98991E600}"/>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876404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AA361-8960-46B6-0B40-1F972B8153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CFED11-D0F6-2A1B-B17D-44869A6127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ACB88FB-C410-B5F0-E006-E384CBC0B5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98769D-139E-28C1-B509-8BE1678CE383}"/>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6" name="Footer Placeholder 5">
            <a:extLst>
              <a:ext uri="{FF2B5EF4-FFF2-40B4-BE49-F238E27FC236}">
                <a16:creationId xmlns:a16="http://schemas.microsoft.com/office/drawing/2014/main" id="{3C2E1678-7AED-B4C4-BFF1-079AEB94A9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3724D-4986-1D85-C489-8497B6FF091D}"/>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1818874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2744F-B6C3-9CAA-2049-6E46B8B06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6C43F4F-5C1A-5B38-E488-783EBB6E57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9C02A45-59A1-C40C-9E42-8EBB3991C7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E9E678-8AC1-C92C-882E-384D73CA7F41}"/>
              </a:ext>
            </a:extLst>
          </p:cNvPr>
          <p:cNvSpPr>
            <a:spLocks noGrp="1"/>
          </p:cNvSpPr>
          <p:nvPr>
            <p:ph type="dt" sz="half" idx="10"/>
          </p:nvPr>
        </p:nvSpPr>
        <p:spPr/>
        <p:txBody>
          <a:bodyPr/>
          <a:lstStyle/>
          <a:p>
            <a:fld id="{64F04720-50D2-8144-82E8-150FE28BC409}" type="datetimeFigureOut">
              <a:rPr lang="en-US" smtClean="0"/>
              <a:t>10/26/2023</a:t>
            </a:fld>
            <a:endParaRPr lang="en-US"/>
          </a:p>
        </p:txBody>
      </p:sp>
      <p:sp>
        <p:nvSpPr>
          <p:cNvPr id="6" name="Footer Placeholder 5">
            <a:extLst>
              <a:ext uri="{FF2B5EF4-FFF2-40B4-BE49-F238E27FC236}">
                <a16:creationId xmlns:a16="http://schemas.microsoft.com/office/drawing/2014/main" id="{C76F5513-A5CF-117D-3311-3C170402E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AC70D8-4E94-4809-B878-A8CEE2B1C4B1}"/>
              </a:ext>
            </a:extLst>
          </p:cNvPr>
          <p:cNvSpPr>
            <a:spLocks noGrp="1"/>
          </p:cNvSpPr>
          <p:nvPr>
            <p:ph type="sldNum" sz="quarter" idx="12"/>
          </p:nvPr>
        </p:nvSpPr>
        <p:spPr/>
        <p:txBody>
          <a:bodyPr/>
          <a:lstStyle/>
          <a:p>
            <a:fld id="{CC21E1AE-3DF8-0440-9C35-AB3735E12830}" type="slidenum">
              <a:rPr lang="en-US" smtClean="0"/>
              <a:t>‹#›</a:t>
            </a:fld>
            <a:endParaRPr lang="en-US"/>
          </a:p>
        </p:txBody>
      </p:sp>
    </p:spTree>
    <p:extLst>
      <p:ext uri="{BB962C8B-B14F-4D97-AF65-F5344CB8AC3E}">
        <p14:creationId xmlns:p14="http://schemas.microsoft.com/office/powerpoint/2010/main" val="143000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6A29A9-72DC-B16D-84F4-CB3F601E33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2BEB793-AF63-D179-EA5A-28A59D519F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BD4EB-8DDB-3ABD-A297-D8A1E8DF77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F04720-50D2-8144-82E8-150FE28BC409}" type="datetimeFigureOut">
              <a:rPr lang="en-US" smtClean="0"/>
              <a:t>10/26/2023</a:t>
            </a:fld>
            <a:endParaRPr lang="en-US"/>
          </a:p>
        </p:txBody>
      </p:sp>
      <p:sp>
        <p:nvSpPr>
          <p:cNvPr id="5" name="Footer Placeholder 4">
            <a:extLst>
              <a:ext uri="{FF2B5EF4-FFF2-40B4-BE49-F238E27FC236}">
                <a16:creationId xmlns:a16="http://schemas.microsoft.com/office/drawing/2014/main" id="{57937692-5AAA-14D4-6EAD-886298B72F9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5D3F6F-E0D1-DBDB-5012-C98CCCEDA4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1E1AE-3DF8-0440-9C35-AB3735E12830}" type="slidenum">
              <a:rPr lang="en-US" smtClean="0"/>
              <a:t>‹#›</a:t>
            </a:fld>
            <a:endParaRPr lang="en-US"/>
          </a:p>
        </p:txBody>
      </p:sp>
    </p:spTree>
    <p:extLst>
      <p:ext uri="{BB962C8B-B14F-4D97-AF65-F5344CB8AC3E}">
        <p14:creationId xmlns:p14="http://schemas.microsoft.com/office/powerpoint/2010/main" val="205049480"/>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pn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osweb.larc.nasa.gov/project/DSCOVR/DSCOVR_EPIC_L2_TO3_03" TargetMode="Externa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5.jpe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1.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38CD3DAF-722D-62B0-2D1A-8521173F67DF}"/>
              </a:ext>
            </a:extLst>
          </p:cNvPr>
          <p:cNvSpPr txBox="1">
            <a:spLocks/>
          </p:cNvSpPr>
          <p:nvPr/>
        </p:nvSpPr>
        <p:spPr>
          <a:xfrm>
            <a:off x="1180715" y="4542828"/>
            <a:ext cx="9830569" cy="1245408"/>
          </a:xfrm>
          <a:prstGeom prst="rect">
            <a:avLst/>
          </a:prstGeom>
        </p:spPr>
        <p:txBody>
          <a:bodyPr vert="horz" lIns="91440" tIns="45720" rIns="91440" bIns="45720" rtlCol="0">
            <a:no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r>
              <a:rPr lang="en-US" sz="2400" dirty="0">
                <a:solidFill>
                  <a:schemeClr val="bg2">
                    <a:lumMod val="10000"/>
                  </a:schemeClr>
                </a:solidFill>
              </a:rPr>
              <a:t>Natalya Kramarova</a:t>
            </a:r>
            <a:r>
              <a:rPr lang="en-US" sz="2400" baseline="30000" dirty="0">
                <a:solidFill>
                  <a:schemeClr val="bg2">
                    <a:lumMod val="10000"/>
                  </a:schemeClr>
                </a:solidFill>
              </a:rPr>
              <a:t>1</a:t>
            </a:r>
            <a:r>
              <a:rPr lang="en-US" sz="2400" dirty="0">
                <a:solidFill>
                  <a:schemeClr val="bg2">
                    <a:lumMod val="10000"/>
                  </a:schemeClr>
                </a:solidFill>
              </a:rPr>
              <a:t>, Jerald Ziemke</a:t>
            </a:r>
            <a:r>
              <a:rPr lang="en-US" sz="2400" baseline="30000" dirty="0">
                <a:solidFill>
                  <a:schemeClr val="bg2">
                    <a:lumMod val="10000"/>
                  </a:schemeClr>
                </a:solidFill>
              </a:rPr>
              <a:t>2,1</a:t>
            </a:r>
            <a:r>
              <a:rPr lang="en-US" sz="2400" dirty="0">
                <a:solidFill>
                  <a:schemeClr val="bg2">
                    <a:lumMod val="10000"/>
                  </a:schemeClr>
                </a:solidFill>
              </a:rPr>
              <a:t>, Liang-Kang Huang</a:t>
            </a:r>
            <a:r>
              <a:rPr lang="en-US" sz="2400" baseline="30000" dirty="0">
                <a:solidFill>
                  <a:schemeClr val="bg2">
                    <a:lumMod val="10000"/>
                  </a:schemeClr>
                </a:solidFill>
              </a:rPr>
              <a:t>3,1</a:t>
            </a:r>
            <a:r>
              <a:rPr lang="en-US" sz="2400" dirty="0">
                <a:solidFill>
                  <a:schemeClr val="bg2">
                    <a:lumMod val="10000"/>
                  </a:schemeClr>
                </a:solidFill>
              </a:rPr>
              <a:t>, Jay Herman</a:t>
            </a:r>
            <a:r>
              <a:rPr lang="en-US" sz="2400" baseline="30000" dirty="0">
                <a:solidFill>
                  <a:schemeClr val="bg2">
                    <a:lumMod val="10000"/>
                  </a:schemeClr>
                </a:solidFill>
              </a:rPr>
              <a:t>4,1</a:t>
            </a:r>
            <a:r>
              <a:rPr lang="en-US" sz="2400" dirty="0">
                <a:solidFill>
                  <a:schemeClr val="bg2">
                    <a:lumMod val="10000"/>
                  </a:schemeClr>
                </a:solidFill>
              </a:rPr>
              <a:t> </a:t>
            </a:r>
          </a:p>
          <a:p>
            <a:r>
              <a:rPr lang="en-US" sz="1600" dirty="0">
                <a:solidFill>
                  <a:schemeClr val="bg2">
                    <a:lumMod val="10000"/>
                  </a:schemeClr>
                </a:solidFill>
              </a:rPr>
              <a:t>1- NASA Goddard Space Flight Center, Greenbelt; 2- Morgan State University; </a:t>
            </a:r>
          </a:p>
          <a:p>
            <a:r>
              <a:rPr lang="en-US" sz="1600" dirty="0">
                <a:solidFill>
                  <a:schemeClr val="bg2">
                    <a:lumMod val="10000"/>
                  </a:schemeClr>
                </a:solidFill>
              </a:rPr>
              <a:t>3- Science Systems and Applications; 4- University of Maryland Baltimore County; </a:t>
            </a:r>
            <a:endParaRPr lang="en-IT" sz="1600">
              <a:solidFill>
                <a:schemeClr val="bg2">
                  <a:lumMod val="10000"/>
                </a:schemeClr>
              </a:solidFill>
            </a:endParaRPr>
          </a:p>
        </p:txBody>
      </p:sp>
      <p:sp>
        <p:nvSpPr>
          <p:cNvPr id="8" name="TextBox 7">
            <a:extLst>
              <a:ext uri="{FF2B5EF4-FFF2-40B4-BE49-F238E27FC236}">
                <a16:creationId xmlns:a16="http://schemas.microsoft.com/office/drawing/2014/main" id="{29B7C011-D38C-BC50-577C-5E0A497FF4FD}"/>
              </a:ext>
            </a:extLst>
          </p:cNvPr>
          <p:cNvSpPr txBox="1"/>
          <p:nvPr/>
        </p:nvSpPr>
        <p:spPr>
          <a:xfrm>
            <a:off x="1128583" y="1533788"/>
            <a:ext cx="9024890" cy="2400657"/>
          </a:xfrm>
          <a:prstGeom prst="rect">
            <a:avLst/>
          </a:prstGeom>
          <a:noFill/>
        </p:spPr>
        <p:txBody>
          <a:bodyPr wrap="square" rtlCol="0">
            <a:spAutoFit/>
          </a:bodyPr>
          <a:lstStyle/>
          <a:p>
            <a:pPr algn="ctr"/>
            <a:r>
              <a:rPr lang="en-US" sz="6600" b="1" dirty="0">
                <a:solidFill>
                  <a:schemeClr val="accent1">
                    <a:lumMod val="75000"/>
                  </a:schemeClr>
                </a:solidFill>
                <a:effectLst/>
                <a:ea typeface="MS Mincho" panose="02020609040205080304" pitchFamily="49" charset="-128"/>
              </a:rPr>
              <a:t>Status of EPIC total ozone algorithm</a:t>
            </a:r>
            <a:endParaRPr lang="en-US" sz="6600" b="1" dirty="0">
              <a:solidFill>
                <a:schemeClr val="accent1">
                  <a:lumMod val="75000"/>
                </a:schemeClr>
              </a:solidFill>
              <a:effectLst/>
            </a:endParaRPr>
          </a:p>
          <a:p>
            <a:endParaRPr lang="en-US" dirty="0"/>
          </a:p>
        </p:txBody>
      </p:sp>
      <p:pic>
        <p:nvPicPr>
          <p:cNvPr id="9" name="Picture 8" descr="DSCOVR-logo-sm.jpg">
            <a:extLst>
              <a:ext uri="{FF2B5EF4-FFF2-40B4-BE49-F238E27FC236}">
                <a16:creationId xmlns:a16="http://schemas.microsoft.com/office/drawing/2014/main" id="{112F4BA7-D051-6BB0-FF8A-37B68B8A6E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pic>
        <p:nvPicPr>
          <p:cNvPr id="10" name="Picture 9">
            <a:extLst>
              <a:ext uri="{FF2B5EF4-FFF2-40B4-BE49-F238E27FC236}">
                <a16:creationId xmlns:a16="http://schemas.microsoft.com/office/drawing/2014/main" id="{B19C424F-603E-4EED-8C76-B96262335D47}"/>
              </a:ext>
            </a:extLst>
          </p:cNvPr>
          <p:cNvPicPr>
            <a:picLocks noChangeAspect="1"/>
          </p:cNvPicPr>
          <p:nvPr/>
        </p:nvPicPr>
        <p:blipFill>
          <a:blip r:embed="rId3"/>
          <a:stretch>
            <a:fillRect/>
          </a:stretch>
        </p:blipFill>
        <p:spPr>
          <a:xfrm>
            <a:off x="15631" y="0"/>
            <a:ext cx="1112952" cy="954486"/>
          </a:xfrm>
          <a:prstGeom prst="rect">
            <a:avLst/>
          </a:prstGeom>
        </p:spPr>
      </p:pic>
      <p:sp>
        <p:nvSpPr>
          <p:cNvPr id="11" name="Title 1">
            <a:extLst>
              <a:ext uri="{FF2B5EF4-FFF2-40B4-BE49-F238E27FC236}">
                <a16:creationId xmlns:a16="http://schemas.microsoft.com/office/drawing/2014/main" id="{CC5844B1-8495-9C04-469B-F2BAF119FC13}"/>
              </a:ext>
            </a:extLst>
          </p:cNvPr>
          <p:cNvSpPr txBox="1">
            <a:spLocks/>
          </p:cNvSpPr>
          <p:nvPr/>
        </p:nvSpPr>
        <p:spPr>
          <a:xfrm>
            <a:off x="889873" y="6240161"/>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pic>
        <p:nvPicPr>
          <p:cNvPr id="12" name="Picture 11">
            <a:extLst>
              <a:ext uri="{FF2B5EF4-FFF2-40B4-BE49-F238E27FC236}">
                <a16:creationId xmlns:a16="http://schemas.microsoft.com/office/drawing/2014/main" id="{C8152428-8B69-7E34-7697-13796BCBEE13}"/>
              </a:ext>
            </a:extLst>
          </p:cNvPr>
          <p:cNvPicPr>
            <a:picLocks noChangeAspect="1"/>
          </p:cNvPicPr>
          <p:nvPr/>
        </p:nvPicPr>
        <p:blipFill>
          <a:blip r:embed="rId4"/>
          <a:stretch>
            <a:fillRect/>
          </a:stretch>
        </p:blipFill>
        <p:spPr>
          <a:xfrm>
            <a:off x="9465857" y="6206685"/>
            <a:ext cx="2667000" cy="622300"/>
          </a:xfrm>
          <a:prstGeom prst="rect">
            <a:avLst/>
          </a:prstGeom>
          <a:solidFill>
            <a:schemeClr val="bg1"/>
          </a:solidFill>
        </p:spPr>
      </p:pic>
    </p:spTree>
    <p:extLst>
      <p:ext uri="{BB962C8B-B14F-4D97-AF65-F5344CB8AC3E}">
        <p14:creationId xmlns:p14="http://schemas.microsoft.com/office/powerpoint/2010/main" val="3399060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38770" y="103381"/>
            <a:ext cx="1112952" cy="954486"/>
          </a:xfrm>
          <a:prstGeom prst="rect">
            <a:avLst/>
          </a:prstGeom>
        </p:spPr>
      </p:pic>
      <p:pic>
        <p:nvPicPr>
          <p:cNvPr id="6" name="Picture 5" descr="DSCOVR-logo-s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58962" y="103381"/>
            <a:ext cx="1624959" cy="1026679"/>
          </a:xfrm>
          <a:prstGeom prst="rect">
            <a:avLst/>
          </a:prstGeom>
        </p:spPr>
      </p:pic>
      <p:pic>
        <p:nvPicPr>
          <p:cNvPr id="7" name="Picture 6"/>
          <p:cNvPicPr/>
          <p:nvPr/>
        </p:nvPicPr>
        <p:blipFill>
          <a:blip r:embed="rId5">
            <a:extLst>
              <a:ext uri="{28A0092B-C50C-407E-A947-70E740481C1C}">
                <a14:useLocalDpi xmlns:a14="http://schemas.microsoft.com/office/drawing/2010/main" val="0"/>
              </a:ext>
            </a:extLst>
          </a:blip>
          <a:stretch>
            <a:fillRect/>
          </a:stretch>
        </p:blipFill>
        <p:spPr>
          <a:xfrm>
            <a:off x="2805023" y="774222"/>
            <a:ext cx="6250200" cy="3291840"/>
          </a:xfrm>
          <a:prstGeom prst="rect">
            <a:avLst/>
          </a:prstGeom>
          <a:effectLst>
            <a:outerShdw blurRad="50800" dist="127000" dir="18900000" algn="bl" rotWithShape="0">
              <a:prstClr val="black">
                <a:alpha val="40000"/>
              </a:prstClr>
            </a:outerShdw>
          </a:effectLst>
        </p:spPr>
      </p:pic>
      <p:pic>
        <p:nvPicPr>
          <p:cNvPr id="8" name="Picture 7"/>
          <p:cNvPicPr/>
          <p:nvPr/>
        </p:nvPicPr>
        <p:blipFill rotWithShape="1">
          <a:blip r:embed="rId6">
            <a:extLst>
              <a:ext uri="{28A0092B-C50C-407E-A947-70E740481C1C}">
                <a14:useLocalDpi xmlns:a14="http://schemas.microsoft.com/office/drawing/2010/main" val="0"/>
              </a:ext>
            </a:extLst>
          </a:blip>
          <a:srcRect t="2999" b="2950"/>
          <a:stretch/>
        </p:blipFill>
        <p:spPr>
          <a:xfrm>
            <a:off x="2428749" y="4302177"/>
            <a:ext cx="7830650" cy="2468880"/>
          </a:xfrm>
          <a:prstGeom prst="rect">
            <a:avLst/>
          </a:prstGeom>
          <a:effectLst>
            <a:outerShdw blurRad="50800" dist="88900" dir="18900000" algn="bl" rotWithShape="0">
              <a:prstClr val="black">
                <a:alpha val="40000"/>
              </a:prstClr>
            </a:outerShdw>
          </a:effectLst>
        </p:spPr>
      </p:pic>
      <p:sp>
        <p:nvSpPr>
          <p:cNvPr id="10" name="Down Arrow 9"/>
          <p:cNvSpPr/>
          <p:nvPr/>
        </p:nvSpPr>
        <p:spPr>
          <a:xfrm rot="1038484">
            <a:off x="4003583" y="2202875"/>
            <a:ext cx="224664" cy="2511720"/>
          </a:xfrm>
          <a:prstGeom prst="downArrow">
            <a:avLst/>
          </a:prstGeom>
          <a:solidFill>
            <a:schemeClr val="accent5">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D77EE68E-A4CF-5742-A46F-AD3C1B4BAD3A}" type="slidenum">
              <a:rPr lang="en-US" smtClean="0"/>
              <a:t>10</a:t>
            </a:fld>
            <a:endParaRPr lang="en-US"/>
          </a:p>
        </p:txBody>
      </p:sp>
      <p:sp>
        <p:nvSpPr>
          <p:cNvPr id="12" name="Down Arrow 11">
            <a:extLst>
              <a:ext uri="{FF2B5EF4-FFF2-40B4-BE49-F238E27FC236}">
                <a16:creationId xmlns:a16="http://schemas.microsoft.com/office/drawing/2014/main" id="{029159EC-E5A2-F243-BFF9-9360B7976587}"/>
              </a:ext>
            </a:extLst>
          </p:cNvPr>
          <p:cNvSpPr/>
          <p:nvPr/>
        </p:nvSpPr>
        <p:spPr>
          <a:xfrm rot="679992">
            <a:off x="6043871" y="2224385"/>
            <a:ext cx="209338" cy="2398523"/>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a:extLst>
              <a:ext uri="{FF2B5EF4-FFF2-40B4-BE49-F238E27FC236}">
                <a16:creationId xmlns:a16="http://schemas.microsoft.com/office/drawing/2014/main" id="{0AA8525A-8D3C-3948-9720-3EB1B22BDB24}"/>
              </a:ext>
            </a:extLst>
          </p:cNvPr>
          <p:cNvSpPr/>
          <p:nvPr/>
        </p:nvSpPr>
        <p:spPr>
          <a:xfrm rot="21102592">
            <a:off x="8069064" y="2644102"/>
            <a:ext cx="197580" cy="1878624"/>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a:extLst>
              <a:ext uri="{FF2B5EF4-FFF2-40B4-BE49-F238E27FC236}">
                <a16:creationId xmlns:a16="http://schemas.microsoft.com/office/drawing/2014/main" id="{3CA0854D-6D73-304A-8EA1-7215630638F9}"/>
              </a:ext>
            </a:extLst>
          </p:cNvPr>
          <p:cNvSpPr txBox="1">
            <a:spLocks/>
          </p:cNvSpPr>
          <p:nvPr/>
        </p:nvSpPr>
        <p:spPr>
          <a:xfrm>
            <a:off x="1351722" y="0"/>
            <a:ext cx="9144000" cy="80946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50000"/>
                  </a:schemeClr>
                </a:solidFill>
                <a:effectLst>
                  <a:outerShdw blurRad="50800" dist="50800" dir="5400000" algn="ctr" rotWithShape="0">
                    <a:srgbClr val="000000">
                      <a:alpha val="18000"/>
                    </a:srgbClr>
                  </a:outerShdw>
                </a:effectLst>
              </a:rPr>
              <a:t>EPIC as a Pathfinder for Geostationary Missions</a:t>
            </a:r>
          </a:p>
        </p:txBody>
      </p:sp>
      <p:sp>
        <p:nvSpPr>
          <p:cNvPr id="2" name="TextBox 1">
            <a:extLst>
              <a:ext uri="{FF2B5EF4-FFF2-40B4-BE49-F238E27FC236}">
                <a16:creationId xmlns:a16="http://schemas.microsoft.com/office/drawing/2014/main" id="{4C884071-31D8-6D18-0343-280EA9F703F9}"/>
              </a:ext>
            </a:extLst>
          </p:cNvPr>
          <p:cNvSpPr txBox="1"/>
          <p:nvPr/>
        </p:nvSpPr>
        <p:spPr>
          <a:xfrm>
            <a:off x="9308863" y="2521080"/>
            <a:ext cx="2388358" cy="707886"/>
          </a:xfrm>
          <a:prstGeom prst="rect">
            <a:avLst/>
          </a:prstGeom>
          <a:noFill/>
          <a:ln w="15875">
            <a:solidFill>
              <a:srgbClr val="FF0000"/>
            </a:solidFill>
          </a:ln>
        </p:spPr>
        <p:txBody>
          <a:bodyPr wrap="square" rtlCol="0">
            <a:spAutoFit/>
          </a:bodyPr>
          <a:lstStyle/>
          <a:p>
            <a:r>
              <a:rPr lang="en-US" sz="2000" dirty="0">
                <a:solidFill>
                  <a:srgbClr val="FF0000"/>
                </a:solidFill>
              </a:rPr>
              <a:t>GEMS was launched on February 18, 2020</a:t>
            </a:r>
          </a:p>
        </p:txBody>
      </p:sp>
      <p:sp>
        <p:nvSpPr>
          <p:cNvPr id="3" name="TextBox 2">
            <a:extLst>
              <a:ext uri="{FF2B5EF4-FFF2-40B4-BE49-F238E27FC236}">
                <a16:creationId xmlns:a16="http://schemas.microsoft.com/office/drawing/2014/main" id="{EB93C946-7FC5-0BDB-BEC2-D3A577798851}"/>
              </a:ext>
            </a:extLst>
          </p:cNvPr>
          <p:cNvSpPr txBox="1"/>
          <p:nvPr/>
        </p:nvSpPr>
        <p:spPr>
          <a:xfrm>
            <a:off x="141930" y="2571915"/>
            <a:ext cx="2568382" cy="707886"/>
          </a:xfrm>
          <a:prstGeom prst="rect">
            <a:avLst/>
          </a:prstGeom>
          <a:noFill/>
          <a:ln w="15875">
            <a:solidFill>
              <a:srgbClr val="FF0000"/>
            </a:solidFill>
          </a:ln>
        </p:spPr>
        <p:txBody>
          <a:bodyPr wrap="square" rtlCol="0">
            <a:spAutoFit/>
          </a:bodyPr>
          <a:lstStyle/>
          <a:p>
            <a:r>
              <a:rPr lang="en-US" sz="2000" dirty="0">
                <a:solidFill>
                  <a:srgbClr val="FF0000"/>
                </a:solidFill>
              </a:rPr>
              <a:t>TEMPO was launched on April 7, 2023</a:t>
            </a:r>
          </a:p>
        </p:txBody>
      </p:sp>
    </p:spTree>
    <p:extLst>
      <p:ext uri="{BB962C8B-B14F-4D97-AF65-F5344CB8AC3E}">
        <p14:creationId xmlns:p14="http://schemas.microsoft.com/office/powerpoint/2010/main" val="40576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8EF9-CDE4-6249-E9E7-CEFD041419BA}"/>
              </a:ext>
            </a:extLst>
          </p:cNvPr>
          <p:cNvSpPr>
            <a:spLocks noGrp="1"/>
          </p:cNvSpPr>
          <p:nvPr>
            <p:ph type="title"/>
          </p:nvPr>
        </p:nvSpPr>
        <p:spPr>
          <a:xfrm>
            <a:off x="1493534" y="-120246"/>
            <a:ext cx="9601200" cy="1485900"/>
          </a:xfrm>
        </p:spPr>
        <p:txBody>
          <a:bodyPr/>
          <a:lstStyle/>
          <a:p>
            <a:r>
              <a:rPr lang="en-US" dirty="0">
                <a:solidFill>
                  <a:schemeClr val="accent1">
                    <a:lumMod val="75000"/>
                  </a:schemeClr>
                </a:solidFill>
              </a:rPr>
              <a:t>Summary:</a:t>
            </a:r>
          </a:p>
        </p:txBody>
      </p:sp>
      <p:sp>
        <p:nvSpPr>
          <p:cNvPr id="3" name="Content Placeholder 2">
            <a:extLst>
              <a:ext uri="{FF2B5EF4-FFF2-40B4-BE49-F238E27FC236}">
                <a16:creationId xmlns:a16="http://schemas.microsoft.com/office/drawing/2014/main" id="{3BCEC1B2-7F7A-7FED-C93E-36DEFB8BC6BF}"/>
              </a:ext>
            </a:extLst>
          </p:cNvPr>
          <p:cNvSpPr>
            <a:spLocks noGrp="1"/>
          </p:cNvSpPr>
          <p:nvPr>
            <p:ph idx="1"/>
          </p:nvPr>
        </p:nvSpPr>
        <p:spPr>
          <a:xfrm>
            <a:off x="569366" y="1555523"/>
            <a:ext cx="10144127" cy="4813647"/>
          </a:xfrm>
        </p:spPr>
        <p:txBody>
          <a:bodyPr>
            <a:noAutofit/>
          </a:bodyPr>
          <a:lstStyle/>
          <a:p>
            <a:r>
              <a:rPr lang="en-US" sz="2000" b="0" i="0" dirty="0">
                <a:solidFill>
                  <a:srgbClr val="282828"/>
                </a:solidFill>
                <a:effectLst/>
              </a:rPr>
              <a:t>Comparisons of EPIC total ozone columns with satellite instruments (SNPP OMPS and Aura OMI) demonstrated good agreement with mean biases within ±5–7 DU (or 1.5–2.5%). Outside of the tropics, biases with other satellite instruments show seasonal variability. </a:t>
            </a:r>
          </a:p>
          <a:p>
            <a:r>
              <a:rPr lang="en-US" sz="2000" dirty="0"/>
              <a:t>Comparisons of EPIC tropospheric ozone with sondes show that satellite observations closely follow ground-based observations with mean biases of ±2-4 DU. Comparisons with TROPOMI tropospheric ozone revealed a positive bias in TROPOMI tropospheric ozone. We plan to repeat this analysis with the new version of TROPOMI data.</a:t>
            </a:r>
          </a:p>
          <a:p>
            <a:r>
              <a:rPr lang="en-US" sz="2000" b="0" i="0" dirty="0">
                <a:solidFill>
                  <a:srgbClr val="282828"/>
                </a:solidFill>
                <a:effectLst/>
              </a:rPr>
              <a:t>We investigated biases between EPIC retrievals derived from the two triplets (317 and the 325 nm). Errors in radiance simulations with a pseudo-correction for atmospheric sphericity at high SZAs and SLAs are smaller than the biases we observe. The current exclusion of EPIC 325 nm retrievals limits applications of EPIC data for studying ozone variability in early morning and late afternoon hours or at polar latitudes in months with high SZAs.</a:t>
            </a:r>
          </a:p>
          <a:p>
            <a:r>
              <a:rPr lang="en-US" sz="2000" dirty="0">
                <a:solidFill>
                  <a:srgbClr val="282828"/>
                </a:solidFill>
              </a:rPr>
              <a:t>In the future, we plan to compare EPIC measurements with observations from two operational geostationary missions TEMPO and GEMS.</a:t>
            </a:r>
            <a:endParaRPr lang="en-US" sz="2000" dirty="0"/>
          </a:p>
        </p:txBody>
      </p:sp>
      <p:pic>
        <p:nvPicPr>
          <p:cNvPr id="4" name="Picture 3" descr="DSCOVR-logo-sm.jpg">
            <a:extLst>
              <a:ext uri="{FF2B5EF4-FFF2-40B4-BE49-F238E27FC236}">
                <a16:creationId xmlns:a16="http://schemas.microsoft.com/office/drawing/2014/main" id="{8B475495-BCA1-05E7-5583-DBC6810C05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5" name="Picture 4">
            <a:extLst>
              <a:ext uri="{FF2B5EF4-FFF2-40B4-BE49-F238E27FC236}">
                <a16:creationId xmlns:a16="http://schemas.microsoft.com/office/drawing/2014/main" id="{9148A97E-75ED-606A-9AAD-D8B417386546}"/>
              </a:ext>
            </a:extLst>
          </p:cNvPr>
          <p:cNvPicPr>
            <a:picLocks noChangeAspect="1"/>
          </p:cNvPicPr>
          <p:nvPr/>
        </p:nvPicPr>
        <p:blipFill>
          <a:blip r:embed="rId4"/>
          <a:stretch>
            <a:fillRect/>
          </a:stretch>
        </p:blipFill>
        <p:spPr>
          <a:xfrm>
            <a:off x="9465857" y="6206685"/>
            <a:ext cx="2667000" cy="622300"/>
          </a:xfrm>
          <a:prstGeom prst="rect">
            <a:avLst/>
          </a:prstGeom>
          <a:solidFill>
            <a:schemeClr val="bg1"/>
          </a:solidFill>
        </p:spPr>
      </p:pic>
      <p:pic>
        <p:nvPicPr>
          <p:cNvPr id="6" name="Picture 5">
            <a:extLst>
              <a:ext uri="{FF2B5EF4-FFF2-40B4-BE49-F238E27FC236}">
                <a16:creationId xmlns:a16="http://schemas.microsoft.com/office/drawing/2014/main" id="{701BF81B-B295-6F7D-596B-E0E9D8BB1CA9}"/>
              </a:ext>
            </a:extLst>
          </p:cNvPr>
          <p:cNvPicPr>
            <a:picLocks noChangeAspect="1"/>
          </p:cNvPicPr>
          <p:nvPr/>
        </p:nvPicPr>
        <p:blipFill>
          <a:blip r:embed="rId5"/>
          <a:stretch>
            <a:fillRect/>
          </a:stretch>
        </p:blipFill>
        <p:spPr>
          <a:xfrm>
            <a:off x="12890" y="0"/>
            <a:ext cx="1112952" cy="954486"/>
          </a:xfrm>
          <a:prstGeom prst="rect">
            <a:avLst/>
          </a:prstGeom>
        </p:spPr>
      </p:pic>
      <p:sp>
        <p:nvSpPr>
          <p:cNvPr id="9" name="Title 1">
            <a:extLst>
              <a:ext uri="{FF2B5EF4-FFF2-40B4-BE49-F238E27FC236}">
                <a16:creationId xmlns:a16="http://schemas.microsoft.com/office/drawing/2014/main" id="{3308AD00-802E-95C5-CC84-A841E64266C7}"/>
              </a:ext>
            </a:extLst>
          </p:cNvPr>
          <p:cNvSpPr txBox="1">
            <a:spLocks/>
          </p:cNvSpPr>
          <p:nvPr/>
        </p:nvSpPr>
        <p:spPr>
          <a:xfrm>
            <a:off x="685156" y="6326849"/>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extLst>
      <p:ext uri="{BB962C8B-B14F-4D97-AF65-F5344CB8AC3E}">
        <p14:creationId xmlns:p14="http://schemas.microsoft.com/office/powerpoint/2010/main" val="1755087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8EF9-CDE4-6249-E9E7-CEFD041419BA}"/>
              </a:ext>
            </a:extLst>
          </p:cNvPr>
          <p:cNvSpPr>
            <a:spLocks noGrp="1"/>
          </p:cNvSpPr>
          <p:nvPr>
            <p:ph type="title"/>
          </p:nvPr>
        </p:nvSpPr>
        <p:spPr>
          <a:xfrm>
            <a:off x="2092036" y="547255"/>
            <a:ext cx="9601200" cy="1485900"/>
          </a:xfrm>
        </p:spPr>
        <p:txBody>
          <a:bodyPr/>
          <a:lstStyle/>
          <a:p>
            <a:r>
              <a:rPr lang="en-US" dirty="0"/>
              <a:t>Back-up Slides</a:t>
            </a:r>
          </a:p>
        </p:txBody>
      </p:sp>
      <p:sp>
        <p:nvSpPr>
          <p:cNvPr id="3" name="Content Placeholder 2">
            <a:extLst>
              <a:ext uri="{FF2B5EF4-FFF2-40B4-BE49-F238E27FC236}">
                <a16:creationId xmlns:a16="http://schemas.microsoft.com/office/drawing/2014/main" id="{3BCEC1B2-7F7A-7FED-C93E-36DEFB8BC6BF}"/>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13A46820-E05C-61CE-29C7-D9BBFD9BE635}"/>
              </a:ext>
            </a:extLst>
          </p:cNvPr>
          <p:cNvPicPr>
            <a:picLocks noChangeAspect="1"/>
          </p:cNvPicPr>
          <p:nvPr/>
        </p:nvPicPr>
        <p:blipFill>
          <a:blip r:embed="rId2"/>
          <a:stretch>
            <a:fillRect/>
          </a:stretch>
        </p:blipFill>
        <p:spPr>
          <a:xfrm>
            <a:off x="740957" y="0"/>
            <a:ext cx="1112952" cy="954486"/>
          </a:xfrm>
          <a:prstGeom prst="rect">
            <a:avLst/>
          </a:prstGeom>
        </p:spPr>
      </p:pic>
      <p:pic>
        <p:nvPicPr>
          <p:cNvPr id="5" name="Picture 4" descr="DSCOVR-logo-sm.jpg">
            <a:extLst>
              <a:ext uri="{FF2B5EF4-FFF2-40B4-BE49-F238E27FC236}">
                <a16:creationId xmlns:a16="http://schemas.microsoft.com/office/drawing/2014/main" id="{05C0FA67-5662-71BC-AB30-3B24CD451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6" name="Picture 5">
            <a:extLst>
              <a:ext uri="{FF2B5EF4-FFF2-40B4-BE49-F238E27FC236}">
                <a16:creationId xmlns:a16="http://schemas.microsoft.com/office/drawing/2014/main" id="{5319EEDF-AC39-39DA-EE8F-97C20D5D9A24}"/>
              </a:ext>
            </a:extLst>
          </p:cNvPr>
          <p:cNvPicPr>
            <a:picLocks noChangeAspect="1"/>
          </p:cNvPicPr>
          <p:nvPr/>
        </p:nvPicPr>
        <p:blipFill>
          <a:blip r:embed="rId4"/>
          <a:stretch>
            <a:fillRect/>
          </a:stretch>
        </p:blipFill>
        <p:spPr>
          <a:xfrm>
            <a:off x="9465857" y="6206685"/>
            <a:ext cx="2667000" cy="622300"/>
          </a:xfrm>
          <a:prstGeom prst="rect">
            <a:avLst/>
          </a:prstGeom>
          <a:solidFill>
            <a:schemeClr val="bg1"/>
          </a:solidFill>
        </p:spPr>
      </p:pic>
      <p:sp>
        <p:nvSpPr>
          <p:cNvPr id="8" name="Title 1">
            <a:extLst>
              <a:ext uri="{FF2B5EF4-FFF2-40B4-BE49-F238E27FC236}">
                <a16:creationId xmlns:a16="http://schemas.microsoft.com/office/drawing/2014/main" id="{63D799CE-025D-83B5-B1BD-7D81C283234F}"/>
              </a:ext>
            </a:extLst>
          </p:cNvPr>
          <p:cNvSpPr txBox="1">
            <a:spLocks/>
          </p:cNvSpPr>
          <p:nvPr/>
        </p:nvSpPr>
        <p:spPr>
          <a:xfrm>
            <a:off x="889873" y="6240161"/>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extLst>
      <p:ext uri="{BB962C8B-B14F-4D97-AF65-F5344CB8AC3E}">
        <p14:creationId xmlns:p14="http://schemas.microsoft.com/office/powerpoint/2010/main" val="21890779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5716FF-47FF-4258-65D0-BE52364337B3}"/>
              </a:ext>
            </a:extLst>
          </p:cNvPr>
          <p:cNvPicPr>
            <a:picLocks noChangeAspect="1"/>
          </p:cNvPicPr>
          <p:nvPr/>
        </p:nvPicPr>
        <p:blipFill>
          <a:blip r:embed="rId2"/>
          <a:stretch>
            <a:fillRect/>
          </a:stretch>
        </p:blipFill>
        <p:spPr>
          <a:xfrm>
            <a:off x="31271" y="0"/>
            <a:ext cx="1112952" cy="954486"/>
          </a:xfrm>
          <a:prstGeom prst="rect">
            <a:avLst/>
          </a:prstGeom>
        </p:spPr>
      </p:pic>
      <p:pic>
        <p:nvPicPr>
          <p:cNvPr id="4" name="Picture 3" descr="DSCOVR-logo-sm.jpg">
            <a:extLst>
              <a:ext uri="{FF2B5EF4-FFF2-40B4-BE49-F238E27FC236}">
                <a16:creationId xmlns:a16="http://schemas.microsoft.com/office/drawing/2014/main" id="{EF7FA66D-BFCB-887D-56BD-0BC157A9C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5" name="Picture 4">
            <a:extLst>
              <a:ext uri="{FF2B5EF4-FFF2-40B4-BE49-F238E27FC236}">
                <a16:creationId xmlns:a16="http://schemas.microsoft.com/office/drawing/2014/main" id="{09EFE37B-70F5-C512-0730-DC05EFD2B992}"/>
              </a:ext>
            </a:extLst>
          </p:cNvPr>
          <p:cNvPicPr>
            <a:picLocks noChangeAspect="1"/>
          </p:cNvPicPr>
          <p:nvPr/>
        </p:nvPicPr>
        <p:blipFill>
          <a:blip r:embed="rId4"/>
          <a:stretch>
            <a:fillRect/>
          </a:stretch>
        </p:blipFill>
        <p:spPr>
          <a:xfrm>
            <a:off x="9465857" y="6206685"/>
            <a:ext cx="2667000" cy="622300"/>
          </a:xfrm>
          <a:prstGeom prst="rect">
            <a:avLst/>
          </a:prstGeom>
          <a:solidFill>
            <a:schemeClr val="bg1"/>
          </a:solidFill>
        </p:spPr>
      </p:pic>
      <p:sp>
        <p:nvSpPr>
          <p:cNvPr id="8" name="Title 1">
            <a:extLst>
              <a:ext uri="{FF2B5EF4-FFF2-40B4-BE49-F238E27FC236}">
                <a16:creationId xmlns:a16="http://schemas.microsoft.com/office/drawing/2014/main" id="{A5B33044-841A-1560-0EDB-0F0F5306B856}"/>
              </a:ext>
            </a:extLst>
          </p:cNvPr>
          <p:cNvSpPr txBox="1">
            <a:spLocks/>
          </p:cNvSpPr>
          <p:nvPr/>
        </p:nvSpPr>
        <p:spPr>
          <a:xfrm>
            <a:off x="2431695" y="83934"/>
            <a:ext cx="6291207" cy="489067"/>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4000" b="1" dirty="0">
                <a:solidFill>
                  <a:schemeClr val="accent1">
                    <a:lumMod val="75000"/>
                  </a:schemeClr>
                </a:solidFill>
              </a:rPr>
              <a:t>Synoptic TCO and AI Maps</a:t>
            </a:r>
            <a:endParaRPr lang="en-IT" sz="4000" b="1">
              <a:solidFill>
                <a:schemeClr val="accent1">
                  <a:lumMod val="75000"/>
                </a:schemeClr>
              </a:solidFill>
            </a:endParaRPr>
          </a:p>
        </p:txBody>
      </p:sp>
      <p:pic>
        <p:nvPicPr>
          <p:cNvPr id="11" name="Picture 2">
            <a:extLst>
              <a:ext uri="{FF2B5EF4-FFF2-40B4-BE49-F238E27FC236}">
                <a16:creationId xmlns:a16="http://schemas.microsoft.com/office/drawing/2014/main" id="{CEB5F888-4770-8F8C-9DDD-B3C771A5FA3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50471" y="622704"/>
            <a:ext cx="6853656" cy="576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329F9226-D4B5-C818-F569-656E42D604C3}"/>
              </a:ext>
            </a:extLst>
          </p:cNvPr>
          <p:cNvSpPr txBox="1">
            <a:spLocks/>
          </p:cNvSpPr>
          <p:nvPr/>
        </p:nvSpPr>
        <p:spPr>
          <a:xfrm>
            <a:off x="889873" y="6240161"/>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extLst>
      <p:ext uri="{BB962C8B-B14F-4D97-AF65-F5344CB8AC3E}">
        <p14:creationId xmlns:p14="http://schemas.microsoft.com/office/powerpoint/2010/main" val="28783727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3CAB2A52-81EB-B320-4900-A060295F2D9D}"/>
              </a:ext>
            </a:extLst>
          </p:cNvPr>
          <p:cNvPicPr>
            <a:picLocks noChangeAspect="1"/>
          </p:cNvPicPr>
          <p:nvPr/>
        </p:nvPicPr>
        <p:blipFill rotWithShape="1">
          <a:blip r:embed="rId2">
            <a:extLst>
              <a:ext uri="{28A0092B-C50C-407E-A947-70E740481C1C}">
                <a14:useLocalDpi xmlns:a14="http://schemas.microsoft.com/office/drawing/2010/main" val="0"/>
              </a:ext>
            </a:extLst>
          </a:blip>
          <a:srcRect r="52421" b="50139"/>
          <a:stretch/>
        </p:blipFill>
        <p:spPr bwMode="auto">
          <a:xfrm>
            <a:off x="1297433" y="1530988"/>
            <a:ext cx="438385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a:extLst>
              <a:ext uri="{FF2B5EF4-FFF2-40B4-BE49-F238E27FC236}">
                <a16:creationId xmlns:a16="http://schemas.microsoft.com/office/drawing/2014/main" id="{CB787574-0A96-260F-AEFE-66CFC566B6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098266" y="1535956"/>
            <a:ext cx="1057275" cy="343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B919E3F-08DE-8660-FBE8-2D75A9AAA899}"/>
              </a:ext>
            </a:extLst>
          </p:cNvPr>
          <p:cNvPicPr>
            <a:picLocks noChangeAspect="1"/>
          </p:cNvPicPr>
          <p:nvPr/>
        </p:nvPicPr>
        <p:blipFill>
          <a:blip r:embed="rId4"/>
          <a:stretch>
            <a:fillRect/>
          </a:stretch>
        </p:blipFill>
        <p:spPr>
          <a:xfrm>
            <a:off x="9465857" y="6206685"/>
            <a:ext cx="2667000" cy="622300"/>
          </a:xfrm>
          <a:prstGeom prst="rect">
            <a:avLst/>
          </a:prstGeom>
          <a:solidFill>
            <a:schemeClr val="bg1"/>
          </a:solidFill>
        </p:spPr>
      </p:pic>
      <p:pic>
        <p:nvPicPr>
          <p:cNvPr id="4" name="Picture 3" descr="DSCOVR-logo-sm.jpg">
            <a:extLst>
              <a:ext uri="{FF2B5EF4-FFF2-40B4-BE49-F238E27FC236}">
                <a16:creationId xmlns:a16="http://schemas.microsoft.com/office/drawing/2014/main" id="{B76E9756-201E-B041-AF40-38BDB08888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5" name="Picture 4">
            <a:extLst>
              <a:ext uri="{FF2B5EF4-FFF2-40B4-BE49-F238E27FC236}">
                <a16:creationId xmlns:a16="http://schemas.microsoft.com/office/drawing/2014/main" id="{2C0CBC06-5C0B-CDEA-2DAF-73578E2E0A3E}"/>
              </a:ext>
            </a:extLst>
          </p:cNvPr>
          <p:cNvPicPr>
            <a:picLocks noChangeAspect="1"/>
          </p:cNvPicPr>
          <p:nvPr/>
        </p:nvPicPr>
        <p:blipFill>
          <a:blip r:embed="rId6"/>
          <a:stretch>
            <a:fillRect/>
          </a:stretch>
        </p:blipFill>
        <p:spPr>
          <a:xfrm>
            <a:off x="44918" y="0"/>
            <a:ext cx="1112952" cy="954486"/>
          </a:xfrm>
          <a:prstGeom prst="rect">
            <a:avLst/>
          </a:prstGeom>
        </p:spPr>
      </p:pic>
      <p:pic>
        <p:nvPicPr>
          <p:cNvPr id="8" name="Picture 3">
            <a:extLst>
              <a:ext uri="{FF2B5EF4-FFF2-40B4-BE49-F238E27FC236}">
                <a16:creationId xmlns:a16="http://schemas.microsoft.com/office/drawing/2014/main" id="{D185B0A1-9985-411C-FF1A-01A356B89956}"/>
              </a:ext>
            </a:extLst>
          </p:cNvPr>
          <p:cNvPicPr>
            <a:picLocks noChangeAspect="1"/>
          </p:cNvPicPr>
          <p:nvPr/>
        </p:nvPicPr>
        <p:blipFill rotWithShape="1">
          <a:blip r:embed="rId7">
            <a:extLst>
              <a:ext uri="{28A0092B-C50C-407E-A947-70E740481C1C}">
                <a14:useLocalDpi xmlns:a14="http://schemas.microsoft.com/office/drawing/2010/main" val="0"/>
              </a:ext>
            </a:extLst>
          </a:blip>
          <a:srcRect r="52612" b="50058"/>
          <a:stretch/>
        </p:blipFill>
        <p:spPr bwMode="auto">
          <a:xfrm>
            <a:off x="5543173" y="1529144"/>
            <a:ext cx="4552617" cy="3438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BC7FB51-F249-EFAD-2548-6DCE45F3F7AA}"/>
                  </a:ext>
                </a:extLst>
              </p:cNvPr>
              <p:cNvSpPr txBox="1"/>
              <p:nvPr/>
            </p:nvSpPr>
            <p:spPr>
              <a:xfrm>
                <a:off x="3351246" y="5182668"/>
                <a:ext cx="6104238" cy="842090"/>
              </a:xfrm>
              <a:prstGeom prst="rect">
                <a:avLst/>
              </a:prstGeom>
              <a:noFill/>
            </p:spPr>
            <p:txBody>
              <a:bodyPr wrap="square">
                <a:spAutoFit/>
              </a:bodyPr>
              <a:lstStyle/>
              <a:p>
                <a:pPr marL="0" marR="0" indent="360045" algn="just">
                  <a:lnSpc>
                    <a:spcPct val="150000"/>
                  </a:lnSpc>
                  <a:spcBef>
                    <a:spcPts val="0"/>
                  </a:spcBef>
                  <a:spcAft>
                    <a:spcPts val="0"/>
                  </a:spcAft>
                </a:pPr>
                <a:r>
                  <a:rPr lang="en-US" sz="2000" dirty="0">
                    <a:solidFill>
                      <a:schemeClr val="bg2">
                        <a:lumMod val="10000"/>
                      </a:schemeClr>
                    </a:solidFill>
                    <a:effectLst/>
                    <a:latin typeface="Helvetica" pitchFamily="2" charset="0"/>
                    <a:ea typeface="Calibri" panose="020F0502020204030204" pitchFamily="34" charset="0"/>
                    <a:cs typeface="Times New Roman" panose="02020603050405020304" pitchFamily="18" charset="0"/>
                  </a:rPr>
                  <a:t>Boundary layer correction:</a:t>
                </a:r>
              </a:p>
              <a:p>
                <a14:m>
                  <m:oMath xmlns:m="http://schemas.openxmlformats.org/officeDocument/2006/math">
                    <m:sSubSup>
                      <m:sSubSupPr>
                        <m:ctrlPr>
                          <a:rPr lang="en-US" i="1">
                            <a:solidFill>
                              <a:srgbClr val="000000"/>
                            </a:solidFill>
                            <a:effectLst/>
                            <a:latin typeface="Cambria Math" panose="02040503050406030204" pitchFamily="18" charset="0"/>
                          </a:rPr>
                        </m:ctrlPr>
                      </m:sSub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𝛽</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i="1">
                                <a:solidFill>
                                  <a:srgbClr val="000000"/>
                                </a:solidFill>
                                <a:effectLst/>
                                <a:latin typeface="Cambria Math" panose="02040503050406030204" pitchFamily="18" charset="0"/>
                              </a:rPr>
                            </m:ctrlPr>
                          </m:d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Sup>
                              <m:sSupPr>
                                <m:ctrlPr>
                                  <a:rPr lang="en-US" i="1">
                                    <a:solidFill>
                                      <a:srgbClr val="000000"/>
                                    </a:solidFill>
                                    <a:effectLst/>
                                    <a:latin typeface="Cambria Math" panose="02040503050406030204" pitchFamily="18" charset="0"/>
                                  </a:rPr>
                                </m:ctrlPr>
                              </m:sSupPr>
                              <m:e>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𝐶𝑊𝐹</m:t>
                                </m:r>
                              </m:e>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𝐵𝐿</m:t>
                                </m:r>
                              </m:sup>
                            </m:sSup>
                          </m:e>
                        </m:d>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𝑂𝑍</m:t>
                        </m:r>
                      </m:e>
                      <m:sub>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𝑑𝑚</m:t>
                        </m:r>
                      </m:sub>
                      <m:sup>
                        <m:r>
                          <a:rPr lang="en-US" sz="18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𝐵𝐿</m:t>
                        </m:r>
                      </m:sup>
                    </m:sSubSup>
                  </m:oMath>
                </a14:m>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Calibri" panose="020F0502020204030204" pitchFamily="34" charset="0"/>
                  </a:rPr>
                  <a:t>	</a:t>
                </a:r>
                <a:r>
                  <a:rPr lang="en-US" dirty="0">
                    <a:effectLst/>
                  </a:rPr>
                  <a:t> </a:t>
                </a:r>
                <a:endParaRPr lang="en-US" dirty="0"/>
              </a:p>
            </p:txBody>
          </p:sp>
        </mc:Choice>
        <mc:Fallback xmlns="">
          <p:sp>
            <p:nvSpPr>
              <p:cNvPr id="11" name="TextBox 10">
                <a:extLst>
                  <a:ext uri="{FF2B5EF4-FFF2-40B4-BE49-F238E27FC236}">
                    <a16:creationId xmlns:a16="http://schemas.microsoft.com/office/drawing/2014/main" id="{BBC7FB51-F249-EFAD-2548-6DCE45F3F7AA}"/>
                  </a:ext>
                </a:extLst>
              </p:cNvPr>
              <p:cNvSpPr txBox="1">
                <a:spLocks noRot="1" noChangeAspect="1" noMove="1" noResize="1" noEditPoints="1" noAdjustHandles="1" noChangeArrowheads="1" noChangeShapeType="1" noTextEdit="1"/>
              </p:cNvSpPr>
              <p:nvPr/>
            </p:nvSpPr>
            <p:spPr>
              <a:xfrm>
                <a:off x="3351246" y="5182668"/>
                <a:ext cx="6104238" cy="842090"/>
              </a:xfrm>
              <a:prstGeom prst="rect">
                <a:avLst/>
              </a:prstGeom>
              <a:blipFill>
                <a:blip r:embed="rId8"/>
                <a:stretch>
                  <a:fillRect l="-416" b="-5970"/>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5CF71895-98D4-07C5-7F71-9905A91D8A8B}"/>
              </a:ext>
            </a:extLst>
          </p:cNvPr>
          <p:cNvSpPr txBox="1"/>
          <p:nvPr/>
        </p:nvSpPr>
        <p:spPr>
          <a:xfrm>
            <a:off x="1853909" y="1126610"/>
            <a:ext cx="3249432" cy="400110"/>
          </a:xfrm>
          <a:prstGeom prst="rect">
            <a:avLst/>
          </a:prstGeom>
          <a:noFill/>
        </p:spPr>
        <p:txBody>
          <a:bodyPr wrap="square" rtlCol="0">
            <a:spAutoFit/>
          </a:bodyPr>
          <a:lstStyle/>
          <a:p>
            <a:r>
              <a:rPr lang="en-US" sz="2000" b="1" dirty="0">
                <a:latin typeface="Helvetica" pitchFamily="2" charset="0"/>
              </a:rPr>
              <a:t>Without BL Correction</a:t>
            </a:r>
          </a:p>
        </p:txBody>
      </p:sp>
      <p:sp>
        <p:nvSpPr>
          <p:cNvPr id="13" name="TextBox 12">
            <a:extLst>
              <a:ext uri="{FF2B5EF4-FFF2-40B4-BE49-F238E27FC236}">
                <a16:creationId xmlns:a16="http://schemas.microsoft.com/office/drawing/2014/main" id="{828BD25E-5222-C4F2-88F0-27DFD0AD26C5}"/>
              </a:ext>
            </a:extLst>
          </p:cNvPr>
          <p:cNvSpPr txBox="1"/>
          <p:nvPr/>
        </p:nvSpPr>
        <p:spPr>
          <a:xfrm>
            <a:off x="6724641" y="1126610"/>
            <a:ext cx="3249432" cy="400110"/>
          </a:xfrm>
          <a:prstGeom prst="rect">
            <a:avLst/>
          </a:prstGeom>
          <a:noFill/>
        </p:spPr>
        <p:txBody>
          <a:bodyPr wrap="square" rtlCol="0">
            <a:spAutoFit/>
          </a:bodyPr>
          <a:lstStyle/>
          <a:p>
            <a:r>
              <a:rPr lang="en-US" sz="2000" b="1" dirty="0">
                <a:latin typeface="Helvetica" pitchFamily="2" charset="0"/>
              </a:rPr>
              <a:t>With BL Correction</a:t>
            </a:r>
          </a:p>
        </p:txBody>
      </p:sp>
      <p:sp>
        <p:nvSpPr>
          <p:cNvPr id="14" name="Title 1">
            <a:extLst>
              <a:ext uri="{FF2B5EF4-FFF2-40B4-BE49-F238E27FC236}">
                <a16:creationId xmlns:a16="http://schemas.microsoft.com/office/drawing/2014/main" id="{D349963C-735B-F5B4-0092-5B2CC4E852A7}"/>
              </a:ext>
            </a:extLst>
          </p:cNvPr>
          <p:cNvSpPr txBox="1">
            <a:spLocks/>
          </p:cNvSpPr>
          <p:nvPr/>
        </p:nvSpPr>
        <p:spPr>
          <a:xfrm>
            <a:off x="2511188" y="133637"/>
            <a:ext cx="6161360" cy="699605"/>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4000" b="1" dirty="0">
                <a:solidFill>
                  <a:schemeClr val="accent1">
                    <a:lumMod val="75000"/>
                  </a:schemeClr>
                </a:solidFill>
              </a:rPr>
              <a:t>EPIC BL Correction</a:t>
            </a:r>
            <a:endParaRPr lang="en-IT" sz="4000" b="1">
              <a:solidFill>
                <a:schemeClr val="accent1">
                  <a:lumMod val="75000"/>
                </a:schemeClr>
              </a:solidFill>
            </a:endParaRPr>
          </a:p>
        </p:txBody>
      </p:sp>
      <p:sp>
        <p:nvSpPr>
          <p:cNvPr id="15" name="Oval 14">
            <a:extLst>
              <a:ext uri="{FF2B5EF4-FFF2-40B4-BE49-F238E27FC236}">
                <a16:creationId xmlns:a16="http://schemas.microsoft.com/office/drawing/2014/main" id="{0680FADC-832F-5BBB-A0DA-2A49A642E334}"/>
              </a:ext>
            </a:extLst>
          </p:cNvPr>
          <p:cNvSpPr/>
          <p:nvPr/>
        </p:nvSpPr>
        <p:spPr>
          <a:xfrm>
            <a:off x="4424219" y="3401292"/>
            <a:ext cx="517234" cy="616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6910BD3-7866-C68A-5009-421522D210EB}"/>
              </a:ext>
            </a:extLst>
          </p:cNvPr>
          <p:cNvSpPr/>
          <p:nvPr/>
        </p:nvSpPr>
        <p:spPr>
          <a:xfrm>
            <a:off x="4127292" y="3657601"/>
            <a:ext cx="282589" cy="72477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4F81DF2-6955-330F-2682-4E8A73C6743B}"/>
              </a:ext>
            </a:extLst>
          </p:cNvPr>
          <p:cNvSpPr/>
          <p:nvPr/>
        </p:nvSpPr>
        <p:spPr>
          <a:xfrm>
            <a:off x="2861286" y="2186914"/>
            <a:ext cx="1638532" cy="61652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CCEE04E-33BA-D091-FDC6-FF1CD9DE3191}"/>
              </a:ext>
            </a:extLst>
          </p:cNvPr>
          <p:cNvSpPr txBox="1"/>
          <p:nvPr/>
        </p:nvSpPr>
        <p:spPr>
          <a:xfrm>
            <a:off x="4673600" y="2803440"/>
            <a:ext cx="3168073" cy="375171"/>
          </a:xfrm>
          <a:prstGeom prst="rect">
            <a:avLst/>
          </a:prstGeom>
          <a:solidFill>
            <a:schemeClr val="bg2"/>
          </a:solidFill>
        </p:spPr>
        <p:txBody>
          <a:bodyPr wrap="square" rtlCol="0">
            <a:spAutoFit/>
          </a:bodyPr>
          <a:lstStyle/>
          <a:p>
            <a:r>
              <a:rPr lang="en-US" dirty="0">
                <a:solidFill>
                  <a:srgbClr val="FF0000"/>
                </a:solidFill>
                <a:latin typeface="Helvetica" pitchFamily="2" charset="0"/>
              </a:rPr>
              <a:t>BL correction needs revision</a:t>
            </a:r>
          </a:p>
        </p:txBody>
      </p:sp>
      <p:sp>
        <p:nvSpPr>
          <p:cNvPr id="2" name="Title 1">
            <a:extLst>
              <a:ext uri="{FF2B5EF4-FFF2-40B4-BE49-F238E27FC236}">
                <a16:creationId xmlns:a16="http://schemas.microsoft.com/office/drawing/2014/main" id="{95D7F3F9-3F50-9CDF-5309-64FAE8A01554}"/>
              </a:ext>
            </a:extLst>
          </p:cNvPr>
          <p:cNvSpPr txBox="1">
            <a:spLocks/>
          </p:cNvSpPr>
          <p:nvPr/>
        </p:nvSpPr>
        <p:spPr>
          <a:xfrm>
            <a:off x="889873" y="6240161"/>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extLst>
      <p:ext uri="{BB962C8B-B14F-4D97-AF65-F5344CB8AC3E}">
        <p14:creationId xmlns:p14="http://schemas.microsoft.com/office/powerpoint/2010/main" val="185252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alpha val="81538"/>
          </a:schemeClr>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2160C73-AFE3-1D98-487C-EAEB842A5D2E}"/>
              </a:ext>
            </a:extLst>
          </p:cNvPr>
          <p:cNvPicPr>
            <a:picLocks noChangeAspect="1"/>
          </p:cNvPicPr>
          <p:nvPr/>
        </p:nvPicPr>
        <p:blipFill>
          <a:blip r:embed="rId2"/>
          <a:stretch>
            <a:fillRect/>
          </a:stretch>
        </p:blipFill>
        <p:spPr>
          <a:xfrm>
            <a:off x="7810678" y="3734050"/>
            <a:ext cx="3986355" cy="2651760"/>
          </a:xfrm>
          <a:prstGeom prst="rect">
            <a:avLst/>
          </a:prstGeom>
        </p:spPr>
      </p:pic>
      <p:pic>
        <p:nvPicPr>
          <p:cNvPr id="6146" name="Picture 3">
            <a:extLst>
              <a:ext uri="{FF2B5EF4-FFF2-40B4-BE49-F238E27FC236}">
                <a16:creationId xmlns:a16="http://schemas.microsoft.com/office/drawing/2014/main" id="{5A5193BE-65F7-511B-3B4D-81D9E5515A24}"/>
              </a:ext>
            </a:extLst>
          </p:cNvPr>
          <p:cNvPicPr>
            <a:picLocks noChangeAspect="1"/>
          </p:cNvPicPr>
          <p:nvPr/>
        </p:nvPicPr>
        <p:blipFill rotWithShape="1">
          <a:blip r:embed="rId3">
            <a:extLst>
              <a:ext uri="{28A0092B-C50C-407E-A947-70E740481C1C}">
                <a14:useLocalDpi xmlns:a14="http://schemas.microsoft.com/office/drawing/2010/main" val="0"/>
              </a:ext>
            </a:extLst>
          </a:blip>
          <a:srcRect l="1745" r="7538"/>
          <a:stretch/>
        </p:blipFill>
        <p:spPr bwMode="auto">
          <a:xfrm>
            <a:off x="753760" y="819443"/>
            <a:ext cx="7060638" cy="5577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5">
            <a:extLst>
              <a:ext uri="{FF2B5EF4-FFF2-40B4-BE49-F238E27FC236}">
                <a16:creationId xmlns:a16="http://schemas.microsoft.com/office/drawing/2014/main" id="{CB787574-0A96-260F-AEFE-66CFC566B646}"/>
              </a:ext>
            </a:extLst>
          </p:cNvPr>
          <p:cNvPicPr>
            <a:picLocks noChangeAspect="1"/>
          </p:cNvPicPr>
          <p:nvPr/>
        </p:nvPicPr>
        <p:blipFill rotWithShape="1">
          <a:blip r:embed="rId4">
            <a:extLst>
              <a:ext uri="{28A0092B-C50C-407E-A947-70E740481C1C}">
                <a14:useLocalDpi xmlns:a14="http://schemas.microsoft.com/office/drawing/2010/main" val="0"/>
              </a:ext>
            </a:extLst>
          </a:blip>
          <a:srcRect l="6982" r="3455"/>
          <a:stretch/>
        </p:blipFill>
        <p:spPr bwMode="auto">
          <a:xfrm>
            <a:off x="7814844" y="819443"/>
            <a:ext cx="799232" cy="301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6">
            <a:extLst>
              <a:ext uri="{FF2B5EF4-FFF2-40B4-BE49-F238E27FC236}">
                <a16:creationId xmlns:a16="http://schemas.microsoft.com/office/drawing/2014/main" id="{CF85D8B4-9D18-88F9-F001-69EDCF507D34}"/>
              </a:ext>
            </a:extLst>
          </p:cNvPr>
          <p:cNvSpPr txBox="1">
            <a:spLocks noChangeArrowheads="1"/>
          </p:cNvSpPr>
          <p:nvPr/>
        </p:nvSpPr>
        <p:spPr bwMode="auto">
          <a:xfrm flipH="1">
            <a:off x="1529265" y="5334781"/>
            <a:ext cx="649288" cy="368300"/>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dirty="0"/>
              <a:t>v8.6</a:t>
            </a:r>
          </a:p>
        </p:txBody>
      </p:sp>
      <p:pic>
        <p:nvPicPr>
          <p:cNvPr id="6" name="Picture 5">
            <a:extLst>
              <a:ext uri="{FF2B5EF4-FFF2-40B4-BE49-F238E27FC236}">
                <a16:creationId xmlns:a16="http://schemas.microsoft.com/office/drawing/2014/main" id="{994B4549-EF94-EF54-7BFA-671F67C8FA1E}"/>
              </a:ext>
            </a:extLst>
          </p:cNvPr>
          <p:cNvPicPr>
            <a:picLocks noChangeAspect="1"/>
          </p:cNvPicPr>
          <p:nvPr/>
        </p:nvPicPr>
        <p:blipFill>
          <a:blip r:embed="rId5"/>
          <a:stretch>
            <a:fillRect/>
          </a:stretch>
        </p:blipFill>
        <p:spPr>
          <a:xfrm>
            <a:off x="740957" y="0"/>
            <a:ext cx="1112952" cy="954486"/>
          </a:xfrm>
          <a:prstGeom prst="rect">
            <a:avLst/>
          </a:prstGeom>
        </p:spPr>
      </p:pic>
      <p:pic>
        <p:nvPicPr>
          <p:cNvPr id="7" name="Picture 6" descr="DSCOVR-logo-sm.jpg">
            <a:extLst>
              <a:ext uri="{FF2B5EF4-FFF2-40B4-BE49-F238E27FC236}">
                <a16:creationId xmlns:a16="http://schemas.microsoft.com/office/drawing/2014/main" id="{BB268782-0816-B4FE-4DC9-7DF5C5FD60C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8" name="Picture 7">
            <a:extLst>
              <a:ext uri="{FF2B5EF4-FFF2-40B4-BE49-F238E27FC236}">
                <a16:creationId xmlns:a16="http://schemas.microsoft.com/office/drawing/2014/main" id="{83803C16-BF75-84D2-16FF-C8C01E6BDC4A}"/>
              </a:ext>
            </a:extLst>
          </p:cNvPr>
          <p:cNvPicPr>
            <a:picLocks noChangeAspect="1"/>
          </p:cNvPicPr>
          <p:nvPr/>
        </p:nvPicPr>
        <p:blipFill>
          <a:blip r:embed="rId7"/>
          <a:stretch>
            <a:fillRect/>
          </a:stretch>
        </p:blipFill>
        <p:spPr>
          <a:xfrm>
            <a:off x="9465857" y="6206685"/>
            <a:ext cx="2667000" cy="622300"/>
          </a:xfrm>
          <a:prstGeom prst="rect">
            <a:avLst/>
          </a:prstGeom>
          <a:solidFill>
            <a:schemeClr val="bg1"/>
          </a:solidFill>
        </p:spPr>
      </p:pic>
      <p:sp>
        <p:nvSpPr>
          <p:cNvPr id="11" name="Title 1">
            <a:extLst>
              <a:ext uri="{FF2B5EF4-FFF2-40B4-BE49-F238E27FC236}">
                <a16:creationId xmlns:a16="http://schemas.microsoft.com/office/drawing/2014/main" id="{4261D273-EB96-6BF0-C182-B6F66F3C5ECB}"/>
              </a:ext>
            </a:extLst>
          </p:cNvPr>
          <p:cNvSpPr txBox="1">
            <a:spLocks/>
          </p:cNvSpPr>
          <p:nvPr/>
        </p:nvSpPr>
        <p:spPr>
          <a:xfrm>
            <a:off x="2712920" y="133637"/>
            <a:ext cx="5959628" cy="425707"/>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3200" b="1" dirty="0">
                <a:solidFill>
                  <a:schemeClr val="bg2">
                    <a:lumMod val="10000"/>
                  </a:schemeClr>
                </a:solidFill>
                <a:latin typeface="Helvetica" pitchFamily="2" charset="0"/>
              </a:rPr>
              <a:t>Daily TCO Maps, Sep. 15 2020</a:t>
            </a:r>
            <a:endParaRPr lang="en-IT" sz="3200" b="1">
              <a:solidFill>
                <a:schemeClr val="bg2">
                  <a:lumMod val="10000"/>
                </a:schemeClr>
              </a:solidFill>
              <a:latin typeface="Helvetica" pitchFamily="2" charset="0"/>
            </a:endParaRPr>
          </a:p>
        </p:txBody>
      </p:sp>
      <p:sp>
        <p:nvSpPr>
          <p:cNvPr id="14" name="Oval 13">
            <a:extLst>
              <a:ext uri="{FF2B5EF4-FFF2-40B4-BE49-F238E27FC236}">
                <a16:creationId xmlns:a16="http://schemas.microsoft.com/office/drawing/2014/main" id="{4BC9A941-7ADA-D6CF-F3AC-FA91039EDB2B}"/>
              </a:ext>
            </a:extLst>
          </p:cNvPr>
          <p:cNvSpPr/>
          <p:nvPr/>
        </p:nvSpPr>
        <p:spPr>
          <a:xfrm>
            <a:off x="2004291" y="1394691"/>
            <a:ext cx="1542473" cy="4525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6A59F07-8772-A973-DBFD-0899E52D3296}"/>
              </a:ext>
            </a:extLst>
          </p:cNvPr>
          <p:cNvSpPr/>
          <p:nvPr/>
        </p:nvSpPr>
        <p:spPr>
          <a:xfrm>
            <a:off x="2955636" y="2360646"/>
            <a:ext cx="1038568" cy="5144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8804248-D5CE-D7CF-C7B1-C9828D43C627}"/>
              </a:ext>
            </a:extLst>
          </p:cNvPr>
          <p:cNvSpPr txBox="1"/>
          <p:nvPr/>
        </p:nvSpPr>
        <p:spPr>
          <a:xfrm>
            <a:off x="3666836" y="819443"/>
            <a:ext cx="1256146" cy="1754326"/>
          </a:xfrm>
          <a:prstGeom prst="rect">
            <a:avLst/>
          </a:prstGeom>
          <a:solidFill>
            <a:schemeClr val="bg2">
              <a:alpha val="86139"/>
            </a:schemeClr>
          </a:solidFill>
        </p:spPr>
        <p:txBody>
          <a:bodyPr wrap="square" rtlCol="0">
            <a:spAutoFit/>
          </a:bodyPr>
          <a:lstStyle/>
          <a:p>
            <a:r>
              <a:rPr lang="en-US" dirty="0"/>
              <a:t>Positive TCO anomalies in EPIC related to high AI</a:t>
            </a:r>
          </a:p>
        </p:txBody>
      </p:sp>
      <p:sp>
        <p:nvSpPr>
          <p:cNvPr id="17" name="Oval 16">
            <a:extLst>
              <a:ext uri="{FF2B5EF4-FFF2-40B4-BE49-F238E27FC236}">
                <a16:creationId xmlns:a16="http://schemas.microsoft.com/office/drawing/2014/main" id="{B678DBE0-090A-58DB-71B6-19BDAB21A13A}"/>
              </a:ext>
            </a:extLst>
          </p:cNvPr>
          <p:cNvSpPr/>
          <p:nvPr/>
        </p:nvSpPr>
        <p:spPr>
          <a:xfrm>
            <a:off x="3343564" y="4114972"/>
            <a:ext cx="748145" cy="300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E6E2B34-2E34-3367-67E2-FEB2E9AFCDCB}"/>
              </a:ext>
            </a:extLst>
          </p:cNvPr>
          <p:cNvSpPr/>
          <p:nvPr/>
        </p:nvSpPr>
        <p:spPr>
          <a:xfrm>
            <a:off x="2102932" y="4339111"/>
            <a:ext cx="748145" cy="300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8595527-18F7-AC37-8DAB-63655FDA941C}"/>
              </a:ext>
            </a:extLst>
          </p:cNvPr>
          <p:cNvSpPr/>
          <p:nvPr/>
        </p:nvSpPr>
        <p:spPr>
          <a:xfrm>
            <a:off x="3474920" y="4652559"/>
            <a:ext cx="748145" cy="300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F69BB22-4EB2-7288-2C2B-8903043C0D95}"/>
              </a:ext>
            </a:extLst>
          </p:cNvPr>
          <p:cNvSpPr/>
          <p:nvPr/>
        </p:nvSpPr>
        <p:spPr>
          <a:xfrm>
            <a:off x="1297433" y="4706880"/>
            <a:ext cx="748145" cy="300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7B9BDD1-2859-B431-C8E8-9F5BEF3F997C}"/>
              </a:ext>
            </a:extLst>
          </p:cNvPr>
          <p:cNvSpPr/>
          <p:nvPr/>
        </p:nvSpPr>
        <p:spPr>
          <a:xfrm>
            <a:off x="2379143" y="4803001"/>
            <a:ext cx="748145" cy="30079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248E202-18A0-57C1-5583-5CFAD455A203}"/>
              </a:ext>
            </a:extLst>
          </p:cNvPr>
          <p:cNvSpPr txBox="1"/>
          <p:nvPr/>
        </p:nvSpPr>
        <p:spPr>
          <a:xfrm>
            <a:off x="3988254" y="3388476"/>
            <a:ext cx="1583983" cy="2308324"/>
          </a:xfrm>
          <a:prstGeom prst="rect">
            <a:avLst/>
          </a:prstGeom>
          <a:solidFill>
            <a:schemeClr val="bg2">
              <a:alpha val="78196"/>
            </a:schemeClr>
          </a:solidFill>
        </p:spPr>
        <p:txBody>
          <a:bodyPr wrap="square" rtlCol="0">
            <a:spAutoFit/>
          </a:bodyPr>
          <a:lstStyle/>
          <a:p>
            <a:r>
              <a:rPr lang="en-US" dirty="0"/>
              <a:t>OMPS TCO negative anomalies corresponds to convective clouds. OMPS uses OCP climatology</a:t>
            </a:r>
          </a:p>
        </p:txBody>
      </p:sp>
      <p:sp>
        <p:nvSpPr>
          <p:cNvPr id="23" name="TextBox 22">
            <a:extLst>
              <a:ext uri="{FF2B5EF4-FFF2-40B4-BE49-F238E27FC236}">
                <a16:creationId xmlns:a16="http://schemas.microsoft.com/office/drawing/2014/main" id="{3DBB4D55-DC37-D276-F4FD-F5784C441AFC}"/>
              </a:ext>
            </a:extLst>
          </p:cNvPr>
          <p:cNvSpPr txBox="1"/>
          <p:nvPr/>
        </p:nvSpPr>
        <p:spPr>
          <a:xfrm>
            <a:off x="8603672" y="1617954"/>
            <a:ext cx="3168073" cy="1754326"/>
          </a:xfrm>
          <a:prstGeom prst="rect">
            <a:avLst/>
          </a:prstGeom>
          <a:solidFill>
            <a:schemeClr val="bg2"/>
          </a:solidFill>
        </p:spPr>
        <p:txBody>
          <a:bodyPr wrap="square" rtlCol="0">
            <a:spAutoFit/>
          </a:bodyPr>
          <a:lstStyle/>
          <a:p>
            <a:pPr marL="285750" indent="-285750">
              <a:buFont typeface="Arial" panose="020B0604020202020204" pitchFamily="34" charset="0"/>
              <a:buChar char="•"/>
            </a:pPr>
            <a:r>
              <a:rPr lang="en-US" dirty="0">
                <a:solidFill>
                  <a:srgbClr val="FF0000"/>
                </a:solidFill>
                <a:latin typeface="Helvetica" pitchFamily="2" charset="0"/>
              </a:rPr>
              <a:t>EPIC TCO data should be screened for scenes with high AI (&gt;5).</a:t>
            </a:r>
          </a:p>
          <a:p>
            <a:pPr marL="285750" indent="-285750">
              <a:buFont typeface="Arial" panose="020B0604020202020204" pitchFamily="34" charset="0"/>
              <a:buChar char="•"/>
            </a:pPr>
            <a:r>
              <a:rPr lang="en-US" dirty="0">
                <a:solidFill>
                  <a:srgbClr val="FF0000"/>
                </a:solidFill>
                <a:latin typeface="Helvetica" pitchFamily="2" charset="0"/>
              </a:rPr>
              <a:t>Accurate cloud information is required for creating daily TCO maps.</a:t>
            </a:r>
          </a:p>
        </p:txBody>
      </p:sp>
      <p:sp>
        <p:nvSpPr>
          <p:cNvPr id="2" name="Title 1">
            <a:extLst>
              <a:ext uri="{FF2B5EF4-FFF2-40B4-BE49-F238E27FC236}">
                <a16:creationId xmlns:a16="http://schemas.microsoft.com/office/drawing/2014/main" id="{E9D47E59-E797-130F-E5E1-FF73C6416C0F}"/>
              </a:ext>
            </a:extLst>
          </p:cNvPr>
          <p:cNvSpPr txBox="1">
            <a:spLocks/>
          </p:cNvSpPr>
          <p:nvPr/>
        </p:nvSpPr>
        <p:spPr>
          <a:xfrm>
            <a:off x="889873" y="6240161"/>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B319F760-3A15-8A7F-9C56-407EF480071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1959" y="1554480"/>
            <a:ext cx="6596834" cy="4663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a:extLst>
              <a:ext uri="{FF2B5EF4-FFF2-40B4-BE49-F238E27FC236}">
                <a16:creationId xmlns:a16="http://schemas.microsoft.com/office/drawing/2014/main" id="{3260C97F-F568-AAE8-11BC-E682522592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329738" y="1957388"/>
            <a:ext cx="1101725"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6853ABC-8CFB-F4F4-A91C-971EE02C0BFB}"/>
              </a:ext>
            </a:extLst>
          </p:cNvPr>
          <p:cNvPicPr>
            <a:picLocks noChangeAspect="1"/>
          </p:cNvPicPr>
          <p:nvPr/>
        </p:nvPicPr>
        <p:blipFill>
          <a:blip r:embed="rId4"/>
          <a:stretch>
            <a:fillRect/>
          </a:stretch>
        </p:blipFill>
        <p:spPr>
          <a:xfrm>
            <a:off x="740957" y="0"/>
            <a:ext cx="1112952" cy="954486"/>
          </a:xfrm>
          <a:prstGeom prst="rect">
            <a:avLst/>
          </a:prstGeom>
        </p:spPr>
      </p:pic>
      <p:pic>
        <p:nvPicPr>
          <p:cNvPr id="5" name="Picture 4" descr="DSCOVR-logo-sm.jpg">
            <a:extLst>
              <a:ext uri="{FF2B5EF4-FFF2-40B4-BE49-F238E27FC236}">
                <a16:creationId xmlns:a16="http://schemas.microsoft.com/office/drawing/2014/main" id="{8AFBBFB2-3D80-5E5F-ACD8-C77023AD15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6" name="Picture 5">
            <a:extLst>
              <a:ext uri="{FF2B5EF4-FFF2-40B4-BE49-F238E27FC236}">
                <a16:creationId xmlns:a16="http://schemas.microsoft.com/office/drawing/2014/main" id="{5D682876-1141-61F2-4DA7-FC8C195CFF95}"/>
              </a:ext>
            </a:extLst>
          </p:cNvPr>
          <p:cNvPicPr>
            <a:picLocks noChangeAspect="1"/>
          </p:cNvPicPr>
          <p:nvPr/>
        </p:nvPicPr>
        <p:blipFill>
          <a:blip r:embed="rId6"/>
          <a:stretch>
            <a:fillRect/>
          </a:stretch>
        </p:blipFill>
        <p:spPr>
          <a:xfrm>
            <a:off x="9465857" y="6206685"/>
            <a:ext cx="2667000" cy="622300"/>
          </a:xfrm>
          <a:prstGeom prst="rect">
            <a:avLst/>
          </a:prstGeom>
          <a:solidFill>
            <a:schemeClr val="bg1"/>
          </a:solidFill>
        </p:spPr>
      </p:pic>
      <p:sp>
        <p:nvSpPr>
          <p:cNvPr id="8" name="Title 1">
            <a:extLst>
              <a:ext uri="{FF2B5EF4-FFF2-40B4-BE49-F238E27FC236}">
                <a16:creationId xmlns:a16="http://schemas.microsoft.com/office/drawing/2014/main" id="{CA44BFF6-A356-89A5-04B9-D8E7DCCE41F4}"/>
              </a:ext>
            </a:extLst>
          </p:cNvPr>
          <p:cNvSpPr>
            <a:spLocks noGrp="1"/>
          </p:cNvSpPr>
          <p:nvPr>
            <p:ph type="title"/>
          </p:nvPr>
        </p:nvSpPr>
        <p:spPr>
          <a:xfrm>
            <a:off x="2149763" y="157018"/>
            <a:ext cx="7021945" cy="1325563"/>
          </a:xfrm>
        </p:spPr>
        <p:txBody>
          <a:bodyPr>
            <a:normAutofit/>
          </a:bodyPr>
          <a:lstStyle/>
          <a:p>
            <a:pPr algn="ctr"/>
            <a:r>
              <a:rPr lang="en-US" altLang="en-US" sz="2800" dirty="0">
                <a:solidFill>
                  <a:schemeClr val="bg2">
                    <a:lumMod val="10000"/>
                  </a:schemeClr>
                </a:solidFill>
                <a:latin typeface="Helvetica" pitchFamily="2" charset="0"/>
              </a:rPr>
              <a:t>EPIC BL correction, September 15, 2020</a:t>
            </a:r>
          </a:p>
        </p:txBody>
      </p:sp>
      <p:sp>
        <p:nvSpPr>
          <p:cNvPr id="9" name="Title 1">
            <a:extLst>
              <a:ext uri="{FF2B5EF4-FFF2-40B4-BE49-F238E27FC236}">
                <a16:creationId xmlns:a16="http://schemas.microsoft.com/office/drawing/2014/main" id="{5C8DAD2A-E45C-6A47-9282-82025209F2D6}"/>
              </a:ext>
            </a:extLst>
          </p:cNvPr>
          <p:cNvSpPr txBox="1">
            <a:spLocks/>
          </p:cNvSpPr>
          <p:nvPr/>
        </p:nvSpPr>
        <p:spPr>
          <a:xfrm>
            <a:off x="889873" y="6240161"/>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extLst>
      <p:ext uri="{BB962C8B-B14F-4D97-AF65-F5344CB8AC3E}">
        <p14:creationId xmlns:p14="http://schemas.microsoft.com/office/powerpoint/2010/main" val="4016183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5716FF-47FF-4258-65D0-BE52364337B3}"/>
              </a:ext>
            </a:extLst>
          </p:cNvPr>
          <p:cNvPicPr>
            <a:picLocks noChangeAspect="1"/>
          </p:cNvPicPr>
          <p:nvPr/>
        </p:nvPicPr>
        <p:blipFill>
          <a:blip r:embed="rId2"/>
          <a:stretch>
            <a:fillRect/>
          </a:stretch>
        </p:blipFill>
        <p:spPr>
          <a:xfrm>
            <a:off x="740957" y="0"/>
            <a:ext cx="1112952" cy="954486"/>
          </a:xfrm>
          <a:prstGeom prst="rect">
            <a:avLst/>
          </a:prstGeom>
        </p:spPr>
      </p:pic>
      <p:pic>
        <p:nvPicPr>
          <p:cNvPr id="4" name="Picture 3" descr="DSCOVR-logo-sm.jpg">
            <a:extLst>
              <a:ext uri="{FF2B5EF4-FFF2-40B4-BE49-F238E27FC236}">
                <a16:creationId xmlns:a16="http://schemas.microsoft.com/office/drawing/2014/main" id="{EF7FA66D-BFCB-887D-56BD-0BC157A9C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5" name="Picture 4">
            <a:extLst>
              <a:ext uri="{FF2B5EF4-FFF2-40B4-BE49-F238E27FC236}">
                <a16:creationId xmlns:a16="http://schemas.microsoft.com/office/drawing/2014/main" id="{09EFE37B-70F5-C512-0730-DC05EFD2B992}"/>
              </a:ext>
            </a:extLst>
          </p:cNvPr>
          <p:cNvPicPr>
            <a:picLocks noChangeAspect="1"/>
          </p:cNvPicPr>
          <p:nvPr/>
        </p:nvPicPr>
        <p:blipFill>
          <a:blip r:embed="rId4"/>
          <a:stretch>
            <a:fillRect/>
          </a:stretch>
        </p:blipFill>
        <p:spPr>
          <a:xfrm>
            <a:off x="9465857" y="6206685"/>
            <a:ext cx="2667000" cy="622300"/>
          </a:xfrm>
          <a:prstGeom prst="rect">
            <a:avLst/>
          </a:prstGeom>
          <a:solidFill>
            <a:schemeClr val="bg1"/>
          </a:solidFill>
        </p:spPr>
      </p:pic>
      <p:sp>
        <p:nvSpPr>
          <p:cNvPr id="8" name="Title 1">
            <a:extLst>
              <a:ext uri="{FF2B5EF4-FFF2-40B4-BE49-F238E27FC236}">
                <a16:creationId xmlns:a16="http://schemas.microsoft.com/office/drawing/2014/main" id="{A5B33044-841A-1560-0EDB-0F0F5306B856}"/>
              </a:ext>
            </a:extLst>
          </p:cNvPr>
          <p:cNvSpPr txBox="1">
            <a:spLocks/>
          </p:cNvSpPr>
          <p:nvPr/>
        </p:nvSpPr>
        <p:spPr>
          <a:xfrm>
            <a:off x="1804481" y="211641"/>
            <a:ext cx="8748585" cy="425707"/>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3200" b="1" dirty="0">
                <a:solidFill>
                  <a:schemeClr val="bg2">
                    <a:lumMod val="10000"/>
                  </a:schemeClr>
                </a:solidFill>
                <a:latin typeface="Helvetica" pitchFamily="2" charset="0"/>
              </a:rPr>
              <a:t>TROPOMI and NASA Total Ozone Columns</a:t>
            </a:r>
            <a:endParaRPr lang="en-IT" sz="3200" b="1">
              <a:solidFill>
                <a:schemeClr val="bg2">
                  <a:lumMod val="10000"/>
                </a:schemeClr>
              </a:solidFill>
              <a:latin typeface="Helvetica" pitchFamily="2" charset="0"/>
            </a:endParaRPr>
          </a:p>
        </p:txBody>
      </p:sp>
      <p:pic>
        <p:nvPicPr>
          <p:cNvPr id="9" name="Picture 8">
            <a:extLst>
              <a:ext uri="{FF2B5EF4-FFF2-40B4-BE49-F238E27FC236}">
                <a16:creationId xmlns:a16="http://schemas.microsoft.com/office/drawing/2014/main" id="{14D88741-4253-A101-4470-BC576760A231}"/>
              </a:ext>
            </a:extLst>
          </p:cNvPr>
          <p:cNvPicPr>
            <a:picLocks noChangeAspect="1"/>
          </p:cNvPicPr>
          <p:nvPr/>
        </p:nvPicPr>
        <p:blipFill rotWithShape="1">
          <a:blip r:embed="rId5"/>
          <a:srcRect l="19885" t="87388" r="46704" b="1"/>
          <a:stretch/>
        </p:blipFill>
        <p:spPr>
          <a:xfrm>
            <a:off x="9167630" y="5313332"/>
            <a:ext cx="2953265" cy="829070"/>
          </a:xfrm>
          <a:prstGeom prst="rect">
            <a:avLst/>
          </a:prstGeom>
        </p:spPr>
      </p:pic>
      <p:pic>
        <p:nvPicPr>
          <p:cNvPr id="2" name="Picture 1">
            <a:extLst>
              <a:ext uri="{FF2B5EF4-FFF2-40B4-BE49-F238E27FC236}">
                <a16:creationId xmlns:a16="http://schemas.microsoft.com/office/drawing/2014/main" id="{58FE4C96-A183-E2AB-68C9-D242244270D3}"/>
              </a:ext>
            </a:extLst>
          </p:cNvPr>
          <p:cNvPicPr>
            <a:picLocks noChangeAspect="1"/>
          </p:cNvPicPr>
          <p:nvPr/>
        </p:nvPicPr>
        <p:blipFill rotWithShape="1">
          <a:blip r:embed="rId6"/>
          <a:srcRect l="9882" t="7609" r="8252" b="14192"/>
          <a:stretch/>
        </p:blipFill>
        <p:spPr>
          <a:xfrm>
            <a:off x="1926570" y="831328"/>
            <a:ext cx="7241060" cy="5362834"/>
          </a:xfrm>
          <a:prstGeom prst="rect">
            <a:avLst/>
          </a:prstGeom>
        </p:spPr>
      </p:pic>
      <p:sp>
        <p:nvSpPr>
          <p:cNvPr id="7" name="Title 1">
            <a:extLst>
              <a:ext uri="{FF2B5EF4-FFF2-40B4-BE49-F238E27FC236}">
                <a16:creationId xmlns:a16="http://schemas.microsoft.com/office/drawing/2014/main" id="{BF2B2FF3-3275-190B-2D82-356DB6E4C55E}"/>
              </a:ext>
            </a:extLst>
          </p:cNvPr>
          <p:cNvSpPr txBox="1">
            <a:spLocks/>
          </p:cNvSpPr>
          <p:nvPr/>
        </p:nvSpPr>
        <p:spPr>
          <a:xfrm>
            <a:off x="889873" y="6240161"/>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extLst>
      <p:ext uri="{BB962C8B-B14F-4D97-AF65-F5344CB8AC3E}">
        <p14:creationId xmlns:p14="http://schemas.microsoft.com/office/powerpoint/2010/main" val="2262035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3">
            <a:extLst>
              <a:ext uri="{FF2B5EF4-FFF2-40B4-BE49-F238E27FC236}">
                <a16:creationId xmlns:a16="http://schemas.microsoft.com/office/drawing/2014/main" id="{0E084FF0-0953-F94F-BE02-F402D05F67DD}"/>
              </a:ext>
            </a:extLst>
          </p:cNvPr>
          <p:cNvPicPr>
            <a:picLocks noChangeAspect="1"/>
          </p:cNvPicPr>
          <p:nvPr/>
        </p:nvPicPr>
        <p:blipFill rotWithShape="1">
          <a:blip r:embed="rId3">
            <a:extLst>
              <a:ext uri="{28A0092B-C50C-407E-A947-70E740481C1C}">
                <a14:useLocalDpi xmlns:a14="http://schemas.microsoft.com/office/drawing/2010/main" val="0"/>
              </a:ext>
            </a:extLst>
          </a:blip>
          <a:srcRect t="9885"/>
          <a:stretch/>
        </p:blipFill>
        <p:spPr bwMode="auto">
          <a:xfrm>
            <a:off x="208079" y="726085"/>
            <a:ext cx="7425559" cy="589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D01FCAED-FDC4-414A-A62E-3E7B5EF61555}"/>
              </a:ext>
            </a:extLst>
          </p:cNvPr>
          <p:cNvSpPr>
            <a:spLocks noGrp="1"/>
          </p:cNvSpPr>
          <p:nvPr>
            <p:ph type="ctrTitle"/>
          </p:nvPr>
        </p:nvSpPr>
        <p:spPr>
          <a:xfrm>
            <a:off x="1324828" y="85531"/>
            <a:ext cx="8800807" cy="634076"/>
          </a:xfrm>
        </p:spPr>
        <p:txBody>
          <a:bodyPr>
            <a:noAutofit/>
          </a:bodyPr>
          <a:lstStyle/>
          <a:p>
            <a:pPr algn="ctr"/>
            <a:r>
              <a:rPr lang="en-US" sz="4000" b="1" dirty="0">
                <a:solidFill>
                  <a:schemeClr val="accent1">
                    <a:lumMod val="75000"/>
                  </a:schemeClr>
                </a:solidFill>
                <a:effectLst>
                  <a:outerShdw blurRad="50800" dist="50800" dir="5400000" algn="ctr" rotWithShape="0">
                    <a:srgbClr val="000000">
                      <a:alpha val="18000"/>
                    </a:srgbClr>
                  </a:outerShdw>
                </a:effectLst>
                <a:cs typeface="Times New Roman" panose="02020603050405020304" pitchFamily="18" charset="0"/>
              </a:rPr>
              <a:t>EPIC Version 3 Total Ozone Column</a:t>
            </a:r>
          </a:p>
        </p:txBody>
      </p:sp>
      <p:pic>
        <p:nvPicPr>
          <p:cNvPr id="9" name="Picture 8">
            <a:extLst>
              <a:ext uri="{FF2B5EF4-FFF2-40B4-BE49-F238E27FC236}">
                <a16:creationId xmlns:a16="http://schemas.microsoft.com/office/drawing/2014/main" id="{2367D716-C39A-6749-BA42-CC303026CFB1}"/>
              </a:ext>
            </a:extLst>
          </p:cNvPr>
          <p:cNvPicPr>
            <a:picLocks noChangeAspect="1"/>
          </p:cNvPicPr>
          <p:nvPr/>
        </p:nvPicPr>
        <p:blipFill>
          <a:blip r:embed="rId4"/>
          <a:stretch>
            <a:fillRect/>
          </a:stretch>
        </p:blipFill>
        <p:spPr>
          <a:xfrm>
            <a:off x="211876" y="103381"/>
            <a:ext cx="1112952" cy="954486"/>
          </a:xfrm>
          <a:prstGeom prst="rect">
            <a:avLst/>
          </a:prstGeom>
        </p:spPr>
      </p:pic>
      <p:pic>
        <p:nvPicPr>
          <p:cNvPr id="10" name="Picture 9" descr="DSCOVR-logo-sm.jpg">
            <a:extLst>
              <a:ext uri="{FF2B5EF4-FFF2-40B4-BE49-F238E27FC236}">
                <a16:creationId xmlns:a16="http://schemas.microsoft.com/office/drawing/2014/main" id="{21DABAF7-AF68-F049-9409-386B7969400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13" name="TextBox 12">
            <a:extLst>
              <a:ext uri="{FF2B5EF4-FFF2-40B4-BE49-F238E27FC236}">
                <a16:creationId xmlns:a16="http://schemas.microsoft.com/office/drawing/2014/main" id="{1177CB23-E515-8A47-B3F9-C4A9EB402165}"/>
              </a:ext>
            </a:extLst>
          </p:cNvPr>
          <p:cNvSpPr txBox="1"/>
          <p:nvPr/>
        </p:nvSpPr>
        <p:spPr>
          <a:xfrm>
            <a:off x="7820300" y="1668831"/>
            <a:ext cx="4163621" cy="4278094"/>
          </a:xfrm>
          <a:prstGeom prst="rect">
            <a:avLst/>
          </a:prstGeom>
          <a:solidFill>
            <a:schemeClr val="bg1">
              <a:alpha val="51000"/>
            </a:schemeClr>
          </a:solidFill>
        </p:spPr>
        <p:txBody>
          <a:bodyPr wrap="square" rtlCol="0">
            <a:spAutoFit/>
          </a:bodyPr>
          <a:lstStyle/>
          <a:p>
            <a:pPr algn="just"/>
            <a:r>
              <a:rPr lang="en-US" sz="2000" dirty="0"/>
              <a:t>Key features of Version 3: </a:t>
            </a:r>
          </a:p>
          <a:p>
            <a:pPr indent="457200" algn="just"/>
            <a:r>
              <a:rPr lang="en-US" dirty="0"/>
              <a:t>a) Uses Version 3 Level 1 with improved geolocation registration, flat field and dark counts corrections; </a:t>
            </a:r>
          </a:p>
          <a:p>
            <a:pPr indent="457200" algn="just"/>
            <a:r>
              <a:rPr lang="en-US" dirty="0"/>
              <a:t>b) Uses the simultaneous EPIC A-Band cloud height; </a:t>
            </a:r>
          </a:p>
          <a:p>
            <a:pPr indent="457200" algn="just"/>
            <a:r>
              <a:rPr lang="en-US" dirty="0"/>
              <a:t>c) Updates absolute calibrations using SNPP OMPS; </a:t>
            </a:r>
          </a:p>
          <a:p>
            <a:pPr indent="457200" algn="just"/>
            <a:r>
              <a:rPr lang="en-US" dirty="0"/>
              <a:t>d) Adds corrections for ozone profile shape and temperature; </a:t>
            </a:r>
          </a:p>
          <a:p>
            <a:pPr indent="457200" algn="just"/>
            <a:r>
              <a:rPr lang="en-US" dirty="0"/>
              <a:t>e) Reports algorithm and error flags to filter data; </a:t>
            </a:r>
          </a:p>
          <a:p>
            <a:pPr indent="457200" algn="just"/>
            <a:r>
              <a:rPr lang="en-US" dirty="0"/>
              <a:t>f) Adds column weighting functions for each observation to facilitate error analysis. </a:t>
            </a:r>
            <a:endParaRPr lang="en-US" b="1" dirty="0"/>
          </a:p>
        </p:txBody>
      </p:sp>
      <p:sp>
        <p:nvSpPr>
          <p:cNvPr id="3" name="TextBox 2">
            <a:extLst>
              <a:ext uri="{FF2B5EF4-FFF2-40B4-BE49-F238E27FC236}">
                <a16:creationId xmlns:a16="http://schemas.microsoft.com/office/drawing/2014/main" id="{53E0EE23-B5BD-DA43-AE6D-64030B05177D}"/>
              </a:ext>
            </a:extLst>
          </p:cNvPr>
          <p:cNvSpPr txBox="1"/>
          <p:nvPr/>
        </p:nvSpPr>
        <p:spPr>
          <a:xfrm>
            <a:off x="601641" y="6515945"/>
            <a:ext cx="6096000" cy="307777"/>
          </a:xfrm>
          <a:prstGeom prst="rect">
            <a:avLst/>
          </a:prstGeom>
          <a:noFill/>
        </p:spPr>
        <p:txBody>
          <a:bodyPr wrap="square" rtlCol="0">
            <a:spAutoFit/>
          </a:bodyPr>
          <a:lstStyle/>
          <a:p>
            <a:pPr algn="ctr"/>
            <a:r>
              <a:rPr lang="en-US" sz="1400" u="sng" dirty="0">
                <a:hlinkClick r:id="rId6">
                  <a:extLst>
                    <a:ext uri="{A12FA001-AC4F-418D-AE19-62706E023703}">
                      <ahyp:hlinkClr xmlns:ahyp="http://schemas.microsoft.com/office/drawing/2018/hyperlinkcolor" val="tx"/>
                    </a:ext>
                  </a:extLst>
                </a:hlinkClick>
              </a:rPr>
              <a:t>https://eosweb.larc.nasa.gov/project/DSCOVR/DSCOVR_EPIC_L2_TO3_03</a:t>
            </a:r>
            <a:r>
              <a:rPr lang="en-US" sz="1400" dirty="0"/>
              <a:t> </a:t>
            </a:r>
          </a:p>
        </p:txBody>
      </p:sp>
      <p:pic>
        <p:nvPicPr>
          <p:cNvPr id="5" name="Picture 4">
            <a:extLst>
              <a:ext uri="{FF2B5EF4-FFF2-40B4-BE49-F238E27FC236}">
                <a16:creationId xmlns:a16="http://schemas.microsoft.com/office/drawing/2014/main" id="{5510CF1F-4D4C-6B87-43E1-CBB9BA25CC59}"/>
              </a:ext>
            </a:extLst>
          </p:cNvPr>
          <p:cNvPicPr>
            <a:picLocks noChangeAspect="1"/>
          </p:cNvPicPr>
          <p:nvPr/>
        </p:nvPicPr>
        <p:blipFill>
          <a:blip r:embed="rId7"/>
          <a:stretch>
            <a:fillRect/>
          </a:stretch>
        </p:blipFill>
        <p:spPr>
          <a:xfrm>
            <a:off x="9465857" y="6206685"/>
            <a:ext cx="2667000" cy="622300"/>
          </a:xfrm>
          <a:prstGeom prst="rect">
            <a:avLst/>
          </a:prstGeom>
          <a:solidFill>
            <a:schemeClr val="bg1"/>
          </a:solidFill>
        </p:spPr>
      </p:pic>
    </p:spTree>
    <p:extLst>
      <p:ext uri="{BB962C8B-B14F-4D97-AF65-F5344CB8AC3E}">
        <p14:creationId xmlns:p14="http://schemas.microsoft.com/office/powerpoint/2010/main" val="1882763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3"/>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3</a:t>
            </a:fld>
            <a:endParaRPr lang="en-US" dirty="0"/>
          </a:p>
        </p:txBody>
      </p:sp>
      <p:pic>
        <p:nvPicPr>
          <p:cNvPr id="3" name="Picture 2" descr="Graphical user interface, text, application, email&#10;&#10;Description automatically generated">
            <a:extLst>
              <a:ext uri="{FF2B5EF4-FFF2-40B4-BE49-F238E27FC236}">
                <a16:creationId xmlns:a16="http://schemas.microsoft.com/office/drawing/2014/main" id="{33AA2E70-246D-CB40-B653-B45262BF835D}"/>
              </a:ext>
            </a:extLst>
          </p:cNvPr>
          <p:cNvPicPr>
            <a:picLocks noChangeAspect="1"/>
          </p:cNvPicPr>
          <p:nvPr/>
        </p:nvPicPr>
        <p:blipFill>
          <a:blip r:embed="rId5"/>
          <a:stretch>
            <a:fillRect/>
          </a:stretch>
        </p:blipFill>
        <p:spPr>
          <a:xfrm>
            <a:off x="0" y="1257134"/>
            <a:ext cx="12192000" cy="5600866"/>
          </a:xfrm>
          <a:prstGeom prst="rect">
            <a:avLst/>
          </a:prstGeom>
        </p:spPr>
      </p:pic>
      <p:sp>
        <p:nvSpPr>
          <p:cNvPr id="9" name="Title 1">
            <a:extLst>
              <a:ext uri="{FF2B5EF4-FFF2-40B4-BE49-F238E27FC236}">
                <a16:creationId xmlns:a16="http://schemas.microsoft.com/office/drawing/2014/main" id="{1E32B771-34EB-0F48-84DB-8790D862A085}"/>
              </a:ext>
            </a:extLst>
          </p:cNvPr>
          <p:cNvSpPr txBox="1">
            <a:spLocks/>
          </p:cNvSpPr>
          <p:nvPr/>
        </p:nvSpPr>
        <p:spPr>
          <a:xfrm>
            <a:off x="1351722" y="0"/>
            <a:ext cx="8800807" cy="726085"/>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a:solidFill>
                  <a:schemeClr val="accent1">
                    <a:lumMod val="75000"/>
                  </a:schemeClr>
                </a:solidFill>
                <a:effectLst>
                  <a:outerShdw blurRad="50800" dist="50800" dir="5400000" algn="ctr" rotWithShape="0">
                    <a:srgbClr val="000000">
                      <a:alpha val="18000"/>
                    </a:srgbClr>
                  </a:outerShdw>
                </a:effectLst>
                <a:cs typeface="Times New Roman" panose="02020603050405020304" pitchFamily="18" charset="0"/>
              </a:rPr>
              <a:t>EPIC Version 3 Ozone Products</a:t>
            </a:r>
          </a:p>
        </p:txBody>
      </p:sp>
      <p:pic>
        <p:nvPicPr>
          <p:cNvPr id="2" name="Picture 1">
            <a:extLst>
              <a:ext uri="{FF2B5EF4-FFF2-40B4-BE49-F238E27FC236}">
                <a16:creationId xmlns:a16="http://schemas.microsoft.com/office/drawing/2014/main" id="{5F1C0ACE-99EE-7D0A-F4E1-A23C25E26E49}"/>
              </a:ext>
            </a:extLst>
          </p:cNvPr>
          <p:cNvPicPr>
            <a:picLocks noChangeAspect="1"/>
          </p:cNvPicPr>
          <p:nvPr/>
        </p:nvPicPr>
        <p:blipFill>
          <a:blip r:embed="rId6"/>
          <a:stretch>
            <a:fillRect/>
          </a:stretch>
        </p:blipFill>
        <p:spPr>
          <a:xfrm>
            <a:off x="9465857" y="6206685"/>
            <a:ext cx="2667000" cy="622300"/>
          </a:xfrm>
          <a:prstGeom prst="rect">
            <a:avLst/>
          </a:prstGeom>
          <a:solidFill>
            <a:schemeClr val="bg1"/>
          </a:solidFill>
        </p:spPr>
      </p:pic>
    </p:spTree>
    <p:extLst>
      <p:ext uri="{BB962C8B-B14F-4D97-AF65-F5344CB8AC3E}">
        <p14:creationId xmlns:p14="http://schemas.microsoft.com/office/powerpoint/2010/main" val="2197689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5098257-68AD-5788-B6FA-60319124FAD4}"/>
              </a:ext>
            </a:extLst>
          </p:cNvPr>
          <p:cNvPicPr>
            <a:picLocks noChangeAspect="1"/>
          </p:cNvPicPr>
          <p:nvPr/>
        </p:nvPicPr>
        <p:blipFill rotWithShape="1">
          <a:blip r:embed="rId2"/>
          <a:srcRect l="581" t="532" r="-581" b="10337"/>
          <a:stretch/>
        </p:blipFill>
        <p:spPr>
          <a:xfrm>
            <a:off x="1010533" y="671756"/>
            <a:ext cx="7755362" cy="5605272"/>
          </a:xfrm>
          <a:prstGeom prst="rect">
            <a:avLst/>
          </a:prstGeom>
        </p:spPr>
      </p:pic>
      <p:pic>
        <p:nvPicPr>
          <p:cNvPr id="3" name="Picture 2">
            <a:extLst>
              <a:ext uri="{FF2B5EF4-FFF2-40B4-BE49-F238E27FC236}">
                <a16:creationId xmlns:a16="http://schemas.microsoft.com/office/drawing/2014/main" id="{8E5716FF-47FF-4258-65D0-BE52364337B3}"/>
              </a:ext>
            </a:extLst>
          </p:cNvPr>
          <p:cNvPicPr>
            <a:picLocks noChangeAspect="1"/>
          </p:cNvPicPr>
          <p:nvPr/>
        </p:nvPicPr>
        <p:blipFill>
          <a:blip r:embed="rId3"/>
          <a:stretch>
            <a:fillRect/>
          </a:stretch>
        </p:blipFill>
        <p:spPr>
          <a:xfrm>
            <a:off x="59143" y="0"/>
            <a:ext cx="1112952" cy="954486"/>
          </a:xfrm>
          <a:prstGeom prst="rect">
            <a:avLst/>
          </a:prstGeom>
        </p:spPr>
      </p:pic>
      <p:pic>
        <p:nvPicPr>
          <p:cNvPr id="4" name="Picture 3" descr="DSCOVR-logo-sm.jpg">
            <a:extLst>
              <a:ext uri="{FF2B5EF4-FFF2-40B4-BE49-F238E27FC236}">
                <a16:creationId xmlns:a16="http://schemas.microsoft.com/office/drawing/2014/main" id="{EF7FA66D-BFCB-887D-56BD-0BC157A9C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5" name="Picture 4">
            <a:extLst>
              <a:ext uri="{FF2B5EF4-FFF2-40B4-BE49-F238E27FC236}">
                <a16:creationId xmlns:a16="http://schemas.microsoft.com/office/drawing/2014/main" id="{09EFE37B-70F5-C512-0730-DC05EFD2B992}"/>
              </a:ext>
            </a:extLst>
          </p:cNvPr>
          <p:cNvPicPr>
            <a:picLocks noChangeAspect="1"/>
          </p:cNvPicPr>
          <p:nvPr/>
        </p:nvPicPr>
        <p:blipFill>
          <a:blip r:embed="rId5"/>
          <a:stretch>
            <a:fillRect/>
          </a:stretch>
        </p:blipFill>
        <p:spPr>
          <a:xfrm>
            <a:off x="9465857" y="6206685"/>
            <a:ext cx="2667000" cy="622300"/>
          </a:xfrm>
          <a:prstGeom prst="rect">
            <a:avLst/>
          </a:prstGeom>
          <a:solidFill>
            <a:schemeClr val="bg1"/>
          </a:solidFill>
        </p:spPr>
      </p:pic>
      <p:sp>
        <p:nvSpPr>
          <p:cNvPr id="8" name="Title 1">
            <a:extLst>
              <a:ext uri="{FF2B5EF4-FFF2-40B4-BE49-F238E27FC236}">
                <a16:creationId xmlns:a16="http://schemas.microsoft.com/office/drawing/2014/main" id="{A5B33044-841A-1560-0EDB-0F0F5306B856}"/>
              </a:ext>
            </a:extLst>
          </p:cNvPr>
          <p:cNvSpPr txBox="1">
            <a:spLocks/>
          </p:cNvSpPr>
          <p:nvPr/>
        </p:nvSpPr>
        <p:spPr>
          <a:xfrm>
            <a:off x="1721707" y="97209"/>
            <a:ext cx="8748585" cy="425707"/>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sz="4000" b="1" dirty="0">
                <a:solidFill>
                  <a:schemeClr val="accent1">
                    <a:lumMod val="75000"/>
                  </a:schemeClr>
                </a:solidFill>
              </a:rPr>
              <a:t>EPIC Total Ozone Columns</a:t>
            </a:r>
            <a:endParaRPr lang="en-IT" sz="4000" b="1">
              <a:solidFill>
                <a:schemeClr val="accent1">
                  <a:lumMod val="75000"/>
                </a:schemeClr>
              </a:solidFill>
            </a:endParaRPr>
          </a:p>
        </p:txBody>
      </p:sp>
      <p:sp>
        <p:nvSpPr>
          <p:cNvPr id="2" name="Title 1">
            <a:extLst>
              <a:ext uri="{FF2B5EF4-FFF2-40B4-BE49-F238E27FC236}">
                <a16:creationId xmlns:a16="http://schemas.microsoft.com/office/drawing/2014/main" id="{67D0E474-6B57-CBBE-D97C-6DFCDFD4F240}"/>
              </a:ext>
            </a:extLst>
          </p:cNvPr>
          <p:cNvSpPr txBox="1">
            <a:spLocks/>
          </p:cNvSpPr>
          <p:nvPr/>
        </p:nvSpPr>
        <p:spPr>
          <a:xfrm>
            <a:off x="886976" y="6352439"/>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pic>
        <p:nvPicPr>
          <p:cNvPr id="13" name="Picture 12">
            <a:extLst>
              <a:ext uri="{FF2B5EF4-FFF2-40B4-BE49-F238E27FC236}">
                <a16:creationId xmlns:a16="http://schemas.microsoft.com/office/drawing/2014/main" id="{9DE45380-3061-87C5-3C11-243FD84BC6C8}"/>
              </a:ext>
            </a:extLst>
          </p:cNvPr>
          <p:cNvPicPr>
            <a:picLocks noChangeAspect="1"/>
          </p:cNvPicPr>
          <p:nvPr/>
        </p:nvPicPr>
        <p:blipFill rotWithShape="1">
          <a:blip r:embed="rId2"/>
          <a:srcRect l="12131" t="88756" r="51399"/>
          <a:stretch/>
        </p:blipFill>
        <p:spPr>
          <a:xfrm>
            <a:off x="8392052" y="3268846"/>
            <a:ext cx="3657598" cy="914400"/>
          </a:xfrm>
          <a:prstGeom prst="rect">
            <a:avLst/>
          </a:prstGeom>
        </p:spPr>
      </p:pic>
    </p:spTree>
    <p:extLst>
      <p:ext uri="{BB962C8B-B14F-4D97-AF65-F5344CB8AC3E}">
        <p14:creationId xmlns:p14="http://schemas.microsoft.com/office/powerpoint/2010/main" val="3214089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7F482E6D-ECE0-9D4A-88D4-39754038A683}"/>
              </a:ext>
            </a:extLst>
          </p:cNvPr>
          <p:cNvPicPr>
            <a:picLocks noChangeAspect="1"/>
          </p:cNvPicPr>
          <p:nvPr/>
        </p:nvPicPr>
        <p:blipFill rotWithShape="1">
          <a:blip r:embed="rId3"/>
          <a:srcRect r="5941" b="2899"/>
          <a:stretch/>
        </p:blipFill>
        <p:spPr>
          <a:xfrm>
            <a:off x="599508" y="875864"/>
            <a:ext cx="7991155" cy="5943600"/>
          </a:xfrm>
          <a:prstGeom prst="rect">
            <a:avLst/>
          </a:prstGeom>
        </p:spPr>
      </p:pic>
      <p:pic>
        <p:nvPicPr>
          <p:cNvPr id="7" name="Picture 6">
            <a:extLst>
              <a:ext uri="{FF2B5EF4-FFF2-40B4-BE49-F238E27FC236}">
                <a16:creationId xmlns:a16="http://schemas.microsoft.com/office/drawing/2014/main" id="{1C2447EC-267C-FB4F-A925-3877FCB5BDFF}"/>
              </a:ext>
            </a:extLst>
          </p:cNvPr>
          <p:cNvPicPr>
            <a:picLocks noChangeAspect="1"/>
          </p:cNvPicPr>
          <p:nvPr/>
        </p:nvPicPr>
        <p:blipFill>
          <a:blip r:embed="rId4"/>
          <a:stretch>
            <a:fillRect/>
          </a:stretch>
        </p:blipFill>
        <p:spPr>
          <a:xfrm>
            <a:off x="238770" y="103381"/>
            <a:ext cx="1112952" cy="954486"/>
          </a:xfrm>
          <a:prstGeom prst="rect">
            <a:avLst/>
          </a:prstGeom>
        </p:spPr>
      </p:pic>
      <p:pic>
        <p:nvPicPr>
          <p:cNvPr id="8" name="Picture 7" descr="DSCOVR-logo-sm.jpg">
            <a:extLst>
              <a:ext uri="{FF2B5EF4-FFF2-40B4-BE49-F238E27FC236}">
                <a16:creationId xmlns:a16="http://schemas.microsoft.com/office/drawing/2014/main" id="{132A7756-FC4E-E340-BDE4-4341B7A7079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12772" y="103381"/>
            <a:ext cx="1971149" cy="1245408"/>
          </a:xfrm>
          <a:prstGeom prst="rect">
            <a:avLst/>
          </a:prstGeom>
        </p:spPr>
      </p:pic>
      <p:sp>
        <p:nvSpPr>
          <p:cNvPr id="4" name="Slide Number Placeholder 3">
            <a:extLst>
              <a:ext uri="{FF2B5EF4-FFF2-40B4-BE49-F238E27FC236}">
                <a16:creationId xmlns:a16="http://schemas.microsoft.com/office/drawing/2014/main" id="{7FD4C9CC-BC34-EF43-8994-D61478DFB38D}"/>
              </a:ext>
            </a:extLst>
          </p:cNvPr>
          <p:cNvSpPr>
            <a:spLocks noGrp="1"/>
          </p:cNvSpPr>
          <p:nvPr>
            <p:ph type="sldNum" sz="quarter" idx="12"/>
          </p:nvPr>
        </p:nvSpPr>
        <p:spPr/>
        <p:txBody>
          <a:bodyPr/>
          <a:lstStyle/>
          <a:p>
            <a:fld id="{AA37AEE3-E5B8-D24A-BB77-A82BB8114F15}" type="slidenum">
              <a:rPr lang="en-US" smtClean="0"/>
              <a:t>5</a:t>
            </a:fld>
            <a:endParaRPr lang="en-US" dirty="0"/>
          </a:p>
        </p:txBody>
      </p:sp>
      <p:sp>
        <p:nvSpPr>
          <p:cNvPr id="14" name="Title 1">
            <a:extLst>
              <a:ext uri="{FF2B5EF4-FFF2-40B4-BE49-F238E27FC236}">
                <a16:creationId xmlns:a16="http://schemas.microsoft.com/office/drawing/2014/main" id="{947FF369-7B44-4048-8B14-47D50BF47838}"/>
              </a:ext>
            </a:extLst>
          </p:cNvPr>
          <p:cNvSpPr txBox="1">
            <a:spLocks/>
          </p:cNvSpPr>
          <p:nvPr/>
        </p:nvSpPr>
        <p:spPr>
          <a:xfrm>
            <a:off x="990692" y="66395"/>
            <a:ext cx="9144000" cy="80946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lumMod val="75000"/>
                  </a:schemeClr>
                </a:solidFill>
                <a:effectLst>
                  <a:outerShdw blurRad="50800" dist="50800" dir="5400000" algn="ctr" rotWithShape="0">
                    <a:srgbClr val="000000">
                      <a:alpha val="18000"/>
                    </a:srgbClr>
                  </a:outerShdw>
                </a:effectLst>
              </a:rPr>
              <a:t>Biases between 317.5 and 325 nm triplets</a:t>
            </a:r>
          </a:p>
        </p:txBody>
      </p:sp>
      <p:sp>
        <p:nvSpPr>
          <p:cNvPr id="9" name="Rectangle 8">
            <a:extLst>
              <a:ext uri="{FF2B5EF4-FFF2-40B4-BE49-F238E27FC236}">
                <a16:creationId xmlns:a16="http://schemas.microsoft.com/office/drawing/2014/main" id="{EA81B212-4E74-D645-9544-CE5543609042}"/>
              </a:ext>
            </a:extLst>
          </p:cNvPr>
          <p:cNvSpPr/>
          <p:nvPr/>
        </p:nvSpPr>
        <p:spPr>
          <a:xfrm>
            <a:off x="8522557" y="4227810"/>
            <a:ext cx="3529469" cy="1754326"/>
          </a:xfrm>
          <a:prstGeom prst="rect">
            <a:avLst/>
          </a:prstGeom>
          <a:solidFill>
            <a:schemeClr val="bg1">
              <a:alpha val="57691"/>
            </a:schemeClr>
          </a:solidFill>
        </p:spPr>
        <p:txBody>
          <a:bodyPr wrap="square">
            <a:spAutoFit/>
          </a:bodyPr>
          <a:lstStyle/>
          <a:p>
            <a:pPr marL="342900" indent="-342900">
              <a:buFont typeface="+mj-lt"/>
              <a:buAutoNum type="arabicPeriod"/>
            </a:pPr>
            <a:r>
              <a:rPr lang="en-US" dirty="0">
                <a:ea typeface="Times New Roman" panose="02020603050405020304" pitchFamily="18" charset="0"/>
              </a:rPr>
              <a:t>errors in radiance simulations at high SZAs and SVAs with a pseudo-spherical correction; </a:t>
            </a:r>
          </a:p>
          <a:p>
            <a:pPr marL="342900" indent="-342900">
              <a:buFont typeface="+mj-lt"/>
              <a:buAutoNum type="arabicPeriod"/>
            </a:pPr>
            <a:r>
              <a:rPr lang="en-US" dirty="0">
                <a:ea typeface="Times New Roman" panose="02020603050405020304" pitchFamily="18" charset="0"/>
              </a:rPr>
              <a:t>uncertainties in absolute calibrations of EPIC UV channels. </a:t>
            </a:r>
          </a:p>
        </p:txBody>
      </p:sp>
      <p:sp>
        <p:nvSpPr>
          <p:cNvPr id="6" name="Rectangle 5">
            <a:extLst>
              <a:ext uri="{FF2B5EF4-FFF2-40B4-BE49-F238E27FC236}">
                <a16:creationId xmlns:a16="http://schemas.microsoft.com/office/drawing/2014/main" id="{B166B393-AD80-DD4B-BB0B-C11DE64D294E}"/>
              </a:ext>
            </a:extLst>
          </p:cNvPr>
          <p:cNvSpPr/>
          <p:nvPr/>
        </p:nvSpPr>
        <p:spPr>
          <a:xfrm>
            <a:off x="8522558" y="1723414"/>
            <a:ext cx="3529469" cy="1754326"/>
          </a:xfrm>
          <a:prstGeom prst="rect">
            <a:avLst/>
          </a:prstGeom>
          <a:solidFill>
            <a:schemeClr val="bg1">
              <a:alpha val="33000"/>
            </a:schemeClr>
          </a:solidFill>
        </p:spPr>
        <p:txBody>
          <a:bodyPr wrap="square">
            <a:spAutoFit/>
          </a:bodyPr>
          <a:lstStyle/>
          <a:p>
            <a:r>
              <a:rPr lang="en-US" b="1" dirty="0"/>
              <a:t>The retrieval algorithm uses two triplets:</a:t>
            </a:r>
          </a:p>
          <a:p>
            <a:pPr marL="285750" indent="-285750">
              <a:buFont typeface="Arial" panose="020B0604020202020204" pitchFamily="34" charset="0"/>
              <a:buChar char="•"/>
            </a:pPr>
            <a:r>
              <a:rPr lang="en-US" dirty="0"/>
              <a:t>318 nm, 340 nm &amp; 388 nm at low optical path (&lt;1.5)</a:t>
            </a:r>
          </a:p>
          <a:p>
            <a:pPr marL="285750" indent="-285750">
              <a:buFont typeface="Arial" panose="020B0604020202020204" pitchFamily="34" charset="0"/>
              <a:buChar char="•"/>
            </a:pPr>
            <a:r>
              <a:rPr lang="en-US" dirty="0"/>
              <a:t>325 nm, 340 nm &amp; 388 nm at high optical path (&gt;1.5)</a:t>
            </a:r>
          </a:p>
        </p:txBody>
      </p:sp>
      <p:sp>
        <p:nvSpPr>
          <p:cNvPr id="10" name="Rectangle 9">
            <a:extLst>
              <a:ext uri="{FF2B5EF4-FFF2-40B4-BE49-F238E27FC236}">
                <a16:creationId xmlns:a16="http://schemas.microsoft.com/office/drawing/2014/main" id="{F9A58D99-B187-BD49-A2FF-18B8DF44F081}"/>
              </a:ext>
            </a:extLst>
          </p:cNvPr>
          <p:cNvSpPr/>
          <p:nvPr/>
        </p:nvSpPr>
        <p:spPr>
          <a:xfrm>
            <a:off x="599508" y="3363879"/>
            <a:ext cx="8135650" cy="923330"/>
          </a:xfrm>
          <a:prstGeom prst="rect">
            <a:avLst/>
          </a:prstGeom>
          <a:solidFill>
            <a:schemeClr val="bg1"/>
          </a:solidFill>
        </p:spPr>
        <p:txBody>
          <a:bodyPr wrap="square">
            <a:spAutoFit/>
          </a:bodyPr>
          <a:lstStyle/>
          <a:p>
            <a:pPr algn="ctr"/>
            <a:r>
              <a:rPr lang="en-US" i="1" dirty="0">
                <a:cs typeface="Times New Roman" panose="02020603050405020304" pitchFamily="18" charset="0"/>
              </a:rPr>
              <a:t>The current exclusion of EPIC 325 nm retrievals limits applications of EPIC data for studying ozone variability in early morning and late afternoon hours or at polar latitudes in months with high SZAs.</a:t>
            </a:r>
            <a:endParaRPr lang="en-US" i="1" dirty="0"/>
          </a:p>
        </p:txBody>
      </p:sp>
      <p:pic>
        <p:nvPicPr>
          <p:cNvPr id="2" name="Picture 1">
            <a:extLst>
              <a:ext uri="{FF2B5EF4-FFF2-40B4-BE49-F238E27FC236}">
                <a16:creationId xmlns:a16="http://schemas.microsoft.com/office/drawing/2014/main" id="{E8098714-9E74-37D1-67E6-AE4354962C41}"/>
              </a:ext>
            </a:extLst>
          </p:cNvPr>
          <p:cNvPicPr>
            <a:picLocks noChangeAspect="1"/>
          </p:cNvPicPr>
          <p:nvPr/>
        </p:nvPicPr>
        <p:blipFill>
          <a:blip r:embed="rId6"/>
          <a:stretch>
            <a:fillRect/>
          </a:stretch>
        </p:blipFill>
        <p:spPr>
          <a:xfrm>
            <a:off x="9465857" y="6206685"/>
            <a:ext cx="2667000" cy="622300"/>
          </a:xfrm>
          <a:prstGeom prst="rect">
            <a:avLst/>
          </a:prstGeom>
          <a:solidFill>
            <a:schemeClr val="bg1"/>
          </a:solidFill>
        </p:spPr>
      </p:pic>
    </p:spTree>
    <p:extLst>
      <p:ext uri="{BB962C8B-B14F-4D97-AF65-F5344CB8AC3E}">
        <p14:creationId xmlns:p14="http://schemas.microsoft.com/office/powerpoint/2010/main" val="356693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D23B207-2CEB-4B11-ED9E-44DD5DC86A6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8028" y="1322057"/>
            <a:ext cx="10058400" cy="367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E5716FF-47FF-4258-65D0-BE52364337B3}"/>
              </a:ext>
            </a:extLst>
          </p:cNvPr>
          <p:cNvPicPr>
            <a:picLocks noChangeAspect="1"/>
          </p:cNvPicPr>
          <p:nvPr/>
        </p:nvPicPr>
        <p:blipFill>
          <a:blip r:embed="rId4"/>
          <a:stretch>
            <a:fillRect/>
          </a:stretch>
        </p:blipFill>
        <p:spPr>
          <a:xfrm>
            <a:off x="94657" y="24787"/>
            <a:ext cx="1112952" cy="954486"/>
          </a:xfrm>
          <a:prstGeom prst="rect">
            <a:avLst/>
          </a:prstGeom>
        </p:spPr>
      </p:pic>
      <p:pic>
        <p:nvPicPr>
          <p:cNvPr id="4" name="Picture 3" descr="DSCOVR-logo-sm.jpg">
            <a:extLst>
              <a:ext uri="{FF2B5EF4-FFF2-40B4-BE49-F238E27FC236}">
                <a16:creationId xmlns:a16="http://schemas.microsoft.com/office/drawing/2014/main" id="{EF7FA66D-BFCB-887D-56BD-0BC157A9C9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5" name="Picture 4">
            <a:extLst>
              <a:ext uri="{FF2B5EF4-FFF2-40B4-BE49-F238E27FC236}">
                <a16:creationId xmlns:a16="http://schemas.microsoft.com/office/drawing/2014/main" id="{09EFE37B-70F5-C512-0730-DC05EFD2B992}"/>
              </a:ext>
            </a:extLst>
          </p:cNvPr>
          <p:cNvPicPr>
            <a:picLocks noChangeAspect="1"/>
          </p:cNvPicPr>
          <p:nvPr/>
        </p:nvPicPr>
        <p:blipFill>
          <a:blip r:embed="rId6"/>
          <a:stretch>
            <a:fillRect/>
          </a:stretch>
        </p:blipFill>
        <p:spPr>
          <a:xfrm>
            <a:off x="9465857" y="6206685"/>
            <a:ext cx="2667000" cy="622300"/>
          </a:xfrm>
          <a:prstGeom prst="rect">
            <a:avLst/>
          </a:prstGeom>
          <a:solidFill>
            <a:schemeClr val="bg1"/>
          </a:solidFill>
        </p:spPr>
      </p:pic>
      <p:sp>
        <p:nvSpPr>
          <p:cNvPr id="7" name="Title 1">
            <a:extLst>
              <a:ext uri="{FF2B5EF4-FFF2-40B4-BE49-F238E27FC236}">
                <a16:creationId xmlns:a16="http://schemas.microsoft.com/office/drawing/2014/main" id="{8684D654-4507-EAAC-9FD3-83B5A95C91AD}"/>
              </a:ext>
            </a:extLst>
          </p:cNvPr>
          <p:cNvSpPr txBox="1">
            <a:spLocks/>
          </p:cNvSpPr>
          <p:nvPr/>
        </p:nvSpPr>
        <p:spPr>
          <a:xfrm>
            <a:off x="2872944" y="176598"/>
            <a:ext cx="8068962" cy="425707"/>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3600" b="1" dirty="0">
                <a:solidFill>
                  <a:schemeClr val="accent1">
                    <a:lumMod val="75000"/>
                  </a:schemeClr>
                </a:solidFill>
              </a:rPr>
              <a:t>NASA merged TCO Record</a:t>
            </a:r>
            <a:endParaRPr lang="en-IT" sz="3600" b="1">
              <a:solidFill>
                <a:schemeClr val="accent1">
                  <a:lumMod val="75000"/>
                </a:schemeClr>
              </a:solidFill>
            </a:endParaRPr>
          </a:p>
        </p:txBody>
      </p:sp>
      <p:sp>
        <p:nvSpPr>
          <p:cNvPr id="8" name="Right Brace 7">
            <a:extLst>
              <a:ext uri="{FF2B5EF4-FFF2-40B4-BE49-F238E27FC236}">
                <a16:creationId xmlns:a16="http://schemas.microsoft.com/office/drawing/2014/main" id="{3A2DCB49-CEFD-AC29-D0C6-B0DBA6435099}"/>
              </a:ext>
            </a:extLst>
          </p:cNvPr>
          <p:cNvSpPr/>
          <p:nvPr/>
        </p:nvSpPr>
        <p:spPr>
          <a:xfrm rot="5400000">
            <a:off x="4193345" y="2762211"/>
            <a:ext cx="374643" cy="5053516"/>
          </a:xfrm>
          <a:prstGeom prst="righ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a:extLst>
              <a:ext uri="{FF2B5EF4-FFF2-40B4-BE49-F238E27FC236}">
                <a16:creationId xmlns:a16="http://schemas.microsoft.com/office/drawing/2014/main" id="{B8D9AF24-2649-911A-3D9A-C206A854D6E4}"/>
              </a:ext>
            </a:extLst>
          </p:cNvPr>
          <p:cNvSpPr txBox="1"/>
          <p:nvPr/>
        </p:nvSpPr>
        <p:spPr>
          <a:xfrm>
            <a:off x="3755254" y="5455609"/>
            <a:ext cx="1246908" cy="369332"/>
          </a:xfrm>
          <a:prstGeom prst="rect">
            <a:avLst/>
          </a:prstGeom>
          <a:noFill/>
        </p:spPr>
        <p:txBody>
          <a:bodyPr wrap="square" rtlCol="0">
            <a:spAutoFit/>
          </a:bodyPr>
          <a:lstStyle/>
          <a:p>
            <a:r>
              <a:rPr lang="en-US" b="1" dirty="0">
                <a:solidFill>
                  <a:srgbClr val="FF0000"/>
                </a:solidFill>
              </a:rPr>
              <a:t>Aura OMI</a:t>
            </a:r>
          </a:p>
        </p:txBody>
      </p:sp>
      <p:sp>
        <p:nvSpPr>
          <p:cNvPr id="10" name="Right Brace 9">
            <a:extLst>
              <a:ext uri="{FF2B5EF4-FFF2-40B4-BE49-F238E27FC236}">
                <a16:creationId xmlns:a16="http://schemas.microsoft.com/office/drawing/2014/main" id="{E999A0A1-B7D6-36E9-999A-632D5796556F}"/>
              </a:ext>
            </a:extLst>
          </p:cNvPr>
          <p:cNvSpPr/>
          <p:nvPr/>
        </p:nvSpPr>
        <p:spPr>
          <a:xfrm rot="5400000">
            <a:off x="8235046" y="3774029"/>
            <a:ext cx="416462" cy="3071702"/>
          </a:xfrm>
          <a:prstGeom prst="rightBrace">
            <a:avLst/>
          </a:prstGeom>
          <a:ln w="254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002060"/>
              </a:solidFill>
            </a:endParaRPr>
          </a:p>
        </p:txBody>
      </p:sp>
      <p:sp>
        <p:nvSpPr>
          <p:cNvPr id="11" name="TextBox 10">
            <a:extLst>
              <a:ext uri="{FF2B5EF4-FFF2-40B4-BE49-F238E27FC236}">
                <a16:creationId xmlns:a16="http://schemas.microsoft.com/office/drawing/2014/main" id="{099B4E42-204E-CDCE-CA81-4FF87CB62BD5}"/>
              </a:ext>
            </a:extLst>
          </p:cNvPr>
          <p:cNvSpPr txBox="1"/>
          <p:nvPr/>
        </p:nvSpPr>
        <p:spPr>
          <a:xfrm>
            <a:off x="7058627" y="5508263"/>
            <a:ext cx="3071703" cy="369332"/>
          </a:xfrm>
          <a:prstGeom prst="rect">
            <a:avLst/>
          </a:prstGeom>
          <a:noFill/>
        </p:spPr>
        <p:txBody>
          <a:bodyPr wrap="square" rtlCol="0">
            <a:spAutoFit/>
          </a:bodyPr>
          <a:lstStyle/>
          <a:p>
            <a:r>
              <a:rPr lang="en-US" b="1" dirty="0">
                <a:solidFill>
                  <a:srgbClr val="002060"/>
                </a:solidFill>
              </a:rPr>
              <a:t>Aura OMI+SNPP OMPS +EPIC</a:t>
            </a:r>
          </a:p>
        </p:txBody>
      </p:sp>
      <p:sp>
        <p:nvSpPr>
          <p:cNvPr id="12" name="TextBox 11">
            <a:extLst>
              <a:ext uri="{FF2B5EF4-FFF2-40B4-BE49-F238E27FC236}">
                <a16:creationId xmlns:a16="http://schemas.microsoft.com/office/drawing/2014/main" id="{05C17BC3-4B41-DAF9-2F8C-FC5817D9D4C2}"/>
              </a:ext>
            </a:extLst>
          </p:cNvPr>
          <p:cNvSpPr txBox="1"/>
          <p:nvPr/>
        </p:nvSpPr>
        <p:spPr>
          <a:xfrm>
            <a:off x="2290025" y="5879758"/>
            <a:ext cx="7611949" cy="369332"/>
          </a:xfrm>
          <a:prstGeom prst="rect">
            <a:avLst/>
          </a:prstGeom>
          <a:noFill/>
        </p:spPr>
        <p:txBody>
          <a:bodyPr wrap="square" rtlCol="0">
            <a:spAutoFit/>
          </a:bodyPr>
          <a:lstStyle/>
          <a:p>
            <a:r>
              <a:rPr lang="en-US" b="1" dirty="0">
                <a:solidFill>
                  <a:schemeClr val="bg2">
                    <a:lumMod val="10000"/>
                  </a:schemeClr>
                </a:solidFill>
              </a:rPr>
              <a:t>Stratospheric ozone column derived from MERRA-2 assimilated MLS profiles</a:t>
            </a:r>
          </a:p>
        </p:txBody>
      </p:sp>
      <p:sp>
        <p:nvSpPr>
          <p:cNvPr id="14" name="Oval 13">
            <a:extLst>
              <a:ext uri="{FF2B5EF4-FFF2-40B4-BE49-F238E27FC236}">
                <a16:creationId xmlns:a16="http://schemas.microsoft.com/office/drawing/2014/main" id="{C58B0E04-6DF0-C425-3956-CA1B2DEE2475}"/>
              </a:ext>
            </a:extLst>
          </p:cNvPr>
          <p:cNvSpPr/>
          <p:nvPr/>
        </p:nvSpPr>
        <p:spPr>
          <a:xfrm>
            <a:off x="8859795" y="1532238"/>
            <a:ext cx="951470" cy="15569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1A4FC965-74A6-ECDB-1530-AB216BED0F83}"/>
              </a:ext>
            </a:extLst>
          </p:cNvPr>
          <p:cNvCxnSpPr>
            <a:cxnSpLocks/>
          </p:cNvCxnSpPr>
          <p:nvPr/>
        </p:nvCxnSpPr>
        <p:spPr>
          <a:xfrm flipV="1">
            <a:off x="1965092" y="2310713"/>
            <a:ext cx="6478185" cy="30891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F71D5EB-58A0-28FB-AE5B-F2E3E6F3BA05}"/>
              </a:ext>
            </a:extLst>
          </p:cNvPr>
          <p:cNvCxnSpPr/>
          <p:nvPr/>
        </p:nvCxnSpPr>
        <p:spPr>
          <a:xfrm>
            <a:off x="3855308" y="2572630"/>
            <a:ext cx="0" cy="1033117"/>
          </a:xfrm>
          <a:prstGeom prst="straightConnector1">
            <a:avLst/>
          </a:prstGeom>
          <a:ln w="22225">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17A4DB9-6631-335D-667D-641BCEA44CCC}"/>
              </a:ext>
            </a:extLst>
          </p:cNvPr>
          <p:cNvSpPr txBox="1"/>
          <p:nvPr/>
        </p:nvSpPr>
        <p:spPr>
          <a:xfrm>
            <a:off x="8242182" y="3209697"/>
            <a:ext cx="1888148" cy="369332"/>
          </a:xfrm>
          <a:prstGeom prst="rect">
            <a:avLst/>
          </a:prstGeom>
          <a:solidFill>
            <a:schemeClr val="bg2">
              <a:alpha val="56652"/>
            </a:schemeClr>
          </a:solidFill>
        </p:spPr>
        <p:txBody>
          <a:bodyPr wrap="square" rtlCol="0">
            <a:spAutoFit/>
          </a:bodyPr>
          <a:lstStyle/>
          <a:p>
            <a:r>
              <a:rPr lang="en-US" b="1" dirty="0"/>
              <a:t>3DU (7-8%) drop</a:t>
            </a:r>
          </a:p>
        </p:txBody>
      </p:sp>
      <p:sp>
        <p:nvSpPr>
          <p:cNvPr id="21" name="TextBox 20">
            <a:extLst>
              <a:ext uri="{FF2B5EF4-FFF2-40B4-BE49-F238E27FC236}">
                <a16:creationId xmlns:a16="http://schemas.microsoft.com/office/drawing/2014/main" id="{14360ABC-99BE-A7F3-F6E1-675FB010C42A}"/>
              </a:ext>
            </a:extLst>
          </p:cNvPr>
          <p:cNvSpPr txBox="1"/>
          <p:nvPr/>
        </p:nvSpPr>
        <p:spPr>
          <a:xfrm>
            <a:off x="4580614" y="2671210"/>
            <a:ext cx="2759300" cy="369332"/>
          </a:xfrm>
          <a:prstGeom prst="rect">
            <a:avLst/>
          </a:prstGeom>
          <a:solidFill>
            <a:schemeClr val="bg2">
              <a:alpha val="56652"/>
            </a:schemeClr>
          </a:solidFill>
        </p:spPr>
        <p:txBody>
          <a:bodyPr wrap="square" rtlCol="0">
            <a:spAutoFit/>
          </a:bodyPr>
          <a:lstStyle/>
          <a:p>
            <a:r>
              <a:rPr lang="en-US" b="1" dirty="0"/>
              <a:t>Decadal seasonal trend</a:t>
            </a:r>
          </a:p>
        </p:txBody>
      </p:sp>
      <p:sp>
        <p:nvSpPr>
          <p:cNvPr id="22" name="TextBox 21">
            <a:extLst>
              <a:ext uri="{FF2B5EF4-FFF2-40B4-BE49-F238E27FC236}">
                <a16:creationId xmlns:a16="http://schemas.microsoft.com/office/drawing/2014/main" id="{441E9D02-DC34-D74D-BC1E-D8657D1A39BE}"/>
              </a:ext>
            </a:extLst>
          </p:cNvPr>
          <p:cNvSpPr txBox="1"/>
          <p:nvPr/>
        </p:nvSpPr>
        <p:spPr>
          <a:xfrm>
            <a:off x="2290025" y="3607637"/>
            <a:ext cx="2759300" cy="369332"/>
          </a:xfrm>
          <a:prstGeom prst="rect">
            <a:avLst/>
          </a:prstGeom>
          <a:solidFill>
            <a:schemeClr val="bg2">
              <a:alpha val="56652"/>
            </a:schemeClr>
          </a:solidFill>
        </p:spPr>
        <p:txBody>
          <a:bodyPr wrap="square" rtlCol="0">
            <a:spAutoFit/>
          </a:bodyPr>
          <a:lstStyle/>
          <a:p>
            <a:r>
              <a:rPr lang="en-US" b="1" dirty="0"/>
              <a:t>Hemispheric differences</a:t>
            </a:r>
          </a:p>
        </p:txBody>
      </p:sp>
      <p:sp>
        <p:nvSpPr>
          <p:cNvPr id="23" name="TextBox 22">
            <a:extLst>
              <a:ext uri="{FF2B5EF4-FFF2-40B4-BE49-F238E27FC236}">
                <a16:creationId xmlns:a16="http://schemas.microsoft.com/office/drawing/2014/main" id="{046E16AE-2055-055E-099D-DB4431B5A795}"/>
              </a:ext>
            </a:extLst>
          </p:cNvPr>
          <p:cNvSpPr txBox="1"/>
          <p:nvPr/>
        </p:nvSpPr>
        <p:spPr>
          <a:xfrm>
            <a:off x="3357038" y="883779"/>
            <a:ext cx="4671392" cy="369332"/>
          </a:xfrm>
          <a:prstGeom prst="rect">
            <a:avLst/>
          </a:prstGeom>
          <a:noFill/>
        </p:spPr>
        <p:txBody>
          <a:bodyPr wrap="square" rtlCol="0">
            <a:spAutoFit/>
          </a:bodyPr>
          <a:lstStyle/>
          <a:p>
            <a:r>
              <a:rPr lang="en-US" dirty="0"/>
              <a:t>Ziemke et al., 2022, </a:t>
            </a:r>
            <a:r>
              <a:rPr lang="en-US" sz="1800" dirty="0">
                <a:effectLst/>
                <a:latin typeface="Times New Roman" panose="02020603050405020304" pitchFamily="18" charset="0"/>
                <a:ea typeface="Calibri" panose="020F0502020204030204" pitchFamily="34" charset="0"/>
              </a:rPr>
              <a:t>10.1029/2022GL098712</a:t>
            </a:r>
            <a:r>
              <a:rPr lang="en-US" dirty="0">
                <a:effectLst/>
              </a:rPr>
              <a:t> </a:t>
            </a:r>
            <a:endParaRPr lang="en-US" dirty="0"/>
          </a:p>
        </p:txBody>
      </p:sp>
      <p:sp>
        <p:nvSpPr>
          <p:cNvPr id="15" name="Title 1">
            <a:extLst>
              <a:ext uri="{FF2B5EF4-FFF2-40B4-BE49-F238E27FC236}">
                <a16:creationId xmlns:a16="http://schemas.microsoft.com/office/drawing/2014/main" id="{C3A61F60-F376-2C77-981C-89173ADCF54E}"/>
              </a:ext>
            </a:extLst>
          </p:cNvPr>
          <p:cNvSpPr txBox="1">
            <a:spLocks/>
          </p:cNvSpPr>
          <p:nvPr/>
        </p:nvSpPr>
        <p:spPr>
          <a:xfrm>
            <a:off x="778028" y="6353508"/>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extLst>
      <p:ext uri="{BB962C8B-B14F-4D97-AF65-F5344CB8AC3E}">
        <p14:creationId xmlns:p14="http://schemas.microsoft.com/office/powerpoint/2010/main" val="24576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21"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5716FF-47FF-4258-65D0-BE52364337B3}"/>
              </a:ext>
            </a:extLst>
          </p:cNvPr>
          <p:cNvPicPr>
            <a:picLocks noChangeAspect="1"/>
          </p:cNvPicPr>
          <p:nvPr/>
        </p:nvPicPr>
        <p:blipFill>
          <a:blip r:embed="rId3"/>
          <a:stretch>
            <a:fillRect/>
          </a:stretch>
        </p:blipFill>
        <p:spPr>
          <a:xfrm>
            <a:off x="31268" y="0"/>
            <a:ext cx="1112952" cy="954486"/>
          </a:xfrm>
          <a:prstGeom prst="rect">
            <a:avLst/>
          </a:prstGeom>
        </p:spPr>
      </p:pic>
      <p:pic>
        <p:nvPicPr>
          <p:cNvPr id="4" name="Picture 3" descr="DSCOVR-logo-sm.jpg">
            <a:extLst>
              <a:ext uri="{FF2B5EF4-FFF2-40B4-BE49-F238E27FC236}">
                <a16:creationId xmlns:a16="http://schemas.microsoft.com/office/drawing/2014/main" id="{EF7FA66D-BFCB-887D-56BD-0BC157A9C9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5" name="Picture 4">
            <a:extLst>
              <a:ext uri="{FF2B5EF4-FFF2-40B4-BE49-F238E27FC236}">
                <a16:creationId xmlns:a16="http://schemas.microsoft.com/office/drawing/2014/main" id="{09EFE37B-70F5-C512-0730-DC05EFD2B992}"/>
              </a:ext>
            </a:extLst>
          </p:cNvPr>
          <p:cNvPicPr>
            <a:picLocks noChangeAspect="1"/>
          </p:cNvPicPr>
          <p:nvPr/>
        </p:nvPicPr>
        <p:blipFill>
          <a:blip r:embed="rId5"/>
          <a:stretch>
            <a:fillRect/>
          </a:stretch>
        </p:blipFill>
        <p:spPr>
          <a:xfrm>
            <a:off x="9465857" y="6206685"/>
            <a:ext cx="2667000" cy="622300"/>
          </a:xfrm>
          <a:prstGeom prst="rect">
            <a:avLst/>
          </a:prstGeom>
          <a:solidFill>
            <a:schemeClr val="bg1"/>
          </a:solidFill>
        </p:spPr>
      </p:pic>
      <p:sp>
        <p:nvSpPr>
          <p:cNvPr id="7" name="Title 1">
            <a:extLst>
              <a:ext uri="{FF2B5EF4-FFF2-40B4-BE49-F238E27FC236}">
                <a16:creationId xmlns:a16="http://schemas.microsoft.com/office/drawing/2014/main" id="{8684D654-4507-EAAC-9FD3-83B5A95C91AD}"/>
              </a:ext>
            </a:extLst>
          </p:cNvPr>
          <p:cNvSpPr txBox="1">
            <a:spLocks/>
          </p:cNvSpPr>
          <p:nvPr/>
        </p:nvSpPr>
        <p:spPr>
          <a:xfrm>
            <a:off x="2050772" y="74627"/>
            <a:ext cx="8748585" cy="425707"/>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b="1" dirty="0">
                <a:solidFill>
                  <a:schemeClr val="accent1">
                    <a:lumMod val="75000"/>
                  </a:schemeClr>
                </a:solidFill>
              </a:rPr>
              <a:t>TROPOMI and NASA merged TCO</a:t>
            </a:r>
            <a:endParaRPr lang="en-IT" sz="4000" b="1">
              <a:solidFill>
                <a:schemeClr val="accent1">
                  <a:lumMod val="75000"/>
                </a:schemeClr>
              </a:solidFill>
            </a:endParaRPr>
          </a:p>
        </p:txBody>
      </p:sp>
      <p:sp>
        <p:nvSpPr>
          <p:cNvPr id="9" name="TextBox 8">
            <a:extLst>
              <a:ext uri="{FF2B5EF4-FFF2-40B4-BE49-F238E27FC236}">
                <a16:creationId xmlns:a16="http://schemas.microsoft.com/office/drawing/2014/main" id="{B8D9AF24-2649-911A-3D9A-C206A854D6E4}"/>
              </a:ext>
            </a:extLst>
          </p:cNvPr>
          <p:cNvSpPr txBox="1"/>
          <p:nvPr/>
        </p:nvSpPr>
        <p:spPr>
          <a:xfrm>
            <a:off x="1918450" y="1287349"/>
            <a:ext cx="2697405" cy="369332"/>
          </a:xfrm>
          <a:prstGeom prst="rect">
            <a:avLst/>
          </a:prstGeom>
          <a:noFill/>
        </p:spPr>
        <p:txBody>
          <a:bodyPr wrap="square" rtlCol="0">
            <a:spAutoFit/>
          </a:bodyPr>
          <a:lstStyle/>
          <a:p>
            <a:r>
              <a:rPr lang="en-US" b="1" dirty="0">
                <a:solidFill>
                  <a:srgbClr val="FF0000"/>
                </a:solidFill>
              </a:rPr>
              <a:t>TROPOMI/BASCOE</a:t>
            </a:r>
          </a:p>
        </p:txBody>
      </p:sp>
      <p:sp>
        <p:nvSpPr>
          <p:cNvPr id="11" name="TextBox 10">
            <a:extLst>
              <a:ext uri="{FF2B5EF4-FFF2-40B4-BE49-F238E27FC236}">
                <a16:creationId xmlns:a16="http://schemas.microsoft.com/office/drawing/2014/main" id="{099B4E42-204E-CDCE-CA81-4FF87CB62BD5}"/>
              </a:ext>
            </a:extLst>
          </p:cNvPr>
          <p:cNvSpPr txBox="1"/>
          <p:nvPr/>
        </p:nvSpPr>
        <p:spPr>
          <a:xfrm>
            <a:off x="7204571" y="1284332"/>
            <a:ext cx="4522572" cy="369332"/>
          </a:xfrm>
          <a:prstGeom prst="rect">
            <a:avLst/>
          </a:prstGeom>
          <a:noFill/>
        </p:spPr>
        <p:txBody>
          <a:bodyPr wrap="square" rtlCol="0">
            <a:spAutoFit/>
          </a:bodyPr>
          <a:lstStyle/>
          <a:p>
            <a:r>
              <a:rPr lang="en-US" b="1" dirty="0">
                <a:solidFill>
                  <a:srgbClr val="002060"/>
                </a:solidFill>
              </a:rPr>
              <a:t>Aura OMI+SNPP OMPS +EPIC/MERRA-2</a:t>
            </a:r>
          </a:p>
        </p:txBody>
      </p:sp>
      <p:pic>
        <p:nvPicPr>
          <p:cNvPr id="13" name="Picture 12">
            <a:extLst>
              <a:ext uri="{FF2B5EF4-FFF2-40B4-BE49-F238E27FC236}">
                <a16:creationId xmlns:a16="http://schemas.microsoft.com/office/drawing/2014/main" id="{71FDE874-481C-4228-B9D7-33CB4F9A2BC0}"/>
              </a:ext>
            </a:extLst>
          </p:cNvPr>
          <p:cNvPicPr>
            <a:picLocks noChangeAspect="1"/>
          </p:cNvPicPr>
          <p:nvPr/>
        </p:nvPicPr>
        <p:blipFill rotWithShape="1">
          <a:blip r:embed="rId6">
            <a:extLst>
              <a:ext uri="{28A0092B-C50C-407E-A947-70E740481C1C}">
                <a14:useLocalDpi xmlns:a14="http://schemas.microsoft.com/office/drawing/2010/main" val="0"/>
              </a:ext>
            </a:extLst>
          </a:blip>
          <a:srcRect r="3715"/>
          <a:stretch/>
        </p:blipFill>
        <p:spPr bwMode="auto">
          <a:xfrm>
            <a:off x="839968" y="1681072"/>
            <a:ext cx="10978808" cy="2926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083D8095-6B1C-7592-B5C4-B7AD2859EA49}"/>
              </a:ext>
            </a:extLst>
          </p:cNvPr>
          <p:cNvPicPr>
            <a:picLocks noChangeAspect="1"/>
          </p:cNvPicPr>
          <p:nvPr/>
        </p:nvPicPr>
        <p:blipFill>
          <a:blip r:embed="rId7"/>
          <a:stretch>
            <a:fillRect/>
          </a:stretch>
        </p:blipFill>
        <p:spPr>
          <a:xfrm>
            <a:off x="2283898" y="2764643"/>
            <a:ext cx="7772400" cy="3733800"/>
          </a:xfrm>
          <a:prstGeom prst="rect">
            <a:avLst/>
          </a:prstGeom>
        </p:spPr>
      </p:pic>
      <p:cxnSp>
        <p:nvCxnSpPr>
          <p:cNvPr id="18" name="Straight Arrow Connector 17">
            <a:extLst>
              <a:ext uri="{FF2B5EF4-FFF2-40B4-BE49-F238E27FC236}">
                <a16:creationId xmlns:a16="http://schemas.microsoft.com/office/drawing/2014/main" id="{844A725A-0800-186C-F841-0652732C6D59}"/>
              </a:ext>
            </a:extLst>
          </p:cNvPr>
          <p:cNvCxnSpPr/>
          <p:nvPr/>
        </p:nvCxnSpPr>
        <p:spPr>
          <a:xfrm flipH="1">
            <a:off x="3638726" y="1593780"/>
            <a:ext cx="525770" cy="64679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DD632640-691E-DC53-BCC0-2EDB009672CA}"/>
              </a:ext>
            </a:extLst>
          </p:cNvPr>
          <p:cNvCxnSpPr>
            <a:cxnSpLocks/>
          </p:cNvCxnSpPr>
          <p:nvPr/>
        </p:nvCxnSpPr>
        <p:spPr>
          <a:xfrm>
            <a:off x="4482548" y="1593780"/>
            <a:ext cx="241996" cy="67622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2AD54F4-CAE8-4D0D-5425-139FEFDEC890}"/>
              </a:ext>
            </a:extLst>
          </p:cNvPr>
          <p:cNvSpPr txBox="1"/>
          <p:nvPr/>
        </p:nvSpPr>
        <p:spPr>
          <a:xfrm>
            <a:off x="4025722" y="759599"/>
            <a:ext cx="2011657" cy="923330"/>
          </a:xfrm>
          <a:prstGeom prst="rect">
            <a:avLst/>
          </a:prstGeom>
          <a:solidFill>
            <a:schemeClr val="bg2">
              <a:alpha val="84000"/>
            </a:schemeClr>
          </a:solidFill>
        </p:spPr>
        <p:txBody>
          <a:bodyPr wrap="square" rtlCol="0">
            <a:spAutoFit/>
          </a:bodyPr>
          <a:lstStyle/>
          <a:p>
            <a:r>
              <a:rPr lang="en-US" dirty="0"/>
              <a:t>TCO declined in 2020 but then increased in 2021</a:t>
            </a:r>
          </a:p>
        </p:txBody>
      </p:sp>
      <p:sp>
        <p:nvSpPr>
          <p:cNvPr id="22" name="TextBox 21">
            <a:extLst>
              <a:ext uri="{FF2B5EF4-FFF2-40B4-BE49-F238E27FC236}">
                <a16:creationId xmlns:a16="http://schemas.microsoft.com/office/drawing/2014/main" id="{11578AB0-E004-8A22-D9EA-027572A5931F}"/>
              </a:ext>
            </a:extLst>
          </p:cNvPr>
          <p:cNvSpPr txBox="1"/>
          <p:nvPr/>
        </p:nvSpPr>
        <p:spPr>
          <a:xfrm>
            <a:off x="5307989" y="3085416"/>
            <a:ext cx="1576021" cy="923330"/>
          </a:xfrm>
          <a:prstGeom prst="rect">
            <a:avLst/>
          </a:prstGeom>
          <a:solidFill>
            <a:schemeClr val="bg2">
              <a:alpha val="84000"/>
            </a:schemeClr>
          </a:solidFill>
        </p:spPr>
        <p:txBody>
          <a:bodyPr wrap="square" rtlCol="0">
            <a:spAutoFit/>
          </a:bodyPr>
          <a:lstStyle/>
          <a:p>
            <a:r>
              <a:rPr lang="en-US" dirty="0"/>
              <a:t>TCO also increased in SH in 2021</a:t>
            </a:r>
          </a:p>
        </p:txBody>
      </p:sp>
      <p:cxnSp>
        <p:nvCxnSpPr>
          <p:cNvPr id="23" name="Straight Arrow Connector 22">
            <a:extLst>
              <a:ext uri="{FF2B5EF4-FFF2-40B4-BE49-F238E27FC236}">
                <a16:creationId xmlns:a16="http://schemas.microsoft.com/office/drawing/2014/main" id="{DC6E70AA-CC05-B5FF-A9E4-0C1F4D32A670}"/>
              </a:ext>
            </a:extLst>
          </p:cNvPr>
          <p:cNvCxnSpPr>
            <a:cxnSpLocks/>
          </p:cNvCxnSpPr>
          <p:nvPr/>
        </p:nvCxnSpPr>
        <p:spPr>
          <a:xfrm flipH="1">
            <a:off x="4892717" y="3437449"/>
            <a:ext cx="415272" cy="21394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046ACCA-204D-54CF-BDE8-EA35E6CFDCAA}"/>
              </a:ext>
            </a:extLst>
          </p:cNvPr>
          <p:cNvCxnSpPr/>
          <p:nvPr/>
        </p:nvCxnSpPr>
        <p:spPr>
          <a:xfrm flipV="1">
            <a:off x="8072582" y="2269842"/>
            <a:ext cx="350982" cy="5877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00FA965-42A3-7AA5-F0E8-DB026C65BE2A}"/>
              </a:ext>
            </a:extLst>
          </p:cNvPr>
          <p:cNvSpPr txBox="1"/>
          <p:nvPr/>
        </p:nvSpPr>
        <p:spPr>
          <a:xfrm>
            <a:off x="8351371" y="2592661"/>
            <a:ext cx="1880677" cy="646331"/>
          </a:xfrm>
          <a:prstGeom prst="rect">
            <a:avLst/>
          </a:prstGeom>
          <a:solidFill>
            <a:schemeClr val="bg2">
              <a:alpha val="84000"/>
            </a:schemeClr>
          </a:solidFill>
        </p:spPr>
        <p:txBody>
          <a:bodyPr wrap="square" rtlCol="0">
            <a:spAutoFit/>
          </a:bodyPr>
          <a:lstStyle/>
          <a:p>
            <a:r>
              <a:rPr lang="en-US" dirty="0"/>
              <a:t>Lag in seasonal cycle peak</a:t>
            </a:r>
          </a:p>
        </p:txBody>
      </p:sp>
      <p:cxnSp>
        <p:nvCxnSpPr>
          <p:cNvPr id="29" name="Straight Arrow Connector 28">
            <a:extLst>
              <a:ext uri="{FF2B5EF4-FFF2-40B4-BE49-F238E27FC236}">
                <a16:creationId xmlns:a16="http://schemas.microsoft.com/office/drawing/2014/main" id="{B4001A08-D721-EC80-157A-BB5AD663827C}"/>
              </a:ext>
            </a:extLst>
          </p:cNvPr>
          <p:cNvCxnSpPr/>
          <p:nvPr/>
        </p:nvCxnSpPr>
        <p:spPr>
          <a:xfrm flipV="1">
            <a:off x="4106285" y="3437449"/>
            <a:ext cx="350982" cy="587772"/>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25647D5C-9BE1-BF94-126E-3C0F7BC5072D}"/>
              </a:ext>
            </a:extLst>
          </p:cNvPr>
          <p:cNvSpPr txBox="1"/>
          <p:nvPr/>
        </p:nvSpPr>
        <p:spPr>
          <a:xfrm>
            <a:off x="3320642" y="4125527"/>
            <a:ext cx="2273249" cy="923330"/>
          </a:xfrm>
          <a:prstGeom prst="rect">
            <a:avLst/>
          </a:prstGeom>
          <a:solidFill>
            <a:schemeClr val="bg2">
              <a:alpha val="84000"/>
            </a:schemeClr>
          </a:solidFill>
        </p:spPr>
        <p:txBody>
          <a:bodyPr wrap="square" rtlCol="0">
            <a:spAutoFit/>
          </a:bodyPr>
          <a:lstStyle/>
          <a:p>
            <a:r>
              <a:rPr lang="en-US" dirty="0"/>
              <a:t>Model data also show lag in TCO seasonal cycle in NH</a:t>
            </a:r>
          </a:p>
        </p:txBody>
      </p:sp>
      <p:sp>
        <p:nvSpPr>
          <p:cNvPr id="31" name="Oval 30">
            <a:extLst>
              <a:ext uri="{FF2B5EF4-FFF2-40B4-BE49-F238E27FC236}">
                <a16:creationId xmlns:a16="http://schemas.microsoft.com/office/drawing/2014/main" id="{CC5AE390-3E12-2C5F-6C27-D1491DEBC510}"/>
              </a:ext>
            </a:extLst>
          </p:cNvPr>
          <p:cNvSpPr/>
          <p:nvPr/>
        </p:nvSpPr>
        <p:spPr>
          <a:xfrm>
            <a:off x="10232048" y="2941190"/>
            <a:ext cx="666861" cy="9809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3B416896-6B20-6AC2-D6F9-6DE6B753AF94}"/>
              </a:ext>
            </a:extLst>
          </p:cNvPr>
          <p:cNvSpPr txBox="1"/>
          <p:nvPr/>
        </p:nvSpPr>
        <p:spPr>
          <a:xfrm>
            <a:off x="10311323" y="3947543"/>
            <a:ext cx="1567361" cy="646331"/>
          </a:xfrm>
          <a:prstGeom prst="rect">
            <a:avLst/>
          </a:prstGeom>
          <a:solidFill>
            <a:schemeClr val="bg2">
              <a:alpha val="84000"/>
            </a:schemeClr>
          </a:solidFill>
        </p:spPr>
        <p:txBody>
          <a:bodyPr wrap="square" rtlCol="0">
            <a:spAutoFit/>
          </a:bodyPr>
          <a:lstStyle/>
          <a:p>
            <a:r>
              <a:rPr lang="en-US" dirty="0"/>
              <a:t>Limited latitude zone</a:t>
            </a:r>
          </a:p>
        </p:txBody>
      </p:sp>
      <p:sp>
        <p:nvSpPr>
          <p:cNvPr id="33" name="Oval 32">
            <a:extLst>
              <a:ext uri="{FF2B5EF4-FFF2-40B4-BE49-F238E27FC236}">
                <a16:creationId xmlns:a16="http://schemas.microsoft.com/office/drawing/2014/main" id="{18DF8D80-B5CA-2BC7-9F6D-808993EC695D}"/>
              </a:ext>
            </a:extLst>
          </p:cNvPr>
          <p:cNvSpPr/>
          <p:nvPr/>
        </p:nvSpPr>
        <p:spPr>
          <a:xfrm>
            <a:off x="8423564" y="4586843"/>
            <a:ext cx="535709" cy="10039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6D5BEB-527C-7EE0-20FF-4189EE14FA32}"/>
              </a:ext>
            </a:extLst>
          </p:cNvPr>
          <p:cNvSpPr txBox="1">
            <a:spLocks/>
          </p:cNvSpPr>
          <p:nvPr/>
        </p:nvSpPr>
        <p:spPr>
          <a:xfrm>
            <a:off x="889873" y="6240161"/>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extLst>
      <p:ext uri="{BB962C8B-B14F-4D97-AF65-F5344CB8AC3E}">
        <p14:creationId xmlns:p14="http://schemas.microsoft.com/office/powerpoint/2010/main" val="226587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2"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hidden"/>
                                      </p:to>
                                    </p:set>
                                  </p:childTnLst>
                                </p:cTn>
                              </p:par>
                              <p:par>
                                <p:cTn id="33" presetID="1" presetClass="exit" presetSubtype="0" fill="hold" nodeType="withEffect">
                                  <p:stCondLst>
                                    <p:cond delay="0"/>
                                  </p:stCondLst>
                                  <p:childTnLst>
                                    <p:set>
                                      <p:cBhvr>
                                        <p:cTn id="34" dur="1" fill="hold">
                                          <p:stCondLst>
                                            <p:cond delay="0"/>
                                          </p:stCondLst>
                                        </p:cTn>
                                        <p:tgtEl>
                                          <p:spTgt spid="23"/>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8"/>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2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2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2" grpId="1" animBg="1"/>
      <p:bldP spid="22" grpId="2" animBg="1"/>
      <p:bldP spid="28" grpId="0" animBg="1"/>
      <p:bldP spid="28" grpId="1" animBg="1"/>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5716FF-47FF-4258-65D0-BE52364337B3}"/>
              </a:ext>
            </a:extLst>
          </p:cNvPr>
          <p:cNvPicPr>
            <a:picLocks noChangeAspect="1"/>
          </p:cNvPicPr>
          <p:nvPr/>
        </p:nvPicPr>
        <p:blipFill>
          <a:blip r:embed="rId2"/>
          <a:stretch>
            <a:fillRect/>
          </a:stretch>
        </p:blipFill>
        <p:spPr>
          <a:xfrm>
            <a:off x="0" y="48946"/>
            <a:ext cx="1112952" cy="954486"/>
          </a:xfrm>
          <a:prstGeom prst="rect">
            <a:avLst/>
          </a:prstGeom>
        </p:spPr>
      </p:pic>
      <p:pic>
        <p:nvPicPr>
          <p:cNvPr id="4" name="Picture 3" descr="DSCOVR-logo-sm.jpg">
            <a:extLst>
              <a:ext uri="{FF2B5EF4-FFF2-40B4-BE49-F238E27FC236}">
                <a16:creationId xmlns:a16="http://schemas.microsoft.com/office/drawing/2014/main" id="{EF7FA66D-BFCB-887D-56BD-0BC157A9C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5" name="Picture 4">
            <a:extLst>
              <a:ext uri="{FF2B5EF4-FFF2-40B4-BE49-F238E27FC236}">
                <a16:creationId xmlns:a16="http://schemas.microsoft.com/office/drawing/2014/main" id="{09EFE37B-70F5-C512-0730-DC05EFD2B992}"/>
              </a:ext>
            </a:extLst>
          </p:cNvPr>
          <p:cNvPicPr>
            <a:picLocks noChangeAspect="1"/>
          </p:cNvPicPr>
          <p:nvPr/>
        </p:nvPicPr>
        <p:blipFill>
          <a:blip r:embed="rId4"/>
          <a:stretch>
            <a:fillRect/>
          </a:stretch>
        </p:blipFill>
        <p:spPr>
          <a:xfrm>
            <a:off x="9465857" y="6206685"/>
            <a:ext cx="2667000" cy="622300"/>
          </a:xfrm>
          <a:prstGeom prst="rect">
            <a:avLst/>
          </a:prstGeom>
          <a:solidFill>
            <a:schemeClr val="bg1"/>
          </a:solidFill>
        </p:spPr>
      </p:pic>
      <p:sp>
        <p:nvSpPr>
          <p:cNvPr id="8" name="Title 1">
            <a:extLst>
              <a:ext uri="{FF2B5EF4-FFF2-40B4-BE49-F238E27FC236}">
                <a16:creationId xmlns:a16="http://schemas.microsoft.com/office/drawing/2014/main" id="{A5B33044-841A-1560-0EDB-0F0F5306B856}"/>
              </a:ext>
            </a:extLst>
          </p:cNvPr>
          <p:cNvSpPr txBox="1">
            <a:spLocks/>
          </p:cNvSpPr>
          <p:nvPr/>
        </p:nvSpPr>
        <p:spPr>
          <a:xfrm>
            <a:off x="2107273" y="100482"/>
            <a:ext cx="7119257" cy="425707"/>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b="1" dirty="0">
                <a:solidFill>
                  <a:schemeClr val="accent1">
                    <a:lumMod val="75000"/>
                  </a:schemeClr>
                </a:solidFill>
              </a:rPr>
              <a:t>TCO comparisons with sonde</a:t>
            </a:r>
            <a:endParaRPr lang="en-IT" sz="4000" b="1">
              <a:solidFill>
                <a:schemeClr val="accent1">
                  <a:lumMod val="75000"/>
                </a:schemeClr>
              </a:solidFill>
            </a:endParaRPr>
          </a:p>
        </p:txBody>
      </p:sp>
      <p:pic>
        <p:nvPicPr>
          <p:cNvPr id="9" name="Picture 8">
            <a:extLst>
              <a:ext uri="{FF2B5EF4-FFF2-40B4-BE49-F238E27FC236}">
                <a16:creationId xmlns:a16="http://schemas.microsoft.com/office/drawing/2014/main" id="{1BEF04E0-B0A0-B093-F263-5E836443B795}"/>
              </a:ext>
            </a:extLst>
          </p:cNvPr>
          <p:cNvPicPr>
            <a:picLocks/>
          </p:cNvPicPr>
          <p:nvPr/>
        </p:nvPicPr>
        <p:blipFill rotWithShape="1">
          <a:blip r:embed="rId5"/>
          <a:srcRect l="4396" t="4496" r="7687" b="7648"/>
          <a:stretch/>
        </p:blipFill>
        <p:spPr>
          <a:xfrm>
            <a:off x="1935135" y="720285"/>
            <a:ext cx="8204490" cy="5486400"/>
          </a:xfrm>
          <a:prstGeom prst="rect">
            <a:avLst/>
          </a:prstGeom>
          <a:solidFill>
            <a:schemeClr val="bg1"/>
          </a:solidFill>
        </p:spPr>
      </p:pic>
      <p:sp>
        <p:nvSpPr>
          <p:cNvPr id="11" name="TextBox 10">
            <a:extLst>
              <a:ext uri="{FF2B5EF4-FFF2-40B4-BE49-F238E27FC236}">
                <a16:creationId xmlns:a16="http://schemas.microsoft.com/office/drawing/2014/main" id="{25C92F0D-278C-CE32-29BC-9105FA2131CC}"/>
              </a:ext>
            </a:extLst>
          </p:cNvPr>
          <p:cNvSpPr txBox="1"/>
          <p:nvPr/>
        </p:nvSpPr>
        <p:spPr>
          <a:xfrm>
            <a:off x="4358705" y="3657601"/>
            <a:ext cx="3357349" cy="369332"/>
          </a:xfrm>
          <a:prstGeom prst="rect">
            <a:avLst/>
          </a:prstGeom>
          <a:noFill/>
        </p:spPr>
        <p:txBody>
          <a:bodyPr wrap="square" rtlCol="0">
            <a:spAutoFit/>
          </a:bodyPr>
          <a:lstStyle/>
          <a:p>
            <a:r>
              <a:rPr lang="en-US" b="1" dirty="0">
                <a:solidFill>
                  <a:srgbClr val="0432FF"/>
                </a:solidFill>
              </a:rPr>
              <a:t>OMPS</a:t>
            </a:r>
            <a:r>
              <a:rPr lang="en-US" dirty="0"/>
              <a:t>  </a:t>
            </a:r>
            <a:r>
              <a:rPr lang="en-US" b="1" dirty="0">
                <a:solidFill>
                  <a:srgbClr val="FF0000"/>
                </a:solidFill>
              </a:rPr>
              <a:t>EPIC</a:t>
            </a:r>
            <a:r>
              <a:rPr lang="en-US" dirty="0"/>
              <a:t> </a:t>
            </a:r>
            <a:r>
              <a:rPr lang="en-US" b="1" dirty="0"/>
              <a:t>TROPOMI </a:t>
            </a:r>
            <a:r>
              <a:rPr lang="en-US" b="1" dirty="0">
                <a:solidFill>
                  <a:srgbClr val="7030A0"/>
                </a:solidFill>
              </a:rPr>
              <a:t>SONDE</a:t>
            </a:r>
          </a:p>
        </p:txBody>
      </p:sp>
      <p:sp>
        <p:nvSpPr>
          <p:cNvPr id="2" name="Title 1">
            <a:extLst>
              <a:ext uri="{FF2B5EF4-FFF2-40B4-BE49-F238E27FC236}">
                <a16:creationId xmlns:a16="http://schemas.microsoft.com/office/drawing/2014/main" id="{028794E6-99DB-2220-5AA6-443FD19906A6}"/>
              </a:ext>
            </a:extLst>
          </p:cNvPr>
          <p:cNvSpPr txBox="1">
            <a:spLocks/>
          </p:cNvSpPr>
          <p:nvPr/>
        </p:nvSpPr>
        <p:spPr>
          <a:xfrm>
            <a:off x="889873" y="6240161"/>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extLst>
      <p:ext uri="{BB962C8B-B14F-4D97-AF65-F5344CB8AC3E}">
        <p14:creationId xmlns:p14="http://schemas.microsoft.com/office/powerpoint/2010/main" val="327711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E5716FF-47FF-4258-65D0-BE52364337B3}"/>
              </a:ext>
            </a:extLst>
          </p:cNvPr>
          <p:cNvPicPr>
            <a:picLocks noChangeAspect="1"/>
          </p:cNvPicPr>
          <p:nvPr/>
        </p:nvPicPr>
        <p:blipFill>
          <a:blip r:embed="rId2"/>
          <a:stretch>
            <a:fillRect/>
          </a:stretch>
        </p:blipFill>
        <p:spPr>
          <a:xfrm>
            <a:off x="59143" y="0"/>
            <a:ext cx="1112952" cy="954486"/>
          </a:xfrm>
          <a:prstGeom prst="rect">
            <a:avLst/>
          </a:prstGeom>
        </p:spPr>
      </p:pic>
      <p:pic>
        <p:nvPicPr>
          <p:cNvPr id="4" name="Picture 3" descr="DSCOVR-logo-sm.jpg">
            <a:extLst>
              <a:ext uri="{FF2B5EF4-FFF2-40B4-BE49-F238E27FC236}">
                <a16:creationId xmlns:a16="http://schemas.microsoft.com/office/drawing/2014/main" id="{EF7FA66D-BFCB-887D-56BD-0BC157A9C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0851" y="0"/>
            <a:ext cx="1971149" cy="1245408"/>
          </a:xfrm>
          <a:prstGeom prst="rect">
            <a:avLst/>
          </a:prstGeom>
        </p:spPr>
      </p:pic>
      <p:pic>
        <p:nvPicPr>
          <p:cNvPr id="5" name="Picture 4">
            <a:extLst>
              <a:ext uri="{FF2B5EF4-FFF2-40B4-BE49-F238E27FC236}">
                <a16:creationId xmlns:a16="http://schemas.microsoft.com/office/drawing/2014/main" id="{09EFE37B-70F5-C512-0730-DC05EFD2B992}"/>
              </a:ext>
            </a:extLst>
          </p:cNvPr>
          <p:cNvPicPr>
            <a:picLocks noChangeAspect="1"/>
          </p:cNvPicPr>
          <p:nvPr/>
        </p:nvPicPr>
        <p:blipFill>
          <a:blip r:embed="rId4"/>
          <a:stretch>
            <a:fillRect/>
          </a:stretch>
        </p:blipFill>
        <p:spPr>
          <a:xfrm>
            <a:off x="9465857" y="6206685"/>
            <a:ext cx="2667000" cy="622300"/>
          </a:xfrm>
          <a:prstGeom prst="rect">
            <a:avLst/>
          </a:prstGeom>
          <a:solidFill>
            <a:schemeClr val="bg1"/>
          </a:solidFill>
        </p:spPr>
      </p:pic>
      <p:sp>
        <p:nvSpPr>
          <p:cNvPr id="8" name="Title 1">
            <a:extLst>
              <a:ext uri="{FF2B5EF4-FFF2-40B4-BE49-F238E27FC236}">
                <a16:creationId xmlns:a16="http://schemas.microsoft.com/office/drawing/2014/main" id="{A5B33044-841A-1560-0EDB-0F0F5306B856}"/>
              </a:ext>
            </a:extLst>
          </p:cNvPr>
          <p:cNvSpPr txBox="1">
            <a:spLocks/>
          </p:cNvSpPr>
          <p:nvPr/>
        </p:nvSpPr>
        <p:spPr>
          <a:xfrm>
            <a:off x="2474302" y="67301"/>
            <a:ext cx="6904476" cy="605867"/>
          </a:xfrm>
          <a:prstGeom prst="rect">
            <a:avLst/>
          </a:prstGeom>
        </p:spPr>
        <p:txBody>
          <a:bodyPr>
            <a:no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en-US" sz="4000" b="1" dirty="0">
                <a:solidFill>
                  <a:schemeClr val="accent1">
                    <a:lumMod val="75000"/>
                  </a:schemeClr>
                </a:solidFill>
              </a:rPr>
              <a:t>TCO comparisons with sondes</a:t>
            </a:r>
            <a:endParaRPr lang="en-IT" sz="4000" b="1">
              <a:solidFill>
                <a:schemeClr val="accent1">
                  <a:lumMod val="75000"/>
                </a:schemeClr>
              </a:solidFill>
            </a:endParaRPr>
          </a:p>
        </p:txBody>
      </p:sp>
      <p:pic>
        <p:nvPicPr>
          <p:cNvPr id="10" name="Picture 9">
            <a:extLst>
              <a:ext uri="{FF2B5EF4-FFF2-40B4-BE49-F238E27FC236}">
                <a16:creationId xmlns:a16="http://schemas.microsoft.com/office/drawing/2014/main" id="{AA1D1A0F-3FC8-54B4-2744-CE0C36F01B6B}"/>
              </a:ext>
            </a:extLst>
          </p:cNvPr>
          <p:cNvPicPr>
            <a:picLocks noChangeAspect="1"/>
          </p:cNvPicPr>
          <p:nvPr/>
        </p:nvPicPr>
        <p:blipFill>
          <a:blip r:embed="rId5"/>
          <a:stretch>
            <a:fillRect/>
          </a:stretch>
        </p:blipFill>
        <p:spPr>
          <a:xfrm>
            <a:off x="2030852" y="622704"/>
            <a:ext cx="7772400" cy="5499429"/>
          </a:xfrm>
          <a:prstGeom prst="rect">
            <a:avLst/>
          </a:prstGeom>
        </p:spPr>
      </p:pic>
      <p:cxnSp>
        <p:nvCxnSpPr>
          <p:cNvPr id="12" name="Straight Arrow Connector 11">
            <a:extLst>
              <a:ext uri="{FF2B5EF4-FFF2-40B4-BE49-F238E27FC236}">
                <a16:creationId xmlns:a16="http://schemas.microsoft.com/office/drawing/2014/main" id="{47053036-C167-1232-58E7-85DA4867449C}"/>
              </a:ext>
            </a:extLst>
          </p:cNvPr>
          <p:cNvCxnSpPr/>
          <p:nvPr/>
        </p:nvCxnSpPr>
        <p:spPr>
          <a:xfrm>
            <a:off x="2767914" y="6184831"/>
            <a:ext cx="6610864" cy="0"/>
          </a:xfrm>
          <a:prstGeom prst="straightConnector1">
            <a:avLst/>
          </a:prstGeom>
          <a:ln w="28575">
            <a:solidFill>
              <a:srgbClr val="00905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9DC727C-24D8-0020-1306-F8608D0E6286}"/>
              </a:ext>
            </a:extLst>
          </p:cNvPr>
          <p:cNvSpPr txBox="1"/>
          <p:nvPr/>
        </p:nvSpPr>
        <p:spPr>
          <a:xfrm>
            <a:off x="4297446" y="5837353"/>
            <a:ext cx="1896762" cy="369332"/>
          </a:xfrm>
          <a:prstGeom prst="rect">
            <a:avLst/>
          </a:prstGeom>
          <a:noFill/>
        </p:spPr>
        <p:txBody>
          <a:bodyPr wrap="square" rtlCol="0">
            <a:spAutoFit/>
          </a:bodyPr>
          <a:lstStyle/>
          <a:p>
            <a:r>
              <a:rPr lang="en-US" dirty="0">
                <a:solidFill>
                  <a:srgbClr val="009051"/>
                </a:solidFill>
              </a:rPr>
              <a:t>South </a:t>
            </a:r>
            <a:r>
              <a:rPr lang="en-US" dirty="0">
                <a:solidFill>
                  <a:srgbClr val="009051"/>
                </a:solidFill>
                <a:sym typeface="Wingdings" pitchFamily="2" charset="2"/>
              </a:rPr>
              <a:t> North</a:t>
            </a:r>
            <a:endParaRPr lang="en-US" dirty="0">
              <a:solidFill>
                <a:srgbClr val="009051"/>
              </a:solidFill>
            </a:endParaRPr>
          </a:p>
        </p:txBody>
      </p:sp>
      <p:sp>
        <p:nvSpPr>
          <p:cNvPr id="14" name="TextBox 13">
            <a:extLst>
              <a:ext uri="{FF2B5EF4-FFF2-40B4-BE49-F238E27FC236}">
                <a16:creationId xmlns:a16="http://schemas.microsoft.com/office/drawing/2014/main" id="{34776900-2FF4-6F57-B123-72E33987A6A0}"/>
              </a:ext>
            </a:extLst>
          </p:cNvPr>
          <p:cNvSpPr txBox="1"/>
          <p:nvPr/>
        </p:nvSpPr>
        <p:spPr>
          <a:xfrm>
            <a:off x="9803252" y="1662545"/>
            <a:ext cx="2176312" cy="1477328"/>
          </a:xfrm>
          <a:prstGeom prst="rect">
            <a:avLst/>
          </a:prstGeom>
          <a:noFill/>
        </p:spPr>
        <p:txBody>
          <a:bodyPr wrap="square" rtlCol="0">
            <a:spAutoFit/>
          </a:bodyPr>
          <a:lstStyle/>
          <a:p>
            <a:r>
              <a:rPr lang="en-US" dirty="0"/>
              <a:t>This plot is based on measurements at 40 stations world-wide over 2018-2021 time period</a:t>
            </a:r>
          </a:p>
        </p:txBody>
      </p:sp>
      <p:sp>
        <p:nvSpPr>
          <p:cNvPr id="2" name="Title 1">
            <a:extLst>
              <a:ext uri="{FF2B5EF4-FFF2-40B4-BE49-F238E27FC236}">
                <a16:creationId xmlns:a16="http://schemas.microsoft.com/office/drawing/2014/main" id="{4DE230E0-71F2-A8B0-BDAD-409DC4CA47C7}"/>
              </a:ext>
            </a:extLst>
          </p:cNvPr>
          <p:cNvSpPr txBox="1">
            <a:spLocks/>
          </p:cNvSpPr>
          <p:nvPr/>
        </p:nvSpPr>
        <p:spPr>
          <a:xfrm>
            <a:off x="886976" y="6314528"/>
            <a:ext cx="9333875" cy="514457"/>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400" dirty="0">
                <a:solidFill>
                  <a:schemeClr val="accent1">
                    <a:lumMod val="75000"/>
                  </a:schemeClr>
                </a:solidFill>
                <a:latin typeface="Helvetica" pitchFamily="2" charset="0"/>
              </a:rPr>
              <a:t>DSCOVR Science Team Meeting, October 16-17, 2023, NASA GSFC, Maryland</a:t>
            </a:r>
          </a:p>
          <a:p>
            <a:r>
              <a:rPr lang="en-US" sz="1400" dirty="0" err="1">
                <a:solidFill>
                  <a:schemeClr val="accent1">
                    <a:lumMod val="75000"/>
                  </a:schemeClr>
                </a:solidFill>
                <a:latin typeface="Helvetica" pitchFamily="2" charset="0"/>
              </a:rPr>
              <a:t>natalya.a.kramarova@nasa.gov</a:t>
            </a:r>
            <a:endParaRPr lang="en-US" sz="1400" dirty="0">
              <a:solidFill>
                <a:schemeClr val="accent1">
                  <a:lumMod val="75000"/>
                </a:schemeClr>
              </a:solidFill>
              <a:latin typeface="Helvetica" pitchFamily="2" charset="0"/>
            </a:endParaRPr>
          </a:p>
        </p:txBody>
      </p:sp>
    </p:spTree>
    <p:extLst>
      <p:ext uri="{BB962C8B-B14F-4D97-AF65-F5344CB8AC3E}">
        <p14:creationId xmlns:p14="http://schemas.microsoft.com/office/powerpoint/2010/main" val="8958140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6751</TotalTime>
  <Words>1182</Words>
  <Application>Microsoft Office PowerPoint</Application>
  <PresentationFormat>Widescreen</PresentationFormat>
  <Paragraphs>105</Paragraphs>
  <Slides>17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Cambria Math</vt:lpstr>
      <vt:lpstr>Franklin Gothic Book</vt:lpstr>
      <vt:lpstr>Helvetica</vt:lpstr>
      <vt:lpstr>Times New Roman</vt:lpstr>
      <vt:lpstr>Office Theme</vt:lpstr>
      <vt:lpstr>PowerPoint Presentation</vt:lpstr>
      <vt:lpstr>EPIC Version 3 Total Ozone Column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Back-up Slides</vt:lpstr>
      <vt:lpstr>PowerPoint Presentation</vt:lpstr>
      <vt:lpstr>PowerPoint Presentation</vt:lpstr>
      <vt:lpstr>PowerPoint Presentation</vt:lpstr>
      <vt:lpstr>EPIC BL correction, September 15, 2020</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Kramarova, Natalya A. (GSFC-6140)</dc:creator>
  <cp:lastModifiedBy>Jay Herman</cp:lastModifiedBy>
  <cp:revision>10</cp:revision>
  <dcterms:created xsi:type="dcterms:W3CDTF">2022-09-25T14:31:31Z</dcterms:created>
  <dcterms:modified xsi:type="dcterms:W3CDTF">2023-10-26T15:39:38Z</dcterms:modified>
</cp:coreProperties>
</file>