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62" r:id="rId4"/>
    <p:sldId id="263" r:id="rId5"/>
    <p:sldId id="259" r:id="rId6"/>
    <p:sldId id="264" r:id="rId7"/>
    <p:sldId id="258" r:id="rId8"/>
    <p:sldId id="261" r:id="rId9"/>
    <p:sldId id="260"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70"/>
    <p:restoredTop sz="93487"/>
  </p:normalViewPr>
  <p:slideViewPr>
    <p:cSldViewPr snapToGrid="0">
      <p:cViewPr varScale="1">
        <p:scale>
          <a:sx n="116" d="100"/>
          <a:sy n="116" d="100"/>
        </p:scale>
        <p:origin x="35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5F52EC-D33E-CD42-99B0-EB90E9EE7FAF}" type="datetimeFigureOut">
              <a:rPr lang="en-US" smtClean="0"/>
              <a:t>10/17/23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DFDC32-6414-DF4F-B50E-966DC8C991FF}" type="slidenum">
              <a:rPr lang="en-US" smtClean="0"/>
              <a:t>‹#›</a:t>
            </a:fld>
            <a:endParaRPr lang="en-US"/>
          </a:p>
        </p:txBody>
      </p:sp>
    </p:spTree>
    <p:extLst>
      <p:ext uri="{BB962C8B-B14F-4D97-AF65-F5344CB8AC3E}">
        <p14:creationId xmlns:p14="http://schemas.microsoft.com/office/powerpoint/2010/main" val="750811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DFDC32-6414-DF4F-B50E-966DC8C991FF}" type="slidenum">
              <a:rPr lang="en-US" smtClean="0"/>
              <a:t>5</a:t>
            </a:fld>
            <a:endParaRPr lang="en-US"/>
          </a:p>
        </p:txBody>
      </p:sp>
    </p:spTree>
    <p:extLst>
      <p:ext uri="{BB962C8B-B14F-4D97-AF65-F5344CB8AC3E}">
        <p14:creationId xmlns:p14="http://schemas.microsoft.com/office/powerpoint/2010/main" val="551036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FDFDC32-6414-DF4F-B50E-966DC8C991FF}" type="slidenum">
              <a:rPr lang="en-US" smtClean="0"/>
              <a:t>8</a:t>
            </a:fld>
            <a:endParaRPr lang="en-US"/>
          </a:p>
        </p:txBody>
      </p:sp>
    </p:spTree>
    <p:extLst>
      <p:ext uri="{BB962C8B-B14F-4D97-AF65-F5344CB8AC3E}">
        <p14:creationId xmlns:p14="http://schemas.microsoft.com/office/powerpoint/2010/main" val="38496960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0A782-5231-C473-45B1-44152463A1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F1C49E7-B6C8-6A4E-1148-64D87A340F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09238B-0D5B-5D3E-1FDB-EE776CA8C5B5}"/>
              </a:ext>
            </a:extLst>
          </p:cNvPr>
          <p:cNvSpPr>
            <a:spLocks noGrp="1"/>
          </p:cNvSpPr>
          <p:nvPr>
            <p:ph type="dt" sz="half" idx="10"/>
          </p:nvPr>
        </p:nvSpPr>
        <p:spPr/>
        <p:txBody>
          <a:bodyPr/>
          <a:lstStyle/>
          <a:p>
            <a:fld id="{3C4DD9D2-2BF4-D64C-A718-7B3FAEC98F00}" type="datetimeFigureOut">
              <a:rPr lang="en-US" smtClean="0"/>
              <a:t>10/17/23</a:t>
            </a:fld>
            <a:endParaRPr lang="en-US"/>
          </a:p>
        </p:txBody>
      </p:sp>
      <p:sp>
        <p:nvSpPr>
          <p:cNvPr id="5" name="Footer Placeholder 4">
            <a:extLst>
              <a:ext uri="{FF2B5EF4-FFF2-40B4-BE49-F238E27FC236}">
                <a16:creationId xmlns:a16="http://schemas.microsoft.com/office/drawing/2014/main" id="{BF133B9C-CF00-A6A9-2EFE-8EABBF7148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6A7C42-BEE2-63EF-23E1-5AFE19116BCC}"/>
              </a:ext>
            </a:extLst>
          </p:cNvPr>
          <p:cNvSpPr>
            <a:spLocks noGrp="1"/>
          </p:cNvSpPr>
          <p:nvPr>
            <p:ph type="sldNum" sz="quarter" idx="12"/>
          </p:nvPr>
        </p:nvSpPr>
        <p:spPr/>
        <p:txBody>
          <a:bodyPr/>
          <a:lstStyle/>
          <a:p>
            <a:fld id="{A2EDD9A5-9590-4A4E-9AF7-A1A8A1CD7F9C}" type="slidenum">
              <a:rPr lang="en-US" smtClean="0"/>
              <a:t>‹#›</a:t>
            </a:fld>
            <a:endParaRPr lang="en-US"/>
          </a:p>
        </p:txBody>
      </p:sp>
    </p:spTree>
    <p:extLst>
      <p:ext uri="{BB962C8B-B14F-4D97-AF65-F5344CB8AC3E}">
        <p14:creationId xmlns:p14="http://schemas.microsoft.com/office/powerpoint/2010/main" val="1745690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05830-F4EE-4F65-D43A-ACB4D82105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AABB37-FEF2-F212-F192-7C4EC5C98D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684A6B-BF14-D116-7AF5-AF135730D3B2}"/>
              </a:ext>
            </a:extLst>
          </p:cNvPr>
          <p:cNvSpPr>
            <a:spLocks noGrp="1"/>
          </p:cNvSpPr>
          <p:nvPr>
            <p:ph type="dt" sz="half" idx="10"/>
          </p:nvPr>
        </p:nvSpPr>
        <p:spPr/>
        <p:txBody>
          <a:bodyPr/>
          <a:lstStyle/>
          <a:p>
            <a:fld id="{3C4DD9D2-2BF4-D64C-A718-7B3FAEC98F00}" type="datetimeFigureOut">
              <a:rPr lang="en-US" smtClean="0"/>
              <a:t>10/17/23</a:t>
            </a:fld>
            <a:endParaRPr lang="en-US"/>
          </a:p>
        </p:txBody>
      </p:sp>
      <p:sp>
        <p:nvSpPr>
          <p:cNvPr id="5" name="Footer Placeholder 4">
            <a:extLst>
              <a:ext uri="{FF2B5EF4-FFF2-40B4-BE49-F238E27FC236}">
                <a16:creationId xmlns:a16="http://schemas.microsoft.com/office/drawing/2014/main" id="{28A5D166-4579-03BB-401B-8DDB76D6CA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C70142-E122-B062-3484-28926A6E3629}"/>
              </a:ext>
            </a:extLst>
          </p:cNvPr>
          <p:cNvSpPr>
            <a:spLocks noGrp="1"/>
          </p:cNvSpPr>
          <p:nvPr>
            <p:ph type="sldNum" sz="quarter" idx="12"/>
          </p:nvPr>
        </p:nvSpPr>
        <p:spPr/>
        <p:txBody>
          <a:bodyPr/>
          <a:lstStyle/>
          <a:p>
            <a:fld id="{A2EDD9A5-9590-4A4E-9AF7-A1A8A1CD7F9C}" type="slidenum">
              <a:rPr lang="en-US" smtClean="0"/>
              <a:t>‹#›</a:t>
            </a:fld>
            <a:endParaRPr lang="en-US"/>
          </a:p>
        </p:txBody>
      </p:sp>
    </p:spTree>
    <p:extLst>
      <p:ext uri="{BB962C8B-B14F-4D97-AF65-F5344CB8AC3E}">
        <p14:creationId xmlns:p14="http://schemas.microsoft.com/office/powerpoint/2010/main" val="2667895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0655D-EB01-A089-3B0A-9BA7FE9656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54B90B-A5F6-CA42-0B35-55F94A9FEF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E83E57-32AE-C9E7-23A8-D6465861F0CD}"/>
              </a:ext>
            </a:extLst>
          </p:cNvPr>
          <p:cNvSpPr>
            <a:spLocks noGrp="1"/>
          </p:cNvSpPr>
          <p:nvPr>
            <p:ph type="dt" sz="half" idx="10"/>
          </p:nvPr>
        </p:nvSpPr>
        <p:spPr/>
        <p:txBody>
          <a:bodyPr/>
          <a:lstStyle/>
          <a:p>
            <a:fld id="{3C4DD9D2-2BF4-D64C-A718-7B3FAEC98F00}" type="datetimeFigureOut">
              <a:rPr lang="en-US" smtClean="0"/>
              <a:t>10/17/23</a:t>
            </a:fld>
            <a:endParaRPr lang="en-US"/>
          </a:p>
        </p:txBody>
      </p:sp>
      <p:sp>
        <p:nvSpPr>
          <p:cNvPr id="5" name="Footer Placeholder 4">
            <a:extLst>
              <a:ext uri="{FF2B5EF4-FFF2-40B4-BE49-F238E27FC236}">
                <a16:creationId xmlns:a16="http://schemas.microsoft.com/office/drawing/2014/main" id="{DCC16628-A179-CD0F-5D54-C4CE03B941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B43664-1788-1364-90CF-06BC62D6B9FA}"/>
              </a:ext>
            </a:extLst>
          </p:cNvPr>
          <p:cNvSpPr>
            <a:spLocks noGrp="1"/>
          </p:cNvSpPr>
          <p:nvPr>
            <p:ph type="sldNum" sz="quarter" idx="12"/>
          </p:nvPr>
        </p:nvSpPr>
        <p:spPr/>
        <p:txBody>
          <a:bodyPr/>
          <a:lstStyle/>
          <a:p>
            <a:fld id="{A2EDD9A5-9590-4A4E-9AF7-A1A8A1CD7F9C}" type="slidenum">
              <a:rPr lang="en-US" smtClean="0"/>
              <a:t>‹#›</a:t>
            </a:fld>
            <a:endParaRPr lang="en-US"/>
          </a:p>
        </p:txBody>
      </p:sp>
    </p:spTree>
    <p:extLst>
      <p:ext uri="{BB962C8B-B14F-4D97-AF65-F5344CB8AC3E}">
        <p14:creationId xmlns:p14="http://schemas.microsoft.com/office/powerpoint/2010/main" val="4073965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4325A-8534-43A2-5D6A-4706763890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EA1C60-C8C6-500E-6BFB-AB72C85078F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38EB1C-1D6A-30E1-F338-01549D02EC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A6326A-1B14-337C-A7F7-386662847582}"/>
              </a:ext>
            </a:extLst>
          </p:cNvPr>
          <p:cNvSpPr>
            <a:spLocks noGrp="1"/>
          </p:cNvSpPr>
          <p:nvPr>
            <p:ph type="dt" sz="half" idx="10"/>
          </p:nvPr>
        </p:nvSpPr>
        <p:spPr/>
        <p:txBody>
          <a:bodyPr/>
          <a:lstStyle/>
          <a:p>
            <a:fld id="{3C4DD9D2-2BF4-D64C-A718-7B3FAEC98F00}" type="datetimeFigureOut">
              <a:rPr lang="en-US" smtClean="0"/>
              <a:t>10/17/23</a:t>
            </a:fld>
            <a:endParaRPr lang="en-US"/>
          </a:p>
        </p:txBody>
      </p:sp>
      <p:sp>
        <p:nvSpPr>
          <p:cNvPr id="6" name="Footer Placeholder 5">
            <a:extLst>
              <a:ext uri="{FF2B5EF4-FFF2-40B4-BE49-F238E27FC236}">
                <a16:creationId xmlns:a16="http://schemas.microsoft.com/office/drawing/2014/main" id="{ECC71390-DEB4-928F-71DC-7B8DF66FAC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10001D-1409-81D1-964D-513211E594B4}"/>
              </a:ext>
            </a:extLst>
          </p:cNvPr>
          <p:cNvSpPr>
            <a:spLocks noGrp="1"/>
          </p:cNvSpPr>
          <p:nvPr>
            <p:ph type="sldNum" sz="quarter" idx="12"/>
          </p:nvPr>
        </p:nvSpPr>
        <p:spPr/>
        <p:txBody>
          <a:bodyPr/>
          <a:lstStyle/>
          <a:p>
            <a:fld id="{A2EDD9A5-9590-4A4E-9AF7-A1A8A1CD7F9C}" type="slidenum">
              <a:rPr lang="en-US" smtClean="0"/>
              <a:t>‹#›</a:t>
            </a:fld>
            <a:endParaRPr lang="en-US"/>
          </a:p>
        </p:txBody>
      </p:sp>
    </p:spTree>
    <p:extLst>
      <p:ext uri="{BB962C8B-B14F-4D97-AF65-F5344CB8AC3E}">
        <p14:creationId xmlns:p14="http://schemas.microsoft.com/office/powerpoint/2010/main" val="3238930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943F0-1C58-7E1C-83E9-86331E84D3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100C8A2-A84E-2DE9-4662-E2C88FD1C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D30FB7-EFA0-0314-E05A-CE2B1FEE2D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56EFD2-9C09-41F7-0E02-5446014853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E27976-33D2-B4CE-B6E4-C9177D3B31A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6D90FA-BD8D-234C-CBA2-0F063BB58326}"/>
              </a:ext>
            </a:extLst>
          </p:cNvPr>
          <p:cNvSpPr>
            <a:spLocks noGrp="1"/>
          </p:cNvSpPr>
          <p:nvPr>
            <p:ph type="dt" sz="half" idx="10"/>
          </p:nvPr>
        </p:nvSpPr>
        <p:spPr/>
        <p:txBody>
          <a:bodyPr/>
          <a:lstStyle/>
          <a:p>
            <a:fld id="{3C4DD9D2-2BF4-D64C-A718-7B3FAEC98F00}" type="datetimeFigureOut">
              <a:rPr lang="en-US" smtClean="0"/>
              <a:t>10/17/23</a:t>
            </a:fld>
            <a:endParaRPr lang="en-US"/>
          </a:p>
        </p:txBody>
      </p:sp>
      <p:sp>
        <p:nvSpPr>
          <p:cNvPr id="8" name="Footer Placeholder 7">
            <a:extLst>
              <a:ext uri="{FF2B5EF4-FFF2-40B4-BE49-F238E27FC236}">
                <a16:creationId xmlns:a16="http://schemas.microsoft.com/office/drawing/2014/main" id="{762F18E1-D375-2C67-9632-27F6E6296C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EDB141-4961-6D77-31F5-D015E11DA928}"/>
              </a:ext>
            </a:extLst>
          </p:cNvPr>
          <p:cNvSpPr>
            <a:spLocks noGrp="1"/>
          </p:cNvSpPr>
          <p:nvPr>
            <p:ph type="sldNum" sz="quarter" idx="12"/>
          </p:nvPr>
        </p:nvSpPr>
        <p:spPr/>
        <p:txBody>
          <a:bodyPr/>
          <a:lstStyle/>
          <a:p>
            <a:fld id="{A2EDD9A5-9590-4A4E-9AF7-A1A8A1CD7F9C}" type="slidenum">
              <a:rPr lang="en-US" smtClean="0"/>
              <a:t>‹#›</a:t>
            </a:fld>
            <a:endParaRPr lang="en-US"/>
          </a:p>
        </p:txBody>
      </p:sp>
    </p:spTree>
    <p:extLst>
      <p:ext uri="{BB962C8B-B14F-4D97-AF65-F5344CB8AC3E}">
        <p14:creationId xmlns:p14="http://schemas.microsoft.com/office/powerpoint/2010/main" val="2619829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DBC81-791C-84C4-0442-FBD601D0309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D31330-76FB-A099-F71A-04D167712178}"/>
              </a:ext>
            </a:extLst>
          </p:cNvPr>
          <p:cNvSpPr>
            <a:spLocks noGrp="1"/>
          </p:cNvSpPr>
          <p:nvPr>
            <p:ph type="dt" sz="half" idx="10"/>
          </p:nvPr>
        </p:nvSpPr>
        <p:spPr/>
        <p:txBody>
          <a:bodyPr/>
          <a:lstStyle/>
          <a:p>
            <a:fld id="{3C4DD9D2-2BF4-D64C-A718-7B3FAEC98F00}" type="datetimeFigureOut">
              <a:rPr lang="en-US" smtClean="0"/>
              <a:t>10/17/23</a:t>
            </a:fld>
            <a:endParaRPr lang="en-US"/>
          </a:p>
        </p:txBody>
      </p:sp>
      <p:sp>
        <p:nvSpPr>
          <p:cNvPr id="4" name="Footer Placeholder 3">
            <a:extLst>
              <a:ext uri="{FF2B5EF4-FFF2-40B4-BE49-F238E27FC236}">
                <a16:creationId xmlns:a16="http://schemas.microsoft.com/office/drawing/2014/main" id="{7BDA048B-CF1B-CD1E-7F46-6715045A18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FB6304-51E9-451A-CD81-18092266EE39}"/>
              </a:ext>
            </a:extLst>
          </p:cNvPr>
          <p:cNvSpPr>
            <a:spLocks noGrp="1"/>
          </p:cNvSpPr>
          <p:nvPr>
            <p:ph type="sldNum" sz="quarter" idx="12"/>
          </p:nvPr>
        </p:nvSpPr>
        <p:spPr/>
        <p:txBody>
          <a:bodyPr/>
          <a:lstStyle/>
          <a:p>
            <a:fld id="{A2EDD9A5-9590-4A4E-9AF7-A1A8A1CD7F9C}" type="slidenum">
              <a:rPr lang="en-US" smtClean="0"/>
              <a:t>‹#›</a:t>
            </a:fld>
            <a:endParaRPr lang="en-US"/>
          </a:p>
        </p:txBody>
      </p:sp>
    </p:spTree>
    <p:extLst>
      <p:ext uri="{BB962C8B-B14F-4D97-AF65-F5344CB8AC3E}">
        <p14:creationId xmlns:p14="http://schemas.microsoft.com/office/powerpoint/2010/main" val="3212522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1DD856-FCB7-3054-E1F6-9A9DABF0FA62}"/>
              </a:ext>
            </a:extLst>
          </p:cNvPr>
          <p:cNvSpPr>
            <a:spLocks noGrp="1"/>
          </p:cNvSpPr>
          <p:nvPr>
            <p:ph type="dt" sz="half" idx="10"/>
          </p:nvPr>
        </p:nvSpPr>
        <p:spPr/>
        <p:txBody>
          <a:bodyPr/>
          <a:lstStyle/>
          <a:p>
            <a:fld id="{3C4DD9D2-2BF4-D64C-A718-7B3FAEC98F00}" type="datetimeFigureOut">
              <a:rPr lang="en-US" smtClean="0"/>
              <a:t>10/17/23</a:t>
            </a:fld>
            <a:endParaRPr lang="en-US"/>
          </a:p>
        </p:txBody>
      </p:sp>
      <p:sp>
        <p:nvSpPr>
          <p:cNvPr id="3" name="Footer Placeholder 2">
            <a:extLst>
              <a:ext uri="{FF2B5EF4-FFF2-40B4-BE49-F238E27FC236}">
                <a16:creationId xmlns:a16="http://schemas.microsoft.com/office/drawing/2014/main" id="{60914AAC-5454-6CAB-BECF-0885CC337A7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14D88C-6A41-D559-7386-546481844288}"/>
              </a:ext>
            </a:extLst>
          </p:cNvPr>
          <p:cNvSpPr>
            <a:spLocks noGrp="1"/>
          </p:cNvSpPr>
          <p:nvPr>
            <p:ph type="sldNum" sz="quarter" idx="12"/>
          </p:nvPr>
        </p:nvSpPr>
        <p:spPr/>
        <p:txBody>
          <a:bodyPr/>
          <a:lstStyle/>
          <a:p>
            <a:fld id="{A2EDD9A5-9590-4A4E-9AF7-A1A8A1CD7F9C}" type="slidenum">
              <a:rPr lang="en-US" smtClean="0"/>
              <a:t>‹#›</a:t>
            </a:fld>
            <a:endParaRPr lang="en-US"/>
          </a:p>
        </p:txBody>
      </p:sp>
    </p:spTree>
    <p:extLst>
      <p:ext uri="{BB962C8B-B14F-4D97-AF65-F5344CB8AC3E}">
        <p14:creationId xmlns:p14="http://schemas.microsoft.com/office/powerpoint/2010/main" val="2295771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F3580-A54E-1DB2-4F29-AE7353D021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970ACC-19AE-4A1F-B2DC-C3DA9DA9CC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556930-B132-85BA-F3E5-8902D6E835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9DE9C5-8967-9D42-2403-964DE8DFBCFB}"/>
              </a:ext>
            </a:extLst>
          </p:cNvPr>
          <p:cNvSpPr>
            <a:spLocks noGrp="1"/>
          </p:cNvSpPr>
          <p:nvPr>
            <p:ph type="dt" sz="half" idx="10"/>
          </p:nvPr>
        </p:nvSpPr>
        <p:spPr/>
        <p:txBody>
          <a:bodyPr/>
          <a:lstStyle/>
          <a:p>
            <a:fld id="{3C4DD9D2-2BF4-D64C-A718-7B3FAEC98F00}" type="datetimeFigureOut">
              <a:rPr lang="en-US" smtClean="0"/>
              <a:t>10/17/23</a:t>
            </a:fld>
            <a:endParaRPr lang="en-US"/>
          </a:p>
        </p:txBody>
      </p:sp>
      <p:sp>
        <p:nvSpPr>
          <p:cNvPr id="6" name="Footer Placeholder 5">
            <a:extLst>
              <a:ext uri="{FF2B5EF4-FFF2-40B4-BE49-F238E27FC236}">
                <a16:creationId xmlns:a16="http://schemas.microsoft.com/office/drawing/2014/main" id="{26FF4DE4-444F-761E-22F1-85247F344F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056F93-9C3A-21C8-34B5-D7BF21635DA1}"/>
              </a:ext>
            </a:extLst>
          </p:cNvPr>
          <p:cNvSpPr>
            <a:spLocks noGrp="1"/>
          </p:cNvSpPr>
          <p:nvPr>
            <p:ph type="sldNum" sz="quarter" idx="12"/>
          </p:nvPr>
        </p:nvSpPr>
        <p:spPr/>
        <p:txBody>
          <a:bodyPr/>
          <a:lstStyle/>
          <a:p>
            <a:fld id="{A2EDD9A5-9590-4A4E-9AF7-A1A8A1CD7F9C}" type="slidenum">
              <a:rPr lang="en-US" smtClean="0"/>
              <a:t>‹#›</a:t>
            </a:fld>
            <a:endParaRPr lang="en-US"/>
          </a:p>
        </p:txBody>
      </p:sp>
    </p:spTree>
    <p:extLst>
      <p:ext uri="{BB962C8B-B14F-4D97-AF65-F5344CB8AC3E}">
        <p14:creationId xmlns:p14="http://schemas.microsoft.com/office/powerpoint/2010/main" val="374780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A5D07-04A6-1971-6F8D-C6A7A55AA1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E8D894F-6A00-F684-F69B-D3D88295526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12323D-7DE9-1B96-22FC-ACF945E901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CDF16A-5B05-DB08-782E-F5C4CCB21E14}"/>
              </a:ext>
            </a:extLst>
          </p:cNvPr>
          <p:cNvSpPr>
            <a:spLocks noGrp="1"/>
          </p:cNvSpPr>
          <p:nvPr>
            <p:ph type="dt" sz="half" idx="10"/>
          </p:nvPr>
        </p:nvSpPr>
        <p:spPr/>
        <p:txBody>
          <a:bodyPr/>
          <a:lstStyle/>
          <a:p>
            <a:fld id="{3C4DD9D2-2BF4-D64C-A718-7B3FAEC98F00}" type="datetimeFigureOut">
              <a:rPr lang="en-US" smtClean="0"/>
              <a:t>10/17/23</a:t>
            </a:fld>
            <a:endParaRPr lang="en-US"/>
          </a:p>
        </p:txBody>
      </p:sp>
      <p:sp>
        <p:nvSpPr>
          <p:cNvPr id="6" name="Footer Placeholder 5">
            <a:extLst>
              <a:ext uri="{FF2B5EF4-FFF2-40B4-BE49-F238E27FC236}">
                <a16:creationId xmlns:a16="http://schemas.microsoft.com/office/drawing/2014/main" id="{5D5F6FFC-F101-1052-A409-F8CBE4138A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84FD64-ED8D-DC38-2E09-B3A53BEEE821}"/>
              </a:ext>
            </a:extLst>
          </p:cNvPr>
          <p:cNvSpPr>
            <a:spLocks noGrp="1"/>
          </p:cNvSpPr>
          <p:nvPr>
            <p:ph type="sldNum" sz="quarter" idx="12"/>
          </p:nvPr>
        </p:nvSpPr>
        <p:spPr/>
        <p:txBody>
          <a:bodyPr/>
          <a:lstStyle/>
          <a:p>
            <a:fld id="{A2EDD9A5-9590-4A4E-9AF7-A1A8A1CD7F9C}" type="slidenum">
              <a:rPr lang="en-US" smtClean="0"/>
              <a:t>‹#›</a:t>
            </a:fld>
            <a:endParaRPr lang="en-US"/>
          </a:p>
        </p:txBody>
      </p:sp>
    </p:spTree>
    <p:extLst>
      <p:ext uri="{BB962C8B-B14F-4D97-AF65-F5344CB8AC3E}">
        <p14:creationId xmlns:p14="http://schemas.microsoft.com/office/powerpoint/2010/main" val="917026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8E4E-EBDA-9707-8293-984598AE75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D10A1-DBD2-A186-350D-B685AF4BFB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86106B-1141-AE72-445A-9CB66D1F6F2D}"/>
              </a:ext>
            </a:extLst>
          </p:cNvPr>
          <p:cNvSpPr>
            <a:spLocks noGrp="1"/>
          </p:cNvSpPr>
          <p:nvPr>
            <p:ph type="dt" sz="half" idx="10"/>
          </p:nvPr>
        </p:nvSpPr>
        <p:spPr/>
        <p:txBody>
          <a:bodyPr/>
          <a:lstStyle/>
          <a:p>
            <a:fld id="{3C4DD9D2-2BF4-D64C-A718-7B3FAEC98F00}" type="datetimeFigureOut">
              <a:rPr lang="en-US" smtClean="0"/>
              <a:t>10/17/23</a:t>
            </a:fld>
            <a:endParaRPr lang="en-US"/>
          </a:p>
        </p:txBody>
      </p:sp>
      <p:sp>
        <p:nvSpPr>
          <p:cNvPr id="5" name="Footer Placeholder 4">
            <a:extLst>
              <a:ext uri="{FF2B5EF4-FFF2-40B4-BE49-F238E27FC236}">
                <a16:creationId xmlns:a16="http://schemas.microsoft.com/office/drawing/2014/main" id="{35FF69BD-E0D3-84B5-9E83-C2584706E9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DCBFAE-077A-F9FF-97E4-2AC835FD671A}"/>
              </a:ext>
            </a:extLst>
          </p:cNvPr>
          <p:cNvSpPr>
            <a:spLocks noGrp="1"/>
          </p:cNvSpPr>
          <p:nvPr>
            <p:ph type="sldNum" sz="quarter" idx="12"/>
          </p:nvPr>
        </p:nvSpPr>
        <p:spPr/>
        <p:txBody>
          <a:bodyPr/>
          <a:lstStyle/>
          <a:p>
            <a:fld id="{A2EDD9A5-9590-4A4E-9AF7-A1A8A1CD7F9C}" type="slidenum">
              <a:rPr lang="en-US" smtClean="0"/>
              <a:t>‹#›</a:t>
            </a:fld>
            <a:endParaRPr lang="en-US"/>
          </a:p>
        </p:txBody>
      </p:sp>
    </p:spTree>
    <p:extLst>
      <p:ext uri="{BB962C8B-B14F-4D97-AF65-F5344CB8AC3E}">
        <p14:creationId xmlns:p14="http://schemas.microsoft.com/office/powerpoint/2010/main" val="3449618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0F8A06-93E7-A71A-1506-F42202A383A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DA82AF-9663-E4CB-0DA5-3DE5B8B03E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68DECD-5531-E666-6B74-FE3E1DF6439F}"/>
              </a:ext>
            </a:extLst>
          </p:cNvPr>
          <p:cNvSpPr>
            <a:spLocks noGrp="1"/>
          </p:cNvSpPr>
          <p:nvPr>
            <p:ph type="dt" sz="half" idx="10"/>
          </p:nvPr>
        </p:nvSpPr>
        <p:spPr/>
        <p:txBody>
          <a:bodyPr/>
          <a:lstStyle/>
          <a:p>
            <a:fld id="{3C4DD9D2-2BF4-D64C-A718-7B3FAEC98F00}" type="datetimeFigureOut">
              <a:rPr lang="en-US" smtClean="0"/>
              <a:t>10/17/23</a:t>
            </a:fld>
            <a:endParaRPr lang="en-US"/>
          </a:p>
        </p:txBody>
      </p:sp>
      <p:sp>
        <p:nvSpPr>
          <p:cNvPr id="5" name="Footer Placeholder 4">
            <a:extLst>
              <a:ext uri="{FF2B5EF4-FFF2-40B4-BE49-F238E27FC236}">
                <a16:creationId xmlns:a16="http://schemas.microsoft.com/office/drawing/2014/main" id="{1109253E-F70D-5E15-EEA0-230CED1884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755C5A-165E-D4F5-5DEE-5093CDAE4B64}"/>
              </a:ext>
            </a:extLst>
          </p:cNvPr>
          <p:cNvSpPr>
            <a:spLocks noGrp="1"/>
          </p:cNvSpPr>
          <p:nvPr>
            <p:ph type="sldNum" sz="quarter" idx="12"/>
          </p:nvPr>
        </p:nvSpPr>
        <p:spPr/>
        <p:txBody>
          <a:bodyPr/>
          <a:lstStyle/>
          <a:p>
            <a:fld id="{A2EDD9A5-9590-4A4E-9AF7-A1A8A1CD7F9C}" type="slidenum">
              <a:rPr lang="en-US" smtClean="0"/>
              <a:t>‹#›</a:t>
            </a:fld>
            <a:endParaRPr lang="en-US"/>
          </a:p>
        </p:txBody>
      </p:sp>
    </p:spTree>
    <p:extLst>
      <p:ext uri="{BB962C8B-B14F-4D97-AF65-F5344CB8AC3E}">
        <p14:creationId xmlns:p14="http://schemas.microsoft.com/office/powerpoint/2010/main" val="2823358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5C8143-1E78-B209-0311-1163EEB210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95C3077-9632-CDB7-69BA-023D475BFB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52CCBA-9D75-1279-F158-3276EF10A9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4DD9D2-2BF4-D64C-A718-7B3FAEC98F00}" type="datetimeFigureOut">
              <a:rPr lang="en-US" smtClean="0"/>
              <a:t>10/17/23</a:t>
            </a:fld>
            <a:endParaRPr lang="en-US"/>
          </a:p>
        </p:txBody>
      </p:sp>
      <p:sp>
        <p:nvSpPr>
          <p:cNvPr id="5" name="Footer Placeholder 4">
            <a:extLst>
              <a:ext uri="{FF2B5EF4-FFF2-40B4-BE49-F238E27FC236}">
                <a16:creationId xmlns:a16="http://schemas.microsoft.com/office/drawing/2014/main" id="{61C8333A-4984-9626-E99B-D22AA111B6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346F4F2-B33B-FF6D-8C3E-6CAD4C2992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EDD9A5-9590-4A4E-9AF7-A1A8A1CD7F9C}" type="slidenum">
              <a:rPr lang="en-US" smtClean="0"/>
              <a:t>‹#›</a:t>
            </a:fld>
            <a:endParaRPr lang="en-US"/>
          </a:p>
        </p:txBody>
      </p:sp>
    </p:spTree>
    <p:extLst>
      <p:ext uri="{BB962C8B-B14F-4D97-AF65-F5344CB8AC3E}">
        <p14:creationId xmlns:p14="http://schemas.microsoft.com/office/powerpoint/2010/main" val="4598287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6DE0C-8018-84FD-8716-559FC7580EBF}"/>
              </a:ext>
            </a:extLst>
          </p:cNvPr>
          <p:cNvSpPr>
            <a:spLocks noGrp="1"/>
          </p:cNvSpPr>
          <p:nvPr>
            <p:ph type="ctrTitle"/>
          </p:nvPr>
        </p:nvSpPr>
        <p:spPr>
          <a:xfrm>
            <a:off x="1438940" y="771489"/>
            <a:ext cx="8630093" cy="1131739"/>
          </a:xfrm>
        </p:spPr>
        <p:txBody>
          <a:bodyPr>
            <a:normAutofit/>
          </a:bodyPr>
          <a:lstStyle/>
          <a:p>
            <a:r>
              <a:rPr lang="en-US" sz="3600" dirty="0">
                <a:effectLst/>
                <a:latin typeface="Arial" panose="020B0604020202020204" pitchFamily="34" charset="0"/>
              </a:rPr>
              <a:t>EPIC Observations of Conditionally Averaged Global Reflectance Patterns</a:t>
            </a:r>
            <a:endParaRPr lang="en-US" sz="3600" dirty="0"/>
          </a:p>
        </p:txBody>
      </p:sp>
      <p:sp>
        <p:nvSpPr>
          <p:cNvPr id="3" name="Subtitle 2">
            <a:extLst>
              <a:ext uri="{FF2B5EF4-FFF2-40B4-BE49-F238E27FC236}">
                <a16:creationId xmlns:a16="http://schemas.microsoft.com/office/drawing/2014/main" id="{CEAB1BD3-0914-B492-5293-8DE198C3B90D}"/>
              </a:ext>
            </a:extLst>
          </p:cNvPr>
          <p:cNvSpPr>
            <a:spLocks noGrp="1"/>
          </p:cNvSpPr>
          <p:nvPr>
            <p:ph type="subTitle" idx="1"/>
          </p:nvPr>
        </p:nvSpPr>
        <p:spPr>
          <a:xfrm>
            <a:off x="1343247" y="2673977"/>
            <a:ext cx="9427534" cy="3599232"/>
          </a:xfrm>
        </p:spPr>
        <p:txBody>
          <a:bodyPr>
            <a:normAutofit/>
          </a:bodyPr>
          <a:lstStyle/>
          <a:p>
            <a:r>
              <a:rPr lang="en-US" dirty="0">
                <a:effectLst/>
                <a:latin typeface="Arial" panose="020B0604020202020204" pitchFamily="34" charset="0"/>
              </a:rPr>
              <a:t>Alex </a:t>
            </a:r>
            <a:r>
              <a:rPr lang="en-US" dirty="0" err="1">
                <a:effectLst/>
                <a:latin typeface="Arial" panose="020B0604020202020204" pitchFamily="34" charset="0"/>
              </a:rPr>
              <a:t>Kostinski</a:t>
            </a:r>
            <a:r>
              <a:rPr lang="en-US" dirty="0">
                <a:effectLst/>
                <a:latin typeface="Arial" panose="020B0604020202020204" pitchFamily="34" charset="0"/>
              </a:rPr>
              <a:t>, Alexander </a:t>
            </a:r>
            <a:r>
              <a:rPr lang="en-US" dirty="0" err="1">
                <a:effectLst/>
                <a:latin typeface="Arial" panose="020B0604020202020204" pitchFamily="34" charset="0"/>
              </a:rPr>
              <a:t>Marshak</a:t>
            </a:r>
            <a:r>
              <a:rPr lang="en-US" dirty="0">
                <a:effectLst/>
                <a:latin typeface="Arial" panose="020B0604020202020204" pitchFamily="34" charset="0"/>
              </a:rPr>
              <a:t>, Tamas </a:t>
            </a:r>
            <a:r>
              <a:rPr lang="en-US" dirty="0" err="1">
                <a:effectLst/>
                <a:latin typeface="Arial" panose="020B0604020202020204" pitchFamily="34" charset="0"/>
              </a:rPr>
              <a:t>Varnai</a:t>
            </a:r>
            <a:endParaRPr lang="en-US" dirty="0">
              <a:effectLst/>
              <a:latin typeface="Arial" panose="020B0604020202020204" pitchFamily="34" charset="0"/>
            </a:endParaRPr>
          </a:p>
          <a:p>
            <a:endParaRPr lang="en-US" dirty="0">
              <a:latin typeface="Arial" panose="020B0604020202020204" pitchFamily="34" charset="0"/>
            </a:endParaRPr>
          </a:p>
          <a:p>
            <a:r>
              <a:rPr lang="en-US" i="1" dirty="0">
                <a:latin typeface="Arial" panose="020B0604020202020204" pitchFamily="34" charset="0"/>
              </a:rPr>
              <a:t>Preliminary results of an ongoing exploration.</a:t>
            </a:r>
          </a:p>
          <a:p>
            <a:endParaRPr lang="en-US" i="1" dirty="0">
              <a:latin typeface="Arial" panose="020B0604020202020204" pitchFamily="34" charset="0"/>
            </a:endParaRPr>
          </a:p>
          <a:p>
            <a:pPr algn="l"/>
            <a:r>
              <a:rPr lang="en-US" dirty="0">
                <a:effectLst/>
                <a:latin typeface="Arial" panose="020B0604020202020204" pitchFamily="34" charset="0"/>
              </a:rPr>
              <a:t>In an attempt to detect longer term changes and</a:t>
            </a:r>
            <a:r>
              <a:rPr lang="en-US" dirty="0">
                <a:latin typeface="Courier New" panose="02070309020205020404" pitchFamily="49" charset="0"/>
              </a:rPr>
              <a:t> </a:t>
            </a:r>
            <a:r>
              <a:rPr lang="en-US" dirty="0">
                <a:effectLst/>
                <a:latin typeface="Arial" panose="020B0604020202020204" pitchFamily="34" charset="0"/>
              </a:rPr>
              <a:t>semi-permanent features such as the ever present ocean glitter, we introduce CCD pixel-pinned</a:t>
            </a:r>
            <a:r>
              <a:rPr lang="en-US" dirty="0">
                <a:latin typeface="Courier New" panose="02070309020205020404" pitchFamily="49" charset="0"/>
              </a:rPr>
              <a:t> </a:t>
            </a:r>
            <a:r>
              <a:rPr lang="en-US" dirty="0">
                <a:effectLst/>
                <a:latin typeface="Arial" panose="020B0604020202020204" pitchFamily="34" charset="0"/>
              </a:rPr>
              <a:t>temporally and conditionally averaged reflectance images, uniquely suited to the DSCOVR/EPIC</a:t>
            </a:r>
            <a:r>
              <a:rPr lang="en-US" dirty="0">
                <a:latin typeface="Courier New" panose="02070309020205020404" pitchFamily="49" charset="0"/>
              </a:rPr>
              <a:t> </a:t>
            </a:r>
            <a:r>
              <a:rPr lang="en-US" dirty="0">
                <a:effectLst/>
                <a:latin typeface="Arial" panose="020B0604020202020204" pitchFamily="34" charset="0"/>
              </a:rPr>
              <a:t>observational circumstances.</a:t>
            </a:r>
            <a:endParaRPr lang="en-US" i="1" dirty="0">
              <a:latin typeface="Arial" panose="020B0604020202020204" pitchFamily="34" charset="0"/>
            </a:endParaRPr>
          </a:p>
          <a:p>
            <a:endParaRPr lang="en-US" i="1" dirty="0">
              <a:latin typeface="Arial" panose="020B0604020202020204" pitchFamily="34" charset="0"/>
            </a:endParaRPr>
          </a:p>
          <a:p>
            <a:endParaRPr lang="en-US" i="1" dirty="0">
              <a:latin typeface="Arial" panose="020B0604020202020204" pitchFamily="34" charset="0"/>
            </a:endParaRPr>
          </a:p>
          <a:p>
            <a:endParaRPr lang="en-US" i="1" dirty="0">
              <a:effectLst/>
              <a:latin typeface="Arial" panose="020B0604020202020204" pitchFamily="34" charset="0"/>
            </a:endParaRPr>
          </a:p>
          <a:p>
            <a:endParaRPr lang="en-US" i="1" dirty="0">
              <a:effectLst/>
              <a:latin typeface="Arial" panose="020B0604020202020204" pitchFamily="34" charset="0"/>
            </a:endParaRPr>
          </a:p>
          <a:p>
            <a:endParaRPr lang="en-US" i="1" dirty="0">
              <a:latin typeface="Arial" panose="020B0604020202020204" pitchFamily="34" charset="0"/>
            </a:endParaRPr>
          </a:p>
          <a:p>
            <a:endParaRPr lang="en-US" dirty="0"/>
          </a:p>
        </p:txBody>
      </p:sp>
    </p:spTree>
    <p:extLst>
      <p:ext uri="{BB962C8B-B14F-4D97-AF65-F5344CB8AC3E}">
        <p14:creationId xmlns:p14="http://schemas.microsoft.com/office/powerpoint/2010/main" val="2143284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lanet, astronomical object, sphere, earth&#10;&#10;Description automatically generated">
            <a:extLst>
              <a:ext uri="{FF2B5EF4-FFF2-40B4-BE49-F238E27FC236}">
                <a16:creationId xmlns:a16="http://schemas.microsoft.com/office/drawing/2014/main" id="{F68F1073-AEAA-1AC3-347E-18AAA7B2BA9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9216" y="984803"/>
            <a:ext cx="3460326" cy="3474720"/>
          </a:xfrm>
          <a:prstGeom prst="rect">
            <a:avLst/>
          </a:prstGeom>
        </p:spPr>
      </p:pic>
      <p:sp>
        <p:nvSpPr>
          <p:cNvPr id="7" name="Frame 6">
            <a:extLst>
              <a:ext uri="{FF2B5EF4-FFF2-40B4-BE49-F238E27FC236}">
                <a16:creationId xmlns:a16="http://schemas.microsoft.com/office/drawing/2014/main" id="{807A81BC-0B30-3EE9-FD8D-E93C3784AFBC}"/>
              </a:ext>
            </a:extLst>
          </p:cNvPr>
          <p:cNvSpPr/>
          <p:nvPr/>
        </p:nvSpPr>
        <p:spPr>
          <a:xfrm>
            <a:off x="1296388" y="2146858"/>
            <a:ext cx="208722" cy="218661"/>
          </a:xfrm>
          <a:prstGeom prst="fram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C00000"/>
                </a:solidFill>
              </a:ln>
              <a:solidFill>
                <a:srgbClr val="FF0000"/>
              </a:solidFill>
            </a:endParaRPr>
          </a:p>
        </p:txBody>
      </p:sp>
      <p:sp>
        <p:nvSpPr>
          <p:cNvPr id="10" name="TextBox 9">
            <a:extLst>
              <a:ext uri="{FF2B5EF4-FFF2-40B4-BE49-F238E27FC236}">
                <a16:creationId xmlns:a16="http://schemas.microsoft.com/office/drawing/2014/main" id="{2EBDD97C-37B8-68B7-0C67-24AA9E6D053B}"/>
              </a:ext>
            </a:extLst>
          </p:cNvPr>
          <p:cNvSpPr txBox="1"/>
          <p:nvPr/>
        </p:nvSpPr>
        <p:spPr>
          <a:xfrm>
            <a:off x="502168" y="4684147"/>
            <a:ext cx="9832680" cy="2308324"/>
          </a:xfrm>
          <a:prstGeom prst="rect">
            <a:avLst/>
          </a:prstGeom>
          <a:noFill/>
        </p:spPr>
        <p:txBody>
          <a:bodyPr wrap="square" rtlCol="0">
            <a:spAutoFit/>
          </a:bodyPr>
          <a:lstStyle/>
          <a:p>
            <a:r>
              <a:rPr lang="en-US" sz="2400" dirty="0"/>
              <a:t>Panels a &amp; b: September 21, 2022, </a:t>
            </a:r>
            <a:r>
              <a:rPr lang="en-US" sz="2400" dirty="0">
                <a:effectLst/>
                <a:latin typeface="Arial" panose="020B0604020202020204" pitchFamily="34" charset="0"/>
              </a:rPr>
              <a:t>21:54 UTC and 12.54 UTC.</a:t>
            </a:r>
            <a:endParaRPr lang="en-US" sz="2400" dirty="0"/>
          </a:p>
          <a:p>
            <a:r>
              <a:rPr lang="en-US" sz="2400" dirty="0"/>
              <a:t>Panel c: average over the entire September 2017, 780 nm reflectance.</a:t>
            </a:r>
          </a:p>
          <a:p>
            <a:r>
              <a:rPr lang="en-US" sz="2400" dirty="0">
                <a:latin typeface="Arial" panose="020B0604020202020204" pitchFamily="34" charset="0"/>
              </a:rPr>
              <a:t>R</a:t>
            </a:r>
            <a:r>
              <a:rPr lang="en-US" sz="2400" dirty="0">
                <a:effectLst/>
                <a:latin typeface="Arial" panose="020B0604020202020204" pitchFamily="34" charset="0"/>
              </a:rPr>
              <a:t>ed boxes are pinned in CCD space as the Earth spins underneath.</a:t>
            </a:r>
          </a:p>
          <a:p>
            <a:r>
              <a:rPr lang="en-US" sz="2400" dirty="0">
                <a:latin typeface="Arial" panose="020B0604020202020204" pitchFamily="34" charset="0"/>
              </a:rPr>
              <a:t>Brights bands from this “window” averaging shows ITCZ clouds.</a:t>
            </a:r>
          </a:p>
          <a:p>
            <a:r>
              <a:rPr lang="en-US" sz="2400" dirty="0"/>
              <a:t>No conditioning by surface type yet in panel c.</a:t>
            </a:r>
          </a:p>
          <a:p>
            <a:endParaRPr lang="en-US" sz="2400" dirty="0"/>
          </a:p>
        </p:txBody>
      </p:sp>
      <p:grpSp>
        <p:nvGrpSpPr>
          <p:cNvPr id="14" name="Group 13">
            <a:extLst>
              <a:ext uri="{FF2B5EF4-FFF2-40B4-BE49-F238E27FC236}">
                <a16:creationId xmlns:a16="http://schemas.microsoft.com/office/drawing/2014/main" id="{EDDB411C-E023-7FA1-BC6D-F64E52512914}"/>
              </a:ext>
            </a:extLst>
          </p:cNvPr>
          <p:cNvGrpSpPr/>
          <p:nvPr/>
        </p:nvGrpSpPr>
        <p:grpSpPr>
          <a:xfrm>
            <a:off x="6952534" y="815927"/>
            <a:ext cx="4768938" cy="3777175"/>
            <a:chOff x="7154561" y="815927"/>
            <a:chExt cx="4768938" cy="3777175"/>
          </a:xfrm>
        </p:grpSpPr>
        <p:pic>
          <p:nvPicPr>
            <p:cNvPr id="11" name="Picture 10" descr="A picture containing astronomical object, sphere, planet, celestial event&#10;&#10;Description automatically generated">
              <a:extLst>
                <a:ext uri="{FF2B5EF4-FFF2-40B4-BE49-F238E27FC236}">
                  <a16:creationId xmlns:a16="http://schemas.microsoft.com/office/drawing/2014/main" id="{1EB1B461-21D5-DD8C-2F0F-7E49F2D04BF3}"/>
                </a:ext>
              </a:extLst>
            </p:cNvPr>
            <p:cNvPicPr>
              <a:picLocks noChangeAspect="1"/>
            </p:cNvPicPr>
            <p:nvPr/>
          </p:nvPicPr>
          <p:blipFill>
            <a:blip r:embed="rId3"/>
            <a:stretch>
              <a:fillRect/>
            </a:stretch>
          </p:blipFill>
          <p:spPr>
            <a:xfrm>
              <a:off x="7154561" y="976183"/>
              <a:ext cx="3474720" cy="3474720"/>
            </a:xfrm>
            <a:prstGeom prst="rect">
              <a:avLst/>
            </a:prstGeom>
          </p:spPr>
        </p:pic>
        <p:sp>
          <p:nvSpPr>
            <p:cNvPr id="9" name="Frame 8">
              <a:extLst>
                <a:ext uri="{FF2B5EF4-FFF2-40B4-BE49-F238E27FC236}">
                  <a16:creationId xmlns:a16="http://schemas.microsoft.com/office/drawing/2014/main" id="{AD4D4985-BF9F-746F-D288-C8CB2AD8CEEC}"/>
                </a:ext>
              </a:extLst>
            </p:cNvPr>
            <p:cNvSpPr/>
            <p:nvPr/>
          </p:nvSpPr>
          <p:spPr>
            <a:xfrm>
              <a:off x="8386287" y="2160112"/>
              <a:ext cx="208722" cy="218661"/>
            </a:xfrm>
            <a:prstGeom prst="fram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C00000"/>
                  </a:solidFill>
                </a:ln>
                <a:solidFill>
                  <a:srgbClr val="FF0000"/>
                </a:solidFill>
              </a:endParaRPr>
            </a:p>
          </p:txBody>
        </p:sp>
        <p:pic>
          <p:nvPicPr>
            <p:cNvPr id="13" name="Picture 12" descr="A graph of reflection of a reflection of a reflection of a reflection of a reflection of a reflection of a reflection of a reflection of a reflection of a reflection of a reflection of a reflection of a&#10;&#10;Description automatically generated with medium confidence">
              <a:extLst>
                <a:ext uri="{FF2B5EF4-FFF2-40B4-BE49-F238E27FC236}">
                  <a16:creationId xmlns:a16="http://schemas.microsoft.com/office/drawing/2014/main" id="{A3C9C3D9-CB2F-7B3B-9395-9C9ADADD70F1}"/>
                </a:ext>
              </a:extLst>
            </p:cNvPr>
            <p:cNvPicPr>
              <a:picLocks noChangeAspect="1"/>
            </p:cNvPicPr>
            <p:nvPr/>
          </p:nvPicPr>
          <p:blipFill>
            <a:blip r:embed="rId4"/>
            <a:stretch>
              <a:fillRect/>
            </a:stretch>
          </p:blipFill>
          <p:spPr>
            <a:xfrm>
              <a:off x="10637562" y="815927"/>
              <a:ext cx="1285937" cy="3777175"/>
            </a:xfrm>
            <a:prstGeom prst="rect">
              <a:avLst/>
            </a:prstGeom>
          </p:spPr>
        </p:pic>
      </p:grpSp>
      <p:grpSp>
        <p:nvGrpSpPr>
          <p:cNvPr id="15" name="Group 14">
            <a:extLst>
              <a:ext uri="{FF2B5EF4-FFF2-40B4-BE49-F238E27FC236}">
                <a16:creationId xmlns:a16="http://schemas.microsoft.com/office/drawing/2014/main" id="{F76A025C-A9DB-7370-2BF4-D36749A8B2EB}"/>
              </a:ext>
            </a:extLst>
          </p:cNvPr>
          <p:cNvGrpSpPr/>
          <p:nvPr/>
        </p:nvGrpSpPr>
        <p:grpSpPr>
          <a:xfrm>
            <a:off x="3525158" y="984803"/>
            <a:ext cx="3431760" cy="3474720"/>
            <a:chOff x="3549511" y="976183"/>
            <a:chExt cx="3431760" cy="3474720"/>
          </a:xfrm>
        </p:grpSpPr>
        <p:pic>
          <p:nvPicPr>
            <p:cNvPr id="6" name="Picture 5" descr="A picture containing planet, earth, astronomical object, sphere&#10;&#10;Description automatically generated">
              <a:extLst>
                <a:ext uri="{FF2B5EF4-FFF2-40B4-BE49-F238E27FC236}">
                  <a16:creationId xmlns:a16="http://schemas.microsoft.com/office/drawing/2014/main" id="{45CB52F8-C2CF-BDD4-4560-0010781BA31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549511" y="976183"/>
              <a:ext cx="3431760" cy="3474720"/>
            </a:xfrm>
            <a:prstGeom prst="rect">
              <a:avLst/>
            </a:prstGeom>
          </p:spPr>
        </p:pic>
        <p:sp>
          <p:nvSpPr>
            <p:cNvPr id="8" name="Frame 7">
              <a:extLst>
                <a:ext uri="{FF2B5EF4-FFF2-40B4-BE49-F238E27FC236}">
                  <a16:creationId xmlns:a16="http://schemas.microsoft.com/office/drawing/2014/main" id="{02D3D431-49B6-7BE1-12AD-A3E15089C7F5}"/>
                </a:ext>
              </a:extLst>
            </p:cNvPr>
            <p:cNvSpPr/>
            <p:nvPr/>
          </p:nvSpPr>
          <p:spPr>
            <a:xfrm>
              <a:off x="4788334" y="2130293"/>
              <a:ext cx="208722" cy="218661"/>
            </a:xfrm>
            <a:prstGeom prst="fram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C00000"/>
                  </a:solidFill>
                </a:ln>
                <a:solidFill>
                  <a:srgbClr val="FF0000"/>
                </a:solidFill>
              </a:endParaRPr>
            </a:p>
          </p:txBody>
        </p:sp>
      </p:grpSp>
      <p:sp>
        <p:nvSpPr>
          <p:cNvPr id="16" name="TextBox 15">
            <a:extLst>
              <a:ext uri="{FF2B5EF4-FFF2-40B4-BE49-F238E27FC236}">
                <a16:creationId xmlns:a16="http://schemas.microsoft.com/office/drawing/2014/main" id="{370CEF93-AD39-8A6D-370A-7DCAC4A4A490}"/>
              </a:ext>
            </a:extLst>
          </p:cNvPr>
          <p:cNvSpPr txBox="1"/>
          <p:nvPr/>
        </p:nvSpPr>
        <p:spPr>
          <a:xfrm>
            <a:off x="170025" y="976183"/>
            <a:ext cx="332142" cy="461665"/>
          </a:xfrm>
          <a:prstGeom prst="rect">
            <a:avLst/>
          </a:prstGeom>
          <a:noFill/>
        </p:spPr>
        <p:txBody>
          <a:bodyPr wrap="none" rtlCol="0">
            <a:spAutoFit/>
          </a:bodyPr>
          <a:lstStyle/>
          <a:p>
            <a:r>
              <a:rPr lang="en-US" sz="2400" dirty="0">
                <a:solidFill>
                  <a:schemeClr val="bg1"/>
                </a:solidFill>
              </a:rPr>
              <a:t>a</a:t>
            </a:r>
          </a:p>
        </p:txBody>
      </p:sp>
      <p:sp>
        <p:nvSpPr>
          <p:cNvPr id="17" name="TextBox 16">
            <a:extLst>
              <a:ext uri="{FF2B5EF4-FFF2-40B4-BE49-F238E27FC236}">
                <a16:creationId xmlns:a16="http://schemas.microsoft.com/office/drawing/2014/main" id="{9017A0D1-3D37-880A-92B8-5C8A9DC0CF45}"/>
              </a:ext>
            </a:extLst>
          </p:cNvPr>
          <p:cNvSpPr txBox="1"/>
          <p:nvPr/>
        </p:nvSpPr>
        <p:spPr>
          <a:xfrm>
            <a:off x="3477512" y="976183"/>
            <a:ext cx="346570" cy="461665"/>
          </a:xfrm>
          <a:prstGeom prst="rect">
            <a:avLst/>
          </a:prstGeom>
          <a:noFill/>
        </p:spPr>
        <p:txBody>
          <a:bodyPr wrap="none" rtlCol="0">
            <a:spAutoFit/>
          </a:bodyPr>
          <a:lstStyle/>
          <a:p>
            <a:r>
              <a:rPr lang="en-US" sz="2400" dirty="0">
                <a:solidFill>
                  <a:schemeClr val="bg1"/>
                </a:solidFill>
              </a:rPr>
              <a:t>b</a:t>
            </a:r>
          </a:p>
        </p:txBody>
      </p:sp>
      <p:sp>
        <p:nvSpPr>
          <p:cNvPr id="18" name="TextBox 17">
            <a:extLst>
              <a:ext uri="{FF2B5EF4-FFF2-40B4-BE49-F238E27FC236}">
                <a16:creationId xmlns:a16="http://schemas.microsoft.com/office/drawing/2014/main" id="{A78EA839-32EC-9E96-ED6E-77E09297423E}"/>
              </a:ext>
            </a:extLst>
          </p:cNvPr>
          <p:cNvSpPr txBox="1"/>
          <p:nvPr/>
        </p:nvSpPr>
        <p:spPr>
          <a:xfrm>
            <a:off x="6912595" y="976183"/>
            <a:ext cx="314510" cy="461665"/>
          </a:xfrm>
          <a:prstGeom prst="rect">
            <a:avLst/>
          </a:prstGeom>
          <a:noFill/>
        </p:spPr>
        <p:txBody>
          <a:bodyPr wrap="none" rtlCol="0">
            <a:spAutoFit/>
          </a:bodyPr>
          <a:lstStyle/>
          <a:p>
            <a:r>
              <a:rPr lang="en-US" sz="2400" dirty="0">
                <a:solidFill>
                  <a:schemeClr val="bg1"/>
                </a:solidFill>
              </a:rPr>
              <a:t>c</a:t>
            </a:r>
          </a:p>
        </p:txBody>
      </p:sp>
      <p:sp>
        <p:nvSpPr>
          <p:cNvPr id="3" name="TextBox 2">
            <a:extLst>
              <a:ext uri="{FF2B5EF4-FFF2-40B4-BE49-F238E27FC236}">
                <a16:creationId xmlns:a16="http://schemas.microsoft.com/office/drawing/2014/main" id="{F561F5C0-457A-B05F-5F29-A47EBAB59766}"/>
              </a:ext>
            </a:extLst>
          </p:cNvPr>
          <p:cNvSpPr txBox="1"/>
          <p:nvPr/>
        </p:nvSpPr>
        <p:spPr>
          <a:xfrm>
            <a:off x="69216" y="216675"/>
            <a:ext cx="11606254" cy="800219"/>
          </a:xfrm>
          <a:prstGeom prst="rect">
            <a:avLst/>
          </a:prstGeom>
          <a:noFill/>
        </p:spPr>
        <p:txBody>
          <a:bodyPr wrap="none" rtlCol="0">
            <a:spAutoFit/>
          </a:bodyPr>
          <a:lstStyle/>
          <a:p>
            <a:r>
              <a:rPr lang="en-US" sz="2800" b="1" dirty="0"/>
              <a:t>Construction of the CCD pixel-pinned, time averaged global reflectance maps</a:t>
            </a:r>
          </a:p>
          <a:p>
            <a:endParaRPr lang="en-US" dirty="0"/>
          </a:p>
        </p:txBody>
      </p:sp>
    </p:spTree>
    <p:extLst>
      <p:ext uri="{BB962C8B-B14F-4D97-AF65-F5344CB8AC3E}">
        <p14:creationId xmlns:p14="http://schemas.microsoft.com/office/powerpoint/2010/main" val="1477865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62CCE-F652-6C57-F0BE-AC4F80996F08}"/>
              </a:ext>
            </a:extLst>
          </p:cNvPr>
          <p:cNvSpPr>
            <a:spLocks noGrp="1"/>
          </p:cNvSpPr>
          <p:nvPr>
            <p:ph type="title"/>
          </p:nvPr>
        </p:nvSpPr>
        <p:spPr>
          <a:xfrm>
            <a:off x="650914" y="363557"/>
            <a:ext cx="10145616" cy="6786391"/>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r>
              <a:rPr lang="en-US" dirty="0"/>
              <a:t>Why average an image?  Seems odd as geographic information is lost, temporal resolution is lost. History of an average image is interesting: e.g., photo of an Average Man:</a:t>
            </a:r>
            <a:br>
              <a:rPr lang="en-US" dirty="0"/>
            </a:br>
            <a:br>
              <a:rPr lang="en-US" dirty="0"/>
            </a:br>
            <a:r>
              <a:rPr lang="en-US" sz="3100" dirty="0"/>
              <a:t>To the right: average of 12 mathematicians.</a:t>
            </a:r>
            <a:br>
              <a:rPr lang="en-US" sz="3100" dirty="0"/>
            </a:br>
            <a:r>
              <a:rPr lang="en-US" sz="3100" dirty="0"/>
              <a:t>From: </a:t>
            </a:r>
            <a:r>
              <a:rPr lang="en-US" sz="3100" i="1" dirty="0">
                <a:effectLst/>
              </a:rPr>
              <a:t>Can You Identify These</a:t>
            </a:r>
            <a:r>
              <a:rPr lang="en-US" sz="3100" i="1" dirty="0"/>
              <a:t> </a:t>
            </a:r>
            <a:r>
              <a:rPr lang="en-US" sz="3100" i="1" dirty="0">
                <a:effectLst/>
              </a:rPr>
              <a:t>Mathematicians?</a:t>
            </a:r>
            <a:r>
              <a:rPr lang="en-US" sz="3100" i="1" dirty="0"/>
              <a:t> </a:t>
            </a:r>
            <a:r>
              <a:rPr lang="en-US" sz="3100" i="1" dirty="0">
                <a:effectLst/>
              </a:rPr>
              <a:t>by </a:t>
            </a:r>
            <a:br>
              <a:rPr lang="en-US" sz="3100" i="1" dirty="0">
                <a:effectLst/>
              </a:rPr>
            </a:br>
            <a:r>
              <a:rPr lang="en-US" sz="3100" i="1" dirty="0">
                <a:effectLst/>
              </a:rPr>
              <a:t>Stephen M. Stigler.  See also his “Seven Pillars of</a:t>
            </a:r>
            <a:br>
              <a:rPr lang="en-US" sz="3100" i="1" dirty="0">
                <a:effectLst/>
              </a:rPr>
            </a:br>
            <a:r>
              <a:rPr lang="en-US" sz="3100" i="1" dirty="0">
                <a:effectLst/>
              </a:rPr>
              <a:t>Statistical Wisdom” on the history of “Average”.</a:t>
            </a:r>
            <a:br>
              <a:rPr lang="en-US" sz="3100" i="1" dirty="0">
                <a:effectLst/>
              </a:rPr>
            </a:br>
            <a:br>
              <a:rPr lang="en-US" sz="3100" i="1" dirty="0">
                <a:effectLst/>
              </a:rPr>
            </a:br>
            <a:r>
              <a:rPr lang="en-US" sz="3100" i="1" dirty="0">
                <a:effectLst/>
              </a:rPr>
              <a:t>Averaging is used to reduce speckle in radar and laser,</a:t>
            </a:r>
            <a:br>
              <a:rPr lang="en-US" sz="3100" i="1" dirty="0">
                <a:effectLst/>
              </a:rPr>
            </a:br>
            <a:r>
              <a:rPr lang="en-US" sz="3100" i="1" dirty="0">
                <a:effectLst/>
              </a:rPr>
              <a:t>although at the expense of resolution. Ours is different</a:t>
            </a:r>
            <a:br>
              <a:rPr lang="en-US" sz="3100" i="1" dirty="0">
                <a:effectLst/>
              </a:rPr>
            </a:br>
            <a:r>
              <a:rPr lang="en-US" sz="3100" i="1" dirty="0">
                <a:effectLst/>
              </a:rPr>
              <a:t>and uniquely suited to DSCOVR/EPIC observation conditions.</a:t>
            </a:r>
            <a:br>
              <a:rPr lang="en-US" sz="3100" i="1" dirty="0">
                <a:effectLst/>
              </a:rPr>
            </a:br>
            <a:br>
              <a:rPr lang="en-US" sz="3100" i="1" dirty="0">
                <a:effectLst/>
              </a:rPr>
            </a:br>
            <a:br>
              <a:rPr lang="en-US" sz="3100" i="1" dirty="0">
                <a:effectLst/>
              </a:rPr>
            </a:br>
            <a:br>
              <a:rPr lang="en-US" sz="3100" dirty="0">
                <a:effectLst/>
                <a:latin typeface="Helvetica" pitchFamily="2" charset="0"/>
              </a:rPr>
            </a:br>
            <a:br>
              <a:rPr lang="en-US" sz="3100" dirty="0"/>
            </a:br>
            <a:br>
              <a:rPr lang="en-US" dirty="0"/>
            </a:br>
            <a:br>
              <a:rPr lang="en-US" dirty="0"/>
            </a:br>
            <a:br>
              <a:rPr lang="en-US" dirty="0"/>
            </a:br>
            <a:br>
              <a:rPr lang="en-US" dirty="0"/>
            </a:br>
            <a:br>
              <a:rPr lang="en-US" dirty="0"/>
            </a:br>
            <a:endParaRPr lang="en-US" dirty="0"/>
          </a:p>
        </p:txBody>
      </p:sp>
      <p:pic>
        <p:nvPicPr>
          <p:cNvPr id="4" name="Picture 3">
            <a:extLst>
              <a:ext uri="{FF2B5EF4-FFF2-40B4-BE49-F238E27FC236}">
                <a16:creationId xmlns:a16="http://schemas.microsoft.com/office/drawing/2014/main" id="{BFAB60C9-27BC-A83E-8FEE-15A2A8740F8A}"/>
              </a:ext>
            </a:extLst>
          </p:cNvPr>
          <p:cNvPicPr>
            <a:picLocks noChangeAspect="1"/>
          </p:cNvPicPr>
          <p:nvPr/>
        </p:nvPicPr>
        <p:blipFill>
          <a:blip r:embed="rId2"/>
          <a:stretch>
            <a:fillRect/>
          </a:stretch>
        </p:blipFill>
        <p:spPr>
          <a:xfrm>
            <a:off x="8465805" y="3043039"/>
            <a:ext cx="2330725" cy="2933612"/>
          </a:xfrm>
          <a:prstGeom prst="rect">
            <a:avLst/>
          </a:prstGeom>
        </p:spPr>
      </p:pic>
    </p:spTree>
    <p:extLst>
      <p:ext uri="{BB962C8B-B14F-4D97-AF65-F5344CB8AC3E}">
        <p14:creationId xmlns:p14="http://schemas.microsoft.com/office/powerpoint/2010/main" val="1237682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lanet, astronomical object, sphere, earth&#10;&#10;Description automatically generated">
            <a:extLst>
              <a:ext uri="{FF2B5EF4-FFF2-40B4-BE49-F238E27FC236}">
                <a16:creationId xmlns:a16="http://schemas.microsoft.com/office/drawing/2014/main" id="{F68F1073-AEAA-1AC3-347E-18AAA7B2BA9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9216" y="984803"/>
            <a:ext cx="3460326" cy="3474720"/>
          </a:xfrm>
          <a:prstGeom prst="rect">
            <a:avLst/>
          </a:prstGeom>
        </p:spPr>
      </p:pic>
      <p:sp>
        <p:nvSpPr>
          <p:cNvPr id="7" name="Frame 6">
            <a:extLst>
              <a:ext uri="{FF2B5EF4-FFF2-40B4-BE49-F238E27FC236}">
                <a16:creationId xmlns:a16="http://schemas.microsoft.com/office/drawing/2014/main" id="{807A81BC-0B30-3EE9-FD8D-E93C3784AFBC}"/>
              </a:ext>
            </a:extLst>
          </p:cNvPr>
          <p:cNvSpPr/>
          <p:nvPr/>
        </p:nvSpPr>
        <p:spPr>
          <a:xfrm>
            <a:off x="1296388" y="2146858"/>
            <a:ext cx="208722" cy="218661"/>
          </a:xfrm>
          <a:prstGeom prst="fram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C00000"/>
                </a:solidFill>
              </a:ln>
              <a:solidFill>
                <a:srgbClr val="FF0000"/>
              </a:solidFill>
            </a:endParaRPr>
          </a:p>
        </p:txBody>
      </p:sp>
      <p:sp>
        <p:nvSpPr>
          <p:cNvPr id="10" name="TextBox 9">
            <a:extLst>
              <a:ext uri="{FF2B5EF4-FFF2-40B4-BE49-F238E27FC236}">
                <a16:creationId xmlns:a16="http://schemas.microsoft.com/office/drawing/2014/main" id="{2EBDD97C-37B8-68B7-0C67-24AA9E6D053B}"/>
              </a:ext>
            </a:extLst>
          </p:cNvPr>
          <p:cNvSpPr txBox="1"/>
          <p:nvPr/>
        </p:nvSpPr>
        <p:spPr>
          <a:xfrm>
            <a:off x="502168" y="4684147"/>
            <a:ext cx="10569784" cy="2308324"/>
          </a:xfrm>
          <a:prstGeom prst="rect">
            <a:avLst/>
          </a:prstGeom>
          <a:noFill/>
        </p:spPr>
        <p:txBody>
          <a:bodyPr wrap="square" rtlCol="0">
            <a:spAutoFit/>
          </a:bodyPr>
          <a:lstStyle/>
          <a:p>
            <a:r>
              <a:rPr lang="en-US" sz="2400" dirty="0"/>
              <a:t>Panels a &amp; b: September 21, 2022, </a:t>
            </a:r>
            <a:r>
              <a:rPr lang="en-US" sz="2400" dirty="0">
                <a:effectLst/>
                <a:latin typeface="Arial" panose="020B0604020202020204" pitchFamily="34" charset="0"/>
              </a:rPr>
              <a:t>21:54 UTC and 12.54 UTC.</a:t>
            </a:r>
            <a:endParaRPr lang="en-US" sz="2400" dirty="0"/>
          </a:p>
          <a:p>
            <a:r>
              <a:rPr lang="en-US" sz="2400" dirty="0"/>
              <a:t>Panel c: average over the entire September 2017, 780 nm reflectance.</a:t>
            </a:r>
          </a:p>
          <a:p>
            <a:r>
              <a:rPr lang="en-US" sz="2400" dirty="0">
                <a:latin typeface="Arial" panose="020B0604020202020204" pitchFamily="34" charset="0"/>
              </a:rPr>
              <a:t>R</a:t>
            </a:r>
            <a:r>
              <a:rPr lang="en-US" sz="2400" dirty="0">
                <a:effectLst/>
                <a:latin typeface="Arial" panose="020B0604020202020204" pitchFamily="34" charset="0"/>
              </a:rPr>
              <a:t>ed boxes are pinned in CCD space as the Earth spins underneath. Tailored to EPIC observations. </a:t>
            </a:r>
            <a:r>
              <a:rPr lang="en-US" sz="2400" dirty="0">
                <a:latin typeface="Arial" panose="020B0604020202020204" pitchFamily="34" charset="0"/>
              </a:rPr>
              <a:t>Brights bands in panel (c) are ITCZ clouds.</a:t>
            </a:r>
          </a:p>
          <a:p>
            <a:r>
              <a:rPr lang="en-US" sz="2400" b="1" i="1" dirty="0"/>
              <a:t>Next slide: condition by surface type  -- only cloud-free ocean pixels.</a:t>
            </a:r>
          </a:p>
          <a:p>
            <a:endParaRPr lang="en-US" sz="2400" dirty="0"/>
          </a:p>
        </p:txBody>
      </p:sp>
      <p:grpSp>
        <p:nvGrpSpPr>
          <p:cNvPr id="14" name="Group 13">
            <a:extLst>
              <a:ext uri="{FF2B5EF4-FFF2-40B4-BE49-F238E27FC236}">
                <a16:creationId xmlns:a16="http://schemas.microsoft.com/office/drawing/2014/main" id="{EDDB411C-E023-7FA1-BC6D-F64E52512914}"/>
              </a:ext>
            </a:extLst>
          </p:cNvPr>
          <p:cNvGrpSpPr/>
          <p:nvPr/>
        </p:nvGrpSpPr>
        <p:grpSpPr>
          <a:xfrm>
            <a:off x="6952534" y="815927"/>
            <a:ext cx="4768938" cy="3777175"/>
            <a:chOff x="7154561" y="815927"/>
            <a:chExt cx="4768938" cy="3777175"/>
          </a:xfrm>
        </p:grpSpPr>
        <p:pic>
          <p:nvPicPr>
            <p:cNvPr id="11" name="Picture 10" descr="A picture containing astronomical object, sphere, planet, celestial event&#10;&#10;Description automatically generated">
              <a:extLst>
                <a:ext uri="{FF2B5EF4-FFF2-40B4-BE49-F238E27FC236}">
                  <a16:creationId xmlns:a16="http://schemas.microsoft.com/office/drawing/2014/main" id="{1EB1B461-21D5-DD8C-2F0F-7E49F2D04BF3}"/>
                </a:ext>
              </a:extLst>
            </p:cNvPr>
            <p:cNvPicPr>
              <a:picLocks noChangeAspect="1"/>
            </p:cNvPicPr>
            <p:nvPr/>
          </p:nvPicPr>
          <p:blipFill>
            <a:blip r:embed="rId3"/>
            <a:stretch>
              <a:fillRect/>
            </a:stretch>
          </p:blipFill>
          <p:spPr>
            <a:xfrm>
              <a:off x="7154561" y="976183"/>
              <a:ext cx="3474720" cy="3474720"/>
            </a:xfrm>
            <a:prstGeom prst="rect">
              <a:avLst/>
            </a:prstGeom>
          </p:spPr>
        </p:pic>
        <p:sp>
          <p:nvSpPr>
            <p:cNvPr id="9" name="Frame 8">
              <a:extLst>
                <a:ext uri="{FF2B5EF4-FFF2-40B4-BE49-F238E27FC236}">
                  <a16:creationId xmlns:a16="http://schemas.microsoft.com/office/drawing/2014/main" id="{AD4D4985-BF9F-746F-D288-C8CB2AD8CEEC}"/>
                </a:ext>
              </a:extLst>
            </p:cNvPr>
            <p:cNvSpPr/>
            <p:nvPr/>
          </p:nvSpPr>
          <p:spPr>
            <a:xfrm>
              <a:off x="8386287" y="2160112"/>
              <a:ext cx="208722" cy="218661"/>
            </a:xfrm>
            <a:prstGeom prst="fram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C00000"/>
                  </a:solidFill>
                </a:ln>
                <a:solidFill>
                  <a:srgbClr val="FF0000"/>
                </a:solidFill>
              </a:endParaRPr>
            </a:p>
          </p:txBody>
        </p:sp>
        <p:pic>
          <p:nvPicPr>
            <p:cNvPr id="13" name="Picture 12" descr="A graph of reflection of a reflection of a reflection of a reflection of a reflection of a reflection of a reflection of a reflection of a reflection of a reflection of a reflection of a reflection of a&#10;&#10;Description automatically generated with medium confidence">
              <a:extLst>
                <a:ext uri="{FF2B5EF4-FFF2-40B4-BE49-F238E27FC236}">
                  <a16:creationId xmlns:a16="http://schemas.microsoft.com/office/drawing/2014/main" id="{A3C9C3D9-CB2F-7B3B-9395-9C9ADADD70F1}"/>
                </a:ext>
              </a:extLst>
            </p:cNvPr>
            <p:cNvPicPr>
              <a:picLocks noChangeAspect="1"/>
            </p:cNvPicPr>
            <p:nvPr/>
          </p:nvPicPr>
          <p:blipFill>
            <a:blip r:embed="rId4"/>
            <a:stretch>
              <a:fillRect/>
            </a:stretch>
          </p:blipFill>
          <p:spPr>
            <a:xfrm>
              <a:off x="10637562" y="815927"/>
              <a:ext cx="1285937" cy="3777175"/>
            </a:xfrm>
            <a:prstGeom prst="rect">
              <a:avLst/>
            </a:prstGeom>
          </p:spPr>
        </p:pic>
      </p:grpSp>
      <p:grpSp>
        <p:nvGrpSpPr>
          <p:cNvPr id="15" name="Group 14">
            <a:extLst>
              <a:ext uri="{FF2B5EF4-FFF2-40B4-BE49-F238E27FC236}">
                <a16:creationId xmlns:a16="http://schemas.microsoft.com/office/drawing/2014/main" id="{F76A025C-A9DB-7370-2BF4-D36749A8B2EB}"/>
              </a:ext>
            </a:extLst>
          </p:cNvPr>
          <p:cNvGrpSpPr/>
          <p:nvPr/>
        </p:nvGrpSpPr>
        <p:grpSpPr>
          <a:xfrm>
            <a:off x="3525158" y="984803"/>
            <a:ext cx="3431760" cy="3474720"/>
            <a:chOff x="3549511" y="976183"/>
            <a:chExt cx="3431760" cy="3474720"/>
          </a:xfrm>
        </p:grpSpPr>
        <p:pic>
          <p:nvPicPr>
            <p:cNvPr id="6" name="Picture 5" descr="A picture containing planet, earth, astronomical object, sphere&#10;&#10;Description automatically generated">
              <a:extLst>
                <a:ext uri="{FF2B5EF4-FFF2-40B4-BE49-F238E27FC236}">
                  <a16:creationId xmlns:a16="http://schemas.microsoft.com/office/drawing/2014/main" id="{45CB52F8-C2CF-BDD4-4560-0010781BA31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549511" y="976183"/>
              <a:ext cx="3431760" cy="3474720"/>
            </a:xfrm>
            <a:prstGeom prst="rect">
              <a:avLst/>
            </a:prstGeom>
          </p:spPr>
        </p:pic>
        <p:sp>
          <p:nvSpPr>
            <p:cNvPr id="8" name="Frame 7">
              <a:extLst>
                <a:ext uri="{FF2B5EF4-FFF2-40B4-BE49-F238E27FC236}">
                  <a16:creationId xmlns:a16="http://schemas.microsoft.com/office/drawing/2014/main" id="{02D3D431-49B6-7BE1-12AD-A3E15089C7F5}"/>
                </a:ext>
              </a:extLst>
            </p:cNvPr>
            <p:cNvSpPr/>
            <p:nvPr/>
          </p:nvSpPr>
          <p:spPr>
            <a:xfrm>
              <a:off x="4788334" y="2130293"/>
              <a:ext cx="208722" cy="218661"/>
            </a:xfrm>
            <a:prstGeom prst="frame">
              <a:avLst/>
            </a:prstGeom>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C00000"/>
                  </a:solidFill>
                </a:ln>
                <a:solidFill>
                  <a:srgbClr val="FF0000"/>
                </a:solidFill>
              </a:endParaRPr>
            </a:p>
          </p:txBody>
        </p:sp>
      </p:grpSp>
      <p:sp>
        <p:nvSpPr>
          <p:cNvPr id="16" name="TextBox 15">
            <a:extLst>
              <a:ext uri="{FF2B5EF4-FFF2-40B4-BE49-F238E27FC236}">
                <a16:creationId xmlns:a16="http://schemas.microsoft.com/office/drawing/2014/main" id="{370CEF93-AD39-8A6D-370A-7DCAC4A4A490}"/>
              </a:ext>
            </a:extLst>
          </p:cNvPr>
          <p:cNvSpPr txBox="1"/>
          <p:nvPr/>
        </p:nvSpPr>
        <p:spPr>
          <a:xfrm>
            <a:off x="170025" y="976183"/>
            <a:ext cx="332142" cy="461665"/>
          </a:xfrm>
          <a:prstGeom prst="rect">
            <a:avLst/>
          </a:prstGeom>
          <a:noFill/>
        </p:spPr>
        <p:txBody>
          <a:bodyPr wrap="none" rtlCol="0">
            <a:spAutoFit/>
          </a:bodyPr>
          <a:lstStyle/>
          <a:p>
            <a:r>
              <a:rPr lang="en-US" sz="2400" dirty="0">
                <a:solidFill>
                  <a:schemeClr val="bg1"/>
                </a:solidFill>
              </a:rPr>
              <a:t>a</a:t>
            </a:r>
          </a:p>
        </p:txBody>
      </p:sp>
      <p:sp>
        <p:nvSpPr>
          <p:cNvPr id="17" name="TextBox 16">
            <a:extLst>
              <a:ext uri="{FF2B5EF4-FFF2-40B4-BE49-F238E27FC236}">
                <a16:creationId xmlns:a16="http://schemas.microsoft.com/office/drawing/2014/main" id="{9017A0D1-3D37-880A-92B8-5C8A9DC0CF45}"/>
              </a:ext>
            </a:extLst>
          </p:cNvPr>
          <p:cNvSpPr txBox="1"/>
          <p:nvPr/>
        </p:nvSpPr>
        <p:spPr>
          <a:xfrm>
            <a:off x="3477512" y="976183"/>
            <a:ext cx="346570" cy="461665"/>
          </a:xfrm>
          <a:prstGeom prst="rect">
            <a:avLst/>
          </a:prstGeom>
          <a:noFill/>
        </p:spPr>
        <p:txBody>
          <a:bodyPr wrap="none" rtlCol="0">
            <a:spAutoFit/>
          </a:bodyPr>
          <a:lstStyle/>
          <a:p>
            <a:r>
              <a:rPr lang="en-US" sz="2400" dirty="0">
                <a:solidFill>
                  <a:schemeClr val="bg1"/>
                </a:solidFill>
              </a:rPr>
              <a:t>b</a:t>
            </a:r>
          </a:p>
        </p:txBody>
      </p:sp>
      <p:sp>
        <p:nvSpPr>
          <p:cNvPr id="18" name="TextBox 17">
            <a:extLst>
              <a:ext uri="{FF2B5EF4-FFF2-40B4-BE49-F238E27FC236}">
                <a16:creationId xmlns:a16="http://schemas.microsoft.com/office/drawing/2014/main" id="{A78EA839-32EC-9E96-ED6E-77E09297423E}"/>
              </a:ext>
            </a:extLst>
          </p:cNvPr>
          <p:cNvSpPr txBox="1"/>
          <p:nvPr/>
        </p:nvSpPr>
        <p:spPr>
          <a:xfrm>
            <a:off x="6912595" y="976183"/>
            <a:ext cx="314510" cy="461665"/>
          </a:xfrm>
          <a:prstGeom prst="rect">
            <a:avLst/>
          </a:prstGeom>
          <a:noFill/>
        </p:spPr>
        <p:txBody>
          <a:bodyPr wrap="none" rtlCol="0">
            <a:spAutoFit/>
          </a:bodyPr>
          <a:lstStyle/>
          <a:p>
            <a:r>
              <a:rPr lang="en-US" sz="2400" dirty="0">
                <a:solidFill>
                  <a:schemeClr val="bg1"/>
                </a:solidFill>
              </a:rPr>
              <a:t>c</a:t>
            </a:r>
          </a:p>
        </p:txBody>
      </p:sp>
      <p:sp>
        <p:nvSpPr>
          <p:cNvPr id="3" name="TextBox 2">
            <a:extLst>
              <a:ext uri="{FF2B5EF4-FFF2-40B4-BE49-F238E27FC236}">
                <a16:creationId xmlns:a16="http://schemas.microsoft.com/office/drawing/2014/main" id="{F561F5C0-457A-B05F-5F29-A47EBAB59766}"/>
              </a:ext>
            </a:extLst>
          </p:cNvPr>
          <p:cNvSpPr txBox="1"/>
          <p:nvPr/>
        </p:nvSpPr>
        <p:spPr>
          <a:xfrm>
            <a:off x="69216" y="216675"/>
            <a:ext cx="11606254" cy="800219"/>
          </a:xfrm>
          <a:prstGeom prst="rect">
            <a:avLst/>
          </a:prstGeom>
          <a:noFill/>
        </p:spPr>
        <p:txBody>
          <a:bodyPr wrap="none" rtlCol="0">
            <a:spAutoFit/>
          </a:bodyPr>
          <a:lstStyle/>
          <a:p>
            <a:r>
              <a:rPr lang="en-US" sz="2800" b="1" dirty="0"/>
              <a:t>Construction of the CCD pixel-pinned, time averaged global reflectance maps</a:t>
            </a:r>
          </a:p>
          <a:p>
            <a:endParaRPr lang="en-US" dirty="0"/>
          </a:p>
        </p:txBody>
      </p:sp>
    </p:spTree>
    <p:extLst>
      <p:ext uri="{BB962C8B-B14F-4D97-AF65-F5344CB8AC3E}">
        <p14:creationId xmlns:p14="http://schemas.microsoft.com/office/powerpoint/2010/main" val="1466883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sphere, planet, astronomical object, circle&#10;&#10;Description automatically generated">
            <a:extLst>
              <a:ext uri="{FF2B5EF4-FFF2-40B4-BE49-F238E27FC236}">
                <a16:creationId xmlns:a16="http://schemas.microsoft.com/office/drawing/2014/main" id="{00FF6383-76F3-5483-CE27-0BC0F0E2B67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124739" y="368926"/>
            <a:ext cx="2072640" cy="2072640"/>
          </a:xfrm>
          <a:prstGeom prst="rect">
            <a:avLst/>
          </a:prstGeom>
        </p:spPr>
      </p:pic>
      <p:sp>
        <p:nvSpPr>
          <p:cNvPr id="21" name="TextBox 20">
            <a:extLst>
              <a:ext uri="{FF2B5EF4-FFF2-40B4-BE49-F238E27FC236}">
                <a16:creationId xmlns:a16="http://schemas.microsoft.com/office/drawing/2014/main" id="{A1DA249D-407B-C811-ED8B-379CC2B937C7}"/>
              </a:ext>
            </a:extLst>
          </p:cNvPr>
          <p:cNvSpPr txBox="1"/>
          <p:nvPr/>
        </p:nvSpPr>
        <p:spPr>
          <a:xfrm>
            <a:off x="2852320" y="6033"/>
            <a:ext cx="645792" cy="369332"/>
          </a:xfrm>
          <a:prstGeom prst="rect">
            <a:avLst/>
          </a:prstGeom>
          <a:noFill/>
        </p:spPr>
        <p:txBody>
          <a:bodyPr wrap="square" rtlCol="0">
            <a:spAutoFit/>
          </a:bodyPr>
          <a:lstStyle/>
          <a:p>
            <a:pPr algn="ctr"/>
            <a:r>
              <a:rPr lang="en-US" dirty="0"/>
              <a:t>June</a:t>
            </a:r>
          </a:p>
        </p:txBody>
      </p:sp>
      <p:sp>
        <p:nvSpPr>
          <p:cNvPr id="28" name="TextBox 27">
            <a:extLst>
              <a:ext uri="{FF2B5EF4-FFF2-40B4-BE49-F238E27FC236}">
                <a16:creationId xmlns:a16="http://schemas.microsoft.com/office/drawing/2014/main" id="{BE0CCD52-9B8F-4546-56FB-7860771E1F43}"/>
              </a:ext>
            </a:extLst>
          </p:cNvPr>
          <p:cNvSpPr txBox="1"/>
          <p:nvPr/>
        </p:nvSpPr>
        <p:spPr>
          <a:xfrm>
            <a:off x="4540800" y="6033"/>
            <a:ext cx="1353899" cy="369332"/>
          </a:xfrm>
          <a:prstGeom prst="rect">
            <a:avLst/>
          </a:prstGeom>
          <a:noFill/>
        </p:spPr>
        <p:txBody>
          <a:bodyPr wrap="square" rtlCol="0">
            <a:spAutoFit/>
          </a:bodyPr>
          <a:lstStyle/>
          <a:p>
            <a:pPr algn="ctr"/>
            <a:r>
              <a:rPr lang="en-US" dirty="0"/>
              <a:t>September</a:t>
            </a:r>
          </a:p>
        </p:txBody>
      </p:sp>
      <p:sp>
        <p:nvSpPr>
          <p:cNvPr id="29" name="TextBox 28">
            <a:extLst>
              <a:ext uri="{FF2B5EF4-FFF2-40B4-BE49-F238E27FC236}">
                <a16:creationId xmlns:a16="http://schemas.microsoft.com/office/drawing/2014/main" id="{45A05B52-1AAA-0751-061C-7328FF517387}"/>
              </a:ext>
            </a:extLst>
          </p:cNvPr>
          <p:cNvSpPr txBox="1"/>
          <p:nvPr/>
        </p:nvSpPr>
        <p:spPr>
          <a:xfrm>
            <a:off x="6613440" y="6033"/>
            <a:ext cx="1353899" cy="369332"/>
          </a:xfrm>
          <a:prstGeom prst="rect">
            <a:avLst/>
          </a:prstGeom>
          <a:noFill/>
        </p:spPr>
        <p:txBody>
          <a:bodyPr wrap="square" rtlCol="0">
            <a:spAutoFit/>
          </a:bodyPr>
          <a:lstStyle/>
          <a:p>
            <a:pPr algn="ctr"/>
            <a:r>
              <a:rPr lang="en-US" dirty="0"/>
              <a:t>December</a:t>
            </a:r>
          </a:p>
        </p:txBody>
      </p:sp>
      <p:sp>
        <p:nvSpPr>
          <p:cNvPr id="30" name="TextBox 29">
            <a:extLst>
              <a:ext uri="{FF2B5EF4-FFF2-40B4-BE49-F238E27FC236}">
                <a16:creationId xmlns:a16="http://schemas.microsoft.com/office/drawing/2014/main" id="{8A827E56-5955-EE8C-8388-B6F5689B8CE4}"/>
              </a:ext>
            </a:extLst>
          </p:cNvPr>
          <p:cNvSpPr txBox="1"/>
          <p:nvPr/>
        </p:nvSpPr>
        <p:spPr>
          <a:xfrm rot="16200000">
            <a:off x="1492675" y="5266965"/>
            <a:ext cx="894797" cy="369332"/>
          </a:xfrm>
          <a:prstGeom prst="rect">
            <a:avLst/>
          </a:prstGeom>
          <a:noFill/>
        </p:spPr>
        <p:txBody>
          <a:bodyPr wrap="none" rtlCol="0">
            <a:spAutoFit/>
          </a:bodyPr>
          <a:lstStyle/>
          <a:p>
            <a:r>
              <a:rPr lang="en-US" dirty="0"/>
              <a:t>780 nm</a:t>
            </a:r>
          </a:p>
        </p:txBody>
      </p:sp>
      <p:sp>
        <p:nvSpPr>
          <p:cNvPr id="31" name="TextBox 30">
            <a:extLst>
              <a:ext uri="{FF2B5EF4-FFF2-40B4-BE49-F238E27FC236}">
                <a16:creationId xmlns:a16="http://schemas.microsoft.com/office/drawing/2014/main" id="{A3ED7A62-0FEC-589E-F086-0182F8807BDD}"/>
              </a:ext>
            </a:extLst>
          </p:cNvPr>
          <p:cNvSpPr txBox="1"/>
          <p:nvPr/>
        </p:nvSpPr>
        <p:spPr>
          <a:xfrm rot="16200000">
            <a:off x="1492675" y="3244333"/>
            <a:ext cx="894797" cy="369332"/>
          </a:xfrm>
          <a:prstGeom prst="rect">
            <a:avLst/>
          </a:prstGeom>
          <a:noFill/>
        </p:spPr>
        <p:txBody>
          <a:bodyPr wrap="none" rtlCol="0">
            <a:spAutoFit/>
          </a:bodyPr>
          <a:lstStyle/>
          <a:p>
            <a:r>
              <a:rPr lang="en-US" dirty="0"/>
              <a:t>680 nm</a:t>
            </a:r>
          </a:p>
        </p:txBody>
      </p:sp>
      <p:sp>
        <p:nvSpPr>
          <p:cNvPr id="32" name="TextBox 31">
            <a:extLst>
              <a:ext uri="{FF2B5EF4-FFF2-40B4-BE49-F238E27FC236}">
                <a16:creationId xmlns:a16="http://schemas.microsoft.com/office/drawing/2014/main" id="{373B9396-F68B-3976-5DF6-29A20CA3A776}"/>
              </a:ext>
            </a:extLst>
          </p:cNvPr>
          <p:cNvSpPr txBox="1"/>
          <p:nvPr/>
        </p:nvSpPr>
        <p:spPr>
          <a:xfrm rot="16200000">
            <a:off x="1492674" y="1216385"/>
            <a:ext cx="894797" cy="369332"/>
          </a:xfrm>
          <a:prstGeom prst="rect">
            <a:avLst/>
          </a:prstGeom>
          <a:noFill/>
        </p:spPr>
        <p:txBody>
          <a:bodyPr wrap="none" rtlCol="0">
            <a:spAutoFit/>
          </a:bodyPr>
          <a:lstStyle/>
          <a:p>
            <a:r>
              <a:rPr lang="en-US" dirty="0"/>
              <a:t>443 nm</a:t>
            </a:r>
          </a:p>
        </p:txBody>
      </p:sp>
      <p:sp>
        <p:nvSpPr>
          <p:cNvPr id="35" name="TextBox 34">
            <a:extLst>
              <a:ext uri="{FF2B5EF4-FFF2-40B4-BE49-F238E27FC236}">
                <a16:creationId xmlns:a16="http://schemas.microsoft.com/office/drawing/2014/main" id="{F742BE39-B81D-185C-0E2D-8499C12F9294}"/>
              </a:ext>
            </a:extLst>
          </p:cNvPr>
          <p:cNvSpPr txBox="1"/>
          <p:nvPr/>
        </p:nvSpPr>
        <p:spPr>
          <a:xfrm>
            <a:off x="41666" y="711463"/>
            <a:ext cx="1967333" cy="7478970"/>
          </a:xfrm>
          <a:prstGeom prst="rect">
            <a:avLst/>
          </a:prstGeom>
          <a:noFill/>
        </p:spPr>
        <p:txBody>
          <a:bodyPr wrap="none" rtlCol="0">
            <a:spAutoFit/>
          </a:bodyPr>
          <a:lstStyle/>
          <a:p>
            <a:r>
              <a:rPr lang="en-US" sz="2400" b="1" dirty="0">
                <a:solidFill>
                  <a:srgbClr val="FF0000"/>
                </a:solidFill>
              </a:rPr>
              <a:t>Clear water </a:t>
            </a:r>
          </a:p>
          <a:p>
            <a:r>
              <a:rPr lang="en-US" sz="2400" b="1" dirty="0">
                <a:solidFill>
                  <a:srgbClr val="FF0000"/>
                </a:solidFill>
              </a:rPr>
              <a:t>only</a:t>
            </a:r>
          </a:p>
          <a:p>
            <a:r>
              <a:rPr lang="en-US" sz="2400" dirty="0"/>
              <a:t>Columns:</a:t>
            </a:r>
          </a:p>
          <a:p>
            <a:r>
              <a:rPr lang="en-US" sz="2400" dirty="0"/>
              <a:t>Seasonal.  </a:t>
            </a:r>
          </a:p>
          <a:p>
            <a:r>
              <a:rPr lang="en-US" sz="2400" dirty="0"/>
              <a:t>The Poles</a:t>
            </a:r>
          </a:p>
          <a:p>
            <a:r>
              <a:rPr lang="en-US" sz="2400" dirty="0"/>
              <a:t>are beacons.</a:t>
            </a:r>
          </a:p>
          <a:p>
            <a:endParaRPr lang="en-US" sz="2400" dirty="0"/>
          </a:p>
          <a:p>
            <a:r>
              <a:rPr lang="en-US" sz="2400" dirty="0"/>
              <a:t>Can this  </a:t>
            </a:r>
          </a:p>
          <a:p>
            <a:r>
              <a:rPr lang="en-US" sz="2400" dirty="0"/>
              <a:t>display be</a:t>
            </a:r>
          </a:p>
          <a:p>
            <a:r>
              <a:rPr lang="en-US" sz="2400" dirty="0"/>
              <a:t>understood</a:t>
            </a:r>
          </a:p>
          <a:p>
            <a:r>
              <a:rPr lang="en-US" sz="2400" dirty="0"/>
              <a:t>by high school</a:t>
            </a:r>
          </a:p>
          <a:p>
            <a:r>
              <a:rPr lang="en-US" sz="2400" dirty="0"/>
              <a:t>students?</a:t>
            </a:r>
          </a:p>
          <a:p>
            <a:r>
              <a:rPr lang="en-US" sz="2400" dirty="0"/>
              <a:t>Educational</a:t>
            </a:r>
          </a:p>
          <a:p>
            <a:r>
              <a:rPr lang="en-US" sz="2400" dirty="0"/>
              <a:t>Outreach for</a:t>
            </a:r>
          </a:p>
          <a:p>
            <a:r>
              <a:rPr lang="en-US" sz="2400" dirty="0"/>
              <a:t>EPIC.</a:t>
            </a:r>
          </a:p>
          <a:p>
            <a:endParaRPr lang="en-US" sz="2400" dirty="0"/>
          </a:p>
          <a:p>
            <a:endParaRPr lang="en-US" sz="2400" dirty="0"/>
          </a:p>
          <a:p>
            <a:endParaRPr lang="en-US" sz="2400" dirty="0"/>
          </a:p>
          <a:p>
            <a:endParaRPr lang="en-US" sz="2400" dirty="0"/>
          </a:p>
          <a:p>
            <a:endParaRPr lang="en-US" sz="2400" dirty="0"/>
          </a:p>
        </p:txBody>
      </p:sp>
      <p:pic>
        <p:nvPicPr>
          <p:cNvPr id="37" name="Picture 36" descr="A picture containing sphere, planet, ball, astronomical object&#10;&#10;Description automatically generated">
            <a:extLst>
              <a:ext uri="{FF2B5EF4-FFF2-40B4-BE49-F238E27FC236}">
                <a16:creationId xmlns:a16="http://schemas.microsoft.com/office/drawing/2014/main" id="{1078D80F-C43F-6C26-A8F2-C84B7B92FD7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24739" y="2378308"/>
            <a:ext cx="2072640" cy="2072640"/>
          </a:xfrm>
          <a:prstGeom prst="rect">
            <a:avLst/>
          </a:prstGeom>
        </p:spPr>
      </p:pic>
      <p:sp>
        <p:nvSpPr>
          <p:cNvPr id="38" name="TextBox 37">
            <a:extLst>
              <a:ext uri="{FF2B5EF4-FFF2-40B4-BE49-F238E27FC236}">
                <a16:creationId xmlns:a16="http://schemas.microsoft.com/office/drawing/2014/main" id="{42063F16-3D04-2857-8C50-0D86C91B6467}"/>
              </a:ext>
            </a:extLst>
          </p:cNvPr>
          <p:cNvSpPr txBox="1"/>
          <p:nvPr/>
        </p:nvSpPr>
        <p:spPr>
          <a:xfrm>
            <a:off x="1031358" y="2658140"/>
            <a:ext cx="184731" cy="369332"/>
          </a:xfrm>
          <a:prstGeom prst="rect">
            <a:avLst/>
          </a:prstGeom>
          <a:noFill/>
        </p:spPr>
        <p:txBody>
          <a:bodyPr wrap="none" rtlCol="0">
            <a:spAutoFit/>
          </a:bodyPr>
          <a:lstStyle/>
          <a:p>
            <a:endParaRPr lang="en-US" dirty="0"/>
          </a:p>
        </p:txBody>
      </p:sp>
      <p:pic>
        <p:nvPicPr>
          <p:cNvPr id="40" name="Picture 39" descr="A picture containing sphere, planet, astronomical object, ball&#10;&#10;Description automatically generated">
            <a:extLst>
              <a:ext uri="{FF2B5EF4-FFF2-40B4-BE49-F238E27FC236}">
                <a16:creationId xmlns:a16="http://schemas.microsoft.com/office/drawing/2014/main" id="{35920848-9707-040A-004E-83D6AE8F0CA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124738" y="4407296"/>
            <a:ext cx="2072640" cy="2072640"/>
          </a:xfrm>
          <a:prstGeom prst="rect">
            <a:avLst/>
          </a:prstGeom>
        </p:spPr>
      </p:pic>
      <p:pic>
        <p:nvPicPr>
          <p:cNvPr id="41" name="Picture 40" descr="A graph of reflection of a reflection of a reflection of a reflection of a reflection of a reflection of a reflection of a reflection of a reflection of a reflection of a reflection of a reflection of a&#10;&#10;Description automatically generated with medium confidence">
            <a:extLst>
              <a:ext uri="{FF2B5EF4-FFF2-40B4-BE49-F238E27FC236}">
                <a16:creationId xmlns:a16="http://schemas.microsoft.com/office/drawing/2014/main" id="{37029B20-B018-C733-B143-009023B0B0E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421448" y="2013729"/>
            <a:ext cx="933226" cy="2741160"/>
          </a:xfrm>
          <a:prstGeom prst="rect">
            <a:avLst/>
          </a:prstGeom>
        </p:spPr>
      </p:pic>
      <p:pic>
        <p:nvPicPr>
          <p:cNvPr id="43" name="Picture 42" descr="A picture containing sphere, astronomical object, planet, circle&#10;&#10;Description automatically generated">
            <a:extLst>
              <a:ext uri="{FF2B5EF4-FFF2-40B4-BE49-F238E27FC236}">
                <a16:creationId xmlns:a16="http://schemas.microsoft.com/office/drawing/2014/main" id="{F78FCFCE-9251-4F6F-8687-7386798C0E9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197378" y="368699"/>
            <a:ext cx="2072640" cy="2072640"/>
          </a:xfrm>
          <a:prstGeom prst="rect">
            <a:avLst/>
          </a:prstGeom>
        </p:spPr>
      </p:pic>
      <p:pic>
        <p:nvPicPr>
          <p:cNvPr id="45" name="Picture 44" descr="A picture containing sphere, astronomical object, planet, circle&#10;&#10;Description automatically generated">
            <a:extLst>
              <a:ext uri="{FF2B5EF4-FFF2-40B4-BE49-F238E27FC236}">
                <a16:creationId xmlns:a16="http://schemas.microsoft.com/office/drawing/2014/main" id="{38FA24E8-ABC5-5691-2C34-D6BB54D1D76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176114" y="2361841"/>
            <a:ext cx="2072640" cy="2072640"/>
          </a:xfrm>
          <a:prstGeom prst="rect">
            <a:avLst/>
          </a:prstGeom>
        </p:spPr>
      </p:pic>
      <p:pic>
        <p:nvPicPr>
          <p:cNvPr id="47" name="Picture 46" descr="A picture containing sphere, astronomical object, planet, circle&#10;&#10;Description automatically generated">
            <a:extLst>
              <a:ext uri="{FF2B5EF4-FFF2-40B4-BE49-F238E27FC236}">
                <a16:creationId xmlns:a16="http://schemas.microsoft.com/office/drawing/2014/main" id="{8D738C5B-EC91-72F0-70F0-3D061959BAF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176112" y="4407296"/>
            <a:ext cx="2072640" cy="2072640"/>
          </a:xfrm>
          <a:prstGeom prst="rect">
            <a:avLst/>
          </a:prstGeom>
        </p:spPr>
      </p:pic>
      <p:pic>
        <p:nvPicPr>
          <p:cNvPr id="50" name="Picture 49" descr="A picture containing sphere, circle, planet&#10;&#10;Description automatically generated">
            <a:extLst>
              <a:ext uri="{FF2B5EF4-FFF2-40B4-BE49-F238E27FC236}">
                <a16:creationId xmlns:a16="http://schemas.microsoft.com/office/drawing/2014/main" id="{EEE8414A-4DC9-3237-6E9D-99D04F15C2DE}"/>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248753" y="368699"/>
            <a:ext cx="2072640" cy="2072640"/>
          </a:xfrm>
          <a:prstGeom prst="rect">
            <a:avLst/>
          </a:prstGeom>
        </p:spPr>
      </p:pic>
      <p:pic>
        <p:nvPicPr>
          <p:cNvPr id="52" name="Picture 51" descr="A black and white image of a sphere&#10;&#10;Description automatically generated with low confidence">
            <a:extLst>
              <a:ext uri="{FF2B5EF4-FFF2-40B4-BE49-F238E27FC236}">
                <a16:creationId xmlns:a16="http://schemas.microsoft.com/office/drawing/2014/main" id="{A11FF134-A6C0-147E-24BC-9E6FF8686A9C}"/>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248750" y="2361841"/>
            <a:ext cx="2072640" cy="2072640"/>
          </a:xfrm>
          <a:prstGeom prst="rect">
            <a:avLst/>
          </a:prstGeom>
        </p:spPr>
      </p:pic>
      <p:pic>
        <p:nvPicPr>
          <p:cNvPr id="54" name="Picture 53" descr="A picture containing sphere, circle, planet, black and white&#10;&#10;Description automatically generated">
            <a:extLst>
              <a:ext uri="{FF2B5EF4-FFF2-40B4-BE49-F238E27FC236}">
                <a16:creationId xmlns:a16="http://schemas.microsoft.com/office/drawing/2014/main" id="{2032B8B4-9670-454E-BFC8-B7149D918522}"/>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6248747" y="4407296"/>
            <a:ext cx="2072640" cy="2072640"/>
          </a:xfrm>
          <a:prstGeom prst="rect">
            <a:avLst/>
          </a:prstGeom>
        </p:spPr>
      </p:pic>
      <p:sp>
        <p:nvSpPr>
          <p:cNvPr id="6" name="TextBox 5">
            <a:extLst>
              <a:ext uri="{FF2B5EF4-FFF2-40B4-BE49-F238E27FC236}">
                <a16:creationId xmlns:a16="http://schemas.microsoft.com/office/drawing/2014/main" id="{A49977FD-3F1F-7E90-170F-AC7BCC1B9C63}"/>
              </a:ext>
            </a:extLst>
          </p:cNvPr>
          <p:cNvSpPr txBox="1"/>
          <p:nvPr/>
        </p:nvSpPr>
        <p:spPr>
          <a:xfrm>
            <a:off x="9354674" y="442149"/>
            <a:ext cx="2795660" cy="4801314"/>
          </a:xfrm>
          <a:prstGeom prst="rect">
            <a:avLst/>
          </a:prstGeom>
          <a:noFill/>
        </p:spPr>
        <p:txBody>
          <a:bodyPr wrap="square" rtlCol="0">
            <a:spAutoFit/>
          </a:bodyPr>
          <a:lstStyle/>
          <a:p>
            <a:r>
              <a:rPr lang="en-US" sz="2400" dirty="0"/>
              <a:t>Rows: atmospheric scattering; Rayleigh effect evident;</a:t>
            </a:r>
          </a:p>
          <a:p>
            <a:endParaRPr lang="en-US" sz="2400" dirty="0"/>
          </a:p>
          <a:p>
            <a:r>
              <a:rPr lang="en-US" sz="2400" dirty="0"/>
              <a:t>In accordance with the ”blue sky” scattering, the atmosphere is brightest at 443 nm.</a:t>
            </a:r>
          </a:p>
          <a:p>
            <a:endParaRPr lang="en-US" sz="2400" dirty="0"/>
          </a:p>
          <a:p>
            <a:r>
              <a:rPr lang="en-US" sz="2400" b="1" dirty="0">
                <a:solidFill>
                  <a:schemeClr val="accent5">
                    <a:lumMod val="75000"/>
                  </a:schemeClr>
                </a:solidFill>
              </a:rPr>
              <a:t>The central bright spot is ocean glitter.</a:t>
            </a:r>
            <a:endParaRPr lang="en-US" sz="1800" b="1" dirty="0">
              <a:solidFill>
                <a:schemeClr val="accent5">
                  <a:lumMod val="75000"/>
                </a:schemeClr>
              </a:solidFill>
            </a:endParaRPr>
          </a:p>
          <a:p>
            <a:endParaRPr lang="en-US" dirty="0"/>
          </a:p>
        </p:txBody>
      </p:sp>
    </p:spTree>
    <p:extLst>
      <p:ext uri="{BB962C8B-B14F-4D97-AF65-F5344CB8AC3E}">
        <p14:creationId xmlns:p14="http://schemas.microsoft.com/office/powerpoint/2010/main" val="1793767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Sparkling sea water">
            <a:extLst>
              <a:ext uri="{FF2B5EF4-FFF2-40B4-BE49-F238E27FC236}">
                <a16:creationId xmlns:a16="http://schemas.microsoft.com/office/drawing/2014/main" id="{09BE1FD0-40F2-7E1F-2499-620A5535AD8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00507" y="815248"/>
            <a:ext cx="8383319" cy="5569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819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2953C-31AD-A484-1344-50EA18AC79A1}"/>
              </a:ext>
            </a:extLst>
          </p:cNvPr>
          <p:cNvSpPr>
            <a:spLocks noGrp="1"/>
          </p:cNvSpPr>
          <p:nvPr>
            <p:ph type="title"/>
          </p:nvPr>
        </p:nvSpPr>
        <p:spPr>
          <a:xfrm>
            <a:off x="88186" y="341522"/>
            <a:ext cx="4043139" cy="6026739"/>
          </a:xfrm>
        </p:spPr>
        <p:txBody>
          <a:bodyPr>
            <a:normAutofit/>
          </a:bodyPr>
          <a:lstStyle/>
          <a:p>
            <a:br>
              <a:rPr lang="en-US" sz="2800" dirty="0"/>
            </a:br>
            <a:r>
              <a:rPr lang="en-US" sz="2800" dirty="0"/>
              <a:t>Central bright spot is caused by ocean glitter.</a:t>
            </a:r>
            <a:br>
              <a:rPr lang="en-US" sz="2800" dirty="0"/>
            </a:br>
            <a:br>
              <a:rPr lang="en-US" sz="2800" dirty="0"/>
            </a:br>
            <a:r>
              <a:rPr lang="en-US" sz="2800" dirty="0"/>
              <a:t>Specular reflection off</a:t>
            </a:r>
            <a:br>
              <a:rPr lang="en-US" sz="2800" dirty="0"/>
            </a:br>
            <a:r>
              <a:rPr lang="en-US" sz="2800" dirty="0"/>
              <a:t>short gravity (under 10 cm) and capillary waves.</a:t>
            </a:r>
            <a:br>
              <a:rPr lang="en-US" sz="2800" dirty="0"/>
            </a:br>
            <a:br>
              <a:rPr lang="en-US" sz="2800" dirty="0"/>
            </a:br>
            <a:r>
              <a:rPr lang="en-US" sz="2800" dirty="0"/>
              <a:t>Central spot size in the image is related to slope</a:t>
            </a:r>
            <a:br>
              <a:rPr lang="en-US" sz="2800" dirty="0"/>
            </a:br>
            <a:r>
              <a:rPr lang="en-US" sz="2800" dirty="0"/>
              <a:t>distribution and the latter</a:t>
            </a:r>
            <a:br>
              <a:rPr lang="en-US" sz="2800" dirty="0"/>
            </a:br>
            <a:r>
              <a:rPr lang="en-US" sz="2800" dirty="0"/>
              <a:t>is related to wind speed and pattern.</a:t>
            </a:r>
            <a:br>
              <a:rPr lang="en-US" dirty="0"/>
            </a:br>
            <a:endParaRPr lang="en-US" dirty="0"/>
          </a:p>
        </p:txBody>
      </p:sp>
      <p:pic>
        <p:nvPicPr>
          <p:cNvPr id="5" name="Picture 4" descr="A close-up of a sphere&#10;&#10;Description automatically generated">
            <a:extLst>
              <a:ext uri="{FF2B5EF4-FFF2-40B4-BE49-F238E27FC236}">
                <a16:creationId xmlns:a16="http://schemas.microsoft.com/office/drawing/2014/main" id="{3EBDB756-455B-A7D1-E3D5-38AFAC6BE860}"/>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3867162" y="236351"/>
            <a:ext cx="8236651" cy="5404285"/>
          </a:xfrm>
          <a:prstGeom prst="rect">
            <a:avLst/>
          </a:prstGeom>
        </p:spPr>
      </p:pic>
    </p:spTree>
    <p:extLst>
      <p:ext uri="{BB962C8B-B14F-4D97-AF65-F5344CB8AC3E}">
        <p14:creationId xmlns:p14="http://schemas.microsoft.com/office/powerpoint/2010/main" val="757178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AB781-0D36-EA54-6DBB-6F29241541E9}"/>
              </a:ext>
            </a:extLst>
          </p:cNvPr>
          <p:cNvSpPr>
            <a:spLocks noGrp="1"/>
          </p:cNvSpPr>
          <p:nvPr>
            <p:ph type="title"/>
          </p:nvPr>
        </p:nvSpPr>
        <p:spPr>
          <a:xfrm>
            <a:off x="1" y="0"/>
            <a:ext cx="4693186" cy="6858000"/>
          </a:xfrm>
        </p:spPr>
        <p:txBody>
          <a:bodyPr>
            <a:normAutofit fontScale="90000"/>
          </a:bodyPr>
          <a:lstStyle/>
          <a:p>
            <a:br>
              <a:rPr lang="en-US" dirty="0"/>
            </a:br>
            <a:br>
              <a:rPr lang="en-US" dirty="0"/>
            </a:br>
            <a:r>
              <a:rPr lang="en-US" sz="3600" dirty="0"/>
              <a:t>Reflectance profiles along cross-hairs (transects), centered on the ocean glitter (central) bright spot.</a:t>
            </a:r>
            <a:br>
              <a:rPr lang="en-US" sz="3600" dirty="0"/>
            </a:br>
            <a:br>
              <a:rPr lang="en-US" sz="3600" dirty="0"/>
            </a:br>
            <a:r>
              <a:rPr lang="en-US" sz="3600" dirty="0"/>
              <a:t>Wind ruffles the surface, slopes are approx. Gaussian pdf.</a:t>
            </a:r>
            <a:br>
              <a:rPr lang="en-US" sz="3600" dirty="0"/>
            </a:br>
            <a:br>
              <a:rPr lang="en-US" sz="3600" dirty="0"/>
            </a:br>
            <a:r>
              <a:rPr lang="en-US" sz="3600" dirty="0"/>
              <a:t>Slopes related to winds</a:t>
            </a:r>
            <a:br>
              <a:rPr lang="en-US" sz="3600" dirty="0"/>
            </a:br>
            <a:r>
              <a:rPr lang="en-US" sz="3600" dirty="0"/>
              <a:t>(8 million images analyzed by </a:t>
            </a:r>
            <a:r>
              <a:rPr lang="en-US" sz="3600" dirty="0" err="1"/>
              <a:t>Breon</a:t>
            </a:r>
            <a:r>
              <a:rPr lang="en-US" sz="3600" dirty="0"/>
              <a:t> and </a:t>
            </a:r>
            <a:r>
              <a:rPr lang="en-US" sz="3600" dirty="0" err="1"/>
              <a:t>Henriot</a:t>
            </a:r>
            <a:r>
              <a:rPr lang="en-US" sz="3600" dirty="0"/>
              <a:t>, 2006). One (aggregate) EPIC image here. </a:t>
            </a:r>
            <a:br>
              <a:rPr lang="en-US" sz="3600" dirty="0"/>
            </a:br>
            <a:br>
              <a:rPr lang="en-US" dirty="0"/>
            </a:br>
            <a:endParaRPr lang="en-US" dirty="0"/>
          </a:p>
        </p:txBody>
      </p:sp>
      <p:pic>
        <p:nvPicPr>
          <p:cNvPr id="5" name="Picture 4">
            <a:extLst>
              <a:ext uri="{FF2B5EF4-FFF2-40B4-BE49-F238E27FC236}">
                <a16:creationId xmlns:a16="http://schemas.microsoft.com/office/drawing/2014/main" id="{DBC6B1AA-E801-759A-4791-785EC7165AF3}"/>
              </a:ext>
            </a:extLst>
          </p:cNvPr>
          <p:cNvPicPr>
            <a:picLocks noChangeAspect="1"/>
          </p:cNvPicPr>
          <p:nvPr/>
        </p:nvPicPr>
        <p:blipFill>
          <a:blip r:embed="rId3"/>
          <a:stretch>
            <a:fillRect/>
          </a:stretch>
        </p:blipFill>
        <p:spPr>
          <a:xfrm>
            <a:off x="5024183" y="0"/>
            <a:ext cx="6828650" cy="6858000"/>
          </a:xfrm>
          <a:prstGeom prst="rect">
            <a:avLst/>
          </a:prstGeom>
        </p:spPr>
      </p:pic>
    </p:spTree>
    <p:extLst>
      <p:ext uri="{BB962C8B-B14F-4D97-AF65-F5344CB8AC3E}">
        <p14:creationId xmlns:p14="http://schemas.microsoft.com/office/powerpoint/2010/main" val="4241409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2C118-3CE6-7CD0-6F30-FA6F6DA71A70}"/>
              </a:ext>
            </a:extLst>
          </p:cNvPr>
          <p:cNvSpPr>
            <a:spLocks noGrp="1"/>
          </p:cNvSpPr>
          <p:nvPr>
            <p:ph type="title"/>
          </p:nvPr>
        </p:nvSpPr>
        <p:spPr>
          <a:xfrm>
            <a:off x="-1" y="0"/>
            <a:ext cx="1809633" cy="4061064"/>
          </a:xfrm>
        </p:spPr>
        <p:txBody>
          <a:bodyPr>
            <a:normAutofit/>
          </a:bodyPr>
          <a:lstStyle/>
          <a:p>
            <a:r>
              <a:rPr lang="en-US" sz="2000" b="1" dirty="0"/>
              <a:t>Earth masquerading as Jupiter </a:t>
            </a:r>
          </a:p>
        </p:txBody>
      </p:sp>
      <p:sp>
        <p:nvSpPr>
          <p:cNvPr id="21" name="TextBox 20">
            <a:extLst>
              <a:ext uri="{FF2B5EF4-FFF2-40B4-BE49-F238E27FC236}">
                <a16:creationId xmlns:a16="http://schemas.microsoft.com/office/drawing/2014/main" id="{A1DA249D-407B-C811-ED8B-379CC2B937C7}"/>
              </a:ext>
            </a:extLst>
          </p:cNvPr>
          <p:cNvSpPr txBox="1"/>
          <p:nvPr/>
        </p:nvSpPr>
        <p:spPr>
          <a:xfrm>
            <a:off x="2852320" y="6033"/>
            <a:ext cx="645792" cy="369332"/>
          </a:xfrm>
          <a:prstGeom prst="rect">
            <a:avLst/>
          </a:prstGeom>
          <a:noFill/>
        </p:spPr>
        <p:txBody>
          <a:bodyPr wrap="square" rtlCol="0">
            <a:spAutoFit/>
          </a:bodyPr>
          <a:lstStyle/>
          <a:p>
            <a:pPr algn="ctr"/>
            <a:r>
              <a:rPr lang="en-US" dirty="0"/>
              <a:t>June</a:t>
            </a:r>
          </a:p>
        </p:txBody>
      </p:sp>
      <p:sp>
        <p:nvSpPr>
          <p:cNvPr id="28" name="TextBox 27">
            <a:extLst>
              <a:ext uri="{FF2B5EF4-FFF2-40B4-BE49-F238E27FC236}">
                <a16:creationId xmlns:a16="http://schemas.microsoft.com/office/drawing/2014/main" id="{BE0CCD52-9B8F-4546-56FB-7860771E1F43}"/>
              </a:ext>
            </a:extLst>
          </p:cNvPr>
          <p:cNvSpPr txBox="1"/>
          <p:nvPr/>
        </p:nvSpPr>
        <p:spPr>
          <a:xfrm>
            <a:off x="4540800" y="6033"/>
            <a:ext cx="1353899" cy="369332"/>
          </a:xfrm>
          <a:prstGeom prst="rect">
            <a:avLst/>
          </a:prstGeom>
          <a:noFill/>
        </p:spPr>
        <p:txBody>
          <a:bodyPr wrap="square" rtlCol="0">
            <a:spAutoFit/>
          </a:bodyPr>
          <a:lstStyle/>
          <a:p>
            <a:pPr algn="ctr"/>
            <a:r>
              <a:rPr lang="en-US" dirty="0"/>
              <a:t>September</a:t>
            </a:r>
          </a:p>
        </p:txBody>
      </p:sp>
      <p:sp>
        <p:nvSpPr>
          <p:cNvPr id="29" name="TextBox 28">
            <a:extLst>
              <a:ext uri="{FF2B5EF4-FFF2-40B4-BE49-F238E27FC236}">
                <a16:creationId xmlns:a16="http://schemas.microsoft.com/office/drawing/2014/main" id="{45A05B52-1AAA-0751-061C-7328FF517387}"/>
              </a:ext>
            </a:extLst>
          </p:cNvPr>
          <p:cNvSpPr txBox="1"/>
          <p:nvPr/>
        </p:nvSpPr>
        <p:spPr>
          <a:xfrm>
            <a:off x="6613440" y="6033"/>
            <a:ext cx="1353899" cy="369332"/>
          </a:xfrm>
          <a:prstGeom prst="rect">
            <a:avLst/>
          </a:prstGeom>
          <a:noFill/>
        </p:spPr>
        <p:txBody>
          <a:bodyPr wrap="square" rtlCol="0">
            <a:spAutoFit/>
          </a:bodyPr>
          <a:lstStyle/>
          <a:p>
            <a:pPr algn="ctr"/>
            <a:r>
              <a:rPr lang="en-US" dirty="0"/>
              <a:t>December</a:t>
            </a:r>
          </a:p>
        </p:txBody>
      </p:sp>
      <p:sp>
        <p:nvSpPr>
          <p:cNvPr id="30" name="TextBox 29">
            <a:extLst>
              <a:ext uri="{FF2B5EF4-FFF2-40B4-BE49-F238E27FC236}">
                <a16:creationId xmlns:a16="http://schemas.microsoft.com/office/drawing/2014/main" id="{8A827E56-5955-EE8C-8388-B6F5689B8CE4}"/>
              </a:ext>
            </a:extLst>
          </p:cNvPr>
          <p:cNvSpPr txBox="1"/>
          <p:nvPr/>
        </p:nvSpPr>
        <p:spPr>
          <a:xfrm rot="16200000">
            <a:off x="1492675" y="5266965"/>
            <a:ext cx="894797" cy="369332"/>
          </a:xfrm>
          <a:prstGeom prst="rect">
            <a:avLst/>
          </a:prstGeom>
          <a:noFill/>
        </p:spPr>
        <p:txBody>
          <a:bodyPr wrap="none" rtlCol="0">
            <a:spAutoFit/>
          </a:bodyPr>
          <a:lstStyle/>
          <a:p>
            <a:r>
              <a:rPr lang="en-US" dirty="0"/>
              <a:t>780 nm</a:t>
            </a:r>
          </a:p>
        </p:txBody>
      </p:sp>
      <p:sp>
        <p:nvSpPr>
          <p:cNvPr id="31" name="TextBox 30">
            <a:extLst>
              <a:ext uri="{FF2B5EF4-FFF2-40B4-BE49-F238E27FC236}">
                <a16:creationId xmlns:a16="http://schemas.microsoft.com/office/drawing/2014/main" id="{A3ED7A62-0FEC-589E-F086-0182F8807BDD}"/>
              </a:ext>
            </a:extLst>
          </p:cNvPr>
          <p:cNvSpPr txBox="1"/>
          <p:nvPr/>
        </p:nvSpPr>
        <p:spPr>
          <a:xfrm rot="16200000">
            <a:off x="1492675" y="3244333"/>
            <a:ext cx="894797" cy="369332"/>
          </a:xfrm>
          <a:prstGeom prst="rect">
            <a:avLst/>
          </a:prstGeom>
          <a:noFill/>
        </p:spPr>
        <p:txBody>
          <a:bodyPr wrap="none" rtlCol="0">
            <a:spAutoFit/>
          </a:bodyPr>
          <a:lstStyle/>
          <a:p>
            <a:r>
              <a:rPr lang="en-US" dirty="0"/>
              <a:t>680 nm</a:t>
            </a:r>
          </a:p>
        </p:txBody>
      </p:sp>
      <p:sp>
        <p:nvSpPr>
          <p:cNvPr id="32" name="TextBox 31">
            <a:extLst>
              <a:ext uri="{FF2B5EF4-FFF2-40B4-BE49-F238E27FC236}">
                <a16:creationId xmlns:a16="http://schemas.microsoft.com/office/drawing/2014/main" id="{373B9396-F68B-3976-5DF6-29A20CA3A776}"/>
              </a:ext>
            </a:extLst>
          </p:cNvPr>
          <p:cNvSpPr txBox="1"/>
          <p:nvPr/>
        </p:nvSpPr>
        <p:spPr>
          <a:xfrm rot="16200000">
            <a:off x="1492674" y="1216385"/>
            <a:ext cx="894797" cy="369332"/>
          </a:xfrm>
          <a:prstGeom prst="rect">
            <a:avLst/>
          </a:prstGeom>
          <a:noFill/>
        </p:spPr>
        <p:txBody>
          <a:bodyPr wrap="none" rtlCol="0">
            <a:spAutoFit/>
          </a:bodyPr>
          <a:lstStyle/>
          <a:p>
            <a:r>
              <a:rPr lang="en-US" dirty="0"/>
              <a:t>443 nm</a:t>
            </a:r>
          </a:p>
        </p:txBody>
      </p:sp>
      <p:sp>
        <p:nvSpPr>
          <p:cNvPr id="35" name="TextBox 34">
            <a:extLst>
              <a:ext uri="{FF2B5EF4-FFF2-40B4-BE49-F238E27FC236}">
                <a16:creationId xmlns:a16="http://schemas.microsoft.com/office/drawing/2014/main" id="{F742BE39-B81D-185C-0E2D-8499C12F9294}"/>
              </a:ext>
            </a:extLst>
          </p:cNvPr>
          <p:cNvSpPr txBox="1"/>
          <p:nvPr/>
        </p:nvSpPr>
        <p:spPr>
          <a:xfrm>
            <a:off x="80942" y="4444924"/>
            <a:ext cx="1625638" cy="1200329"/>
          </a:xfrm>
          <a:prstGeom prst="rect">
            <a:avLst/>
          </a:prstGeom>
          <a:noFill/>
        </p:spPr>
        <p:txBody>
          <a:bodyPr wrap="none" rtlCol="0">
            <a:spAutoFit/>
          </a:bodyPr>
          <a:lstStyle/>
          <a:p>
            <a:r>
              <a:rPr lang="en-US" sz="2400" dirty="0"/>
              <a:t>Cloud-free </a:t>
            </a:r>
          </a:p>
          <a:p>
            <a:r>
              <a:rPr lang="en-US" sz="2400" dirty="0"/>
              <a:t>Land pixels </a:t>
            </a:r>
          </a:p>
          <a:p>
            <a:r>
              <a:rPr lang="en-US" sz="2400" dirty="0"/>
              <a:t>only</a:t>
            </a:r>
          </a:p>
        </p:txBody>
      </p:sp>
      <p:sp>
        <p:nvSpPr>
          <p:cNvPr id="38" name="TextBox 37">
            <a:extLst>
              <a:ext uri="{FF2B5EF4-FFF2-40B4-BE49-F238E27FC236}">
                <a16:creationId xmlns:a16="http://schemas.microsoft.com/office/drawing/2014/main" id="{42063F16-3D04-2857-8C50-0D86C91B6467}"/>
              </a:ext>
            </a:extLst>
          </p:cNvPr>
          <p:cNvSpPr txBox="1"/>
          <p:nvPr/>
        </p:nvSpPr>
        <p:spPr>
          <a:xfrm>
            <a:off x="1031358" y="2658140"/>
            <a:ext cx="184731" cy="369332"/>
          </a:xfrm>
          <a:prstGeom prst="rect">
            <a:avLst/>
          </a:prstGeom>
          <a:noFill/>
        </p:spPr>
        <p:txBody>
          <a:bodyPr wrap="none" rtlCol="0">
            <a:spAutoFit/>
          </a:bodyPr>
          <a:lstStyle/>
          <a:p>
            <a:endParaRPr lang="en-US" dirty="0"/>
          </a:p>
        </p:txBody>
      </p:sp>
      <p:pic>
        <p:nvPicPr>
          <p:cNvPr id="41" name="Picture 40" descr="A graph of reflection of a reflection of a reflection of a reflection of a reflection of a reflection of a reflection of a reflection of a reflection of a reflection of a reflection of a reflection of a&#10;&#10;Description automatically generated with medium confidence">
            <a:extLst>
              <a:ext uri="{FF2B5EF4-FFF2-40B4-BE49-F238E27FC236}">
                <a16:creationId xmlns:a16="http://schemas.microsoft.com/office/drawing/2014/main" id="{37029B20-B018-C733-B143-009023B0B0E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421448" y="2013729"/>
            <a:ext cx="933226" cy="2741160"/>
          </a:xfrm>
          <a:prstGeom prst="rect">
            <a:avLst/>
          </a:prstGeom>
        </p:spPr>
      </p:pic>
      <p:pic>
        <p:nvPicPr>
          <p:cNvPr id="5" name="Picture 4" descr="A picture containing sphere, planet, astronomical object, moon&#10;&#10;Description automatically generated">
            <a:extLst>
              <a:ext uri="{FF2B5EF4-FFF2-40B4-BE49-F238E27FC236}">
                <a16:creationId xmlns:a16="http://schemas.microsoft.com/office/drawing/2014/main" id="{F435A189-6997-C915-F74D-4A20E5776D5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125639" y="372707"/>
            <a:ext cx="2072640" cy="2072640"/>
          </a:xfrm>
          <a:prstGeom prst="rect">
            <a:avLst/>
          </a:prstGeom>
        </p:spPr>
      </p:pic>
      <p:pic>
        <p:nvPicPr>
          <p:cNvPr id="7" name="Picture 6" descr="A picture containing sphere, moon, planet, astronomical object&#10;&#10;Description automatically generated">
            <a:extLst>
              <a:ext uri="{FF2B5EF4-FFF2-40B4-BE49-F238E27FC236}">
                <a16:creationId xmlns:a16="http://schemas.microsoft.com/office/drawing/2014/main" id="{91FAF998-BF86-83FB-D159-7D20D7AF733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124732" y="2344022"/>
            <a:ext cx="2072640" cy="2072640"/>
          </a:xfrm>
          <a:prstGeom prst="rect">
            <a:avLst/>
          </a:prstGeom>
        </p:spPr>
      </p:pic>
      <p:pic>
        <p:nvPicPr>
          <p:cNvPr id="9" name="Picture 8" descr="A picture containing sphere, planet, moon, astronomical object&#10;&#10;Description automatically generated">
            <a:extLst>
              <a:ext uri="{FF2B5EF4-FFF2-40B4-BE49-F238E27FC236}">
                <a16:creationId xmlns:a16="http://schemas.microsoft.com/office/drawing/2014/main" id="{D2B7A7AA-588E-7FAD-B984-C4DD1942FFD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124726" y="4415311"/>
            <a:ext cx="2072640" cy="2072640"/>
          </a:xfrm>
          <a:prstGeom prst="rect">
            <a:avLst/>
          </a:prstGeom>
        </p:spPr>
      </p:pic>
      <p:pic>
        <p:nvPicPr>
          <p:cNvPr id="11" name="Picture 10" descr="A picture containing sphere, planet, outdoor, black and white&#10;&#10;Description automatically generated">
            <a:extLst>
              <a:ext uri="{FF2B5EF4-FFF2-40B4-BE49-F238E27FC236}">
                <a16:creationId xmlns:a16="http://schemas.microsoft.com/office/drawing/2014/main" id="{8C33689F-1ECC-CDDF-4D9A-339429472DC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167560" y="372707"/>
            <a:ext cx="2072640" cy="2072640"/>
          </a:xfrm>
          <a:prstGeom prst="rect">
            <a:avLst/>
          </a:prstGeom>
        </p:spPr>
      </p:pic>
      <p:pic>
        <p:nvPicPr>
          <p:cNvPr id="13" name="Picture 12" descr="A picture containing sphere, planet, moon, astronomical object&#10;&#10;Description automatically generated">
            <a:extLst>
              <a:ext uri="{FF2B5EF4-FFF2-40B4-BE49-F238E27FC236}">
                <a16:creationId xmlns:a16="http://schemas.microsoft.com/office/drawing/2014/main" id="{D5DD5B3A-C062-3398-0B27-0FE14D2A4E6B}"/>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188820" y="2344022"/>
            <a:ext cx="2072640" cy="2072640"/>
          </a:xfrm>
          <a:prstGeom prst="rect">
            <a:avLst/>
          </a:prstGeom>
        </p:spPr>
      </p:pic>
      <p:pic>
        <p:nvPicPr>
          <p:cNvPr id="15" name="Picture 14" descr="A picture containing sphere, planet, moon, astronomical object&#10;&#10;Description automatically generated">
            <a:extLst>
              <a:ext uri="{FF2B5EF4-FFF2-40B4-BE49-F238E27FC236}">
                <a16:creationId xmlns:a16="http://schemas.microsoft.com/office/drawing/2014/main" id="{C46BAF4E-2E9A-4C17-947C-0BDB33630CAF}"/>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185787" y="4415311"/>
            <a:ext cx="2072640" cy="2072640"/>
          </a:xfrm>
          <a:prstGeom prst="rect">
            <a:avLst/>
          </a:prstGeom>
        </p:spPr>
      </p:pic>
      <p:pic>
        <p:nvPicPr>
          <p:cNvPr id="17" name="Picture 16" descr="A black and white image of a planet&#10;&#10;Description automatically generated with low confidence">
            <a:extLst>
              <a:ext uri="{FF2B5EF4-FFF2-40B4-BE49-F238E27FC236}">
                <a16:creationId xmlns:a16="http://schemas.microsoft.com/office/drawing/2014/main" id="{07C675DD-D68B-630C-056F-2661F633674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229571" y="372707"/>
            <a:ext cx="2072640" cy="2072640"/>
          </a:xfrm>
          <a:prstGeom prst="rect">
            <a:avLst/>
          </a:prstGeom>
        </p:spPr>
      </p:pic>
      <p:pic>
        <p:nvPicPr>
          <p:cNvPr id="19" name="Picture 18" descr="A picture containing sphere, moon, planet, black and white&#10;&#10;Description automatically generated">
            <a:extLst>
              <a:ext uri="{FF2B5EF4-FFF2-40B4-BE49-F238E27FC236}">
                <a16:creationId xmlns:a16="http://schemas.microsoft.com/office/drawing/2014/main" id="{BE69563F-D345-5058-0667-6693FEDF1420}"/>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229571" y="2394009"/>
            <a:ext cx="2072640" cy="2072640"/>
          </a:xfrm>
          <a:prstGeom prst="rect">
            <a:avLst/>
          </a:prstGeom>
        </p:spPr>
      </p:pic>
      <p:pic>
        <p:nvPicPr>
          <p:cNvPr id="22" name="Picture 21" descr="A picture containing sphere, black and white, moon, planet&#10;&#10;Description automatically generated">
            <a:extLst>
              <a:ext uri="{FF2B5EF4-FFF2-40B4-BE49-F238E27FC236}">
                <a16:creationId xmlns:a16="http://schemas.microsoft.com/office/drawing/2014/main" id="{BD26EAB7-8107-6642-318F-3BF16487DCD2}"/>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229571" y="4415311"/>
            <a:ext cx="2072640" cy="2072640"/>
          </a:xfrm>
          <a:prstGeom prst="rect">
            <a:avLst/>
          </a:prstGeom>
        </p:spPr>
      </p:pic>
      <p:sp>
        <p:nvSpPr>
          <p:cNvPr id="6" name="TextBox 5">
            <a:extLst>
              <a:ext uri="{FF2B5EF4-FFF2-40B4-BE49-F238E27FC236}">
                <a16:creationId xmlns:a16="http://schemas.microsoft.com/office/drawing/2014/main" id="{7C1AB95B-8927-6CFA-A392-F7D3D1E77B7E}"/>
              </a:ext>
            </a:extLst>
          </p:cNvPr>
          <p:cNvSpPr txBox="1"/>
          <p:nvPr/>
        </p:nvSpPr>
        <p:spPr>
          <a:xfrm>
            <a:off x="9584674" y="2013729"/>
            <a:ext cx="2700098" cy="1569660"/>
          </a:xfrm>
          <a:prstGeom prst="rect">
            <a:avLst/>
          </a:prstGeom>
          <a:noFill/>
        </p:spPr>
        <p:txBody>
          <a:bodyPr wrap="none" rtlCol="0">
            <a:spAutoFit/>
          </a:bodyPr>
          <a:lstStyle/>
          <a:p>
            <a:r>
              <a:rPr lang="en-US" sz="2400" dirty="0"/>
              <a:t>Bright bands in mid-</a:t>
            </a:r>
          </a:p>
          <a:p>
            <a:r>
              <a:rPr lang="en-US" sz="2400" dirty="0"/>
              <a:t>upper latitudes</a:t>
            </a:r>
          </a:p>
          <a:p>
            <a:r>
              <a:rPr lang="en-US" sz="2400" dirty="0"/>
              <a:t>are due to deserts,</a:t>
            </a:r>
          </a:p>
          <a:p>
            <a:r>
              <a:rPr lang="en-US" sz="2400" dirty="0"/>
              <a:t>e.g., Sahara</a:t>
            </a:r>
          </a:p>
        </p:txBody>
      </p:sp>
    </p:spTree>
    <p:extLst>
      <p:ext uri="{BB962C8B-B14F-4D97-AF65-F5344CB8AC3E}">
        <p14:creationId xmlns:p14="http://schemas.microsoft.com/office/powerpoint/2010/main" val="789019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2F0526-1BA2-1A96-CD44-599A761BBFAF}"/>
              </a:ext>
            </a:extLst>
          </p:cNvPr>
          <p:cNvSpPr>
            <a:spLocks noGrp="1"/>
          </p:cNvSpPr>
          <p:nvPr>
            <p:ph idx="1"/>
          </p:nvPr>
        </p:nvSpPr>
        <p:spPr/>
        <p:txBody>
          <a:bodyPr>
            <a:normAutofit/>
          </a:bodyPr>
          <a:lstStyle/>
          <a:p>
            <a:pPr marL="0" indent="0">
              <a:buNone/>
            </a:pPr>
            <a:endParaRPr lang="en-US" sz="4800" dirty="0"/>
          </a:p>
          <a:p>
            <a:pPr marL="0" indent="0">
              <a:buNone/>
            </a:pPr>
            <a:endParaRPr lang="en-US" sz="4800" dirty="0"/>
          </a:p>
          <a:p>
            <a:pPr marL="0" indent="0">
              <a:buNone/>
            </a:pPr>
            <a:r>
              <a:rPr lang="en-US" sz="4800" dirty="0"/>
              <a:t>Thanks!</a:t>
            </a:r>
          </a:p>
        </p:txBody>
      </p:sp>
    </p:spTree>
    <p:extLst>
      <p:ext uri="{BB962C8B-B14F-4D97-AF65-F5344CB8AC3E}">
        <p14:creationId xmlns:p14="http://schemas.microsoft.com/office/powerpoint/2010/main" val="30001683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1385</TotalTime>
  <Words>587</Words>
  <Application>Microsoft Macintosh PowerPoint</Application>
  <PresentationFormat>Widescreen</PresentationFormat>
  <Paragraphs>78</Paragraphs>
  <Slides>10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Courier New</vt:lpstr>
      <vt:lpstr>Helvetica</vt:lpstr>
      <vt:lpstr>Office Theme</vt:lpstr>
      <vt:lpstr>EPIC Observations of Conditionally Averaged Global Reflectance Patterns</vt:lpstr>
      <vt:lpstr>PowerPoint Presentation</vt:lpstr>
      <vt:lpstr>        Why average an image?  Seems odd as geographic information is lost, temporal resolution is lost. History of an average image is interesting: e.g., photo of an Average Man:  To the right: average of 12 mathematicians. From: Can You Identify These Mathematicians? by  Stephen M. Stigler.  See also his “Seven Pillars of Statistical Wisdom” on the history of “Average”.  Averaging is used to reduce speckle in radar and laser, although at the expense of resolution. Ours is different and uniquely suited to DSCOVR/EPIC observation conditions.          </vt:lpstr>
      <vt:lpstr>PowerPoint Presentation</vt:lpstr>
      <vt:lpstr>PowerPoint Presentation</vt:lpstr>
      <vt:lpstr>PowerPoint Presentation</vt:lpstr>
      <vt:lpstr> Central bright spot is caused by ocean glitter.  Specular reflection off short gravity (under 10 cm) and capillary waves.  Central spot size in the image is related to slope distribution and the latter is related to wind speed and pattern. </vt:lpstr>
      <vt:lpstr>  Reflectance profiles along cross-hairs (transects), centered on the ocean glitter (central) bright spot.  Wind ruffles the surface, slopes are approx. Gaussian pdf.  Slopes related to winds (8 million images analyzed by Breon and Henriot, 2006). One (aggregate) EPIC image here.   </vt:lpstr>
      <vt:lpstr>Earth masquerading as Jupiter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figures for paper on monthly average EPIC images</dc:title>
  <dc:creator>Varnai, Tamas (GSFC-613.0)[UNIVERSITY OF MARYLAND BALTIMORE CO]</dc:creator>
  <cp:lastModifiedBy>Microsoft Office User</cp:lastModifiedBy>
  <cp:revision>80</cp:revision>
  <dcterms:created xsi:type="dcterms:W3CDTF">2023-05-22T15:10:28Z</dcterms:created>
  <dcterms:modified xsi:type="dcterms:W3CDTF">2023-10-17T15:29:37Z</dcterms:modified>
</cp:coreProperties>
</file>