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4"/>
  </p:notesMasterIdLst>
  <p:handoutMasterIdLst>
    <p:handoutMasterId r:id="rId15"/>
  </p:handoutMasterIdLst>
  <p:sldIdLst>
    <p:sldId id="256" r:id="rId3"/>
    <p:sldId id="931" r:id="rId4"/>
    <p:sldId id="981" r:id="rId5"/>
    <p:sldId id="963" r:id="rId6"/>
    <p:sldId id="935" r:id="rId7"/>
    <p:sldId id="980" r:id="rId8"/>
    <p:sldId id="978" r:id="rId9"/>
    <p:sldId id="860" r:id="rId10"/>
    <p:sldId id="944" r:id="rId11"/>
    <p:sldId id="982" r:id="rId12"/>
    <p:sldId id="912" r:id="rId1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49F41"/>
    <a:srgbClr val="B70000"/>
    <a:srgbClr val="1A5DAD"/>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969" autoAdjust="0"/>
    <p:restoredTop sz="72987" autoAdjust="0"/>
  </p:normalViewPr>
  <p:slideViewPr>
    <p:cSldViewPr snapToGrid="0" showGuides="1">
      <p:cViewPr varScale="1">
        <p:scale>
          <a:sx n="51" d="100"/>
          <a:sy n="51" d="100"/>
        </p:scale>
        <p:origin x="67" y="254"/>
      </p:cViewPr>
      <p:guideLst>
        <p:guide pos="3840"/>
        <p:guide orient="horz" pos="2160"/>
      </p:guideLst>
    </p:cSldViewPr>
  </p:slideViewPr>
  <p:notesTextViewPr>
    <p:cViewPr>
      <p:scale>
        <a:sx n="1" d="1"/>
        <a:sy n="1" d="1"/>
      </p:scale>
      <p:origin x="0" y="0"/>
    </p:cViewPr>
  </p:notesTextViewPr>
  <p:sorterViewPr>
    <p:cViewPr>
      <p:scale>
        <a:sx n="60" d="100"/>
        <a:sy n="6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4F7BF27-392C-4B56-A0EE-AB1902C5BBFF}"/>
              </a:ext>
            </a:extLst>
          </p:cNvPr>
          <p:cNvSpPr>
            <a:spLocks noGrp="1"/>
          </p:cNvSpPr>
          <p:nvPr>
            <p:ph type="hdr" sz="quarter"/>
          </p:nvPr>
        </p:nvSpPr>
        <p:spPr>
          <a:xfrm>
            <a:off x="1" y="1"/>
            <a:ext cx="3038145" cy="465743"/>
          </a:xfrm>
          <a:prstGeom prst="rect">
            <a:avLst/>
          </a:prstGeom>
        </p:spPr>
        <p:txBody>
          <a:bodyPr vert="horz" lIns="88126" tIns="44064" rIns="88126" bIns="44064" rtlCol="0"/>
          <a:lstStyle>
            <a:lvl1pPr algn="l">
              <a:defRPr sz="1200"/>
            </a:lvl1pPr>
          </a:lstStyle>
          <a:p>
            <a:endParaRPr lang="en-US"/>
          </a:p>
        </p:txBody>
      </p:sp>
      <p:sp>
        <p:nvSpPr>
          <p:cNvPr id="3" name="Date Placeholder 2">
            <a:extLst>
              <a:ext uri="{FF2B5EF4-FFF2-40B4-BE49-F238E27FC236}">
                <a16:creationId xmlns:a16="http://schemas.microsoft.com/office/drawing/2014/main" id="{264D2759-D950-471E-96D9-FFAED98F9E63}"/>
              </a:ext>
            </a:extLst>
          </p:cNvPr>
          <p:cNvSpPr>
            <a:spLocks noGrp="1"/>
          </p:cNvSpPr>
          <p:nvPr>
            <p:ph type="dt" sz="quarter" idx="1"/>
          </p:nvPr>
        </p:nvSpPr>
        <p:spPr>
          <a:xfrm>
            <a:off x="3970735" y="1"/>
            <a:ext cx="3038145" cy="465743"/>
          </a:xfrm>
          <a:prstGeom prst="rect">
            <a:avLst/>
          </a:prstGeom>
        </p:spPr>
        <p:txBody>
          <a:bodyPr vert="horz" lIns="88126" tIns="44064" rIns="88126" bIns="44064" rtlCol="0"/>
          <a:lstStyle>
            <a:lvl1pPr algn="r">
              <a:defRPr sz="1200"/>
            </a:lvl1pPr>
          </a:lstStyle>
          <a:p>
            <a:fld id="{94671800-329F-44A4-A3AF-C1D625B5511C}" type="datetimeFigureOut">
              <a:rPr lang="en-US" smtClean="0"/>
              <a:t>10/15/2023</a:t>
            </a:fld>
            <a:endParaRPr lang="en-US"/>
          </a:p>
        </p:txBody>
      </p:sp>
      <p:sp>
        <p:nvSpPr>
          <p:cNvPr id="4" name="Footer Placeholder 3">
            <a:extLst>
              <a:ext uri="{FF2B5EF4-FFF2-40B4-BE49-F238E27FC236}">
                <a16:creationId xmlns:a16="http://schemas.microsoft.com/office/drawing/2014/main" id="{78EAF4AC-5C07-4387-888E-01AB159901E8}"/>
              </a:ext>
            </a:extLst>
          </p:cNvPr>
          <p:cNvSpPr>
            <a:spLocks noGrp="1"/>
          </p:cNvSpPr>
          <p:nvPr>
            <p:ph type="ftr" sz="quarter" idx="2"/>
          </p:nvPr>
        </p:nvSpPr>
        <p:spPr>
          <a:xfrm>
            <a:off x="1" y="8830660"/>
            <a:ext cx="3038145" cy="465742"/>
          </a:xfrm>
          <a:prstGeom prst="rect">
            <a:avLst/>
          </a:prstGeom>
        </p:spPr>
        <p:txBody>
          <a:bodyPr vert="horz" lIns="88126" tIns="44064" rIns="88126" bIns="44064"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85DAAA1-F91D-46D5-9B21-A6E5A8B7B21A}"/>
              </a:ext>
            </a:extLst>
          </p:cNvPr>
          <p:cNvSpPr>
            <a:spLocks noGrp="1"/>
          </p:cNvSpPr>
          <p:nvPr>
            <p:ph type="sldNum" sz="quarter" idx="3"/>
          </p:nvPr>
        </p:nvSpPr>
        <p:spPr>
          <a:xfrm>
            <a:off x="3970735" y="8830660"/>
            <a:ext cx="3038145" cy="465742"/>
          </a:xfrm>
          <a:prstGeom prst="rect">
            <a:avLst/>
          </a:prstGeom>
        </p:spPr>
        <p:txBody>
          <a:bodyPr vert="horz" lIns="88126" tIns="44064" rIns="88126" bIns="44064" rtlCol="0" anchor="b"/>
          <a:lstStyle>
            <a:lvl1pPr algn="r">
              <a:defRPr sz="1200"/>
            </a:lvl1pPr>
          </a:lstStyle>
          <a:p>
            <a:fld id="{8DACF4E5-9E6D-4462-A93B-7BFC6860B611}" type="slidenum">
              <a:rPr lang="en-US" smtClean="0"/>
              <a:t>‹#›</a:t>
            </a:fld>
            <a:endParaRPr lang="en-US"/>
          </a:p>
        </p:txBody>
      </p:sp>
    </p:spTree>
    <p:extLst>
      <p:ext uri="{BB962C8B-B14F-4D97-AF65-F5344CB8AC3E}">
        <p14:creationId xmlns:p14="http://schemas.microsoft.com/office/powerpoint/2010/main" val="155590443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37840" cy="466434"/>
          </a:xfrm>
          <a:prstGeom prst="rect">
            <a:avLst/>
          </a:prstGeom>
        </p:spPr>
        <p:txBody>
          <a:bodyPr vert="horz" lIns="93158" tIns="46580" rIns="93158" bIns="46580" rtlCol="0"/>
          <a:lstStyle>
            <a:lvl1pPr algn="l">
              <a:defRPr sz="1300"/>
            </a:lvl1pPr>
          </a:lstStyle>
          <a:p>
            <a:endParaRPr lang="en-US"/>
          </a:p>
        </p:txBody>
      </p:sp>
      <p:sp>
        <p:nvSpPr>
          <p:cNvPr id="3" name="Date Placeholder 2"/>
          <p:cNvSpPr>
            <a:spLocks noGrp="1"/>
          </p:cNvSpPr>
          <p:nvPr>
            <p:ph type="dt" idx="1"/>
          </p:nvPr>
        </p:nvSpPr>
        <p:spPr>
          <a:xfrm>
            <a:off x="3970938" y="2"/>
            <a:ext cx="3037840" cy="466434"/>
          </a:xfrm>
          <a:prstGeom prst="rect">
            <a:avLst/>
          </a:prstGeom>
        </p:spPr>
        <p:txBody>
          <a:bodyPr vert="horz" lIns="93158" tIns="46580" rIns="93158" bIns="46580" rtlCol="0"/>
          <a:lstStyle>
            <a:lvl1pPr algn="r">
              <a:defRPr sz="1300"/>
            </a:lvl1pPr>
          </a:lstStyle>
          <a:p>
            <a:fld id="{DD2AFA17-78C8-49D6-ABB5-033B87483E8D}" type="datetimeFigureOut">
              <a:rPr lang="en-US" smtClean="0"/>
              <a:t>10/15/2023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58" tIns="46580" rIns="93158" bIns="46580" rtlCol="0" anchor="ctr"/>
          <a:lstStyle/>
          <a:p>
            <a:endParaRPr lang="en-US"/>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3158" tIns="46580" rIns="93158" bIns="4658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9"/>
            <a:ext cx="3037840" cy="466433"/>
          </a:xfrm>
          <a:prstGeom prst="rect">
            <a:avLst/>
          </a:prstGeom>
        </p:spPr>
        <p:txBody>
          <a:bodyPr vert="horz" lIns="93158" tIns="46580" rIns="93158" bIns="46580" rtlCol="0" anchor="b"/>
          <a:lstStyle>
            <a:lvl1pPr algn="l">
              <a:defRPr sz="1300"/>
            </a:lvl1pPr>
          </a:lstStyle>
          <a:p>
            <a:endParaRPr lang="en-US"/>
          </a:p>
        </p:txBody>
      </p:sp>
      <p:sp>
        <p:nvSpPr>
          <p:cNvPr id="7" name="Slide Number Placeholder 6"/>
          <p:cNvSpPr>
            <a:spLocks noGrp="1"/>
          </p:cNvSpPr>
          <p:nvPr>
            <p:ph type="sldNum" sz="quarter" idx="5"/>
          </p:nvPr>
        </p:nvSpPr>
        <p:spPr>
          <a:xfrm>
            <a:off x="3970938" y="8829969"/>
            <a:ext cx="3037840" cy="466433"/>
          </a:xfrm>
          <a:prstGeom prst="rect">
            <a:avLst/>
          </a:prstGeom>
        </p:spPr>
        <p:txBody>
          <a:bodyPr vert="horz" lIns="93158" tIns="46580" rIns="93158" bIns="46580" rtlCol="0" anchor="b"/>
          <a:lstStyle>
            <a:lvl1pPr algn="r">
              <a:defRPr sz="1300"/>
            </a:lvl1pPr>
          </a:lstStyle>
          <a:p>
            <a:fld id="{CB368EA3-E704-4EBD-8472-C8DC2F7B55A6}" type="slidenum">
              <a:rPr lang="en-US" smtClean="0"/>
              <a:t>‹#›</a:t>
            </a:fld>
            <a:endParaRPr lang="en-US"/>
          </a:p>
        </p:txBody>
      </p:sp>
    </p:spTree>
    <p:extLst>
      <p:ext uri="{BB962C8B-B14F-4D97-AF65-F5344CB8AC3E}">
        <p14:creationId xmlns:p14="http://schemas.microsoft.com/office/powerpoint/2010/main" val="342845070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ko-KR" sz="1000" b="1" i="1" u="sng" dirty="0">
              <a:solidFill>
                <a:srgbClr val="000000"/>
              </a:solidFill>
              <a:cs typeface="Calibri" panose="020F0502020204030204" pitchFamily="34" charset="0"/>
            </a:endParaRPr>
          </a:p>
        </p:txBody>
      </p:sp>
      <p:sp>
        <p:nvSpPr>
          <p:cNvPr id="4" name="Slide Number Placeholder 3"/>
          <p:cNvSpPr>
            <a:spLocks noGrp="1"/>
          </p:cNvSpPr>
          <p:nvPr>
            <p:ph type="sldNum" sz="quarter" idx="5"/>
          </p:nvPr>
        </p:nvSpPr>
        <p:spPr/>
        <p:txBody>
          <a:bodyPr/>
          <a:lstStyle/>
          <a:p>
            <a:fld id="{CB368EA3-E704-4EBD-8472-C8DC2F7B55A6}" type="slidenum">
              <a:rPr lang="en-US" smtClean="0"/>
              <a:t>1</a:t>
            </a:fld>
            <a:endParaRPr lang="en-US"/>
          </a:p>
        </p:txBody>
      </p:sp>
    </p:spTree>
    <p:extLst>
      <p:ext uri="{BB962C8B-B14F-4D97-AF65-F5344CB8AC3E}">
        <p14:creationId xmlns:p14="http://schemas.microsoft.com/office/powerpoint/2010/main" val="15689942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100" dirty="0">
                <a:effectLst/>
                <a:latin typeface="+mn-lt"/>
                <a:ea typeface="Malgun Gothic" panose="020B0503020000020004" pitchFamily="34" charset="-127"/>
                <a:cs typeface="Calibri" panose="020F0502020204030204" pitchFamily="34" charset="0"/>
              </a:rPr>
              <a:t>We will need a bias Figure for both SSA and AOD_4D (if not now, then in future). </a:t>
            </a:r>
          </a:p>
          <a:p>
            <a:pPr marL="0" marR="0">
              <a:spcBef>
                <a:spcPts val="0"/>
              </a:spcBef>
              <a:spcAft>
                <a:spcPts val="0"/>
              </a:spcAft>
            </a:pPr>
            <a:r>
              <a:rPr lang="en-US" sz="1100" dirty="0">
                <a:effectLst/>
                <a:latin typeface="+mn-lt"/>
                <a:ea typeface="Malgun Gothic" panose="020B0503020000020004" pitchFamily="34" charset="-127"/>
                <a:cs typeface="Calibri" panose="020F0502020204030204" pitchFamily="34" charset="0"/>
              </a:rPr>
              <a:t>The relatively low R for AOD_4D over some locations can be explained by 1) </a:t>
            </a:r>
            <a:r>
              <a:rPr lang="en-US" sz="1100" b="1" u="sng" dirty="0">
                <a:effectLst/>
                <a:latin typeface="+mn-lt"/>
                <a:ea typeface="Malgun Gothic" panose="020B0503020000020004" pitchFamily="34" charset="-127"/>
                <a:cs typeface="Calibri" panose="020F0502020204030204" pitchFamily="34" charset="0"/>
              </a:rPr>
              <a:t>excluding low AODs (using AOD&gt;0.4) and so reducing the range of variation; 2) insufficient stats</a:t>
            </a:r>
            <a:r>
              <a:rPr lang="en-US" sz="1100" dirty="0">
                <a:effectLst/>
                <a:latin typeface="+mn-lt"/>
                <a:ea typeface="Malgun Gothic" panose="020B0503020000020004" pitchFamily="34" charset="-127"/>
                <a:cs typeface="Calibri" panose="020F0502020204030204" pitchFamily="34" charset="0"/>
              </a:rPr>
              <a:t>. – this is expected to improve with the multi-year stats.; and 3) still existing regional biases where we need to adjust aerosol model (e.g., size distribution). One example of such bias is China where we overestimate absorption.</a:t>
            </a:r>
          </a:p>
          <a:p>
            <a:endParaRPr lang="en-US" dirty="0"/>
          </a:p>
        </p:txBody>
      </p:sp>
      <p:sp>
        <p:nvSpPr>
          <p:cNvPr id="4" name="Slide Number Placeholder 3"/>
          <p:cNvSpPr>
            <a:spLocks noGrp="1"/>
          </p:cNvSpPr>
          <p:nvPr>
            <p:ph type="sldNum" sz="quarter" idx="5"/>
          </p:nvPr>
        </p:nvSpPr>
        <p:spPr/>
        <p:txBody>
          <a:bodyPr/>
          <a:lstStyle/>
          <a:p>
            <a:fld id="{CB368EA3-E704-4EBD-8472-C8DC2F7B55A6}" type="slidenum">
              <a:rPr lang="en-US" smtClean="0"/>
              <a:t>10</a:t>
            </a:fld>
            <a:endParaRPr lang="en-US"/>
          </a:p>
        </p:txBody>
      </p:sp>
    </p:spTree>
    <p:extLst>
      <p:ext uri="{BB962C8B-B14F-4D97-AF65-F5344CB8AC3E}">
        <p14:creationId xmlns:p14="http://schemas.microsoft.com/office/powerpoint/2010/main" val="30353863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0000FF"/>
                </a:solidFill>
                <a:cs typeface="Arial" panose="020B0604020202020204" pitchFamily="34" charset="0"/>
              </a:rPr>
              <a:t>-	</a:t>
            </a:r>
            <a:endParaRPr lang="en-US" sz="1200" dirty="0">
              <a:solidFill>
                <a:srgbClr val="FF0000"/>
              </a:solidFill>
              <a:cs typeface="Arial" panose="020B0604020202020204" pitchFamily="34" charset="0"/>
            </a:endParaRPr>
          </a:p>
        </p:txBody>
      </p:sp>
      <p:sp>
        <p:nvSpPr>
          <p:cNvPr id="4" name="Slide Number Placeholder 3"/>
          <p:cNvSpPr>
            <a:spLocks noGrp="1"/>
          </p:cNvSpPr>
          <p:nvPr>
            <p:ph type="sldNum" sz="quarter" idx="5"/>
          </p:nvPr>
        </p:nvSpPr>
        <p:spPr/>
        <p:txBody>
          <a:bodyPr/>
          <a:lstStyle/>
          <a:p>
            <a:fld id="{C4A1B7A6-E48B-4494-9FDD-16734A75BC9B}" type="slidenum">
              <a:rPr lang="en-US" smtClean="0"/>
              <a:t>11</a:t>
            </a:fld>
            <a:endParaRPr lang="en-US"/>
          </a:p>
        </p:txBody>
      </p:sp>
    </p:spTree>
    <p:extLst>
      <p:ext uri="{BB962C8B-B14F-4D97-AF65-F5344CB8AC3E}">
        <p14:creationId xmlns:p14="http://schemas.microsoft.com/office/powerpoint/2010/main" val="23279816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368EA3-E704-4EBD-8472-C8DC2F7B55A6}" type="slidenum">
              <a:rPr lang="en-US" smtClean="0"/>
              <a:t>2</a:t>
            </a:fld>
            <a:endParaRPr lang="en-US"/>
          </a:p>
        </p:txBody>
      </p:sp>
    </p:spTree>
    <p:extLst>
      <p:ext uri="{BB962C8B-B14F-4D97-AF65-F5344CB8AC3E}">
        <p14:creationId xmlns:p14="http://schemas.microsoft.com/office/powerpoint/2010/main" val="20824246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endParaRPr lang="en-US" sz="1000" dirty="0"/>
          </a:p>
        </p:txBody>
      </p:sp>
      <p:sp>
        <p:nvSpPr>
          <p:cNvPr id="4" name="Slide Number Placeholder 3"/>
          <p:cNvSpPr>
            <a:spLocks noGrp="1"/>
          </p:cNvSpPr>
          <p:nvPr>
            <p:ph type="sldNum" sz="quarter" idx="5"/>
          </p:nvPr>
        </p:nvSpPr>
        <p:spPr/>
        <p:txBody>
          <a:bodyPr/>
          <a:lstStyle/>
          <a:p>
            <a:fld id="{CB368EA3-E704-4EBD-8472-C8DC2F7B55A6}" type="slidenum">
              <a:rPr lang="en-US" smtClean="0"/>
              <a:t>3</a:t>
            </a:fld>
            <a:endParaRPr lang="en-US"/>
          </a:p>
        </p:txBody>
      </p:sp>
    </p:spTree>
    <p:extLst>
      <p:ext uri="{BB962C8B-B14F-4D97-AF65-F5344CB8AC3E}">
        <p14:creationId xmlns:p14="http://schemas.microsoft.com/office/powerpoint/2010/main" val="16002404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endParaRPr lang="en-US" sz="1000" dirty="0"/>
          </a:p>
        </p:txBody>
      </p:sp>
      <p:sp>
        <p:nvSpPr>
          <p:cNvPr id="4" name="Slide Number Placeholder 3"/>
          <p:cNvSpPr>
            <a:spLocks noGrp="1"/>
          </p:cNvSpPr>
          <p:nvPr>
            <p:ph type="sldNum" sz="quarter" idx="5"/>
          </p:nvPr>
        </p:nvSpPr>
        <p:spPr/>
        <p:txBody>
          <a:bodyPr/>
          <a:lstStyle/>
          <a:p>
            <a:pPr defTabSz="881390">
              <a:defRPr/>
            </a:pPr>
            <a:fld id="{CB368EA3-E704-4EBD-8472-C8DC2F7B55A6}" type="slidenum">
              <a:rPr lang="en-US">
                <a:solidFill>
                  <a:prstClr val="black"/>
                </a:solidFill>
                <a:latin typeface="Calibri" panose="020F0502020204030204"/>
              </a:rPr>
              <a:pPr defTabSz="881390">
                <a:defRPr/>
              </a:pPr>
              <a:t>4</a:t>
            </a:fld>
            <a:endParaRPr lang="en-US">
              <a:solidFill>
                <a:prstClr val="black"/>
              </a:solidFill>
              <a:latin typeface="Calibri" panose="020F0502020204030204"/>
            </a:endParaRPr>
          </a:p>
        </p:txBody>
      </p:sp>
    </p:spTree>
    <p:extLst>
      <p:ext uri="{BB962C8B-B14F-4D97-AF65-F5344CB8AC3E}">
        <p14:creationId xmlns:p14="http://schemas.microsoft.com/office/powerpoint/2010/main" val="1516983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368EA3-E704-4EBD-8472-C8DC2F7B55A6}" type="slidenum">
              <a:rPr lang="en-US" smtClean="0"/>
              <a:t>5</a:t>
            </a:fld>
            <a:endParaRPr lang="en-US"/>
          </a:p>
        </p:txBody>
      </p:sp>
    </p:spTree>
    <p:extLst>
      <p:ext uri="{BB962C8B-B14F-4D97-AF65-F5344CB8AC3E}">
        <p14:creationId xmlns:p14="http://schemas.microsoft.com/office/powerpoint/2010/main" val="42893730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ko-KR" sz="1000" dirty="0">
              <a:solidFill>
                <a:srgbClr val="0000FF"/>
              </a:solidFill>
              <a:ea typeface="Arial Unicode MS" pitchFamily="50" charset="-127"/>
              <a:cs typeface="Arial" panose="020B0604020202020204" pitchFamily="34" charset="0"/>
            </a:endParaRPr>
          </a:p>
        </p:txBody>
      </p:sp>
      <p:sp>
        <p:nvSpPr>
          <p:cNvPr id="4" name="Slide Number Placeholder 3"/>
          <p:cNvSpPr>
            <a:spLocks noGrp="1"/>
          </p:cNvSpPr>
          <p:nvPr>
            <p:ph type="sldNum" sz="quarter" idx="5"/>
          </p:nvPr>
        </p:nvSpPr>
        <p:spPr/>
        <p:txBody>
          <a:bodyPr/>
          <a:lstStyle/>
          <a:p>
            <a:fld id="{CB368EA3-E704-4EBD-8472-C8DC2F7B55A6}" type="slidenum">
              <a:rPr lang="en-US" smtClean="0"/>
              <a:t>6</a:t>
            </a:fld>
            <a:endParaRPr lang="en-US"/>
          </a:p>
        </p:txBody>
      </p:sp>
    </p:spTree>
    <p:extLst>
      <p:ext uri="{BB962C8B-B14F-4D97-AF65-F5344CB8AC3E}">
        <p14:creationId xmlns:p14="http://schemas.microsoft.com/office/powerpoint/2010/main" val="654852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p>
        </p:txBody>
      </p:sp>
      <p:sp>
        <p:nvSpPr>
          <p:cNvPr id="4" name="Slide Number Placeholder 3"/>
          <p:cNvSpPr>
            <a:spLocks noGrp="1"/>
          </p:cNvSpPr>
          <p:nvPr>
            <p:ph type="sldNum" sz="quarter" idx="5"/>
          </p:nvPr>
        </p:nvSpPr>
        <p:spPr/>
        <p:txBody>
          <a:bodyPr/>
          <a:lstStyle/>
          <a:p>
            <a:fld id="{F07FD16B-69EF-40CB-8E95-E289A2058856}" type="slidenum">
              <a:rPr lang="en-US" smtClean="0"/>
              <a:t>7</a:t>
            </a:fld>
            <a:endParaRPr lang="en-US"/>
          </a:p>
        </p:txBody>
      </p:sp>
    </p:spTree>
    <p:extLst>
      <p:ext uri="{BB962C8B-B14F-4D97-AF65-F5344CB8AC3E}">
        <p14:creationId xmlns:p14="http://schemas.microsoft.com/office/powerpoint/2010/main" val="24938087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368EA3-E704-4EBD-8472-C8DC2F7B55A6}" type="slidenum">
              <a:rPr lang="en-US" smtClean="0"/>
              <a:t>8</a:t>
            </a:fld>
            <a:endParaRPr lang="en-US"/>
          </a:p>
        </p:txBody>
      </p:sp>
    </p:spTree>
    <p:extLst>
      <p:ext uri="{BB962C8B-B14F-4D97-AF65-F5344CB8AC3E}">
        <p14:creationId xmlns:p14="http://schemas.microsoft.com/office/powerpoint/2010/main" val="9693178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b="1" dirty="0"/>
          </a:p>
        </p:txBody>
      </p:sp>
      <p:sp>
        <p:nvSpPr>
          <p:cNvPr id="4" name="Slide Number Placeholder 3"/>
          <p:cNvSpPr>
            <a:spLocks noGrp="1"/>
          </p:cNvSpPr>
          <p:nvPr>
            <p:ph type="sldNum" sz="quarter" idx="5"/>
          </p:nvPr>
        </p:nvSpPr>
        <p:spPr/>
        <p:txBody>
          <a:bodyPr/>
          <a:lstStyle/>
          <a:p>
            <a:fld id="{CB368EA3-E704-4EBD-8472-C8DC2F7B55A6}" type="slidenum">
              <a:rPr lang="en-US" smtClean="0"/>
              <a:t>9</a:t>
            </a:fld>
            <a:endParaRPr lang="en-US"/>
          </a:p>
        </p:txBody>
      </p:sp>
    </p:spTree>
    <p:extLst>
      <p:ext uri="{BB962C8B-B14F-4D97-AF65-F5344CB8AC3E}">
        <p14:creationId xmlns:p14="http://schemas.microsoft.com/office/powerpoint/2010/main" val="30720010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5A538-6D08-4596-B317-79CDF4A6073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F65AA08-0B35-4215-8D3A-9EFD6AA2179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9A3F97C-B661-4641-A91F-25A618F6684D}"/>
              </a:ext>
            </a:extLst>
          </p:cNvPr>
          <p:cNvSpPr>
            <a:spLocks noGrp="1"/>
          </p:cNvSpPr>
          <p:nvPr>
            <p:ph type="dt" sz="half" idx="10"/>
          </p:nvPr>
        </p:nvSpPr>
        <p:spPr/>
        <p:txBody>
          <a:bodyPr/>
          <a:lstStyle/>
          <a:p>
            <a:fld id="{BC7C096E-E1E5-42C8-8DF2-0860C31F954F}" type="datetime1">
              <a:rPr lang="en-US" smtClean="0"/>
              <a:t>10/15/2023</a:t>
            </a:fld>
            <a:endParaRPr lang="en-US"/>
          </a:p>
        </p:txBody>
      </p:sp>
      <p:sp>
        <p:nvSpPr>
          <p:cNvPr id="5" name="Footer Placeholder 4">
            <a:extLst>
              <a:ext uri="{FF2B5EF4-FFF2-40B4-BE49-F238E27FC236}">
                <a16:creationId xmlns:a16="http://schemas.microsoft.com/office/drawing/2014/main" id="{2B6009A0-E73B-4252-A752-C5CCD53A98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998583-E0D4-4331-9AFB-332E3B57C328}"/>
              </a:ext>
            </a:extLst>
          </p:cNvPr>
          <p:cNvSpPr>
            <a:spLocks noGrp="1"/>
          </p:cNvSpPr>
          <p:nvPr>
            <p:ph type="sldNum" sz="quarter" idx="12"/>
          </p:nvPr>
        </p:nvSpPr>
        <p:spPr/>
        <p:txBody>
          <a:bodyPr/>
          <a:lstStyle/>
          <a:p>
            <a:fld id="{C18795A5-5DC6-4E89-855C-E7B9590EB560}" type="slidenum">
              <a:rPr lang="en-US" smtClean="0"/>
              <a:t>‹#›</a:t>
            </a:fld>
            <a:endParaRPr lang="en-US"/>
          </a:p>
        </p:txBody>
      </p:sp>
    </p:spTree>
    <p:extLst>
      <p:ext uri="{BB962C8B-B14F-4D97-AF65-F5344CB8AC3E}">
        <p14:creationId xmlns:p14="http://schemas.microsoft.com/office/powerpoint/2010/main" val="3493158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D9185-10F6-4CE5-A04C-DCEFB3A85C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FC997B4-171B-4C16-837D-CFD1EBC85AA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E24B55-01E1-40DC-AAA6-4B235AC976C3}"/>
              </a:ext>
            </a:extLst>
          </p:cNvPr>
          <p:cNvSpPr>
            <a:spLocks noGrp="1"/>
          </p:cNvSpPr>
          <p:nvPr>
            <p:ph type="dt" sz="half" idx="10"/>
          </p:nvPr>
        </p:nvSpPr>
        <p:spPr/>
        <p:txBody>
          <a:bodyPr/>
          <a:lstStyle/>
          <a:p>
            <a:fld id="{4C7012CA-B7AC-4E46-A711-4AB0ED045698}" type="datetime1">
              <a:rPr lang="en-US" smtClean="0"/>
              <a:t>10/15/2023</a:t>
            </a:fld>
            <a:endParaRPr lang="en-US"/>
          </a:p>
        </p:txBody>
      </p:sp>
      <p:sp>
        <p:nvSpPr>
          <p:cNvPr id="5" name="Footer Placeholder 4">
            <a:extLst>
              <a:ext uri="{FF2B5EF4-FFF2-40B4-BE49-F238E27FC236}">
                <a16:creationId xmlns:a16="http://schemas.microsoft.com/office/drawing/2014/main" id="{547D6A9D-5D49-4332-9397-5EC9E0A56C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02F7DA-B28D-458F-A2FF-95A1FCE71FB7}"/>
              </a:ext>
            </a:extLst>
          </p:cNvPr>
          <p:cNvSpPr>
            <a:spLocks noGrp="1"/>
          </p:cNvSpPr>
          <p:nvPr>
            <p:ph type="sldNum" sz="quarter" idx="12"/>
          </p:nvPr>
        </p:nvSpPr>
        <p:spPr/>
        <p:txBody>
          <a:bodyPr/>
          <a:lstStyle/>
          <a:p>
            <a:fld id="{C18795A5-5DC6-4E89-855C-E7B9590EB560}" type="slidenum">
              <a:rPr lang="en-US" smtClean="0"/>
              <a:t>‹#›</a:t>
            </a:fld>
            <a:endParaRPr lang="en-US"/>
          </a:p>
        </p:txBody>
      </p:sp>
    </p:spTree>
    <p:extLst>
      <p:ext uri="{BB962C8B-B14F-4D97-AF65-F5344CB8AC3E}">
        <p14:creationId xmlns:p14="http://schemas.microsoft.com/office/powerpoint/2010/main" val="35290856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23A120-457D-4B7F-8B84-552B6F2B7CB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A07FFA4-E802-4B1D-B171-013B5B69D13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0D1773-39D0-40C0-8B4F-CE3B6C3FC225}"/>
              </a:ext>
            </a:extLst>
          </p:cNvPr>
          <p:cNvSpPr>
            <a:spLocks noGrp="1"/>
          </p:cNvSpPr>
          <p:nvPr>
            <p:ph type="dt" sz="half" idx="10"/>
          </p:nvPr>
        </p:nvSpPr>
        <p:spPr/>
        <p:txBody>
          <a:bodyPr/>
          <a:lstStyle/>
          <a:p>
            <a:fld id="{EA04F0B4-14E6-4622-9EEB-54CF87C9BDDC}" type="datetime1">
              <a:rPr lang="en-US" smtClean="0"/>
              <a:t>10/15/2023</a:t>
            </a:fld>
            <a:endParaRPr lang="en-US"/>
          </a:p>
        </p:txBody>
      </p:sp>
      <p:sp>
        <p:nvSpPr>
          <p:cNvPr id="5" name="Footer Placeholder 4">
            <a:extLst>
              <a:ext uri="{FF2B5EF4-FFF2-40B4-BE49-F238E27FC236}">
                <a16:creationId xmlns:a16="http://schemas.microsoft.com/office/drawing/2014/main" id="{980B0BB1-7163-41B6-BC16-9A9C5C00D7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0C3633-61A2-4962-84DD-1859214E65B0}"/>
              </a:ext>
            </a:extLst>
          </p:cNvPr>
          <p:cNvSpPr>
            <a:spLocks noGrp="1"/>
          </p:cNvSpPr>
          <p:nvPr>
            <p:ph type="sldNum" sz="quarter" idx="12"/>
          </p:nvPr>
        </p:nvSpPr>
        <p:spPr/>
        <p:txBody>
          <a:bodyPr/>
          <a:lstStyle/>
          <a:p>
            <a:fld id="{C18795A5-5DC6-4E89-855C-E7B9590EB560}" type="slidenum">
              <a:rPr lang="en-US" smtClean="0"/>
              <a:t>‹#›</a:t>
            </a:fld>
            <a:endParaRPr lang="en-US"/>
          </a:p>
        </p:txBody>
      </p:sp>
    </p:spTree>
    <p:extLst>
      <p:ext uri="{BB962C8B-B14F-4D97-AF65-F5344CB8AC3E}">
        <p14:creationId xmlns:p14="http://schemas.microsoft.com/office/powerpoint/2010/main" val="1195624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F3A8B2C-BC67-4074-8C4E-4C6B062849D3}" type="slidenum">
              <a:rPr lang="en-US"/>
              <a:pPr>
                <a:defRPr/>
              </a:pPr>
              <a:t>‹#›</a:t>
            </a:fld>
            <a:endParaRPr lang="en-US"/>
          </a:p>
        </p:txBody>
      </p:sp>
    </p:spTree>
    <p:extLst>
      <p:ext uri="{BB962C8B-B14F-4D97-AF65-F5344CB8AC3E}">
        <p14:creationId xmlns:p14="http://schemas.microsoft.com/office/powerpoint/2010/main" val="22308207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ADF1821-592B-4284-8821-CC46BD0A016B}" type="slidenum">
              <a:rPr lang="en-US"/>
              <a:pPr>
                <a:defRPr/>
              </a:pPr>
              <a:t>‹#›</a:t>
            </a:fld>
            <a:endParaRPr lang="en-US"/>
          </a:p>
        </p:txBody>
      </p:sp>
    </p:spTree>
    <p:extLst>
      <p:ext uri="{BB962C8B-B14F-4D97-AF65-F5344CB8AC3E}">
        <p14:creationId xmlns:p14="http://schemas.microsoft.com/office/powerpoint/2010/main" val="22994360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2B0E699-CAC9-42A9-9829-9545095F859A}" type="slidenum">
              <a:rPr lang="en-US"/>
              <a:pPr>
                <a:defRPr/>
              </a:pPr>
              <a:t>‹#›</a:t>
            </a:fld>
            <a:endParaRPr lang="en-US"/>
          </a:p>
        </p:txBody>
      </p:sp>
    </p:spTree>
    <p:extLst>
      <p:ext uri="{BB962C8B-B14F-4D97-AF65-F5344CB8AC3E}">
        <p14:creationId xmlns:p14="http://schemas.microsoft.com/office/powerpoint/2010/main" val="15643448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CE02313-DE00-4D83-AAD7-43BBED440A20}" type="slidenum">
              <a:rPr lang="en-US"/>
              <a:pPr>
                <a:defRPr/>
              </a:pPr>
              <a:t>‹#›</a:t>
            </a:fld>
            <a:endParaRPr lang="en-US"/>
          </a:p>
        </p:txBody>
      </p:sp>
    </p:spTree>
    <p:extLst>
      <p:ext uri="{BB962C8B-B14F-4D97-AF65-F5344CB8AC3E}">
        <p14:creationId xmlns:p14="http://schemas.microsoft.com/office/powerpoint/2010/main" val="643174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5214082-193D-4795-B523-822BDBAFEF95}" type="slidenum">
              <a:rPr lang="en-US"/>
              <a:pPr>
                <a:defRPr/>
              </a:pPr>
              <a:t>‹#›</a:t>
            </a:fld>
            <a:endParaRPr lang="en-US"/>
          </a:p>
        </p:txBody>
      </p:sp>
    </p:spTree>
    <p:extLst>
      <p:ext uri="{BB962C8B-B14F-4D97-AF65-F5344CB8AC3E}">
        <p14:creationId xmlns:p14="http://schemas.microsoft.com/office/powerpoint/2010/main" val="36117154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D9FF2CD-B891-408A-B7DC-D9476128CFA2}" type="slidenum">
              <a:rPr lang="en-US"/>
              <a:pPr>
                <a:defRPr/>
              </a:pPr>
              <a:t>‹#›</a:t>
            </a:fld>
            <a:endParaRPr lang="en-US"/>
          </a:p>
        </p:txBody>
      </p:sp>
    </p:spTree>
    <p:extLst>
      <p:ext uri="{BB962C8B-B14F-4D97-AF65-F5344CB8AC3E}">
        <p14:creationId xmlns:p14="http://schemas.microsoft.com/office/powerpoint/2010/main" val="36277809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9D5DAD6-31E6-412E-AAE6-9C5A96083547}" type="slidenum">
              <a:rPr lang="en-US"/>
              <a:pPr>
                <a:defRPr/>
              </a:pPr>
              <a:t>‹#›</a:t>
            </a:fld>
            <a:endParaRPr lang="en-US"/>
          </a:p>
        </p:txBody>
      </p:sp>
      <p:pic>
        <p:nvPicPr>
          <p:cNvPr id="5" name="Picture 4"/>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23" y="0"/>
            <a:ext cx="1104900" cy="914400"/>
          </a:xfrm>
          <a:prstGeom prst="rect">
            <a:avLst/>
          </a:prstGeom>
        </p:spPr>
      </p:pic>
    </p:spTree>
    <p:extLst>
      <p:ext uri="{BB962C8B-B14F-4D97-AF65-F5344CB8AC3E}">
        <p14:creationId xmlns:p14="http://schemas.microsoft.com/office/powerpoint/2010/main" val="181113292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9851EC1-2B29-492F-9332-1A78AD04812F}" type="slidenum">
              <a:rPr lang="en-US"/>
              <a:pPr>
                <a:defRPr/>
              </a:pPr>
              <a:t>‹#›</a:t>
            </a:fld>
            <a:endParaRPr lang="en-US"/>
          </a:p>
        </p:txBody>
      </p:sp>
    </p:spTree>
    <p:extLst>
      <p:ext uri="{BB962C8B-B14F-4D97-AF65-F5344CB8AC3E}">
        <p14:creationId xmlns:p14="http://schemas.microsoft.com/office/powerpoint/2010/main" val="39009849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06DE4-4B26-4774-90A7-0638B1818A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574542-0A27-4C3B-99D3-C653FA62D7F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DB0DFE-B872-4870-8312-01E6376D43C3}"/>
              </a:ext>
            </a:extLst>
          </p:cNvPr>
          <p:cNvSpPr>
            <a:spLocks noGrp="1"/>
          </p:cNvSpPr>
          <p:nvPr>
            <p:ph type="dt" sz="half" idx="10"/>
          </p:nvPr>
        </p:nvSpPr>
        <p:spPr/>
        <p:txBody>
          <a:bodyPr/>
          <a:lstStyle/>
          <a:p>
            <a:fld id="{FE06E2B9-984F-42EC-BC41-A9D14FEB218F}" type="datetime1">
              <a:rPr lang="en-US" smtClean="0"/>
              <a:t>10/15/2023</a:t>
            </a:fld>
            <a:endParaRPr lang="en-US"/>
          </a:p>
        </p:txBody>
      </p:sp>
      <p:sp>
        <p:nvSpPr>
          <p:cNvPr id="5" name="Footer Placeholder 4">
            <a:extLst>
              <a:ext uri="{FF2B5EF4-FFF2-40B4-BE49-F238E27FC236}">
                <a16:creationId xmlns:a16="http://schemas.microsoft.com/office/drawing/2014/main" id="{D0C3659F-F315-4794-B4E6-23F6AAD64D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1A21E2-D8C4-44C1-9092-4DA553B90199}"/>
              </a:ext>
            </a:extLst>
          </p:cNvPr>
          <p:cNvSpPr>
            <a:spLocks noGrp="1"/>
          </p:cNvSpPr>
          <p:nvPr>
            <p:ph type="sldNum" sz="quarter" idx="12"/>
          </p:nvPr>
        </p:nvSpPr>
        <p:spPr/>
        <p:txBody>
          <a:bodyPr/>
          <a:lstStyle/>
          <a:p>
            <a:fld id="{C18795A5-5DC6-4E89-855C-E7B9590EB560}" type="slidenum">
              <a:rPr lang="en-US" smtClean="0"/>
              <a:t>‹#›</a:t>
            </a:fld>
            <a:endParaRPr lang="en-US"/>
          </a:p>
        </p:txBody>
      </p:sp>
    </p:spTree>
    <p:extLst>
      <p:ext uri="{BB962C8B-B14F-4D97-AF65-F5344CB8AC3E}">
        <p14:creationId xmlns:p14="http://schemas.microsoft.com/office/powerpoint/2010/main" val="31802026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1CDC251-35AC-413B-95A6-3CAF9D26AE01}" type="slidenum">
              <a:rPr lang="en-US"/>
              <a:pPr>
                <a:defRPr/>
              </a:pPr>
              <a:t>‹#›</a:t>
            </a:fld>
            <a:endParaRPr lang="en-US"/>
          </a:p>
        </p:txBody>
      </p:sp>
    </p:spTree>
    <p:extLst>
      <p:ext uri="{BB962C8B-B14F-4D97-AF65-F5344CB8AC3E}">
        <p14:creationId xmlns:p14="http://schemas.microsoft.com/office/powerpoint/2010/main" val="41431501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07E91E8-70D6-4795-93A0-12148130BAC1}" type="slidenum">
              <a:rPr lang="en-US"/>
              <a:pPr>
                <a:defRPr/>
              </a:pPr>
              <a:t>‹#›</a:t>
            </a:fld>
            <a:endParaRPr lang="en-US"/>
          </a:p>
        </p:txBody>
      </p:sp>
    </p:spTree>
    <p:extLst>
      <p:ext uri="{BB962C8B-B14F-4D97-AF65-F5344CB8AC3E}">
        <p14:creationId xmlns:p14="http://schemas.microsoft.com/office/powerpoint/2010/main" val="34157083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6D40515-FC84-443E-9B2C-8C1C6A3FAC3E}" type="slidenum">
              <a:rPr lang="en-US"/>
              <a:pPr>
                <a:defRPr/>
              </a:pPr>
              <a:t>‹#›</a:t>
            </a:fld>
            <a:endParaRPr lang="en-US"/>
          </a:p>
        </p:txBody>
      </p:sp>
    </p:spTree>
    <p:extLst>
      <p:ext uri="{BB962C8B-B14F-4D97-AF65-F5344CB8AC3E}">
        <p14:creationId xmlns:p14="http://schemas.microsoft.com/office/powerpoint/2010/main" val="12780941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B4D9CE-28F6-438B-A668-D3721B36E76D}" type="slidenum">
              <a:rPr lang="en-US"/>
              <a:pPr>
                <a:defRPr/>
              </a:pPr>
              <a:t>‹#›</a:t>
            </a:fld>
            <a:endParaRPr lang="en-US"/>
          </a:p>
        </p:txBody>
      </p:sp>
    </p:spTree>
    <p:extLst>
      <p:ext uri="{BB962C8B-B14F-4D97-AF65-F5344CB8AC3E}">
        <p14:creationId xmlns:p14="http://schemas.microsoft.com/office/powerpoint/2010/main" val="33861848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FFD4B-EB48-4712-B2A1-33D327925D4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1840F76-3D1B-4BB9-800B-04D5C8AF539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C759254-23B1-4F31-B093-4B479FBB11EA}"/>
              </a:ext>
            </a:extLst>
          </p:cNvPr>
          <p:cNvSpPr>
            <a:spLocks noGrp="1"/>
          </p:cNvSpPr>
          <p:nvPr>
            <p:ph type="dt" sz="half" idx="10"/>
          </p:nvPr>
        </p:nvSpPr>
        <p:spPr/>
        <p:txBody>
          <a:bodyPr/>
          <a:lstStyle/>
          <a:p>
            <a:fld id="{3837BEC9-4B1D-4E50-9BC3-8297BEED0DF3}" type="datetime1">
              <a:rPr lang="en-US" smtClean="0"/>
              <a:t>10/15/2023</a:t>
            </a:fld>
            <a:endParaRPr lang="en-US"/>
          </a:p>
        </p:txBody>
      </p:sp>
      <p:sp>
        <p:nvSpPr>
          <p:cNvPr id="5" name="Footer Placeholder 4">
            <a:extLst>
              <a:ext uri="{FF2B5EF4-FFF2-40B4-BE49-F238E27FC236}">
                <a16:creationId xmlns:a16="http://schemas.microsoft.com/office/drawing/2014/main" id="{3358C9E7-5A10-4F92-B2DD-79C66BFF27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D25BA8-5638-49CD-BB12-76F10C631F8C}"/>
              </a:ext>
            </a:extLst>
          </p:cNvPr>
          <p:cNvSpPr>
            <a:spLocks noGrp="1"/>
          </p:cNvSpPr>
          <p:nvPr>
            <p:ph type="sldNum" sz="quarter" idx="12"/>
          </p:nvPr>
        </p:nvSpPr>
        <p:spPr/>
        <p:txBody>
          <a:bodyPr/>
          <a:lstStyle/>
          <a:p>
            <a:fld id="{C18795A5-5DC6-4E89-855C-E7B9590EB560}" type="slidenum">
              <a:rPr lang="en-US" smtClean="0"/>
              <a:t>‹#›</a:t>
            </a:fld>
            <a:endParaRPr lang="en-US"/>
          </a:p>
        </p:txBody>
      </p:sp>
    </p:spTree>
    <p:extLst>
      <p:ext uri="{BB962C8B-B14F-4D97-AF65-F5344CB8AC3E}">
        <p14:creationId xmlns:p14="http://schemas.microsoft.com/office/powerpoint/2010/main" val="20258300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A9442-AB07-484E-ADDC-473C98FB1D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252D4E-E812-4FFE-AE07-FEC89350345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23AB0B-41B6-4A7D-8BCE-990D7E10B7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1F7B854-FA2D-4F06-BFA2-E44FAEC37BDF}"/>
              </a:ext>
            </a:extLst>
          </p:cNvPr>
          <p:cNvSpPr>
            <a:spLocks noGrp="1"/>
          </p:cNvSpPr>
          <p:nvPr>
            <p:ph type="dt" sz="half" idx="10"/>
          </p:nvPr>
        </p:nvSpPr>
        <p:spPr/>
        <p:txBody>
          <a:bodyPr/>
          <a:lstStyle/>
          <a:p>
            <a:fld id="{707A1D42-7423-431A-A64B-C85212381592}" type="datetime1">
              <a:rPr lang="en-US" smtClean="0"/>
              <a:t>10/15/2023</a:t>
            </a:fld>
            <a:endParaRPr lang="en-US"/>
          </a:p>
        </p:txBody>
      </p:sp>
      <p:sp>
        <p:nvSpPr>
          <p:cNvPr id="6" name="Footer Placeholder 5">
            <a:extLst>
              <a:ext uri="{FF2B5EF4-FFF2-40B4-BE49-F238E27FC236}">
                <a16:creationId xmlns:a16="http://schemas.microsoft.com/office/drawing/2014/main" id="{189A591E-494E-44E1-BAF1-E4116A801F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6EAAFC-AF46-4BCE-A20D-57D95D487596}"/>
              </a:ext>
            </a:extLst>
          </p:cNvPr>
          <p:cNvSpPr>
            <a:spLocks noGrp="1"/>
          </p:cNvSpPr>
          <p:nvPr>
            <p:ph type="sldNum" sz="quarter" idx="12"/>
          </p:nvPr>
        </p:nvSpPr>
        <p:spPr/>
        <p:txBody>
          <a:bodyPr/>
          <a:lstStyle/>
          <a:p>
            <a:fld id="{C18795A5-5DC6-4E89-855C-E7B9590EB560}" type="slidenum">
              <a:rPr lang="en-US" smtClean="0"/>
              <a:t>‹#›</a:t>
            </a:fld>
            <a:endParaRPr lang="en-US"/>
          </a:p>
        </p:txBody>
      </p:sp>
    </p:spTree>
    <p:extLst>
      <p:ext uri="{BB962C8B-B14F-4D97-AF65-F5344CB8AC3E}">
        <p14:creationId xmlns:p14="http://schemas.microsoft.com/office/powerpoint/2010/main" val="1162418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B483D-B103-4754-BCAB-49CCA55F004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5762B6-ED88-4820-BF05-FD029AC48B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F51C4DD-30D0-4366-B20D-36C33485AD6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C51E272-716D-4093-939E-7E22D737C94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39FCDD-4CF1-4E0D-905E-ECAEC57D52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7209C0-3CC8-4E5D-B74B-88B0D1869677}"/>
              </a:ext>
            </a:extLst>
          </p:cNvPr>
          <p:cNvSpPr>
            <a:spLocks noGrp="1"/>
          </p:cNvSpPr>
          <p:nvPr>
            <p:ph type="dt" sz="half" idx="10"/>
          </p:nvPr>
        </p:nvSpPr>
        <p:spPr/>
        <p:txBody>
          <a:bodyPr/>
          <a:lstStyle/>
          <a:p>
            <a:fld id="{5C656D0A-0495-426B-BF3C-2713101328A6}" type="datetime1">
              <a:rPr lang="en-US" smtClean="0"/>
              <a:t>10/15/2023</a:t>
            </a:fld>
            <a:endParaRPr lang="en-US"/>
          </a:p>
        </p:txBody>
      </p:sp>
      <p:sp>
        <p:nvSpPr>
          <p:cNvPr id="8" name="Footer Placeholder 7">
            <a:extLst>
              <a:ext uri="{FF2B5EF4-FFF2-40B4-BE49-F238E27FC236}">
                <a16:creationId xmlns:a16="http://schemas.microsoft.com/office/drawing/2014/main" id="{4D8EEBAE-F626-417D-ACB7-BF26449DCA0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93FCC6C-D53C-4148-9753-861088F2E108}"/>
              </a:ext>
            </a:extLst>
          </p:cNvPr>
          <p:cNvSpPr>
            <a:spLocks noGrp="1"/>
          </p:cNvSpPr>
          <p:nvPr>
            <p:ph type="sldNum" sz="quarter" idx="12"/>
          </p:nvPr>
        </p:nvSpPr>
        <p:spPr/>
        <p:txBody>
          <a:bodyPr/>
          <a:lstStyle/>
          <a:p>
            <a:fld id="{C18795A5-5DC6-4E89-855C-E7B9590EB560}" type="slidenum">
              <a:rPr lang="en-US" smtClean="0"/>
              <a:t>‹#›</a:t>
            </a:fld>
            <a:endParaRPr lang="en-US"/>
          </a:p>
        </p:txBody>
      </p:sp>
    </p:spTree>
    <p:extLst>
      <p:ext uri="{BB962C8B-B14F-4D97-AF65-F5344CB8AC3E}">
        <p14:creationId xmlns:p14="http://schemas.microsoft.com/office/powerpoint/2010/main" val="11339568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7BB60-4889-49A4-86ED-8BD6459A9DE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2A3E960-F51F-4E01-8B3D-C8739D8E5CE7}"/>
              </a:ext>
            </a:extLst>
          </p:cNvPr>
          <p:cNvSpPr>
            <a:spLocks noGrp="1"/>
          </p:cNvSpPr>
          <p:nvPr>
            <p:ph type="dt" sz="half" idx="10"/>
          </p:nvPr>
        </p:nvSpPr>
        <p:spPr/>
        <p:txBody>
          <a:bodyPr/>
          <a:lstStyle/>
          <a:p>
            <a:fld id="{7A565B61-6E57-44F4-8784-819A8EBB78AB}" type="datetime1">
              <a:rPr lang="en-US" smtClean="0"/>
              <a:t>10/15/2023</a:t>
            </a:fld>
            <a:endParaRPr lang="en-US"/>
          </a:p>
        </p:txBody>
      </p:sp>
      <p:sp>
        <p:nvSpPr>
          <p:cNvPr id="4" name="Footer Placeholder 3">
            <a:extLst>
              <a:ext uri="{FF2B5EF4-FFF2-40B4-BE49-F238E27FC236}">
                <a16:creationId xmlns:a16="http://schemas.microsoft.com/office/drawing/2014/main" id="{ACB7C53E-5D9D-4134-8AC0-BE783CCD46A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89D23C2-702D-4800-847F-EBA72A617676}"/>
              </a:ext>
            </a:extLst>
          </p:cNvPr>
          <p:cNvSpPr>
            <a:spLocks noGrp="1"/>
          </p:cNvSpPr>
          <p:nvPr>
            <p:ph type="sldNum" sz="quarter" idx="12"/>
          </p:nvPr>
        </p:nvSpPr>
        <p:spPr/>
        <p:txBody>
          <a:bodyPr/>
          <a:lstStyle/>
          <a:p>
            <a:fld id="{C18795A5-5DC6-4E89-855C-E7B9590EB560}" type="slidenum">
              <a:rPr lang="en-US" smtClean="0"/>
              <a:t>‹#›</a:t>
            </a:fld>
            <a:endParaRPr lang="en-US"/>
          </a:p>
        </p:txBody>
      </p:sp>
    </p:spTree>
    <p:extLst>
      <p:ext uri="{BB962C8B-B14F-4D97-AF65-F5344CB8AC3E}">
        <p14:creationId xmlns:p14="http://schemas.microsoft.com/office/powerpoint/2010/main" val="41541640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9F79707-BBB8-499A-B792-EF6C3CA82033}"/>
              </a:ext>
            </a:extLst>
          </p:cNvPr>
          <p:cNvSpPr>
            <a:spLocks noGrp="1"/>
          </p:cNvSpPr>
          <p:nvPr>
            <p:ph type="dt" sz="half" idx="10"/>
          </p:nvPr>
        </p:nvSpPr>
        <p:spPr/>
        <p:txBody>
          <a:bodyPr/>
          <a:lstStyle/>
          <a:p>
            <a:fld id="{54B3FF47-BC34-46B3-A5CA-8BBE55E057CF}" type="datetime1">
              <a:rPr lang="en-US" smtClean="0"/>
              <a:t>10/15/2023</a:t>
            </a:fld>
            <a:endParaRPr lang="en-US"/>
          </a:p>
        </p:txBody>
      </p:sp>
      <p:sp>
        <p:nvSpPr>
          <p:cNvPr id="3" name="Footer Placeholder 2">
            <a:extLst>
              <a:ext uri="{FF2B5EF4-FFF2-40B4-BE49-F238E27FC236}">
                <a16:creationId xmlns:a16="http://schemas.microsoft.com/office/drawing/2014/main" id="{FEBB18A3-FFCA-4B5A-93E5-D7C3BB73B15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A836855-EE13-4168-BEEC-11738479EA37}"/>
              </a:ext>
            </a:extLst>
          </p:cNvPr>
          <p:cNvSpPr>
            <a:spLocks noGrp="1"/>
          </p:cNvSpPr>
          <p:nvPr>
            <p:ph type="sldNum" sz="quarter" idx="12"/>
          </p:nvPr>
        </p:nvSpPr>
        <p:spPr/>
        <p:txBody>
          <a:bodyPr/>
          <a:lstStyle/>
          <a:p>
            <a:fld id="{C18795A5-5DC6-4E89-855C-E7B9590EB560}" type="slidenum">
              <a:rPr lang="en-US" smtClean="0"/>
              <a:t>‹#›</a:t>
            </a:fld>
            <a:endParaRPr lang="en-US"/>
          </a:p>
        </p:txBody>
      </p:sp>
    </p:spTree>
    <p:extLst>
      <p:ext uri="{BB962C8B-B14F-4D97-AF65-F5344CB8AC3E}">
        <p14:creationId xmlns:p14="http://schemas.microsoft.com/office/powerpoint/2010/main" val="37965511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E98F3-1B51-4DEC-AC87-24B70AF821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49A247C-5F20-4F83-95FC-728614D4B78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88F428-9CD2-48BE-BBC4-CCD9B8F6CA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DB80EF-5512-4296-80B1-870B9A86645A}"/>
              </a:ext>
            </a:extLst>
          </p:cNvPr>
          <p:cNvSpPr>
            <a:spLocks noGrp="1"/>
          </p:cNvSpPr>
          <p:nvPr>
            <p:ph type="dt" sz="half" idx="10"/>
          </p:nvPr>
        </p:nvSpPr>
        <p:spPr/>
        <p:txBody>
          <a:bodyPr/>
          <a:lstStyle/>
          <a:p>
            <a:fld id="{AE66309B-4A82-4654-961E-8EA02295F72C}" type="datetime1">
              <a:rPr lang="en-US" smtClean="0"/>
              <a:t>10/15/2023</a:t>
            </a:fld>
            <a:endParaRPr lang="en-US"/>
          </a:p>
        </p:txBody>
      </p:sp>
      <p:sp>
        <p:nvSpPr>
          <p:cNvPr id="6" name="Footer Placeholder 5">
            <a:extLst>
              <a:ext uri="{FF2B5EF4-FFF2-40B4-BE49-F238E27FC236}">
                <a16:creationId xmlns:a16="http://schemas.microsoft.com/office/drawing/2014/main" id="{C90B7B99-8C78-4769-92C8-5BF00C034C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CE9B92-CCDC-4F51-9DFD-A407A92CABF8}"/>
              </a:ext>
            </a:extLst>
          </p:cNvPr>
          <p:cNvSpPr>
            <a:spLocks noGrp="1"/>
          </p:cNvSpPr>
          <p:nvPr>
            <p:ph type="sldNum" sz="quarter" idx="12"/>
          </p:nvPr>
        </p:nvSpPr>
        <p:spPr/>
        <p:txBody>
          <a:bodyPr/>
          <a:lstStyle/>
          <a:p>
            <a:fld id="{C18795A5-5DC6-4E89-855C-E7B9590EB560}" type="slidenum">
              <a:rPr lang="en-US" smtClean="0"/>
              <a:t>‹#›</a:t>
            </a:fld>
            <a:endParaRPr lang="en-US"/>
          </a:p>
        </p:txBody>
      </p:sp>
    </p:spTree>
    <p:extLst>
      <p:ext uri="{BB962C8B-B14F-4D97-AF65-F5344CB8AC3E}">
        <p14:creationId xmlns:p14="http://schemas.microsoft.com/office/powerpoint/2010/main" val="15791782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B1C8E-A57E-4182-A217-4600D42994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57EAFC2-F1A1-4DCB-924A-405BA3EDB3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CF0B35-BDC9-4E67-8D95-640BC27C99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E789E2-9591-4C5D-8A34-EEEFF97E8E5F}"/>
              </a:ext>
            </a:extLst>
          </p:cNvPr>
          <p:cNvSpPr>
            <a:spLocks noGrp="1"/>
          </p:cNvSpPr>
          <p:nvPr>
            <p:ph type="dt" sz="half" idx="10"/>
          </p:nvPr>
        </p:nvSpPr>
        <p:spPr/>
        <p:txBody>
          <a:bodyPr/>
          <a:lstStyle/>
          <a:p>
            <a:fld id="{FCB13671-61A5-461A-B397-9EB45DA5376D}" type="datetime1">
              <a:rPr lang="en-US" smtClean="0"/>
              <a:t>10/15/2023</a:t>
            </a:fld>
            <a:endParaRPr lang="en-US"/>
          </a:p>
        </p:txBody>
      </p:sp>
      <p:sp>
        <p:nvSpPr>
          <p:cNvPr id="6" name="Footer Placeholder 5">
            <a:extLst>
              <a:ext uri="{FF2B5EF4-FFF2-40B4-BE49-F238E27FC236}">
                <a16:creationId xmlns:a16="http://schemas.microsoft.com/office/drawing/2014/main" id="{6399DEBD-AC25-4A82-883A-38F9B9E685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5D3C49-C54E-4322-9B7D-0575E3908EE8}"/>
              </a:ext>
            </a:extLst>
          </p:cNvPr>
          <p:cNvSpPr>
            <a:spLocks noGrp="1"/>
          </p:cNvSpPr>
          <p:nvPr>
            <p:ph type="sldNum" sz="quarter" idx="12"/>
          </p:nvPr>
        </p:nvSpPr>
        <p:spPr/>
        <p:txBody>
          <a:bodyPr/>
          <a:lstStyle/>
          <a:p>
            <a:fld id="{C18795A5-5DC6-4E89-855C-E7B9590EB560}" type="slidenum">
              <a:rPr lang="en-US" smtClean="0"/>
              <a:t>‹#›</a:t>
            </a:fld>
            <a:endParaRPr lang="en-US"/>
          </a:p>
        </p:txBody>
      </p:sp>
    </p:spTree>
    <p:extLst>
      <p:ext uri="{BB962C8B-B14F-4D97-AF65-F5344CB8AC3E}">
        <p14:creationId xmlns:p14="http://schemas.microsoft.com/office/powerpoint/2010/main" val="9456347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8B1E5F-99BE-4311-BD4A-3EF747EE80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F1CEE70-FC06-4391-B9D4-3EF651F52B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948136-4402-45A9-AA5A-B08967DBC2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A0D4C4-2A19-490A-907A-BF57F91AB292}" type="datetime1">
              <a:rPr lang="en-US" smtClean="0"/>
              <a:t>10/15/2023</a:t>
            </a:fld>
            <a:endParaRPr lang="en-US"/>
          </a:p>
        </p:txBody>
      </p:sp>
      <p:sp>
        <p:nvSpPr>
          <p:cNvPr id="5" name="Footer Placeholder 4">
            <a:extLst>
              <a:ext uri="{FF2B5EF4-FFF2-40B4-BE49-F238E27FC236}">
                <a16:creationId xmlns:a16="http://schemas.microsoft.com/office/drawing/2014/main" id="{B54E0FD6-2FBF-449F-9A9E-ED0BDD19DBD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F7A58A7-C662-4648-BF93-9042D289AA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8795A5-5DC6-4E89-855C-E7B9590EB560}" type="slidenum">
              <a:rPr lang="en-US" smtClean="0"/>
              <a:t>‹#›</a:t>
            </a:fld>
            <a:endParaRPr lang="en-US"/>
          </a:p>
        </p:txBody>
      </p:sp>
    </p:spTree>
    <p:extLst>
      <p:ext uri="{BB962C8B-B14F-4D97-AF65-F5344CB8AC3E}">
        <p14:creationId xmlns:p14="http://schemas.microsoft.com/office/powerpoint/2010/main" val="999795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6CCFF"/>
            </a:gs>
            <a:gs pos="100000">
              <a:srgbClr val="EFFAFF"/>
            </a:gs>
          </a:gsLst>
          <a:lin ang="5400000" scaled="1"/>
        </a:gra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219" name="Rectangle 3"/>
          <p:cNvSpPr>
            <a:spLocks noGrp="1" noChangeArrowheads="1"/>
          </p:cNvSpPr>
          <p:nvPr>
            <p:ph type="body" idx="1"/>
          </p:nvPr>
        </p:nvSpPr>
        <p:spPr bwMode="auto">
          <a:xfrm>
            <a:off x="609600" y="1600203"/>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i="0"/>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i="0"/>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i="0"/>
            </a:lvl1pPr>
          </a:lstStyle>
          <a:p>
            <a:pPr>
              <a:defRPr/>
            </a:pPr>
            <a:fld id="{C78DA18C-7A26-402E-91AF-294B4383210C}" type="slidenum">
              <a:rPr lang="en-US"/>
              <a:pPr>
                <a:defRPr/>
              </a:pPr>
              <a:t>‹#›</a:t>
            </a:fld>
            <a:endParaRPr lang="en-US"/>
          </a:p>
        </p:txBody>
      </p:sp>
    </p:spTree>
    <p:extLst>
      <p:ext uri="{BB962C8B-B14F-4D97-AF65-F5344CB8AC3E}">
        <p14:creationId xmlns:p14="http://schemas.microsoft.com/office/powerpoint/2010/main" val="28100789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18" Type="http://schemas.openxmlformats.org/officeDocument/2006/relationships/image" Target="../media/image48.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png"/><Relationship Id="rId17" Type="http://schemas.openxmlformats.org/officeDocument/2006/relationships/image" Target="../media/image47.png"/><Relationship Id="rId2" Type="http://schemas.openxmlformats.org/officeDocument/2006/relationships/notesSlide" Target="../notesSlides/notesSlide9.xml"/><Relationship Id="rId16"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5" Type="http://schemas.openxmlformats.org/officeDocument/2006/relationships/image" Target="../media/image45.png"/><Relationship Id="rId10" Type="http://schemas.openxmlformats.org/officeDocument/2006/relationships/image" Target="../media/image40.png"/><Relationship Id="rId19" Type="http://schemas.openxmlformats.org/officeDocument/2006/relationships/image" Target="../media/image49.pn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0C1C8-B411-41B9-A2F1-D7AF6E3A2888}"/>
              </a:ext>
            </a:extLst>
          </p:cNvPr>
          <p:cNvSpPr>
            <a:spLocks noGrp="1"/>
          </p:cNvSpPr>
          <p:nvPr>
            <p:ph type="ctrTitle"/>
          </p:nvPr>
        </p:nvSpPr>
        <p:spPr>
          <a:xfrm>
            <a:off x="0" y="1122363"/>
            <a:ext cx="12192000" cy="1916964"/>
          </a:xfrm>
        </p:spPr>
        <p:txBody>
          <a:bodyPr>
            <a:normAutofit/>
          </a:bodyPr>
          <a:lstStyle/>
          <a:p>
            <a:r>
              <a:rPr lang="en-US" sz="4000" dirty="0">
                <a:solidFill>
                  <a:srgbClr val="1A5DAD"/>
                </a:solidFill>
                <a:latin typeface="Tahoma" panose="020B0604030504040204" pitchFamily="34" charset="0"/>
                <a:ea typeface="Tahoma" panose="020B0604030504040204" pitchFamily="34" charset="0"/>
                <a:cs typeface="Tahoma" panose="020B0604030504040204" pitchFamily="34" charset="0"/>
              </a:rPr>
              <a:t>Climatology analysis of global properties of smoke and dust from MAIAC EPIC</a:t>
            </a:r>
          </a:p>
        </p:txBody>
      </p:sp>
      <p:sp>
        <p:nvSpPr>
          <p:cNvPr id="4" name="Slide Number Placeholder 3">
            <a:extLst>
              <a:ext uri="{FF2B5EF4-FFF2-40B4-BE49-F238E27FC236}">
                <a16:creationId xmlns:a16="http://schemas.microsoft.com/office/drawing/2014/main" id="{9C140DDE-A93F-4AC5-A51A-4BC253D80EE1}"/>
              </a:ext>
            </a:extLst>
          </p:cNvPr>
          <p:cNvSpPr>
            <a:spLocks noGrp="1"/>
          </p:cNvSpPr>
          <p:nvPr>
            <p:ph type="sldNum" sz="quarter" idx="12"/>
          </p:nvPr>
        </p:nvSpPr>
        <p:spPr/>
        <p:txBody>
          <a:bodyPr/>
          <a:lstStyle/>
          <a:p>
            <a:fld id="{C18795A5-5DC6-4E89-855C-E7B9590EB560}" type="slidenum">
              <a:rPr lang="en-US" smtClean="0"/>
              <a:t>1</a:t>
            </a:fld>
            <a:endParaRPr lang="en-US"/>
          </a:p>
        </p:txBody>
      </p:sp>
      <p:sp>
        <p:nvSpPr>
          <p:cNvPr id="7" name="Subtitle 6">
            <a:extLst>
              <a:ext uri="{FF2B5EF4-FFF2-40B4-BE49-F238E27FC236}">
                <a16:creationId xmlns:a16="http://schemas.microsoft.com/office/drawing/2014/main" id="{E22894E5-9F85-4583-9FCC-80D555CBD6C9}"/>
              </a:ext>
            </a:extLst>
          </p:cNvPr>
          <p:cNvSpPr>
            <a:spLocks noGrp="1"/>
          </p:cNvSpPr>
          <p:nvPr>
            <p:ph type="subTitle" idx="1"/>
          </p:nvPr>
        </p:nvSpPr>
        <p:spPr>
          <a:xfrm>
            <a:off x="894235" y="3818673"/>
            <a:ext cx="10398457" cy="2228967"/>
          </a:xfrm>
        </p:spPr>
        <p:txBody>
          <a:bodyPr>
            <a:noAutofit/>
          </a:bodyPr>
          <a:lstStyle/>
          <a:p>
            <a:r>
              <a:rPr lang="en-US" sz="2000" dirty="0">
                <a:latin typeface="Tahoma" panose="020B0604030504040204" pitchFamily="34" charset="0"/>
                <a:ea typeface="Tahoma" panose="020B0604030504040204" pitchFamily="34" charset="0"/>
                <a:cs typeface="Tahoma" panose="020B0604030504040204" pitchFamily="34" charset="0"/>
              </a:rPr>
              <a:t>Sujung Go</a:t>
            </a:r>
            <a:r>
              <a:rPr lang="en-US" sz="2000" baseline="30000" dirty="0">
                <a:latin typeface="Tahoma" panose="020B0604030504040204" pitchFamily="34" charset="0"/>
                <a:ea typeface="Tahoma" panose="020B0604030504040204" pitchFamily="34" charset="0"/>
                <a:cs typeface="Tahoma" panose="020B0604030504040204" pitchFamily="34" charset="0"/>
              </a:rPr>
              <a:t>1,2</a:t>
            </a:r>
            <a:r>
              <a:rPr lang="en-US" sz="2000" dirty="0">
                <a:latin typeface="Tahoma" panose="020B0604030504040204" pitchFamily="34" charset="0"/>
                <a:ea typeface="Tahoma" panose="020B0604030504040204" pitchFamily="34" charset="0"/>
                <a:cs typeface="Tahoma" panose="020B0604030504040204" pitchFamily="34" charset="0"/>
              </a:rPr>
              <a:t>, Alexei Lyapustin</a:t>
            </a:r>
            <a:r>
              <a:rPr lang="en-US" sz="2000" baseline="30000" dirty="0">
                <a:latin typeface="Tahoma" panose="020B0604030504040204" pitchFamily="34" charset="0"/>
                <a:ea typeface="Tahoma" panose="020B0604030504040204" pitchFamily="34" charset="0"/>
                <a:cs typeface="Tahoma" panose="020B0604030504040204" pitchFamily="34" charset="0"/>
              </a:rPr>
              <a:t>2</a:t>
            </a:r>
            <a:r>
              <a:rPr lang="en-US" sz="2000" dirty="0">
                <a:latin typeface="Tahoma" panose="020B0604030504040204" pitchFamily="34" charset="0"/>
                <a:ea typeface="Tahoma" panose="020B0604030504040204" pitchFamily="34" charset="0"/>
                <a:cs typeface="Tahoma" panose="020B0604030504040204" pitchFamily="34" charset="0"/>
              </a:rPr>
              <a:t>, Myungje Choi</a:t>
            </a:r>
            <a:r>
              <a:rPr lang="en-US" sz="2000" baseline="30000" dirty="0">
                <a:latin typeface="Tahoma" panose="020B0604030504040204" pitchFamily="34" charset="0"/>
                <a:ea typeface="Tahoma" panose="020B0604030504040204" pitchFamily="34" charset="0"/>
                <a:cs typeface="Tahoma" panose="020B0604030504040204" pitchFamily="34" charset="0"/>
              </a:rPr>
              <a:t>1,2</a:t>
            </a:r>
            <a:r>
              <a:rPr lang="en-US" sz="2000" dirty="0">
                <a:latin typeface="Tahoma" panose="020B0604030504040204" pitchFamily="34" charset="0"/>
                <a:ea typeface="Tahoma" panose="020B0604030504040204" pitchFamily="34" charset="0"/>
                <a:cs typeface="Tahoma" panose="020B0604030504040204" pitchFamily="34" charset="0"/>
              </a:rPr>
              <a:t>, Yujie Wang</a:t>
            </a:r>
            <a:r>
              <a:rPr lang="en-US" sz="2000" baseline="30000" dirty="0">
                <a:latin typeface="Tahoma" panose="020B0604030504040204" pitchFamily="34" charset="0"/>
                <a:ea typeface="Tahoma" panose="020B0604030504040204" pitchFamily="34" charset="0"/>
                <a:cs typeface="Tahoma" panose="020B0604030504040204" pitchFamily="34" charset="0"/>
              </a:rPr>
              <a:t>1,2</a:t>
            </a:r>
            <a:r>
              <a:rPr lang="en-US" sz="2000" dirty="0">
                <a:latin typeface="Tahoma" panose="020B0604030504040204" pitchFamily="34" charset="0"/>
                <a:ea typeface="Tahoma" panose="020B0604030504040204" pitchFamily="34" charset="0"/>
                <a:cs typeface="Tahoma" panose="020B0604030504040204" pitchFamily="34" charset="0"/>
              </a:rPr>
              <a:t>, Sergey Korkin</a:t>
            </a:r>
            <a:r>
              <a:rPr lang="en-US" sz="2000" baseline="30000" dirty="0">
                <a:latin typeface="Tahoma" panose="020B0604030504040204" pitchFamily="34" charset="0"/>
                <a:ea typeface="Tahoma" panose="020B0604030504040204" pitchFamily="34" charset="0"/>
                <a:cs typeface="Tahoma" panose="020B0604030504040204" pitchFamily="34" charset="0"/>
              </a:rPr>
              <a:t>1,2</a:t>
            </a:r>
          </a:p>
          <a:p>
            <a:r>
              <a:rPr lang="en-US" sz="1800" dirty="0">
                <a:latin typeface="Tahoma" panose="020B0604030504040204" pitchFamily="34" charset="0"/>
                <a:ea typeface="Tahoma" panose="020B0604030504040204" pitchFamily="34" charset="0"/>
                <a:cs typeface="Tahoma" panose="020B0604030504040204" pitchFamily="34" charset="0"/>
              </a:rPr>
              <a:t>1) UMBC GESTAR-II, 2) NASA GSFC</a:t>
            </a:r>
          </a:p>
          <a:p>
            <a:endParaRPr lang="en-US" sz="1800" dirty="0">
              <a:latin typeface="Tahoma" panose="020B0604030504040204" pitchFamily="34" charset="0"/>
              <a:ea typeface="Tahoma" panose="020B0604030504040204" pitchFamily="34" charset="0"/>
              <a:cs typeface="Tahoma" panose="020B0604030504040204" pitchFamily="34" charset="0"/>
            </a:endParaRPr>
          </a:p>
          <a:p>
            <a:r>
              <a:rPr lang="en-US" sz="1800" dirty="0">
                <a:latin typeface="Tahoma" panose="020B0604030504040204" pitchFamily="34" charset="0"/>
                <a:ea typeface="Tahoma" panose="020B0604030504040204" pitchFamily="34" charset="0"/>
                <a:cs typeface="Tahoma" panose="020B0604030504040204" pitchFamily="34" charset="0"/>
              </a:rPr>
              <a:t>DSCOVR Science Team Meeting, Oct. 16, 2023</a:t>
            </a:r>
          </a:p>
        </p:txBody>
      </p:sp>
      <p:pic>
        <p:nvPicPr>
          <p:cNvPr id="3" name="Picture 2">
            <a:extLst>
              <a:ext uri="{FF2B5EF4-FFF2-40B4-BE49-F238E27FC236}">
                <a16:creationId xmlns:a16="http://schemas.microsoft.com/office/drawing/2014/main" id="{C9D91612-6F7F-2BC2-645E-F73E730A2F71}"/>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23" y="0"/>
            <a:ext cx="1104900" cy="914400"/>
          </a:xfrm>
          <a:prstGeom prst="rect">
            <a:avLst/>
          </a:prstGeom>
        </p:spPr>
      </p:pic>
      <p:pic>
        <p:nvPicPr>
          <p:cNvPr id="5" name="Picture 4">
            <a:extLst>
              <a:ext uri="{FF2B5EF4-FFF2-40B4-BE49-F238E27FC236}">
                <a16:creationId xmlns:a16="http://schemas.microsoft.com/office/drawing/2014/main" id="{58E09056-B007-ABF5-B107-62B85EE37691}"/>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4368" b="53084" l="32280" r="67645">
                        <a14:foregroundMark x1="44244" y1="25480" x2="33785" y2="33064"/>
                        <a14:foregroundMark x1="33785" y1="33064" x2="38149" y2="48129"/>
                        <a14:foregroundMark x1="38149" y1="48129" x2="49661" y2="51972"/>
                        <a14:foregroundMark x1="49661" y1="51972" x2="61926" y2="50354"/>
                        <a14:foregroundMark x1="61926" y1="50354" x2="68623" y2="37007"/>
                        <a14:foregroundMark x1="68623" y1="37007" x2="59895" y2="26188"/>
                        <a14:foregroundMark x1="59895" y1="26188" x2="48157" y2="23357"/>
                        <a14:foregroundMark x1="48157" y1="23357" x2="36870" y2="27907"/>
                        <a14:foregroundMark x1="36870" y1="27907" x2="34763" y2="44085"/>
                        <a14:foregroundMark x1="34763" y1="44085" x2="39127" y2="29120"/>
                        <a14:foregroundMark x1="39127" y1="29120" x2="51317" y2="25278"/>
                        <a14:foregroundMark x1="51317" y1="25278" x2="62904" y2="30536"/>
                        <a14:foregroundMark x1="62904" y1="30536" x2="64560" y2="46815"/>
                        <a14:foregroundMark x1="64560" y1="46815" x2="51317" y2="49747"/>
                        <a14:foregroundMark x1="51317" y1="49747" x2="39353" y2="45298"/>
                        <a14:foregroundMark x1="39353" y1="45298" x2="51843" y2="51163"/>
                        <a14:foregroundMark x1="51843" y1="51163" x2="63431" y2="42467"/>
                        <a14:foregroundMark x1="63431" y1="42467" x2="38676" y2="35288"/>
                        <a14:foregroundMark x1="38676" y1="35288" x2="50489" y2="32356"/>
                        <a14:foregroundMark x1="50489" y1="32356" x2="39428" y2="39029"/>
                        <a14:foregroundMark x1="39428" y1="39029" x2="45523" y2="42872"/>
                        <a14:foregroundMark x1="44846" y1="35693" x2="53574" y2="38119"/>
                        <a14:foregroundMark x1="34537" y1="31749" x2="34312" y2="40243"/>
                        <a14:foregroundMark x1="34462" y1="39535" x2="34462" y2="39535"/>
                        <a14:foregroundMark x1="62378" y1="32659" x2="60948" y2="28716"/>
                        <a14:foregroundMark x1="64861" y1="33064" x2="65312" y2="33873"/>
                        <a14:foregroundMark x1="66667" y1="35693" x2="56734" y2="26491"/>
                        <a14:foregroundMark x1="56734" y1="26491" x2="47479" y2="26593"/>
                        <a14:foregroundMark x1="42062" y1="27806" x2="38901" y2="31345"/>
                        <a14:foregroundMark x1="57562" y1="46613" x2="48683" y2="49343"/>
                        <a14:foregroundMark x1="64033" y1="33468" x2="58164" y2="47826"/>
                        <a14:foregroundMark x1="58164" y1="47826" x2="49586" y2="49242"/>
                        <a14:foregroundMark x1="65388" y1="33165" x2="58916" y2="47017"/>
                        <a14:foregroundMark x1="58916" y1="47017" x2="58691" y2="46916"/>
                        <a14:foregroundMark x1="65613" y1="35187" x2="64861" y2="37917"/>
                        <a14:foregroundMark x1="66290" y1="32861" x2="62980" y2="48231"/>
                        <a14:foregroundMark x1="62980" y1="48231" x2="67645" y2="53286"/>
                        <a14:foregroundMark x1="63807" y1="37108" x2="64485" y2="37310"/>
                        <a14:foregroundMark x1="62378" y1="32053" x2="56659" y2="27300"/>
                        <a14:foregroundMark x1="55681" y1="25885" x2="58239" y2="25885"/>
                        <a14:foregroundMark x1="57035" y1="25076" x2="44846" y2="24772"/>
                        <a14:foregroundMark x1="44846" y1="24772" x2="34236" y2="32154"/>
                        <a14:foregroundMark x1="34236" y1="32154" x2="32731" y2="42366"/>
                        <a14:foregroundMark x1="32581" y1="36299" x2="32280" y2="36704"/>
                        <a14:foregroundMark x1="59142" y1="30839" x2="48081" y2="24570"/>
                        <a14:foregroundMark x1="48081" y1="24570" x2="55154" y2="24368"/>
                        <a14:foregroundMark x1="38901" y1="27199" x2="40632" y2="26795"/>
                        <a14:foregroundMark x1="33108" y1="40849" x2="42137" y2="49848"/>
                      </a14:backgroundRemoval>
                    </a14:imgEffect>
                  </a14:imgLayer>
                </a14:imgProps>
              </a:ext>
            </a:extLst>
          </a:blip>
          <a:srcRect l="31645" t="22346" r="30312" b="44628"/>
          <a:stretch/>
        </p:blipFill>
        <p:spPr>
          <a:xfrm>
            <a:off x="10729106" y="13293"/>
            <a:ext cx="1436247" cy="927692"/>
          </a:xfrm>
          <a:prstGeom prst="rect">
            <a:avLst/>
          </a:prstGeom>
        </p:spPr>
      </p:pic>
    </p:spTree>
    <p:extLst>
      <p:ext uri="{BB962C8B-B14F-4D97-AF65-F5344CB8AC3E}">
        <p14:creationId xmlns:p14="http://schemas.microsoft.com/office/powerpoint/2010/main" val="7051357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aph of a number of different colored lines&#10;&#10;Description automatically generated with medium confidence">
            <a:extLst>
              <a:ext uri="{FF2B5EF4-FFF2-40B4-BE49-F238E27FC236}">
                <a16:creationId xmlns:a16="http://schemas.microsoft.com/office/drawing/2014/main" id="{2285D55B-BAA3-3EE3-1B9C-DC47D780E6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4613" y="3152354"/>
            <a:ext cx="2651760" cy="2946400"/>
          </a:xfrm>
          <a:prstGeom prst="rect">
            <a:avLst/>
          </a:prstGeom>
        </p:spPr>
      </p:pic>
      <p:pic>
        <p:nvPicPr>
          <p:cNvPr id="6" name="Picture 5" descr="A graph of a number of different colored squares&#10;&#10;Description automatically generated with medium confidence">
            <a:extLst>
              <a:ext uri="{FF2B5EF4-FFF2-40B4-BE49-F238E27FC236}">
                <a16:creationId xmlns:a16="http://schemas.microsoft.com/office/drawing/2014/main" id="{15C0A4EB-AA42-0DE2-A19A-99DF1041A9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7563" y="3152354"/>
            <a:ext cx="2651760" cy="2946400"/>
          </a:xfrm>
          <a:prstGeom prst="rect">
            <a:avLst/>
          </a:prstGeom>
        </p:spPr>
      </p:pic>
      <p:pic>
        <p:nvPicPr>
          <p:cNvPr id="7" name="Picture 6" descr="A graph of a number of vehicles&#10;&#10;Description automatically generated with medium confidence">
            <a:extLst>
              <a:ext uri="{FF2B5EF4-FFF2-40B4-BE49-F238E27FC236}">
                <a16:creationId xmlns:a16="http://schemas.microsoft.com/office/drawing/2014/main" id="{8AA6A8C7-4B61-E569-ECD0-1E9C4A737C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50513" y="3152354"/>
            <a:ext cx="2651760" cy="2946400"/>
          </a:xfrm>
          <a:prstGeom prst="rect">
            <a:avLst/>
          </a:prstGeom>
        </p:spPr>
      </p:pic>
      <p:pic>
        <p:nvPicPr>
          <p:cNvPr id="8" name="Picture 7" descr="A graph of a number of cities&#10;&#10;Description automatically generated with medium confidence">
            <a:extLst>
              <a:ext uri="{FF2B5EF4-FFF2-40B4-BE49-F238E27FC236}">
                <a16:creationId xmlns:a16="http://schemas.microsoft.com/office/drawing/2014/main" id="{752DCAAE-3BD9-3668-4166-8A58D7D0C6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43462" y="3152354"/>
            <a:ext cx="2651760" cy="2946400"/>
          </a:xfrm>
          <a:prstGeom prst="rect">
            <a:avLst/>
          </a:prstGeom>
        </p:spPr>
      </p:pic>
      <p:pic>
        <p:nvPicPr>
          <p:cNvPr id="9" name="Picture 8" descr="A graph of a number of data&#10;&#10;Description automatically generated with medium confidence">
            <a:extLst>
              <a:ext uri="{FF2B5EF4-FFF2-40B4-BE49-F238E27FC236}">
                <a16:creationId xmlns:a16="http://schemas.microsoft.com/office/drawing/2014/main" id="{660848C8-CE1E-C19A-935F-F0F587E5C8F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2241" y="607081"/>
            <a:ext cx="2651760" cy="2946400"/>
          </a:xfrm>
          <a:prstGeom prst="rect">
            <a:avLst/>
          </a:prstGeom>
        </p:spPr>
      </p:pic>
      <p:pic>
        <p:nvPicPr>
          <p:cNvPr id="10" name="Picture 9" descr="A graph of a hurricane&#10;&#10;Description automatically generated">
            <a:extLst>
              <a:ext uri="{FF2B5EF4-FFF2-40B4-BE49-F238E27FC236}">
                <a16:creationId xmlns:a16="http://schemas.microsoft.com/office/drawing/2014/main" id="{672CD671-A412-907A-03A9-08EE488CEF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85191" y="607081"/>
            <a:ext cx="2651760" cy="2946400"/>
          </a:xfrm>
          <a:prstGeom prst="rect">
            <a:avLst/>
          </a:prstGeom>
        </p:spPr>
      </p:pic>
      <p:pic>
        <p:nvPicPr>
          <p:cNvPr id="11" name="Picture 10" descr="A graph of a number of cities&#10;&#10;Description automatically generated with medium confidence">
            <a:extLst>
              <a:ext uri="{FF2B5EF4-FFF2-40B4-BE49-F238E27FC236}">
                <a16:creationId xmlns:a16="http://schemas.microsoft.com/office/drawing/2014/main" id="{369759F5-A3AC-D6B5-EC06-06D9900C1E1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78141" y="607081"/>
            <a:ext cx="2651760" cy="2946400"/>
          </a:xfrm>
          <a:prstGeom prst="rect">
            <a:avLst/>
          </a:prstGeom>
        </p:spPr>
      </p:pic>
      <p:pic>
        <p:nvPicPr>
          <p:cNvPr id="12" name="Picture 11" descr="A graph of a number of different colored squares&#10;&#10;Description automatically generated with medium confidence">
            <a:extLst>
              <a:ext uri="{FF2B5EF4-FFF2-40B4-BE49-F238E27FC236}">
                <a16:creationId xmlns:a16="http://schemas.microsoft.com/office/drawing/2014/main" id="{3F232FA8-DA54-09DD-19FB-DBF1E0C0E7A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71091" y="607081"/>
            <a:ext cx="2651760" cy="2946400"/>
          </a:xfrm>
          <a:prstGeom prst="rect">
            <a:avLst/>
          </a:prstGeom>
        </p:spPr>
      </p:pic>
      <p:pic>
        <p:nvPicPr>
          <p:cNvPr id="13" name="Picture 12" descr="A screen shot of a graph&#10;&#10;Description automatically generated">
            <a:extLst>
              <a:ext uri="{FF2B5EF4-FFF2-40B4-BE49-F238E27FC236}">
                <a16:creationId xmlns:a16="http://schemas.microsoft.com/office/drawing/2014/main" id="{246932B1-0781-C8BC-DE4C-F7B1B5B7CD6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64040" y="607081"/>
            <a:ext cx="2651760" cy="2946401"/>
          </a:xfrm>
          <a:prstGeom prst="rect">
            <a:avLst/>
          </a:prstGeom>
        </p:spPr>
      </p:pic>
      <p:sp>
        <p:nvSpPr>
          <p:cNvPr id="15" name="TextBox 14">
            <a:extLst>
              <a:ext uri="{FF2B5EF4-FFF2-40B4-BE49-F238E27FC236}">
                <a16:creationId xmlns:a16="http://schemas.microsoft.com/office/drawing/2014/main" id="{FF803811-58CC-7C2C-1066-66010621A944}"/>
              </a:ext>
            </a:extLst>
          </p:cNvPr>
          <p:cNvSpPr txBox="1"/>
          <p:nvPr/>
        </p:nvSpPr>
        <p:spPr>
          <a:xfrm>
            <a:off x="4568419" y="585775"/>
            <a:ext cx="1280160" cy="369332"/>
          </a:xfrm>
          <a:prstGeom prst="rect">
            <a:avLst/>
          </a:prstGeom>
          <a:noFill/>
        </p:spPr>
        <p:txBody>
          <a:bodyPr wrap="square" rtlCol="0">
            <a:spAutoFit/>
          </a:bodyPr>
          <a:lstStyle/>
          <a:p>
            <a:pPr algn="ctr"/>
            <a:r>
              <a:rPr lang="en-US" b="1" i="0" dirty="0"/>
              <a:t>Smoke</a:t>
            </a:r>
          </a:p>
        </p:txBody>
      </p:sp>
      <p:sp>
        <p:nvSpPr>
          <p:cNvPr id="16" name="TextBox 15">
            <a:extLst>
              <a:ext uri="{FF2B5EF4-FFF2-40B4-BE49-F238E27FC236}">
                <a16:creationId xmlns:a16="http://schemas.microsoft.com/office/drawing/2014/main" id="{93CCDF01-3D94-F9CE-D389-5C9A3FB6D8CA}"/>
              </a:ext>
            </a:extLst>
          </p:cNvPr>
          <p:cNvSpPr txBox="1"/>
          <p:nvPr/>
        </p:nvSpPr>
        <p:spPr>
          <a:xfrm>
            <a:off x="10197441" y="677630"/>
            <a:ext cx="1280160" cy="369332"/>
          </a:xfrm>
          <a:prstGeom prst="rect">
            <a:avLst/>
          </a:prstGeom>
          <a:noFill/>
        </p:spPr>
        <p:txBody>
          <a:bodyPr wrap="square" rtlCol="0">
            <a:spAutoFit/>
          </a:bodyPr>
          <a:lstStyle/>
          <a:p>
            <a:pPr algn="ctr"/>
            <a:r>
              <a:rPr lang="en-US" b="1" i="0" dirty="0"/>
              <a:t>Dust</a:t>
            </a:r>
          </a:p>
        </p:txBody>
      </p:sp>
      <p:sp>
        <p:nvSpPr>
          <p:cNvPr id="17" name="TextBox 16">
            <a:extLst>
              <a:ext uri="{FF2B5EF4-FFF2-40B4-BE49-F238E27FC236}">
                <a16:creationId xmlns:a16="http://schemas.microsoft.com/office/drawing/2014/main" id="{5007183F-630F-BCDD-7E90-A85F1EC00B5A}"/>
              </a:ext>
            </a:extLst>
          </p:cNvPr>
          <p:cNvSpPr txBox="1"/>
          <p:nvPr/>
        </p:nvSpPr>
        <p:spPr>
          <a:xfrm>
            <a:off x="-259467" y="1989881"/>
            <a:ext cx="1280160" cy="369332"/>
          </a:xfrm>
          <a:prstGeom prst="rect">
            <a:avLst/>
          </a:prstGeom>
          <a:noFill/>
        </p:spPr>
        <p:txBody>
          <a:bodyPr wrap="square" rtlCol="0">
            <a:spAutoFit/>
          </a:bodyPr>
          <a:lstStyle/>
          <a:p>
            <a:pPr algn="ctr"/>
            <a:r>
              <a:rPr lang="en-US" b="1" i="0" dirty="0"/>
              <a:t>Land</a:t>
            </a:r>
          </a:p>
        </p:txBody>
      </p:sp>
      <p:sp>
        <p:nvSpPr>
          <p:cNvPr id="18" name="TextBox 17">
            <a:extLst>
              <a:ext uri="{FF2B5EF4-FFF2-40B4-BE49-F238E27FC236}">
                <a16:creationId xmlns:a16="http://schemas.microsoft.com/office/drawing/2014/main" id="{20C55CF1-5891-FC94-5648-433ED4FD6FA9}"/>
              </a:ext>
            </a:extLst>
          </p:cNvPr>
          <p:cNvSpPr txBox="1"/>
          <p:nvPr/>
        </p:nvSpPr>
        <p:spPr>
          <a:xfrm>
            <a:off x="1847249" y="4117883"/>
            <a:ext cx="1280160" cy="369332"/>
          </a:xfrm>
          <a:prstGeom prst="rect">
            <a:avLst/>
          </a:prstGeom>
          <a:noFill/>
        </p:spPr>
        <p:txBody>
          <a:bodyPr wrap="square" rtlCol="0">
            <a:spAutoFit/>
          </a:bodyPr>
          <a:lstStyle/>
          <a:p>
            <a:pPr algn="ctr"/>
            <a:r>
              <a:rPr lang="en-US" b="1" i="0" dirty="0"/>
              <a:t>Ocean</a:t>
            </a:r>
          </a:p>
        </p:txBody>
      </p:sp>
      <p:sp>
        <p:nvSpPr>
          <p:cNvPr id="19" name="TextBox 18">
            <a:extLst>
              <a:ext uri="{FF2B5EF4-FFF2-40B4-BE49-F238E27FC236}">
                <a16:creationId xmlns:a16="http://schemas.microsoft.com/office/drawing/2014/main" id="{25428A08-EBE2-8866-AF3A-5B684F6B0AAD}"/>
              </a:ext>
            </a:extLst>
          </p:cNvPr>
          <p:cNvSpPr txBox="1"/>
          <p:nvPr/>
        </p:nvSpPr>
        <p:spPr>
          <a:xfrm>
            <a:off x="945996" y="3126179"/>
            <a:ext cx="2097660" cy="369332"/>
          </a:xfrm>
          <a:prstGeom prst="rect">
            <a:avLst/>
          </a:prstGeom>
          <a:noFill/>
        </p:spPr>
        <p:txBody>
          <a:bodyPr wrap="square" rtlCol="0">
            <a:spAutoFit/>
          </a:bodyPr>
          <a:lstStyle/>
          <a:p>
            <a:pPr algn="ctr"/>
            <a:r>
              <a:rPr lang="en-US" b="1" dirty="0">
                <a:solidFill>
                  <a:srgbClr val="0000FF"/>
                </a:solidFill>
              </a:rPr>
              <a:t>North America</a:t>
            </a:r>
          </a:p>
        </p:txBody>
      </p:sp>
      <p:sp>
        <p:nvSpPr>
          <p:cNvPr id="20" name="TextBox 19">
            <a:extLst>
              <a:ext uri="{FF2B5EF4-FFF2-40B4-BE49-F238E27FC236}">
                <a16:creationId xmlns:a16="http://schemas.microsoft.com/office/drawing/2014/main" id="{14E82F0D-BA67-4886-62A7-2E08B5D5EFDD}"/>
              </a:ext>
            </a:extLst>
          </p:cNvPr>
          <p:cNvSpPr txBox="1"/>
          <p:nvPr/>
        </p:nvSpPr>
        <p:spPr>
          <a:xfrm>
            <a:off x="3149913" y="3126179"/>
            <a:ext cx="2097660" cy="369332"/>
          </a:xfrm>
          <a:prstGeom prst="rect">
            <a:avLst/>
          </a:prstGeom>
          <a:noFill/>
        </p:spPr>
        <p:txBody>
          <a:bodyPr wrap="square" rtlCol="0">
            <a:spAutoFit/>
          </a:bodyPr>
          <a:lstStyle/>
          <a:p>
            <a:pPr algn="ctr"/>
            <a:r>
              <a:rPr lang="en-US" b="1" dirty="0">
                <a:solidFill>
                  <a:srgbClr val="0000FF"/>
                </a:solidFill>
              </a:rPr>
              <a:t>Central Africa</a:t>
            </a:r>
          </a:p>
        </p:txBody>
      </p:sp>
      <p:sp>
        <p:nvSpPr>
          <p:cNvPr id="21" name="TextBox 20">
            <a:extLst>
              <a:ext uri="{FF2B5EF4-FFF2-40B4-BE49-F238E27FC236}">
                <a16:creationId xmlns:a16="http://schemas.microsoft.com/office/drawing/2014/main" id="{94E72FDC-F70B-DAF7-47F5-D0BAB5488189}"/>
              </a:ext>
            </a:extLst>
          </p:cNvPr>
          <p:cNvSpPr txBox="1"/>
          <p:nvPr/>
        </p:nvSpPr>
        <p:spPr>
          <a:xfrm>
            <a:off x="5353830" y="3126179"/>
            <a:ext cx="2097660" cy="369332"/>
          </a:xfrm>
          <a:prstGeom prst="rect">
            <a:avLst/>
          </a:prstGeom>
          <a:noFill/>
        </p:spPr>
        <p:txBody>
          <a:bodyPr wrap="square" rtlCol="0">
            <a:spAutoFit/>
          </a:bodyPr>
          <a:lstStyle/>
          <a:p>
            <a:pPr algn="ctr"/>
            <a:r>
              <a:rPr lang="en-US" b="1" dirty="0">
                <a:solidFill>
                  <a:srgbClr val="0000FF"/>
                </a:solidFill>
              </a:rPr>
              <a:t>India/Middle East</a:t>
            </a:r>
          </a:p>
        </p:txBody>
      </p:sp>
      <p:sp>
        <p:nvSpPr>
          <p:cNvPr id="22" name="TextBox 21">
            <a:extLst>
              <a:ext uri="{FF2B5EF4-FFF2-40B4-BE49-F238E27FC236}">
                <a16:creationId xmlns:a16="http://schemas.microsoft.com/office/drawing/2014/main" id="{FF1A820F-F675-D02B-D66B-6FA8A83FB2E0}"/>
              </a:ext>
            </a:extLst>
          </p:cNvPr>
          <p:cNvSpPr txBox="1"/>
          <p:nvPr/>
        </p:nvSpPr>
        <p:spPr>
          <a:xfrm>
            <a:off x="7557747" y="3126179"/>
            <a:ext cx="2097660" cy="369332"/>
          </a:xfrm>
          <a:prstGeom prst="rect">
            <a:avLst/>
          </a:prstGeom>
          <a:noFill/>
        </p:spPr>
        <p:txBody>
          <a:bodyPr wrap="square" rtlCol="0">
            <a:spAutoFit/>
          </a:bodyPr>
          <a:lstStyle/>
          <a:p>
            <a:pPr algn="ctr"/>
            <a:r>
              <a:rPr lang="en-US" b="1" dirty="0">
                <a:solidFill>
                  <a:srgbClr val="0000FF"/>
                </a:solidFill>
              </a:rPr>
              <a:t>Northeast Asia</a:t>
            </a:r>
          </a:p>
        </p:txBody>
      </p:sp>
      <p:sp>
        <p:nvSpPr>
          <p:cNvPr id="23" name="TextBox 22">
            <a:extLst>
              <a:ext uri="{FF2B5EF4-FFF2-40B4-BE49-F238E27FC236}">
                <a16:creationId xmlns:a16="http://schemas.microsoft.com/office/drawing/2014/main" id="{3BC4A735-01D4-B3CA-8141-8605A5DE5ACC}"/>
              </a:ext>
            </a:extLst>
          </p:cNvPr>
          <p:cNvSpPr txBox="1"/>
          <p:nvPr/>
        </p:nvSpPr>
        <p:spPr>
          <a:xfrm>
            <a:off x="9788691" y="3126179"/>
            <a:ext cx="2097660" cy="369332"/>
          </a:xfrm>
          <a:prstGeom prst="rect">
            <a:avLst/>
          </a:prstGeom>
          <a:noFill/>
        </p:spPr>
        <p:txBody>
          <a:bodyPr wrap="square" rtlCol="0">
            <a:spAutoFit/>
          </a:bodyPr>
          <a:lstStyle/>
          <a:p>
            <a:pPr algn="ctr"/>
            <a:r>
              <a:rPr lang="en-US" b="1" dirty="0">
                <a:solidFill>
                  <a:srgbClr val="FF9900"/>
                </a:solidFill>
              </a:rPr>
              <a:t>Central Africa</a:t>
            </a:r>
          </a:p>
        </p:txBody>
      </p:sp>
      <p:sp>
        <p:nvSpPr>
          <p:cNvPr id="2" name="Slide Number Placeholder 1">
            <a:extLst>
              <a:ext uri="{FF2B5EF4-FFF2-40B4-BE49-F238E27FC236}">
                <a16:creationId xmlns:a16="http://schemas.microsoft.com/office/drawing/2014/main" id="{B8CA090A-A82A-1913-9AC8-C216BC749ABE}"/>
              </a:ext>
            </a:extLst>
          </p:cNvPr>
          <p:cNvSpPr>
            <a:spLocks noGrp="1"/>
          </p:cNvSpPr>
          <p:nvPr>
            <p:ph type="sldNum" sz="quarter" idx="12"/>
          </p:nvPr>
        </p:nvSpPr>
        <p:spPr/>
        <p:txBody>
          <a:bodyPr/>
          <a:lstStyle/>
          <a:p>
            <a:fld id="{C18795A5-5DC6-4E89-855C-E7B9590EB560}" type="slidenum">
              <a:rPr lang="en-US" smtClean="0"/>
              <a:t>10</a:t>
            </a:fld>
            <a:endParaRPr lang="en-US"/>
          </a:p>
        </p:txBody>
      </p:sp>
      <p:sp>
        <p:nvSpPr>
          <p:cNvPr id="4" name="TextBox 3">
            <a:extLst>
              <a:ext uri="{FF2B5EF4-FFF2-40B4-BE49-F238E27FC236}">
                <a16:creationId xmlns:a16="http://schemas.microsoft.com/office/drawing/2014/main" id="{AD359367-D0BA-D414-C956-E8922E986E3C}"/>
              </a:ext>
            </a:extLst>
          </p:cNvPr>
          <p:cNvSpPr txBox="1"/>
          <p:nvPr/>
        </p:nvSpPr>
        <p:spPr>
          <a:xfrm>
            <a:off x="376237" y="5748932"/>
            <a:ext cx="11606213" cy="923330"/>
          </a:xfrm>
          <a:prstGeom prst="rect">
            <a:avLst/>
          </a:prstGeom>
          <a:solidFill>
            <a:schemeClr val="bg1"/>
          </a:solidFill>
        </p:spPr>
        <p:txBody>
          <a:bodyPr wrap="square">
            <a:spAutoFit/>
          </a:bodyPr>
          <a:lstStyle/>
          <a:p>
            <a:pPr marL="285750" indent="-285750">
              <a:buFont typeface="Arial" panose="020B0604020202020204" pitchFamily="34" charset="0"/>
              <a:buChar char="•"/>
            </a:pPr>
            <a:r>
              <a:rPr lang="en-US" b="1" dirty="0">
                <a:latin typeface="Calibri" panose="020F0502020204030204" pitchFamily="34" charset="0"/>
                <a:cs typeface="Calibri" panose="020F0502020204030204" pitchFamily="34" charset="0"/>
              </a:rPr>
              <a:t>1-year integrated; collocation only when CALIOP AOD &gt; 0.6</a:t>
            </a:r>
            <a:endParaRPr lang="en-US" sz="1800" dirty="0">
              <a:cs typeface="Arial" panose="020B0604020202020204" pitchFamily="34" charset="0"/>
            </a:endParaRPr>
          </a:p>
          <a:p>
            <a:pPr marL="285750" indent="-285750">
              <a:buFont typeface="Arial" panose="020B0604020202020204" pitchFamily="34" charset="0"/>
              <a:buChar char="•"/>
            </a:pPr>
            <a:r>
              <a:rPr lang="en-US" sz="1800" dirty="0">
                <a:cs typeface="Arial" panose="020B0604020202020204" pitchFamily="34" charset="0"/>
              </a:rPr>
              <a:t>Currently, ALH validation results show good accuracy with RMSE of ~1.2km. The climatology of absorption (including SSA and speciation) will be updated with the full 2015-now record soon, and the seasonal climatology will be provided. </a:t>
            </a:r>
            <a:endParaRPr lang="en-US" dirty="0"/>
          </a:p>
        </p:txBody>
      </p:sp>
      <p:pic>
        <p:nvPicPr>
          <p:cNvPr id="24" name="Picture 23">
            <a:extLst>
              <a:ext uri="{FF2B5EF4-FFF2-40B4-BE49-F238E27FC236}">
                <a16:creationId xmlns:a16="http://schemas.microsoft.com/office/drawing/2014/main" id="{6837BF2E-9004-2B26-E25C-1800D56EDA22}"/>
              </a:ext>
            </a:extLst>
          </p:cNvPr>
          <p:cNvPicPr>
            <a:picLocks/>
          </p:cNvPicPr>
          <p:nvPr/>
        </p:nvPicPr>
        <p:blipFill>
          <a:blip r:embed="rId12" cstate="print">
            <a:extLst>
              <a:ext uri="{28A0092B-C50C-407E-A947-70E740481C1C}">
                <a14:useLocalDpi xmlns:a14="http://schemas.microsoft.com/office/drawing/2010/main" val="0"/>
              </a:ext>
            </a:extLst>
          </a:blip>
          <a:stretch>
            <a:fillRect/>
          </a:stretch>
        </p:blipFill>
        <p:spPr>
          <a:xfrm>
            <a:off x="23" y="0"/>
            <a:ext cx="1104900" cy="914400"/>
          </a:xfrm>
          <a:prstGeom prst="rect">
            <a:avLst/>
          </a:prstGeom>
        </p:spPr>
      </p:pic>
      <p:sp>
        <p:nvSpPr>
          <p:cNvPr id="25" name="TextBox 24">
            <a:extLst>
              <a:ext uri="{FF2B5EF4-FFF2-40B4-BE49-F238E27FC236}">
                <a16:creationId xmlns:a16="http://schemas.microsoft.com/office/drawing/2014/main" id="{C8D8A23D-DF54-41F8-F770-45B33A942243}"/>
              </a:ext>
            </a:extLst>
          </p:cNvPr>
          <p:cNvSpPr txBox="1"/>
          <p:nvPr/>
        </p:nvSpPr>
        <p:spPr>
          <a:xfrm>
            <a:off x="378390" y="20783"/>
            <a:ext cx="11437529" cy="5232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80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Status of validation of EPIC MAIAC ALH using CALIOP (2018) </a:t>
            </a:r>
          </a:p>
        </p:txBody>
      </p:sp>
    </p:spTree>
    <p:extLst>
      <p:ext uri="{BB962C8B-B14F-4D97-AF65-F5344CB8AC3E}">
        <p14:creationId xmlns:p14="http://schemas.microsoft.com/office/powerpoint/2010/main" val="35926140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29B4F80-1321-496D-B72D-860740C593B3}"/>
              </a:ext>
            </a:extLst>
          </p:cNvPr>
          <p:cNvSpPr txBox="1"/>
          <p:nvPr/>
        </p:nvSpPr>
        <p:spPr>
          <a:xfrm>
            <a:off x="271" y="74195"/>
            <a:ext cx="12192000" cy="584775"/>
          </a:xfrm>
          <a:prstGeom prst="rect">
            <a:avLst/>
          </a:prstGeom>
          <a:noFill/>
          <a:ln>
            <a:noFill/>
          </a:ln>
        </p:spPr>
        <p:txBody>
          <a:bodyPr wrap="square" rtlCol="0">
            <a:spAutoFit/>
          </a:bodyPr>
          <a:lstStyle/>
          <a:p>
            <a:pPr algn="ctr"/>
            <a:r>
              <a:rPr lang="en-US" altLang="ko-KR" sz="3200" dirty="0">
                <a:solidFill>
                  <a:srgbClr val="002060"/>
                </a:solidFill>
                <a:latin typeface="Tahoma" panose="020B0604030504040204" pitchFamily="34" charset="0"/>
                <a:ea typeface="Tahoma" panose="020B0604030504040204" pitchFamily="34" charset="0"/>
                <a:cs typeface="Tahoma" panose="020B0604030504040204" pitchFamily="34" charset="0"/>
              </a:rPr>
              <a:t>Conclusions &amp; Future work</a:t>
            </a:r>
            <a:endParaRPr lang="en-US" sz="3200" baseline="300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13" name="Slide Number Placeholder 12">
            <a:extLst>
              <a:ext uri="{FF2B5EF4-FFF2-40B4-BE49-F238E27FC236}">
                <a16:creationId xmlns:a16="http://schemas.microsoft.com/office/drawing/2014/main" id="{484D9F67-8436-41EA-A742-C86333C3A374}"/>
              </a:ext>
            </a:extLst>
          </p:cNvPr>
          <p:cNvSpPr>
            <a:spLocks noGrp="1"/>
          </p:cNvSpPr>
          <p:nvPr>
            <p:ph type="sldNum" sz="quarter" idx="12"/>
          </p:nvPr>
        </p:nvSpPr>
        <p:spPr/>
        <p:txBody>
          <a:bodyPr/>
          <a:lstStyle/>
          <a:p>
            <a:fld id="{C18795A5-5DC6-4E89-855C-E7B9590EB560}" type="slidenum">
              <a:rPr lang="en-US" smtClean="0"/>
              <a:t>11</a:t>
            </a:fld>
            <a:endParaRPr lang="en-US"/>
          </a:p>
        </p:txBody>
      </p:sp>
      <p:sp>
        <p:nvSpPr>
          <p:cNvPr id="2" name="TextBox 1">
            <a:extLst>
              <a:ext uri="{FF2B5EF4-FFF2-40B4-BE49-F238E27FC236}">
                <a16:creationId xmlns:a16="http://schemas.microsoft.com/office/drawing/2014/main" id="{BE4E9B29-C504-EEBD-12AB-968E4C73CB9B}"/>
              </a:ext>
            </a:extLst>
          </p:cNvPr>
          <p:cNvSpPr txBox="1"/>
          <p:nvPr/>
        </p:nvSpPr>
        <p:spPr>
          <a:xfrm>
            <a:off x="657107" y="954834"/>
            <a:ext cx="10888261" cy="5262979"/>
          </a:xfrm>
          <a:prstGeom prst="rect">
            <a:avLst/>
          </a:prstGeom>
          <a:noFill/>
        </p:spPr>
        <p:txBody>
          <a:bodyPr wrap="square" rtlCol="0">
            <a:spAutoFit/>
          </a:bodyPr>
          <a:lstStyle/>
          <a:p>
            <a:pPr marL="285750" indent="-285750">
              <a:buFont typeface="Arial" panose="020B0604020202020204" pitchFamily="34" charset="0"/>
              <a:buChar char="•"/>
            </a:pPr>
            <a:r>
              <a:rPr lang="en-US" sz="1600" dirty="0">
                <a:cs typeface="Arial" panose="020B0604020202020204" pitchFamily="34" charset="0"/>
              </a:rPr>
              <a:t>Absorbing aerosols have the largest associated uncertainty in climate projections. Knowledge of spectral aerosol absorption is a path to aerosol speciation. </a:t>
            </a:r>
          </a:p>
          <a:p>
            <a:pPr marL="285750" indent="-285750">
              <a:buFont typeface="Arial" panose="020B0604020202020204" pitchFamily="34" charset="0"/>
              <a:buChar char="•"/>
            </a:pPr>
            <a:endParaRPr lang="en-US" sz="1600" dirty="0">
              <a:cs typeface="Arial" panose="020B0604020202020204" pitchFamily="34" charset="0"/>
            </a:endParaRPr>
          </a:p>
          <a:p>
            <a:pPr marL="285750" indent="-285750">
              <a:buFont typeface="Arial" panose="020B0604020202020204" pitchFamily="34" charset="0"/>
              <a:buChar char="•"/>
            </a:pPr>
            <a:r>
              <a:rPr lang="en-US" sz="1600" dirty="0">
                <a:solidFill>
                  <a:srgbClr val="FF0000"/>
                </a:solidFill>
                <a:cs typeface="Arial" panose="020B0604020202020204" pitchFamily="34" charset="0"/>
              </a:rPr>
              <a:t>Reprocessed 2020-2023 with 4D algorithm (AOD-k</a:t>
            </a:r>
            <a:r>
              <a:rPr lang="en-US" sz="1600" baseline="-25000" dirty="0">
                <a:solidFill>
                  <a:srgbClr val="FF0000"/>
                </a:solidFill>
                <a:cs typeface="Arial" panose="020B0604020202020204" pitchFamily="34" charset="0"/>
              </a:rPr>
              <a:t>0</a:t>
            </a:r>
            <a:r>
              <a:rPr lang="en-US" sz="1600" dirty="0">
                <a:solidFill>
                  <a:srgbClr val="FF0000"/>
                </a:solidFill>
                <a:cs typeface="Arial" panose="020B0604020202020204" pitchFamily="34" charset="0"/>
              </a:rPr>
              <a:t>-SAE-ALH)</a:t>
            </a:r>
            <a:r>
              <a:rPr lang="en-US" sz="1600" dirty="0">
                <a:cs typeface="Arial" panose="020B0604020202020204" pitchFamily="34" charset="0"/>
              </a:rPr>
              <a:t>, followed by aerosol speciation algorithm for biomass burning smoke (black carbon, brown carbon) and mineral dust (hematite, goethite)</a:t>
            </a:r>
            <a:r>
              <a:rPr lang="en-US" sz="1600" dirty="0">
                <a:solidFill>
                  <a:srgbClr val="FF0000"/>
                </a:solidFill>
                <a:cs typeface="Arial" panose="020B0604020202020204" pitchFamily="34" charset="0"/>
              </a:rPr>
              <a:t>; re-processing of 2015-2019 is ongoing, data will be released this month.</a:t>
            </a:r>
            <a:endParaRPr lang="en-US" sz="1600" strike="sngStrike" dirty="0">
              <a:cs typeface="Arial" panose="020B0604020202020204" pitchFamily="34" charset="0"/>
            </a:endParaRPr>
          </a:p>
          <a:p>
            <a:pPr marL="285750" indent="-285750">
              <a:buFont typeface="Arial" panose="020B0604020202020204" pitchFamily="34" charset="0"/>
              <a:buChar char="•"/>
            </a:pPr>
            <a:endParaRPr lang="en-US" sz="1600" dirty="0">
              <a:cs typeface="Arial" panose="020B0604020202020204" pitchFamily="34" charset="0"/>
            </a:endParaRPr>
          </a:p>
          <a:p>
            <a:pPr marL="285750" indent="-285750">
              <a:buFont typeface="Arial" panose="020B0604020202020204" pitchFamily="34" charset="0"/>
              <a:buChar char="•"/>
            </a:pPr>
            <a:r>
              <a:rPr lang="en-US" sz="1600" dirty="0">
                <a:solidFill>
                  <a:srgbClr val="FF0000"/>
                </a:solidFill>
                <a:cs typeface="Arial" panose="020B0604020202020204" pitchFamily="34" charset="0"/>
              </a:rPr>
              <a:t>Generally, climatology of smoke showed more black carbon (BC) contents over Central Africa and India, and more brown carbon (</a:t>
            </a:r>
            <a:r>
              <a:rPr lang="en-US" sz="1600" dirty="0" err="1">
                <a:solidFill>
                  <a:srgbClr val="FF0000"/>
                </a:solidFill>
                <a:cs typeface="Arial" panose="020B0604020202020204" pitchFamily="34" charset="0"/>
              </a:rPr>
              <a:t>BrC</a:t>
            </a:r>
            <a:r>
              <a:rPr lang="en-US" sz="1600" dirty="0">
                <a:solidFill>
                  <a:srgbClr val="FF0000"/>
                </a:solidFill>
                <a:cs typeface="Arial" panose="020B0604020202020204" pitchFamily="34" charset="0"/>
              </a:rPr>
              <a:t>) contents over South Africa, North America and North Eurasia (Siberia) region which may be the reflective of the burning fuel and type of fire.</a:t>
            </a:r>
          </a:p>
          <a:p>
            <a:pPr marL="285750" indent="-285750">
              <a:buFont typeface="Arial" panose="020B0604020202020204" pitchFamily="34" charset="0"/>
              <a:buChar char="•"/>
            </a:pPr>
            <a:endParaRPr lang="en-US" sz="1600" dirty="0">
              <a:cs typeface="Arial" panose="020B0604020202020204" pitchFamily="34" charset="0"/>
            </a:endParaRPr>
          </a:p>
          <a:p>
            <a:pPr marL="285750" indent="-285750">
              <a:buFont typeface="Arial" panose="020B0604020202020204" pitchFamily="34" charset="0"/>
              <a:buChar char="•"/>
            </a:pPr>
            <a:r>
              <a:rPr lang="en-US" sz="1600" dirty="0">
                <a:solidFill>
                  <a:srgbClr val="FF0000"/>
                </a:solidFill>
                <a:cs typeface="Arial" panose="020B0604020202020204" pitchFamily="34" charset="0"/>
              </a:rPr>
              <a:t>Retrieved iron oxides enveloped the overall range of Di Biagio et al. (2019) soil measurement data of iron oxides 0.7-5.8% and were in line with the previous published results generally. </a:t>
            </a:r>
            <a:r>
              <a:rPr lang="en-US" sz="1600" dirty="0">
                <a:cs typeface="Arial" panose="020B0604020202020204" pitchFamily="34" charset="0"/>
              </a:rPr>
              <a:t>The ratio between hematite and goethite over Sahel was different between Harmattan and summer season, thereby implying considerable seasonal and temporal variation attributed to different source regions. Likewise, the ratio between hematite and goethite over the Middle East tends to change before and after the shamal season. Globally, the Sahel region represented higher iron oxides than Sahara, especially in April. Lower iron oxide content over </a:t>
            </a:r>
            <a:r>
              <a:rPr lang="en-US" sz="1600" dirty="0" err="1">
                <a:cs typeface="Arial" panose="020B0604020202020204" pitchFamily="34" charset="0"/>
              </a:rPr>
              <a:t>Bodélé</a:t>
            </a:r>
            <a:r>
              <a:rPr lang="en-US" sz="1600" dirty="0">
                <a:cs typeface="Arial" panose="020B0604020202020204" pitchFamily="34" charset="0"/>
              </a:rPr>
              <a:t> due to its diatomic sediments with high AOD were clearly observed throughout the year. </a:t>
            </a:r>
          </a:p>
          <a:p>
            <a:endParaRPr lang="en-US" sz="1600" strike="sngStrike" dirty="0">
              <a:cs typeface="Arial" panose="020B0604020202020204" pitchFamily="34" charset="0"/>
            </a:endParaRPr>
          </a:p>
          <a:p>
            <a:pPr marL="285750" indent="-285750">
              <a:buFont typeface="Arial" panose="020B0604020202020204" pitchFamily="34" charset="0"/>
              <a:buChar char="•"/>
            </a:pPr>
            <a:r>
              <a:rPr lang="en-US" sz="1600" dirty="0">
                <a:cs typeface="Arial" panose="020B0604020202020204" pitchFamily="34" charset="0"/>
              </a:rPr>
              <a:t>We are finalizing tuning and validation of ALH. </a:t>
            </a:r>
            <a:r>
              <a:rPr lang="en-US" sz="1600" dirty="0">
                <a:solidFill>
                  <a:srgbClr val="FF0000"/>
                </a:solidFill>
                <a:cs typeface="Arial" panose="020B0604020202020204" pitchFamily="34" charset="0"/>
              </a:rPr>
              <a:t>Currently, ALH validation results show good accuracy with RMSE of ~1.2km. The climatology of absorption (including SSA and speciation) will be updated with the full 2015-now record soon, and the seasonal climatology will be provided and investigated. </a:t>
            </a:r>
          </a:p>
        </p:txBody>
      </p:sp>
    </p:spTree>
    <p:extLst>
      <p:ext uri="{BB962C8B-B14F-4D97-AF65-F5344CB8AC3E}">
        <p14:creationId xmlns:p14="http://schemas.microsoft.com/office/powerpoint/2010/main" val="28069022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CF42391-2420-4F7C-B292-6310F6C5DCD2}"/>
              </a:ext>
            </a:extLst>
          </p:cNvPr>
          <p:cNvSpPr>
            <a:spLocks noGrp="1"/>
          </p:cNvSpPr>
          <p:nvPr>
            <p:ph type="sldNum" sz="quarter" idx="12"/>
          </p:nvPr>
        </p:nvSpPr>
        <p:spPr>
          <a:xfrm>
            <a:off x="8737600" y="6245225"/>
            <a:ext cx="2844800" cy="476250"/>
          </a:xfrm>
        </p:spPr>
        <p:txBody>
          <a:bodyPr/>
          <a:lstStyle/>
          <a:p>
            <a:pPr lvl="0"/>
            <a:fld id="{C18795A5-5DC6-4E89-855C-E7B9590EB560}" type="slidenum">
              <a:rPr lang="en-US" noProof="0" smtClean="0"/>
              <a:pPr lvl="0"/>
              <a:t>2</a:t>
            </a:fld>
            <a:endParaRPr lang="en-US" noProof="0"/>
          </a:p>
        </p:txBody>
      </p:sp>
      <p:sp>
        <p:nvSpPr>
          <p:cNvPr id="7" name="TextBox 6">
            <a:extLst>
              <a:ext uri="{FF2B5EF4-FFF2-40B4-BE49-F238E27FC236}">
                <a16:creationId xmlns:a16="http://schemas.microsoft.com/office/drawing/2014/main" id="{4B7510F6-1628-4121-A681-F1D9A9BCB4E5}"/>
              </a:ext>
            </a:extLst>
          </p:cNvPr>
          <p:cNvSpPr txBox="1"/>
          <p:nvPr/>
        </p:nvSpPr>
        <p:spPr>
          <a:xfrm>
            <a:off x="388664" y="174893"/>
            <a:ext cx="11437529" cy="5232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80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Why Single Scattering Albedo, composition important?</a:t>
            </a:r>
            <a:endParaRPr kumimoji="0" lang="en-US" sz="2800" u="none" strike="noStrike" kern="1200" cap="none" spc="0" normalizeH="0" baseline="3000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a:extLst>
              <a:ext uri="{FF2B5EF4-FFF2-40B4-BE49-F238E27FC236}">
                <a16:creationId xmlns:a16="http://schemas.microsoft.com/office/drawing/2014/main" id="{D3D2E6B8-E26A-4910-8DE2-A01D8A527E5F}"/>
              </a:ext>
            </a:extLst>
          </p:cNvPr>
          <p:cNvSpPr txBox="1"/>
          <p:nvPr/>
        </p:nvSpPr>
        <p:spPr>
          <a:xfrm>
            <a:off x="690610" y="1046347"/>
            <a:ext cx="10810779" cy="2215991"/>
          </a:xfrm>
          <a:prstGeom prst="rect">
            <a:avLst/>
          </a:prstGeom>
          <a:noFill/>
        </p:spPr>
        <p:txBody>
          <a:bodyPr wrap="square">
            <a:spAutoFit/>
          </a:bodyPr>
          <a:lstStyle/>
          <a:p>
            <a:pPr marL="342900" marR="0" lvl="0" indent="-342900" algn="l" defTabSz="914400" rtl="0" eaLnBrk="1" fontAlgn="base" latinLnBrk="0" hangingPunct="1">
              <a:lnSpc>
                <a:spcPct val="100000"/>
              </a:lnSpc>
              <a:spcBef>
                <a:spcPct val="0"/>
              </a:spcBef>
              <a:spcAft>
                <a:spcPts val="600"/>
              </a:spcAft>
              <a:buClrTx/>
              <a:buSzTx/>
              <a:buFont typeface="+mj-lt"/>
              <a:buAutoNum type="arabicPeriod"/>
              <a:tabLst/>
              <a:defRPr/>
            </a:pPr>
            <a:r>
              <a:rPr kumimoji="0" lang="en-US" sz="1600" u="none" strike="noStrike" kern="1200" cap="none" spc="0" normalizeH="0" baseline="0" noProof="0" dirty="0">
                <a:ln>
                  <a:noFill/>
                </a:ln>
                <a:effectLst/>
                <a:uLnTx/>
                <a:uFillTx/>
                <a:latin typeface="Calibri" panose="020F0502020204030204" pitchFamily="34" charset="0"/>
                <a:cs typeface="Calibri" panose="020F0502020204030204" pitchFamily="34" charset="0"/>
              </a:rPr>
              <a:t>The estimation of aerosol radiative forcing is a major cause of uncertainty in the estimation of climate sensitivity and modeling. This uncertainty is mostly due to the </a:t>
            </a:r>
            <a:r>
              <a:rPr kumimoji="0" lang="en-US" sz="1600" b="1" u="none" strike="noStrike" kern="1200" cap="none" spc="0" normalizeH="0" baseline="0" noProof="0" dirty="0">
                <a:ln>
                  <a:noFill/>
                </a:ln>
                <a:effectLst/>
                <a:uLnTx/>
                <a:uFillTx/>
                <a:latin typeface="Calibri" panose="020F0502020204030204" pitchFamily="34" charset="0"/>
                <a:cs typeface="Calibri" panose="020F0502020204030204" pitchFamily="34" charset="0"/>
              </a:rPr>
              <a:t>lack of accurate measurements of the </a:t>
            </a:r>
            <a:r>
              <a:rPr kumimoji="0" lang="en-US" sz="1600" b="1" strike="noStrike" kern="1200" cap="none" spc="0" normalizeH="0" baseline="0" noProof="0" dirty="0">
                <a:ln>
                  <a:noFill/>
                </a:ln>
                <a:effectLst/>
                <a:uLnTx/>
                <a:uFillTx/>
                <a:latin typeface="Calibri" panose="020F0502020204030204" pitchFamily="34" charset="0"/>
                <a:cs typeface="Calibri" panose="020F0502020204030204" pitchFamily="34" charset="0"/>
              </a:rPr>
              <a:t>scattering and absorbing </a:t>
            </a:r>
            <a:r>
              <a:rPr kumimoji="0" lang="en-US" sz="1600" strike="noStrike" kern="1200" cap="none" spc="0" normalizeH="0" baseline="0" noProof="0" dirty="0">
                <a:ln>
                  <a:noFill/>
                </a:ln>
                <a:effectLst/>
                <a:uLnTx/>
                <a:uFillTx/>
                <a:latin typeface="Calibri" panose="020F0502020204030204" pitchFamily="34" charset="0"/>
                <a:cs typeface="Calibri" panose="020F0502020204030204" pitchFamily="34" charset="0"/>
              </a:rPr>
              <a:t>properties of aerosols </a:t>
            </a:r>
            <a:r>
              <a:rPr lang="en-US" sz="1600" dirty="0">
                <a:latin typeface="Calibri" panose="020F0502020204030204" pitchFamily="34" charset="0"/>
                <a:cs typeface="Calibri" panose="020F0502020204030204" pitchFamily="34" charset="0"/>
              </a:rPr>
              <a:t>[</a:t>
            </a:r>
            <a:r>
              <a:rPr kumimoji="0" lang="en-US" sz="1600" u="none" strike="noStrike" kern="1200" cap="none" spc="0" normalizeH="0" baseline="0" noProof="0" dirty="0">
                <a:ln>
                  <a:noFill/>
                </a:ln>
                <a:effectLst/>
                <a:uLnTx/>
                <a:uFillTx/>
                <a:latin typeface="Calibri" panose="020F0502020204030204" pitchFamily="34" charset="0"/>
                <a:cs typeface="Calibri" panose="020F0502020204030204" pitchFamily="34" charset="0"/>
              </a:rPr>
              <a:t>IPCC, 2013].</a:t>
            </a:r>
          </a:p>
          <a:p>
            <a:pPr marL="342900" marR="0" lvl="0" indent="-342900" algn="l" defTabSz="914400" rtl="0" eaLnBrk="1" fontAlgn="base" latinLnBrk="0" hangingPunct="1">
              <a:lnSpc>
                <a:spcPct val="100000"/>
              </a:lnSpc>
              <a:spcBef>
                <a:spcPct val="0"/>
              </a:spcBef>
              <a:spcAft>
                <a:spcPts val="600"/>
              </a:spcAft>
              <a:buClrTx/>
              <a:buSzTx/>
              <a:buFont typeface="+mj-lt"/>
              <a:buAutoNum type="arabicPeriod"/>
              <a:tabLst/>
              <a:defRPr/>
            </a:pPr>
            <a:r>
              <a:rPr kumimoji="0" lang="en-US" sz="1600" b="1" u="none" strike="noStrike" kern="1200" cap="none" spc="0" normalizeH="0" baseline="0" noProof="0" dirty="0">
                <a:ln>
                  <a:noFill/>
                </a:ln>
                <a:solidFill>
                  <a:srgbClr val="0000FF"/>
                </a:solidFill>
                <a:effectLst/>
                <a:uLnTx/>
                <a:uFillTx/>
                <a:latin typeface="Calibri" panose="020F0502020204030204" pitchFamily="34" charset="0"/>
                <a:cs typeface="Calibri" panose="020F0502020204030204" pitchFamily="34" charset="0"/>
              </a:rPr>
              <a:t>Knowledge of spectral aerosol absorption is a path to aerosol speciation.</a:t>
            </a:r>
            <a:r>
              <a:rPr kumimoji="0" lang="en-US" sz="160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lang="en-US" sz="1600" dirty="0">
                <a:solidFill>
                  <a:srgbClr val="000000"/>
                </a:solidFill>
                <a:latin typeface="Calibri" panose="020F0502020204030204" pitchFamily="34" charset="0"/>
                <a:cs typeface="Calibri" panose="020F0502020204030204" pitchFamily="34" charset="0"/>
              </a:rPr>
              <a:t>Measured apparent aerosol light absorption properties in UV-visible are determined </a:t>
            </a:r>
            <a:r>
              <a:rPr lang="en-US" sz="1600" b="1" dirty="0">
                <a:solidFill>
                  <a:srgbClr val="000000"/>
                </a:solidFill>
                <a:latin typeface="Calibri" panose="020F0502020204030204" pitchFamily="34" charset="0"/>
                <a:cs typeface="Calibri" panose="020F0502020204030204" pitchFamily="34" charset="0"/>
              </a:rPr>
              <a:t>by two light-absorbing components of black carbon (BC) and brown carbon (</a:t>
            </a:r>
            <a:r>
              <a:rPr lang="en-US" sz="1600" b="1" dirty="0" err="1">
                <a:solidFill>
                  <a:srgbClr val="000000"/>
                </a:solidFill>
                <a:latin typeface="Calibri" panose="020F0502020204030204" pitchFamily="34" charset="0"/>
                <a:cs typeface="Calibri" panose="020F0502020204030204" pitchFamily="34" charset="0"/>
              </a:rPr>
              <a:t>BrC</a:t>
            </a:r>
            <a:r>
              <a:rPr lang="en-US" sz="1600" b="1" dirty="0">
                <a:solidFill>
                  <a:srgbClr val="000000"/>
                </a:solidFill>
                <a:latin typeface="Calibri" panose="020F0502020204030204" pitchFamily="34" charset="0"/>
                <a:cs typeface="Calibri" panose="020F0502020204030204" pitchFamily="34" charset="0"/>
              </a:rPr>
              <a:t>) for smoke, hematite and goethite for dust</a:t>
            </a:r>
            <a:r>
              <a:rPr lang="en-US" sz="1600" dirty="0">
                <a:solidFill>
                  <a:srgbClr val="000000"/>
                </a:solidFill>
                <a:latin typeface="Calibri" panose="020F0502020204030204" pitchFamily="34" charset="0"/>
                <a:cs typeface="Calibri" panose="020F0502020204030204" pitchFamily="34" charset="0"/>
              </a:rPr>
              <a:t>.</a:t>
            </a:r>
            <a:endParaRPr lang="en-US" altLang="ko-KR" sz="1600" dirty="0">
              <a:solidFill>
                <a:srgbClr val="0000FF"/>
              </a:solidFill>
              <a:latin typeface="Calibri" panose="020F0502020204030204" pitchFamily="34" charset="0"/>
              <a:cs typeface="Calibri" panose="020F0502020204030204" pitchFamily="34" charset="0"/>
            </a:endParaRPr>
          </a:p>
          <a:p>
            <a:pPr marL="342900" marR="0" lvl="0" indent="-342900" algn="l" defTabSz="914400" rtl="0" eaLnBrk="1" fontAlgn="base" latinLnBrk="0" hangingPunct="1">
              <a:lnSpc>
                <a:spcPct val="100000"/>
              </a:lnSpc>
              <a:spcBef>
                <a:spcPct val="0"/>
              </a:spcBef>
              <a:spcAft>
                <a:spcPts val="600"/>
              </a:spcAft>
              <a:buClrTx/>
              <a:buSzTx/>
              <a:buFont typeface="+mj-lt"/>
              <a:buAutoNum type="arabicPeriod"/>
              <a:tabLst/>
              <a:defRPr/>
            </a:pPr>
            <a:r>
              <a:rPr kumimoji="0" lang="en-US" sz="160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Composition analysis of aerosol particles and investigation of toxicity and adverse health effects of different components is a central goal of the future NASA MAIA (Multi-Angle Imager for Aerosols) mission [Diner et al., 2018].</a:t>
            </a:r>
          </a:p>
        </p:txBody>
      </p:sp>
      <p:pic>
        <p:nvPicPr>
          <p:cNvPr id="17" name="Picture 16">
            <a:extLst>
              <a:ext uri="{FF2B5EF4-FFF2-40B4-BE49-F238E27FC236}">
                <a16:creationId xmlns:a16="http://schemas.microsoft.com/office/drawing/2014/main" id="{C44D9705-4A92-EF79-59D3-52F444917387}"/>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23" y="0"/>
            <a:ext cx="1104900" cy="914400"/>
          </a:xfrm>
          <a:prstGeom prst="rect">
            <a:avLst/>
          </a:prstGeom>
        </p:spPr>
      </p:pic>
      <p:grpSp>
        <p:nvGrpSpPr>
          <p:cNvPr id="53" name="Group 52">
            <a:extLst>
              <a:ext uri="{FF2B5EF4-FFF2-40B4-BE49-F238E27FC236}">
                <a16:creationId xmlns:a16="http://schemas.microsoft.com/office/drawing/2014/main" id="{D60F1E9F-67A7-56E4-1AAF-7E36C972B85E}"/>
              </a:ext>
            </a:extLst>
          </p:cNvPr>
          <p:cNvGrpSpPr>
            <a:grpSpLocks noChangeAspect="1"/>
          </p:cNvGrpSpPr>
          <p:nvPr/>
        </p:nvGrpSpPr>
        <p:grpSpPr>
          <a:xfrm>
            <a:off x="332279" y="3331560"/>
            <a:ext cx="1741499" cy="2395406"/>
            <a:chOff x="365973" y="971550"/>
            <a:chExt cx="4196448" cy="5772150"/>
          </a:xfrm>
        </p:grpSpPr>
        <p:pic>
          <p:nvPicPr>
            <p:cNvPr id="55" name="Picture 54">
              <a:extLst>
                <a:ext uri="{FF2B5EF4-FFF2-40B4-BE49-F238E27FC236}">
                  <a16:creationId xmlns:a16="http://schemas.microsoft.com/office/drawing/2014/main" id="{3A930212-02CA-4C81-DC0E-CC1B6EEF423B}"/>
                </a:ext>
              </a:extLst>
            </p:cNvPr>
            <p:cNvPicPr>
              <a:picLocks noChangeAspect="1"/>
            </p:cNvPicPr>
            <p:nvPr/>
          </p:nvPicPr>
          <p:blipFill>
            <a:blip r:embed="rId4"/>
            <a:stretch>
              <a:fillRect/>
            </a:stretch>
          </p:blipFill>
          <p:spPr>
            <a:xfrm>
              <a:off x="378936" y="971550"/>
              <a:ext cx="4183485" cy="5772150"/>
            </a:xfrm>
            <a:prstGeom prst="rect">
              <a:avLst/>
            </a:prstGeom>
          </p:spPr>
        </p:pic>
        <p:sp>
          <p:nvSpPr>
            <p:cNvPr id="56" name="Rectangle 55">
              <a:extLst>
                <a:ext uri="{FF2B5EF4-FFF2-40B4-BE49-F238E27FC236}">
                  <a16:creationId xmlns:a16="http://schemas.microsoft.com/office/drawing/2014/main" id="{1C576145-201C-6835-6672-86C85A91D59D}"/>
                </a:ext>
              </a:extLst>
            </p:cNvPr>
            <p:cNvSpPr/>
            <p:nvPr/>
          </p:nvSpPr>
          <p:spPr bwMode="auto">
            <a:xfrm>
              <a:off x="365973" y="3943178"/>
              <a:ext cx="4145905" cy="1470740"/>
            </a:xfrm>
            <a:prstGeom prst="rect">
              <a:avLst/>
            </a:prstGeom>
            <a:noFill/>
            <a:ln w="28575" cap="flat" cmpd="sng" algn="ctr">
              <a:solidFill>
                <a:srgbClr val="FF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Arial" charset="0"/>
              </a:endParaRPr>
            </a:p>
          </p:txBody>
        </p:sp>
      </p:grpSp>
      <p:pic>
        <p:nvPicPr>
          <p:cNvPr id="60" name="Picture 59">
            <a:extLst>
              <a:ext uri="{FF2B5EF4-FFF2-40B4-BE49-F238E27FC236}">
                <a16:creationId xmlns:a16="http://schemas.microsoft.com/office/drawing/2014/main" id="{3557DEDB-2153-35F6-6E8B-3AF9D4D25912}"/>
              </a:ext>
            </a:extLst>
          </p:cNvPr>
          <p:cNvPicPr>
            <a:picLocks noChangeAspect="1"/>
          </p:cNvPicPr>
          <p:nvPr/>
        </p:nvPicPr>
        <p:blipFill rotWithShape="1">
          <a:blip r:embed="rId4"/>
          <a:srcRect t="50266" b="21529"/>
          <a:stretch/>
        </p:blipFill>
        <p:spPr>
          <a:xfrm>
            <a:off x="1425912" y="5048951"/>
            <a:ext cx="4360601" cy="1696982"/>
          </a:xfrm>
          <a:prstGeom prst="rect">
            <a:avLst/>
          </a:prstGeom>
          <a:ln w="28575">
            <a:solidFill>
              <a:srgbClr val="FF0000"/>
            </a:solidFill>
            <a:prstDash val="sysDash"/>
          </a:ln>
        </p:spPr>
      </p:pic>
      <p:sp>
        <p:nvSpPr>
          <p:cNvPr id="62" name="TextBox 61">
            <a:extLst>
              <a:ext uri="{FF2B5EF4-FFF2-40B4-BE49-F238E27FC236}">
                <a16:creationId xmlns:a16="http://schemas.microsoft.com/office/drawing/2014/main" id="{E1F54470-C26B-3C4D-88FB-26EDC6254C3C}"/>
              </a:ext>
            </a:extLst>
          </p:cNvPr>
          <p:cNvSpPr txBox="1"/>
          <p:nvPr/>
        </p:nvSpPr>
        <p:spPr>
          <a:xfrm>
            <a:off x="2315377" y="3441434"/>
            <a:ext cx="34711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i="1" dirty="0">
                <a:solidFill>
                  <a:srgbClr val="0070C0"/>
                </a:solidFill>
                <a:latin typeface="Calibri" panose="020F0502020204030204" pitchFamily="34" charset="0"/>
                <a:cs typeface="Calibri" panose="020F0502020204030204" pitchFamily="34" charset="0"/>
              </a:rPr>
              <a:t>Components</a:t>
            </a:r>
            <a:r>
              <a:rPr lang="ko-KR" altLang="en-US" sz="1600" i="1" dirty="0">
                <a:solidFill>
                  <a:srgbClr val="0070C0"/>
                </a:solidFill>
                <a:latin typeface="Calibri" panose="020F0502020204030204" pitchFamily="34" charset="0"/>
                <a:cs typeface="Calibri" panose="020F0502020204030204" pitchFamily="34" charset="0"/>
              </a:rPr>
              <a:t> </a:t>
            </a:r>
            <a:r>
              <a:rPr lang="en-US" altLang="ko-KR" sz="1600" i="1" dirty="0">
                <a:solidFill>
                  <a:srgbClr val="0070C0"/>
                </a:solidFill>
                <a:latin typeface="Calibri" panose="020F0502020204030204" pitchFamily="34" charset="0"/>
                <a:cs typeface="Calibri" panose="020F0502020204030204" pitchFamily="34" charset="0"/>
              </a:rPr>
              <a:t>of</a:t>
            </a:r>
            <a:r>
              <a:rPr lang="ko-KR" altLang="en-US" sz="1600" i="1" dirty="0">
                <a:solidFill>
                  <a:srgbClr val="0070C0"/>
                </a:solidFill>
                <a:latin typeface="Calibri" panose="020F0502020204030204" pitchFamily="34" charset="0"/>
                <a:cs typeface="Calibri" panose="020F0502020204030204" pitchFamily="34" charset="0"/>
              </a:rPr>
              <a:t> </a:t>
            </a:r>
            <a:r>
              <a:rPr lang="en-US" altLang="ko-KR" sz="1600" i="1" dirty="0">
                <a:solidFill>
                  <a:srgbClr val="0070C0"/>
                </a:solidFill>
                <a:latin typeface="Calibri" panose="020F0502020204030204" pitchFamily="34" charset="0"/>
                <a:cs typeface="Calibri" panose="020F0502020204030204" pitchFamily="34" charset="0"/>
              </a:rPr>
              <a:t>Radiative</a:t>
            </a:r>
            <a:r>
              <a:rPr lang="ko-KR" altLang="en-US" sz="1600" i="1" dirty="0">
                <a:solidFill>
                  <a:srgbClr val="0070C0"/>
                </a:solidFill>
                <a:latin typeface="Calibri" panose="020F0502020204030204" pitchFamily="34" charset="0"/>
                <a:cs typeface="Calibri" panose="020F0502020204030204" pitchFamily="34" charset="0"/>
              </a:rPr>
              <a:t> </a:t>
            </a:r>
            <a:r>
              <a:rPr lang="en-US" altLang="ko-KR" sz="1600" i="1" dirty="0">
                <a:solidFill>
                  <a:srgbClr val="0070C0"/>
                </a:solidFill>
                <a:latin typeface="Calibri" panose="020F0502020204030204" pitchFamily="34" charset="0"/>
                <a:cs typeface="Calibri" panose="020F0502020204030204" pitchFamily="34" charset="0"/>
              </a:rPr>
              <a:t>Forcing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[IPCC, 2013 - </a:t>
            </a:r>
            <a:r>
              <a:rPr lang="en-US" sz="1600" i="1" dirty="0">
                <a:solidFill>
                  <a:srgbClr val="0070C0"/>
                </a:solidFill>
                <a:latin typeface="Calibri" panose="020F0502020204030204" pitchFamily="34" charset="0"/>
                <a:cs typeface="Calibri" panose="020F0502020204030204" pitchFamily="34" charset="0"/>
              </a:rPr>
              <a:t>WG1AR5 </a:t>
            </a:r>
            <a:r>
              <a:rPr kumimoji="0" lang="en-US" sz="1600" b="0" i="1"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Fig. 8.17] </a:t>
            </a:r>
          </a:p>
        </p:txBody>
      </p:sp>
      <p:cxnSp>
        <p:nvCxnSpPr>
          <p:cNvPr id="64" name="Straight Connector 63">
            <a:extLst>
              <a:ext uri="{FF2B5EF4-FFF2-40B4-BE49-F238E27FC236}">
                <a16:creationId xmlns:a16="http://schemas.microsoft.com/office/drawing/2014/main" id="{A9E8E856-E81D-F558-88FC-BEFBACF93B3C}"/>
              </a:ext>
            </a:extLst>
          </p:cNvPr>
          <p:cNvCxnSpPr>
            <a:cxnSpLocks/>
          </p:cNvCxnSpPr>
          <p:nvPr/>
        </p:nvCxnSpPr>
        <p:spPr bwMode="auto">
          <a:xfrm>
            <a:off x="332279" y="5175115"/>
            <a:ext cx="1093633" cy="1570818"/>
          </a:xfrm>
          <a:prstGeom prst="line">
            <a:avLst/>
          </a:prstGeom>
          <a:solidFill>
            <a:schemeClr val="accent1"/>
          </a:solidFill>
          <a:ln w="6350" cap="flat" cmpd="sng" algn="ctr">
            <a:solidFill>
              <a:srgbClr val="FF0000"/>
            </a:solidFill>
            <a:prstDash val="solid"/>
            <a:round/>
            <a:headEnd type="none" w="med" len="med"/>
            <a:tailEnd type="none" w="med" len="med"/>
          </a:ln>
          <a:effectLst/>
        </p:spPr>
      </p:cxnSp>
      <p:cxnSp>
        <p:nvCxnSpPr>
          <p:cNvPr id="65" name="Straight Connector 64">
            <a:extLst>
              <a:ext uri="{FF2B5EF4-FFF2-40B4-BE49-F238E27FC236}">
                <a16:creationId xmlns:a16="http://schemas.microsoft.com/office/drawing/2014/main" id="{E2E82D96-EBF6-B0E2-4DE2-742E0EE9C863}"/>
              </a:ext>
            </a:extLst>
          </p:cNvPr>
          <p:cNvCxnSpPr>
            <a:cxnSpLocks/>
          </p:cNvCxnSpPr>
          <p:nvPr/>
        </p:nvCxnSpPr>
        <p:spPr bwMode="auto">
          <a:xfrm>
            <a:off x="2052803" y="4564767"/>
            <a:ext cx="3733709" cy="484184"/>
          </a:xfrm>
          <a:prstGeom prst="line">
            <a:avLst/>
          </a:prstGeom>
          <a:solidFill>
            <a:schemeClr val="accent1"/>
          </a:solidFill>
          <a:ln w="6350" cap="flat" cmpd="sng" algn="ctr">
            <a:solidFill>
              <a:srgbClr val="FF0000"/>
            </a:solidFill>
            <a:prstDash val="solid"/>
            <a:round/>
            <a:headEnd type="none" w="med" len="med"/>
            <a:tailEnd type="none" w="med" len="med"/>
          </a:ln>
          <a:effectLst/>
        </p:spPr>
      </p:cxnSp>
      <p:grpSp>
        <p:nvGrpSpPr>
          <p:cNvPr id="74" name="Group 73">
            <a:extLst>
              <a:ext uri="{FF2B5EF4-FFF2-40B4-BE49-F238E27FC236}">
                <a16:creationId xmlns:a16="http://schemas.microsoft.com/office/drawing/2014/main" id="{23354235-52E7-8D68-3CF7-ECEC8A388CF9}"/>
              </a:ext>
            </a:extLst>
          </p:cNvPr>
          <p:cNvGrpSpPr>
            <a:grpSpLocks noChangeAspect="1"/>
          </p:cNvGrpSpPr>
          <p:nvPr/>
        </p:nvGrpSpPr>
        <p:grpSpPr>
          <a:xfrm>
            <a:off x="6310632" y="4023503"/>
            <a:ext cx="5505833" cy="2722430"/>
            <a:chOff x="6215997" y="4165574"/>
            <a:chExt cx="5208743" cy="2575530"/>
          </a:xfrm>
        </p:grpSpPr>
        <p:pic>
          <p:nvPicPr>
            <p:cNvPr id="71" name="Picture 70">
              <a:extLst>
                <a:ext uri="{FF2B5EF4-FFF2-40B4-BE49-F238E27FC236}">
                  <a16:creationId xmlns:a16="http://schemas.microsoft.com/office/drawing/2014/main" id="{23A5DD6D-5CAD-5AC7-C9F6-0C0F500AC210}"/>
                </a:ext>
              </a:extLst>
            </p:cNvPr>
            <p:cNvPicPr>
              <a:picLocks noChangeAspect="1"/>
            </p:cNvPicPr>
            <p:nvPr/>
          </p:nvPicPr>
          <p:blipFill rotWithShape="1">
            <a:blip r:embed="rId5"/>
            <a:srcRect l="49856"/>
            <a:stretch/>
          </p:blipFill>
          <p:spPr>
            <a:xfrm>
              <a:off x="6215997" y="4165574"/>
              <a:ext cx="2571319" cy="2555901"/>
            </a:xfrm>
            <a:prstGeom prst="rect">
              <a:avLst/>
            </a:prstGeom>
          </p:spPr>
        </p:pic>
        <p:pic>
          <p:nvPicPr>
            <p:cNvPr id="72" name="Picture 71">
              <a:extLst>
                <a:ext uri="{FF2B5EF4-FFF2-40B4-BE49-F238E27FC236}">
                  <a16:creationId xmlns:a16="http://schemas.microsoft.com/office/drawing/2014/main" id="{46D27570-5F44-A276-F86F-065853FC23A0}"/>
                </a:ext>
              </a:extLst>
            </p:cNvPr>
            <p:cNvPicPr>
              <a:picLocks noChangeAspect="1"/>
            </p:cNvPicPr>
            <p:nvPr/>
          </p:nvPicPr>
          <p:blipFill rotWithShape="1">
            <a:blip r:embed="rId6"/>
            <a:srcRect l="50835" b="4702"/>
            <a:stretch/>
          </p:blipFill>
          <p:spPr>
            <a:xfrm>
              <a:off x="8787317" y="4185030"/>
              <a:ext cx="2637423" cy="2556074"/>
            </a:xfrm>
            <a:prstGeom prst="rect">
              <a:avLst/>
            </a:prstGeom>
            <a:noFill/>
          </p:spPr>
        </p:pic>
      </p:grpSp>
      <p:sp>
        <p:nvSpPr>
          <p:cNvPr id="73" name="TextBox 72">
            <a:extLst>
              <a:ext uri="{FF2B5EF4-FFF2-40B4-BE49-F238E27FC236}">
                <a16:creationId xmlns:a16="http://schemas.microsoft.com/office/drawing/2014/main" id="{99EF47A7-84A5-5744-A6D1-D533EB9FB7EC}"/>
              </a:ext>
            </a:extLst>
          </p:cNvPr>
          <p:cNvSpPr txBox="1"/>
          <p:nvPr/>
        </p:nvSpPr>
        <p:spPr>
          <a:xfrm>
            <a:off x="6878755" y="3438728"/>
            <a:ext cx="398004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i="1" dirty="0">
                <a:solidFill>
                  <a:srgbClr val="0070C0"/>
                </a:solidFill>
                <a:latin typeface="Calibri" panose="020F0502020204030204"/>
              </a:rPr>
              <a:t>Imaginary refractive index of soil mineralogy component (left) and BC/</a:t>
            </a:r>
            <a:r>
              <a:rPr lang="en-US" sz="1600" i="1" dirty="0" err="1">
                <a:solidFill>
                  <a:srgbClr val="0070C0"/>
                </a:solidFill>
                <a:latin typeface="Calibri" panose="020F0502020204030204"/>
              </a:rPr>
              <a:t>BrC</a:t>
            </a:r>
            <a:r>
              <a:rPr lang="en-US" sz="1600" i="1" dirty="0">
                <a:solidFill>
                  <a:srgbClr val="0070C0"/>
                </a:solidFill>
                <a:latin typeface="Calibri" panose="020F0502020204030204"/>
              </a:rPr>
              <a:t> (right)</a:t>
            </a:r>
            <a:endParaRPr kumimoji="0" lang="en-US" sz="1600" i="1"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75" name="TextBox 74">
            <a:extLst>
              <a:ext uri="{FF2B5EF4-FFF2-40B4-BE49-F238E27FC236}">
                <a16:creationId xmlns:a16="http://schemas.microsoft.com/office/drawing/2014/main" id="{2A3E2241-44CD-2F13-4D0C-EE703B0CAA5A}"/>
              </a:ext>
            </a:extLst>
          </p:cNvPr>
          <p:cNvSpPr txBox="1"/>
          <p:nvPr/>
        </p:nvSpPr>
        <p:spPr>
          <a:xfrm>
            <a:off x="6878755" y="4221486"/>
            <a:ext cx="1039228" cy="30777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1" dirty="0">
                <a:latin typeface="Calibri" panose="020F0502020204030204"/>
              </a:rPr>
              <a:t>Hematite</a:t>
            </a:r>
            <a:endParaRPr kumimoji="0" lang="en-US" sz="1400" b="1" i="1" u="none" strike="noStrike" kern="1200" cap="none" spc="0" normalizeH="0" baseline="0" noProof="0" dirty="0">
              <a:ln>
                <a:noFill/>
              </a:ln>
              <a:effectLst/>
              <a:uLnTx/>
              <a:uFillTx/>
              <a:latin typeface="Calibri" panose="020F0502020204030204"/>
              <a:ea typeface="+mn-ea"/>
              <a:cs typeface="+mn-cs"/>
            </a:endParaRPr>
          </a:p>
        </p:txBody>
      </p:sp>
      <p:sp>
        <p:nvSpPr>
          <p:cNvPr id="76" name="TextBox 75">
            <a:extLst>
              <a:ext uri="{FF2B5EF4-FFF2-40B4-BE49-F238E27FC236}">
                <a16:creationId xmlns:a16="http://schemas.microsoft.com/office/drawing/2014/main" id="{9E5AE828-B511-B6C3-C208-B6F55CDF137F}"/>
              </a:ext>
            </a:extLst>
          </p:cNvPr>
          <p:cNvSpPr txBox="1"/>
          <p:nvPr/>
        </p:nvSpPr>
        <p:spPr>
          <a:xfrm>
            <a:off x="6700415" y="5641550"/>
            <a:ext cx="955253" cy="30777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1" dirty="0">
                <a:latin typeface="Calibri" panose="020F0502020204030204"/>
              </a:rPr>
              <a:t>Goethite</a:t>
            </a:r>
            <a:endParaRPr kumimoji="0" lang="en-US" sz="1400" b="1" i="1" u="none" strike="noStrike" kern="1200" cap="none" spc="0" normalizeH="0" baseline="0" noProof="0" dirty="0">
              <a:ln>
                <a:noFill/>
              </a:ln>
              <a:effectLst/>
              <a:uLnTx/>
              <a:uFillTx/>
              <a:latin typeface="Calibri" panose="020F0502020204030204"/>
              <a:ea typeface="+mn-ea"/>
              <a:cs typeface="+mn-cs"/>
            </a:endParaRPr>
          </a:p>
        </p:txBody>
      </p:sp>
      <p:sp>
        <p:nvSpPr>
          <p:cNvPr id="77" name="TextBox 76">
            <a:extLst>
              <a:ext uri="{FF2B5EF4-FFF2-40B4-BE49-F238E27FC236}">
                <a16:creationId xmlns:a16="http://schemas.microsoft.com/office/drawing/2014/main" id="{0D0EED5E-AB16-1C2A-6945-40342958DF79}"/>
              </a:ext>
            </a:extLst>
          </p:cNvPr>
          <p:cNvSpPr txBox="1"/>
          <p:nvPr/>
        </p:nvSpPr>
        <p:spPr>
          <a:xfrm>
            <a:off x="10264127" y="5675088"/>
            <a:ext cx="50196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1" dirty="0" err="1">
                <a:latin typeface="Calibri" panose="020F0502020204030204"/>
              </a:rPr>
              <a:t>BrC</a:t>
            </a:r>
            <a:endParaRPr kumimoji="0" lang="en-US" sz="1400" b="1" i="1" u="none" strike="noStrike" kern="1200" cap="none" spc="0" normalizeH="0" baseline="0" noProof="0" dirty="0">
              <a:ln>
                <a:noFill/>
              </a:ln>
              <a:effectLst/>
              <a:uLnTx/>
              <a:uFillTx/>
              <a:latin typeface="Calibri" panose="020F0502020204030204"/>
              <a:ea typeface="+mn-ea"/>
              <a:cs typeface="+mn-cs"/>
            </a:endParaRPr>
          </a:p>
        </p:txBody>
      </p:sp>
      <p:sp>
        <p:nvSpPr>
          <p:cNvPr id="78" name="TextBox 77">
            <a:extLst>
              <a:ext uri="{FF2B5EF4-FFF2-40B4-BE49-F238E27FC236}">
                <a16:creationId xmlns:a16="http://schemas.microsoft.com/office/drawing/2014/main" id="{C9431CFA-AADB-B791-0EBA-263856E200E9}"/>
              </a:ext>
            </a:extLst>
          </p:cNvPr>
          <p:cNvSpPr txBox="1"/>
          <p:nvPr/>
        </p:nvSpPr>
        <p:spPr>
          <a:xfrm>
            <a:off x="10042823" y="4652970"/>
            <a:ext cx="50196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1" dirty="0">
                <a:latin typeface="Calibri" panose="020F0502020204030204"/>
              </a:rPr>
              <a:t>BC</a:t>
            </a:r>
            <a:endParaRPr kumimoji="0" lang="en-US" sz="1400" b="1" i="1" u="none" strike="noStrike" kern="1200" cap="none" spc="0" normalizeH="0" baseline="0" noProof="0" dirty="0">
              <a:ln>
                <a:noFill/>
              </a:ln>
              <a:effectLst/>
              <a:uLnTx/>
              <a:uFillTx/>
              <a:latin typeface="Calibri" panose="020F0502020204030204"/>
              <a:ea typeface="+mn-ea"/>
              <a:cs typeface="+mn-cs"/>
            </a:endParaRPr>
          </a:p>
        </p:txBody>
      </p:sp>
      <p:cxnSp>
        <p:nvCxnSpPr>
          <p:cNvPr id="80" name="Straight Arrow Connector 79">
            <a:extLst>
              <a:ext uri="{FF2B5EF4-FFF2-40B4-BE49-F238E27FC236}">
                <a16:creationId xmlns:a16="http://schemas.microsoft.com/office/drawing/2014/main" id="{04B63695-D83C-D712-6690-C42CB8B3AE30}"/>
              </a:ext>
            </a:extLst>
          </p:cNvPr>
          <p:cNvCxnSpPr>
            <a:cxnSpLocks/>
          </p:cNvCxnSpPr>
          <p:nvPr/>
        </p:nvCxnSpPr>
        <p:spPr bwMode="auto">
          <a:xfrm flipH="1" flipV="1">
            <a:off x="9975921" y="4279598"/>
            <a:ext cx="317882" cy="37337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82" name="Straight Arrow Connector 81">
            <a:extLst>
              <a:ext uri="{FF2B5EF4-FFF2-40B4-BE49-F238E27FC236}">
                <a16:creationId xmlns:a16="http://schemas.microsoft.com/office/drawing/2014/main" id="{334F0BEE-F6A4-9AA8-5892-63E6BC5FA97A}"/>
              </a:ext>
            </a:extLst>
          </p:cNvPr>
          <p:cNvCxnSpPr>
            <a:cxnSpLocks/>
            <a:stCxn id="78" idx="2"/>
          </p:cNvCxnSpPr>
          <p:nvPr/>
        </p:nvCxnSpPr>
        <p:spPr bwMode="auto">
          <a:xfrm flipH="1">
            <a:off x="9975920" y="4960747"/>
            <a:ext cx="317884" cy="14385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85" name="Straight Arrow Connector 84">
            <a:extLst>
              <a:ext uri="{FF2B5EF4-FFF2-40B4-BE49-F238E27FC236}">
                <a16:creationId xmlns:a16="http://schemas.microsoft.com/office/drawing/2014/main" id="{8E022FD5-DC5A-6D9F-52D1-C23039276770}"/>
              </a:ext>
            </a:extLst>
          </p:cNvPr>
          <p:cNvCxnSpPr>
            <a:cxnSpLocks/>
            <a:stCxn id="77" idx="1"/>
          </p:cNvCxnSpPr>
          <p:nvPr/>
        </p:nvCxnSpPr>
        <p:spPr bwMode="auto">
          <a:xfrm flipH="1">
            <a:off x="9784760" y="5828977"/>
            <a:ext cx="479367" cy="54849"/>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86" name="Straight Arrow Connector 85">
            <a:extLst>
              <a:ext uri="{FF2B5EF4-FFF2-40B4-BE49-F238E27FC236}">
                <a16:creationId xmlns:a16="http://schemas.microsoft.com/office/drawing/2014/main" id="{ED964BFE-4FFB-50B2-3121-7558E02D9854}"/>
              </a:ext>
            </a:extLst>
          </p:cNvPr>
          <p:cNvCxnSpPr>
            <a:cxnSpLocks/>
            <a:stCxn id="77" idx="1"/>
          </p:cNvCxnSpPr>
          <p:nvPr/>
        </p:nvCxnSpPr>
        <p:spPr bwMode="auto">
          <a:xfrm flipH="1">
            <a:off x="9784761" y="5828977"/>
            <a:ext cx="479366" cy="412539"/>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20919323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CF42391-2420-4F7C-B292-6310F6C5DCD2}"/>
              </a:ext>
            </a:extLst>
          </p:cNvPr>
          <p:cNvSpPr>
            <a:spLocks noGrp="1"/>
          </p:cNvSpPr>
          <p:nvPr>
            <p:ph type="sldNum" sz="quarter" idx="12"/>
          </p:nvPr>
        </p:nvSpPr>
        <p:spPr>
          <a:xfrm>
            <a:off x="8766783" y="6394814"/>
            <a:ext cx="2844800" cy="47625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8795A5-5DC6-4E89-855C-E7B9590EB56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C66B05EB-BB17-6ADE-1B18-690E9CB936F8}"/>
              </a:ext>
            </a:extLst>
          </p:cNvPr>
          <p:cNvPicPr>
            <a:picLocks noChangeAspect="1"/>
          </p:cNvPicPr>
          <p:nvPr/>
        </p:nvPicPr>
        <p:blipFill rotWithShape="1">
          <a:blip r:embed="rId3"/>
          <a:srcRect l="33535" b="22491"/>
          <a:stretch/>
        </p:blipFill>
        <p:spPr>
          <a:xfrm>
            <a:off x="5778651" y="3968178"/>
            <a:ext cx="5343797" cy="2644141"/>
          </a:xfrm>
          <a:prstGeom prst="rect">
            <a:avLst/>
          </a:prstGeom>
        </p:spPr>
      </p:pic>
      <p:pic>
        <p:nvPicPr>
          <p:cNvPr id="3" name="Picture 4">
            <a:extLst>
              <a:ext uri="{FF2B5EF4-FFF2-40B4-BE49-F238E27FC236}">
                <a16:creationId xmlns:a16="http://schemas.microsoft.com/office/drawing/2014/main" id="{A18ED99C-D3F0-AC4A-66EC-1E5725D7A6A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0847" b="87"/>
          <a:stretch/>
        </p:blipFill>
        <p:spPr bwMode="auto">
          <a:xfrm>
            <a:off x="695420" y="4012602"/>
            <a:ext cx="4514141" cy="248747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extBox 5">
            <a:extLst>
              <a:ext uri="{FF2B5EF4-FFF2-40B4-BE49-F238E27FC236}">
                <a16:creationId xmlns:a16="http://schemas.microsoft.com/office/drawing/2014/main" id="{C0CC825C-AD18-5853-4D5C-25F6B6A46861}"/>
              </a:ext>
            </a:extLst>
          </p:cNvPr>
          <p:cNvSpPr txBox="1"/>
          <p:nvPr/>
        </p:nvSpPr>
        <p:spPr>
          <a:xfrm>
            <a:off x="808254" y="3699313"/>
            <a:ext cx="4401307"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dirty="0">
                <a:ln>
                  <a:noFill/>
                </a:ln>
                <a:solidFill>
                  <a:srgbClr val="0054A6"/>
                </a:solidFill>
                <a:effectLst/>
                <a:uLnTx/>
                <a:uFillTx/>
                <a:latin typeface="Calibri" panose="020F0502020204030204"/>
                <a:ea typeface="+mn-ea"/>
                <a:cs typeface="+mn-cs"/>
              </a:rPr>
              <a:t>Russell et al., 2014, JGR, </a:t>
            </a:r>
            <a:r>
              <a:rPr kumimoji="0" lang="en-US" altLang="en-US" sz="1400" b="1" u="none" strike="noStrike" kern="1200" cap="none" spc="0" normalizeH="0" baseline="0" noProof="0" dirty="0">
                <a:ln>
                  <a:noFill/>
                </a:ln>
                <a:solidFill>
                  <a:srgbClr val="0054A6"/>
                </a:solidFill>
                <a:effectLst/>
                <a:uLnTx/>
                <a:uFillTx/>
                <a:latin typeface="Calibri" panose="020F0502020204030204"/>
                <a:ea typeface="+mn-ea"/>
                <a:cs typeface="+mn-cs"/>
              </a:rPr>
              <a:t>119, doi:10.1002/2013JD021411</a:t>
            </a:r>
            <a:endParaRPr kumimoji="0" lang="en-US" sz="1400" b="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D89AF397-7437-057D-32F4-40D6CC2ABC93}"/>
              </a:ext>
            </a:extLst>
          </p:cNvPr>
          <p:cNvSpPr txBox="1"/>
          <p:nvPr/>
        </p:nvSpPr>
        <p:spPr>
          <a:xfrm>
            <a:off x="5813238" y="3702741"/>
            <a:ext cx="605629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54A6"/>
                </a:solidFill>
                <a:effectLst/>
                <a:uLnTx/>
                <a:uFillTx/>
                <a:latin typeface="Calibri" panose="020F0502020204030204"/>
                <a:ea typeface="+mn-ea"/>
                <a:cs typeface="+mn-cs"/>
              </a:rPr>
              <a:t>N. </a:t>
            </a:r>
            <a:r>
              <a:rPr kumimoji="0" lang="en-US" sz="1400" b="1" i="0" u="none" strike="noStrike" kern="1200" cap="none" spc="0" normalizeH="0" baseline="0" noProof="0" dirty="0" err="1">
                <a:ln>
                  <a:noFill/>
                </a:ln>
                <a:solidFill>
                  <a:srgbClr val="0054A6"/>
                </a:solidFill>
                <a:effectLst/>
                <a:uLnTx/>
                <a:uFillTx/>
                <a:latin typeface="Calibri" panose="020F0502020204030204"/>
                <a:ea typeface="+mn-ea"/>
                <a:cs typeface="+mn-cs"/>
              </a:rPr>
              <a:t>Schutgens</a:t>
            </a:r>
            <a:r>
              <a:rPr kumimoji="0" lang="en-US" sz="1400" b="1" i="0" u="none" strike="noStrike" kern="1200" cap="none" spc="0" normalizeH="0" baseline="0" noProof="0" dirty="0">
                <a:ln>
                  <a:noFill/>
                </a:ln>
                <a:solidFill>
                  <a:srgbClr val="0054A6"/>
                </a:solidFill>
                <a:effectLst/>
                <a:uLnTx/>
                <a:uFillTx/>
                <a:latin typeface="Calibri" panose="020F0502020204030204"/>
                <a:ea typeface="+mn-ea"/>
                <a:cs typeface="+mn-cs"/>
              </a:rPr>
              <a:t> et al., 2021, ACP - AEROCOM and AEROSAT AAOD and SSA study</a:t>
            </a:r>
          </a:p>
        </p:txBody>
      </p:sp>
      <p:sp>
        <p:nvSpPr>
          <p:cNvPr id="15" name="TextBox 14">
            <a:extLst>
              <a:ext uri="{FF2B5EF4-FFF2-40B4-BE49-F238E27FC236}">
                <a16:creationId xmlns:a16="http://schemas.microsoft.com/office/drawing/2014/main" id="{824C645C-D854-40A7-6A1F-CD17F3EA3182}"/>
              </a:ext>
            </a:extLst>
          </p:cNvPr>
          <p:cNvSpPr txBox="1"/>
          <p:nvPr/>
        </p:nvSpPr>
        <p:spPr>
          <a:xfrm>
            <a:off x="388664" y="174893"/>
            <a:ext cx="11437529" cy="5232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80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History of UV-Visible Aerosol Absorption</a:t>
            </a:r>
            <a:endParaRPr kumimoji="0" lang="en-US" sz="2800" u="none" strike="noStrike" kern="1200" cap="none" spc="0" normalizeH="0" baseline="3000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2" name="TextBox 21">
            <a:extLst>
              <a:ext uri="{FF2B5EF4-FFF2-40B4-BE49-F238E27FC236}">
                <a16:creationId xmlns:a16="http://schemas.microsoft.com/office/drawing/2014/main" id="{603D2C51-4E4B-0C04-9F7A-039D5AD9CA15}"/>
              </a:ext>
            </a:extLst>
          </p:cNvPr>
          <p:cNvSpPr txBox="1"/>
          <p:nvPr/>
        </p:nvSpPr>
        <p:spPr>
          <a:xfrm>
            <a:off x="695420" y="980710"/>
            <a:ext cx="11437528" cy="2554545"/>
          </a:xfrm>
          <a:prstGeom prst="rect">
            <a:avLst/>
          </a:prstGeom>
          <a:noFill/>
        </p:spPr>
        <p:txBody>
          <a:bodyPr wrap="square">
            <a:spAutoFit/>
          </a:bodyPr>
          <a:lstStyle/>
          <a:p>
            <a:pPr marR="0" lvl="0" algn="l" defTabSz="914400" rtl="0" eaLnBrk="1" fontAlgn="base" latinLnBrk="0" hangingPunct="1">
              <a:lnSpc>
                <a:spcPct val="100000"/>
              </a:lnSpc>
              <a:spcBef>
                <a:spcPct val="0"/>
              </a:spcBef>
              <a:buClrTx/>
              <a:buSzTx/>
              <a:tabLst/>
              <a:defRPr/>
            </a:pPr>
            <a:r>
              <a:rPr kumimoji="0" lang="en-US" sz="1600" b="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UV Aerosol Index</a:t>
            </a:r>
          </a:p>
          <a:p>
            <a:pPr marL="342900" marR="0" lvl="0" indent="-342900" algn="l" defTabSz="914400" rtl="0" eaLnBrk="1" fontAlgn="base" latinLnBrk="0" hangingPunct="1">
              <a:lnSpc>
                <a:spcPct val="100000"/>
              </a:lnSpc>
              <a:spcBef>
                <a:spcPct val="0"/>
              </a:spcBef>
              <a:buClrTx/>
              <a:buSzTx/>
              <a:buFont typeface="Arial" panose="020B0604020202020204" pitchFamily="34" charset="0"/>
              <a:buChar char="•"/>
              <a:tabLst/>
              <a:defRPr/>
            </a:pPr>
            <a:r>
              <a:rPr kumimoji="0" lang="en-US" sz="1600" b="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TOMS, OMI were the first instruments providing initially qualitative (AI) and later quantitative (SSA) information on aerosol absorption from pioneering works of Torres et al (Herman et al., 1997; Torres et al., 1998, 2002, 2018; Jethva et al., 2014).</a:t>
            </a:r>
          </a:p>
          <a:p>
            <a:pPr marL="342900" marR="0" lvl="0" indent="-342900" algn="l" defTabSz="914400" rtl="0" eaLnBrk="1" fontAlgn="base" latinLnBrk="0" hangingPunct="1">
              <a:lnSpc>
                <a:spcPct val="100000"/>
              </a:lnSpc>
              <a:spcBef>
                <a:spcPct val="0"/>
              </a:spcBef>
              <a:buClrTx/>
              <a:buSzTx/>
              <a:buFont typeface="Arial" panose="020B0604020202020204" pitchFamily="34" charset="0"/>
              <a:buChar char="•"/>
              <a:tabLst/>
              <a:defRPr/>
            </a:pPr>
            <a:endParaRPr kumimoji="0" lang="en-US" sz="1600" b="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R="0" lvl="0" algn="l" defTabSz="914400" rtl="0" eaLnBrk="1" fontAlgn="base" latinLnBrk="0" hangingPunct="1">
              <a:lnSpc>
                <a:spcPct val="100000"/>
              </a:lnSpc>
              <a:spcBef>
                <a:spcPct val="0"/>
              </a:spcBef>
              <a:buClrTx/>
              <a:buSzTx/>
              <a:tabLst/>
              <a:defRPr/>
            </a:pPr>
            <a:r>
              <a:rPr kumimoji="0" lang="en-US" sz="1600" b="1" u="none" strike="noStrike" kern="1200" cap="none" spc="0" normalizeH="0" baseline="0" noProof="0" dirty="0">
                <a:ln>
                  <a:noFill/>
                </a:ln>
                <a:solidFill>
                  <a:srgbClr val="000000"/>
                </a:solidFill>
                <a:effectLst/>
                <a:uLnTx/>
                <a:uFillTx/>
                <a:latin typeface="Calibri" panose="020F0502020204030204"/>
                <a:ea typeface="+mn-ea"/>
                <a:cs typeface="+mn-cs"/>
              </a:rPr>
              <a:t>Aerosol Absorption (SSA) from Current/Future Satellites</a:t>
            </a:r>
          </a:p>
          <a:p>
            <a:pPr marL="342900" indent="-342900" fontAlgn="base">
              <a:spcBef>
                <a:spcPct val="0"/>
              </a:spcBef>
              <a:buFont typeface="Arial" panose="020B0604020202020204" pitchFamily="34" charset="0"/>
              <a:buChar char="•"/>
              <a:defRPr/>
            </a:pPr>
            <a:r>
              <a:rPr kumimoji="0" lang="en-US" sz="1600" b="0" u="none" strike="noStrike" kern="1200" cap="none" spc="0" normalizeH="0" baseline="0" noProof="0" dirty="0">
                <a:ln>
                  <a:noFill/>
                </a:ln>
                <a:solidFill>
                  <a:srgbClr val="000000"/>
                </a:solidFill>
                <a:effectLst/>
                <a:uLnTx/>
                <a:uFillTx/>
                <a:latin typeface="Calibri" panose="020F0502020204030204"/>
                <a:ea typeface="+mn-ea"/>
                <a:cs typeface="+mn-cs"/>
              </a:rPr>
              <a:t>OMAERUV Algorithm on Aura/OMI, DSCOVR EPIC, OMPS on SNPP, S5p/</a:t>
            </a:r>
            <a:r>
              <a:rPr kumimoji="0" lang="en-US" sz="1600" b="0" u="none" strike="noStrike" kern="1200" cap="none" spc="0" normalizeH="0" baseline="0" noProof="0" dirty="0" err="1">
                <a:ln>
                  <a:noFill/>
                </a:ln>
                <a:solidFill>
                  <a:srgbClr val="000000"/>
                </a:solidFill>
                <a:effectLst/>
                <a:uLnTx/>
                <a:uFillTx/>
                <a:latin typeface="Calibri" panose="020F0502020204030204"/>
                <a:ea typeface="+mn-ea"/>
                <a:cs typeface="+mn-cs"/>
              </a:rPr>
              <a:t>TropOMI</a:t>
            </a:r>
            <a:r>
              <a:rPr kumimoji="0" lang="en-US" sz="1600" b="0" u="none" strike="noStrike" kern="1200" cap="none" spc="0" normalizeH="0" baseline="0" noProof="0" dirty="0">
                <a:ln>
                  <a:noFill/>
                </a:ln>
                <a:solidFill>
                  <a:srgbClr val="000000"/>
                </a:solidFill>
                <a:effectLst/>
                <a:uLnTx/>
                <a:uFillTx/>
                <a:latin typeface="Calibri" panose="020F0502020204030204"/>
                <a:ea typeface="+mn-ea"/>
                <a:cs typeface="+mn-cs"/>
              </a:rPr>
              <a:t> (Torres et al., 2020) and GEMS (Kim et al., 2020);</a:t>
            </a:r>
          </a:p>
          <a:p>
            <a:pPr marL="342900" indent="-342900" fontAlgn="base">
              <a:spcBef>
                <a:spcPct val="0"/>
              </a:spcBef>
              <a:buFont typeface="Arial" panose="020B0604020202020204" pitchFamily="34" charset="0"/>
              <a:buChar char="•"/>
              <a:defRPr/>
            </a:pPr>
            <a:r>
              <a:rPr kumimoji="0" lang="en-US" sz="1600" b="0" u="none" strike="noStrike" kern="1200" cap="none" spc="0" normalizeH="0" baseline="0" noProof="0" dirty="0">
                <a:ln>
                  <a:noFill/>
                </a:ln>
                <a:solidFill>
                  <a:srgbClr val="000000"/>
                </a:solidFill>
                <a:effectLst/>
                <a:uLnTx/>
                <a:uFillTx/>
                <a:latin typeface="Calibri" panose="020F0502020204030204"/>
                <a:ea typeface="+mn-ea"/>
                <a:cs typeface="+mn-cs"/>
              </a:rPr>
              <a:t>MISR SSA (+ AOD, size, shape) </a:t>
            </a:r>
            <a:r>
              <a:rPr kumimoji="0" lang="da-DK" sz="1600" b="0" u="none" strike="noStrike" kern="1200" cap="none" spc="0" normalizeH="0" baseline="0" noProof="0" dirty="0">
                <a:ln>
                  <a:noFill/>
                </a:ln>
                <a:solidFill>
                  <a:prstClr val="black"/>
                </a:solidFill>
                <a:effectLst/>
                <a:uLnTx/>
                <a:uFillTx/>
                <a:latin typeface="Calibri" panose="020F0502020204030204"/>
                <a:ea typeface="+mn-ea"/>
                <a:cs typeface="+mn-cs"/>
              </a:rPr>
              <a:t>(Kahn et al., 2010; Kahn and Gaitley, 2015)</a:t>
            </a:r>
            <a:r>
              <a:rPr kumimoji="0" lang="en-US" sz="1600" b="0" u="none" strike="noStrike" kern="1200" cap="none" spc="0" normalizeH="0" baseline="0" noProof="0" dirty="0">
                <a:ln>
                  <a:noFill/>
                </a:ln>
                <a:solidFill>
                  <a:srgbClr val="000000"/>
                </a:solidFill>
                <a:effectLst/>
                <a:uLnTx/>
                <a:uFillTx/>
                <a:latin typeface="Calibri" panose="020F0502020204030204"/>
                <a:ea typeface="+mn-ea"/>
                <a:cs typeface="+mn-cs"/>
              </a:rPr>
              <a:t>;</a:t>
            </a:r>
          </a:p>
          <a:p>
            <a:pPr marL="342900" indent="-342900" fontAlgn="base">
              <a:spcBef>
                <a:spcPct val="0"/>
              </a:spcBef>
              <a:buFont typeface="Arial" panose="020B0604020202020204" pitchFamily="34" charset="0"/>
              <a:buChar char="•"/>
              <a:defRPr/>
            </a:pPr>
            <a:r>
              <a:rPr kumimoji="0" lang="en-US" sz="1600" b="0" u="none" strike="noStrike" kern="1200" cap="none" spc="0" normalizeH="0" baseline="0" noProof="0" dirty="0">
                <a:ln>
                  <a:noFill/>
                </a:ln>
                <a:solidFill>
                  <a:srgbClr val="000000"/>
                </a:solidFill>
                <a:effectLst/>
                <a:uLnTx/>
                <a:uFillTx/>
                <a:latin typeface="Calibri" panose="020F0502020204030204"/>
                <a:ea typeface="+mn-ea"/>
                <a:cs typeface="+mn-cs"/>
              </a:rPr>
              <a:t>MODIS/VIIRS DB (Hsu et al., 2013) provides AOD and SSA;</a:t>
            </a:r>
          </a:p>
          <a:p>
            <a:pPr marL="342900" indent="-342900" fontAlgn="base">
              <a:spcBef>
                <a:spcPct val="0"/>
              </a:spcBef>
              <a:buFont typeface="Arial" panose="020B0604020202020204" pitchFamily="34" charset="0"/>
              <a:buChar char="•"/>
              <a:defRPr/>
            </a:pPr>
            <a:r>
              <a:rPr kumimoji="0" lang="en-US" sz="1600" b="0" u="none" strike="noStrike" kern="1200" cap="none" spc="0" normalizeH="0" baseline="0" noProof="0" dirty="0">
                <a:ln>
                  <a:noFill/>
                </a:ln>
                <a:solidFill>
                  <a:srgbClr val="000000"/>
                </a:solidFill>
                <a:effectLst/>
                <a:uLnTx/>
                <a:uFillTx/>
                <a:latin typeface="Calibri" panose="020F0502020204030204"/>
                <a:ea typeface="+mn-ea"/>
                <a:cs typeface="+mn-cs"/>
              </a:rPr>
              <a:t>GRASP from POLDER (e.g., </a:t>
            </a:r>
            <a:r>
              <a:rPr kumimoji="0" lang="en-US" sz="1600" b="0" u="none" strike="noStrike" kern="1200" cap="none" spc="0" normalizeH="0" baseline="0" noProof="0" dirty="0">
                <a:ln>
                  <a:noFill/>
                </a:ln>
                <a:solidFill>
                  <a:prstClr val="black"/>
                </a:solidFill>
                <a:effectLst/>
                <a:uLnTx/>
                <a:uFillTx/>
                <a:latin typeface="Calibri" panose="020F0502020204030204"/>
                <a:ea typeface="+mn-ea"/>
                <a:cs typeface="+mn-cs"/>
              </a:rPr>
              <a:t>Dubovik et al., 2011; Chen et al., 2020);</a:t>
            </a:r>
            <a:endParaRPr kumimoji="0" lang="en-US" sz="1600" b="0" u="none" strike="noStrike" kern="1200" cap="none" spc="0" normalizeH="0" baseline="0" noProof="0" dirty="0">
              <a:ln>
                <a:noFill/>
              </a:ln>
              <a:solidFill>
                <a:srgbClr val="000000"/>
              </a:solidFill>
              <a:effectLst/>
              <a:uLnTx/>
              <a:uFillTx/>
              <a:latin typeface="Calibri" panose="020F0502020204030204"/>
              <a:ea typeface="+mn-ea"/>
              <a:cs typeface="+mn-cs"/>
            </a:endParaRPr>
          </a:p>
          <a:p>
            <a:pPr marL="342900" indent="-342900" fontAlgn="base">
              <a:spcBef>
                <a:spcPct val="0"/>
              </a:spcBef>
              <a:buFont typeface="Arial" panose="020B0604020202020204" pitchFamily="34" charset="0"/>
              <a:buChar char="•"/>
              <a:defRPr/>
            </a:pPr>
            <a:r>
              <a:rPr kumimoji="0" lang="en-US" sz="1600" b="0" u="none" strike="noStrike" kern="1200" cap="none" spc="0" normalizeH="0" baseline="0" noProof="0" dirty="0">
                <a:ln>
                  <a:noFill/>
                </a:ln>
                <a:solidFill>
                  <a:srgbClr val="000000"/>
                </a:solidFill>
                <a:effectLst/>
                <a:uLnTx/>
                <a:uFillTx/>
                <a:latin typeface="Calibri" panose="020F0502020204030204"/>
                <a:ea typeface="+mn-ea"/>
                <a:cs typeface="+mn-cs"/>
              </a:rPr>
              <a:t>Expected multi-angle </a:t>
            </a:r>
            <a:r>
              <a:rPr kumimoji="0" lang="en-US" sz="1600" b="0" u="none" strike="noStrike" kern="1200" cap="none" spc="0" normalizeH="0" baseline="0" noProof="0" dirty="0" err="1">
                <a:ln>
                  <a:noFill/>
                </a:ln>
                <a:solidFill>
                  <a:srgbClr val="000000"/>
                </a:solidFill>
                <a:effectLst/>
                <a:uLnTx/>
                <a:uFillTx/>
                <a:latin typeface="Calibri" panose="020F0502020204030204"/>
                <a:ea typeface="+mn-ea"/>
                <a:cs typeface="+mn-cs"/>
              </a:rPr>
              <a:t>spectro</a:t>
            </a:r>
            <a:r>
              <a:rPr kumimoji="0" lang="en-US" sz="1600" b="0" u="none" strike="noStrike" kern="1200" cap="none" spc="0" normalizeH="0" baseline="0" noProof="0" dirty="0">
                <a:ln>
                  <a:noFill/>
                </a:ln>
                <a:solidFill>
                  <a:srgbClr val="000000"/>
                </a:solidFill>
                <a:effectLst/>
                <a:uLnTx/>
                <a:uFillTx/>
                <a:latin typeface="Calibri" panose="020F0502020204030204"/>
                <a:ea typeface="+mn-ea"/>
                <a:cs typeface="+mn-cs"/>
              </a:rPr>
              <a:t>-polarimetry (MAIA; </a:t>
            </a:r>
            <a:r>
              <a:rPr kumimoji="0" lang="en-US" sz="1600" b="0" u="none" strike="noStrike" kern="1200" cap="none" spc="0" normalizeH="0" baseline="0" noProof="0" dirty="0">
                <a:ln>
                  <a:noFill/>
                </a:ln>
                <a:solidFill>
                  <a:prstClr val="black"/>
                </a:solidFill>
                <a:effectLst/>
                <a:uLnTx/>
                <a:uFillTx/>
                <a:latin typeface="Calibri" panose="020F0502020204030204"/>
                <a:ea typeface="+mn-ea"/>
                <a:cs typeface="+mn-cs"/>
              </a:rPr>
              <a:t>EUMETSAT EPS-SG/3MI; PACE </a:t>
            </a:r>
            <a:r>
              <a:rPr kumimoji="0" lang="en-US" sz="1600" b="0" u="none" strike="noStrike" kern="1200" cap="none" spc="0" normalizeH="0" baseline="0" noProof="0" dirty="0" err="1">
                <a:ln>
                  <a:noFill/>
                </a:ln>
                <a:solidFill>
                  <a:prstClr val="black"/>
                </a:solidFill>
                <a:effectLst/>
                <a:uLnTx/>
                <a:uFillTx/>
                <a:latin typeface="Calibri" panose="020F0502020204030204"/>
                <a:ea typeface="+mn-ea"/>
                <a:cs typeface="+mn-cs"/>
              </a:rPr>
              <a:t>SPEXone</a:t>
            </a:r>
            <a:r>
              <a:rPr kumimoji="0" lang="en-US" sz="1600" b="0" u="none" strike="noStrike" kern="1200" cap="none" spc="0" normalizeH="0" baseline="0" noProof="0" dirty="0">
                <a:ln>
                  <a:noFill/>
                </a:ln>
                <a:solidFill>
                  <a:prstClr val="black"/>
                </a:solidFill>
                <a:effectLst/>
                <a:uLnTx/>
                <a:uFillTx/>
                <a:latin typeface="Calibri" panose="020F0502020204030204"/>
                <a:ea typeface="+mn-ea"/>
                <a:cs typeface="+mn-cs"/>
              </a:rPr>
              <a:t> and HARP2 etc.); </a:t>
            </a:r>
          </a:p>
        </p:txBody>
      </p:sp>
      <p:sp>
        <p:nvSpPr>
          <p:cNvPr id="27" name="TextBox 26">
            <a:extLst>
              <a:ext uri="{FF2B5EF4-FFF2-40B4-BE49-F238E27FC236}">
                <a16:creationId xmlns:a16="http://schemas.microsoft.com/office/drawing/2014/main" id="{5839C438-8AD0-B5AB-1E3A-5CA34C5175A9}"/>
              </a:ext>
            </a:extLst>
          </p:cNvPr>
          <p:cNvSpPr txBox="1"/>
          <p:nvPr/>
        </p:nvSpPr>
        <p:spPr>
          <a:xfrm>
            <a:off x="3008907" y="5832604"/>
            <a:ext cx="2121680" cy="646331"/>
          </a:xfrm>
          <a:prstGeom prst="rect">
            <a:avLst/>
          </a:prstGeom>
          <a:noFill/>
        </p:spPr>
        <p:txBody>
          <a:bodyPr wrap="square">
            <a:spAutoFit/>
          </a:bodyPr>
          <a:lstStyle/>
          <a:p>
            <a:pPr algn="r" fontAlgn="base">
              <a:spcBef>
                <a:spcPct val="0"/>
              </a:spcBef>
              <a:defRPr/>
            </a:pPr>
            <a:r>
              <a:rPr lang="en-US" sz="1200" b="1" dirty="0">
                <a:solidFill>
                  <a:srgbClr val="B70000"/>
                </a:solidFill>
                <a:latin typeface="Calibri" panose="020F0502020204030204"/>
                <a:cs typeface="Calibri" panose="020F0502020204030204" pitchFamily="34" charset="0"/>
              </a:rPr>
              <a:t>Desert Dust</a:t>
            </a:r>
            <a:endParaRPr lang="en-US" sz="1200" b="1" dirty="0">
              <a:solidFill>
                <a:srgbClr val="049F41"/>
              </a:solidFill>
              <a:latin typeface="Calibri" panose="020F0502020204030204"/>
              <a:cs typeface="Calibri" panose="020F0502020204030204" pitchFamily="34" charset="0"/>
            </a:endParaRPr>
          </a:p>
          <a:p>
            <a:pPr algn="r" fontAlgn="base">
              <a:spcBef>
                <a:spcPct val="0"/>
              </a:spcBef>
              <a:defRPr/>
            </a:pPr>
            <a:r>
              <a:rPr lang="en-US" sz="1200" b="1" dirty="0">
                <a:solidFill>
                  <a:srgbClr val="049F41"/>
                </a:solidFill>
                <a:latin typeface="Calibri" panose="020F0502020204030204"/>
                <a:cs typeface="Calibri" panose="020F0502020204030204" pitchFamily="34" charset="0"/>
              </a:rPr>
              <a:t>Biomass Burning  </a:t>
            </a:r>
          </a:p>
          <a:p>
            <a:pPr algn="r" fontAlgn="base">
              <a:spcBef>
                <a:spcPct val="0"/>
              </a:spcBef>
              <a:defRPr/>
            </a:pPr>
            <a:r>
              <a:rPr lang="en-US" sz="1200" b="1" dirty="0">
                <a:solidFill>
                  <a:srgbClr val="000000"/>
                </a:solidFill>
                <a:latin typeface="Calibri" panose="020F0502020204030204" pitchFamily="34" charset="0"/>
                <a:ea typeface="+mn-ea"/>
                <a:cs typeface="Calibri" panose="020F0502020204030204" pitchFamily="34" charset="0"/>
              </a:rPr>
              <a:t>Ur</a:t>
            </a:r>
            <a:r>
              <a:rPr lang="en-US" sz="1200" b="1" dirty="0">
                <a:solidFill>
                  <a:srgbClr val="000000"/>
                </a:solidFill>
                <a:latin typeface="Calibri" panose="020F0502020204030204" pitchFamily="34" charset="0"/>
                <a:cs typeface="Calibri" panose="020F0502020204030204" pitchFamily="34" charset="0"/>
              </a:rPr>
              <a:t>ban/Industrial</a:t>
            </a:r>
            <a:r>
              <a:rPr lang="en-US" sz="1200" b="1" dirty="0">
                <a:solidFill>
                  <a:srgbClr val="000000"/>
                </a:solidFill>
                <a:latin typeface="Calibri" panose="020F0502020204030204"/>
              </a:rPr>
              <a:t> or Mixed  </a:t>
            </a:r>
          </a:p>
        </p:txBody>
      </p:sp>
      <p:pic>
        <p:nvPicPr>
          <p:cNvPr id="29" name="Picture 28">
            <a:extLst>
              <a:ext uri="{FF2B5EF4-FFF2-40B4-BE49-F238E27FC236}">
                <a16:creationId xmlns:a16="http://schemas.microsoft.com/office/drawing/2014/main" id="{E9545F37-7F04-5923-5C9B-8D038A8931F0}"/>
              </a:ext>
            </a:extLst>
          </p:cNvPr>
          <p:cNvPicPr>
            <a:picLocks noChangeAspect="1"/>
          </p:cNvPicPr>
          <p:nvPr/>
        </p:nvPicPr>
        <p:blipFill>
          <a:blip r:embed="rId5"/>
          <a:stretch>
            <a:fillRect/>
          </a:stretch>
        </p:blipFill>
        <p:spPr>
          <a:xfrm>
            <a:off x="1408707" y="4236063"/>
            <a:ext cx="2501812" cy="186147"/>
          </a:xfrm>
          <a:prstGeom prst="rect">
            <a:avLst/>
          </a:prstGeom>
        </p:spPr>
      </p:pic>
      <p:pic>
        <p:nvPicPr>
          <p:cNvPr id="31" name="Picture 30">
            <a:extLst>
              <a:ext uri="{FF2B5EF4-FFF2-40B4-BE49-F238E27FC236}">
                <a16:creationId xmlns:a16="http://schemas.microsoft.com/office/drawing/2014/main" id="{E66E79E6-4B92-D7AB-8DEF-43619EA4FE94}"/>
              </a:ext>
            </a:extLst>
          </p:cNvPr>
          <p:cNvPicPr>
            <a:picLocks noChangeAspect="1"/>
          </p:cNvPicPr>
          <p:nvPr/>
        </p:nvPicPr>
        <p:blipFill>
          <a:blip r:embed="rId6"/>
          <a:stretch>
            <a:fillRect/>
          </a:stretch>
        </p:blipFill>
        <p:spPr>
          <a:xfrm>
            <a:off x="11042611" y="5416728"/>
            <a:ext cx="813863" cy="825012"/>
          </a:xfrm>
          <a:prstGeom prst="rect">
            <a:avLst/>
          </a:prstGeom>
        </p:spPr>
      </p:pic>
      <p:pic>
        <p:nvPicPr>
          <p:cNvPr id="34" name="Picture 33">
            <a:extLst>
              <a:ext uri="{FF2B5EF4-FFF2-40B4-BE49-F238E27FC236}">
                <a16:creationId xmlns:a16="http://schemas.microsoft.com/office/drawing/2014/main" id="{B9F90753-170B-25E8-B05A-EBE93AAA3ED2}"/>
              </a:ext>
            </a:extLst>
          </p:cNvPr>
          <p:cNvPicPr>
            <a:picLocks noChangeAspect="1"/>
          </p:cNvPicPr>
          <p:nvPr/>
        </p:nvPicPr>
        <p:blipFill rotWithShape="1">
          <a:blip r:embed="rId3"/>
          <a:srcRect l="190" r="66566" b="22491"/>
          <a:stretch/>
        </p:blipFill>
        <p:spPr>
          <a:xfrm>
            <a:off x="5740351" y="3988798"/>
            <a:ext cx="2672751" cy="2644141"/>
          </a:xfrm>
          <a:prstGeom prst="rect">
            <a:avLst/>
          </a:prstGeom>
        </p:spPr>
      </p:pic>
    </p:spTree>
    <p:extLst>
      <p:ext uri="{BB962C8B-B14F-4D97-AF65-F5344CB8AC3E}">
        <p14:creationId xmlns:p14="http://schemas.microsoft.com/office/powerpoint/2010/main" val="7064272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942ED2C5-9BDB-245D-55A6-9A0619A379BE}"/>
                  </a:ext>
                </a:extLst>
              </p:cNvPr>
              <p:cNvSpPr txBox="1"/>
              <p:nvPr/>
            </p:nvSpPr>
            <p:spPr>
              <a:xfrm>
                <a:off x="7533686" y="1175578"/>
                <a:ext cx="4493778" cy="2344424"/>
              </a:xfrm>
              <a:prstGeom prst="rect">
                <a:avLst/>
              </a:prstGeom>
              <a:noFill/>
              <a:ln>
                <a:noFill/>
              </a:ln>
            </p:spPr>
            <p:txBody>
              <a:bodyPr wrap="square" rtlCol="0">
                <a:spAutoFit/>
              </a:bodyPr>
              <a:lstStyle/>
              <a:p>
                <a:pPr marL="0" marR="0" lvl="0" indent="0" algn="l" defTabSz="914400" rtl="0" eaLnBrk="1" fontAlgn="base" latinLnBrk="0" hangingPunct="1">
                  <a:lnSpc>
                    <a:spcPct val="100000"/>
                  </a:lnSpc>
                  <a:spcBef>
                    <a:spcPts val="1200"/>
                  </a:spcBef>
                  <a:spcAft>
                    <a:spcPts val="0"/>
                  </a:spcAft>
                  <a:buClrTx/>
                  <a:buSzTx/>
                  <a:buFontTx/>
                  <a:buNone/>
                  <a:tabLst/>
                  <a:defRPr/>
                </a:pPr>
                <a:r>
                  <a:rPr kumimoji="0" lang="en-US" altLang="ko-KR" sz="1400" b="1" i="0" u="sng" strike="noStrike" kern="1200" cap="none" spc="0" normalizeH="0" baseline="0" noProof="0" dirty="0">
                    <a:ln>
                      <a:noFill/>
                    </a:ln>
                    <a:solidFill>
                      <a:prstClr val="black"/>
                    </a:solidFill>
                    <a:effectLst/>
                    <a:uLnTx/>
                    <a:uFillTx/>
                    <a:latin typeface="Calibri" panose="020F0502020204030204"/>
                    <a:ea typeface="Arial Unicode MS" pitchFamily="50" charset="-127"/>
                    <a:cs typeface="Arial" panose="020B0604020202020204" pitchFamily="34" charset="0"/>
                  </a:rPr>
                  <a:t>5a. Retrieving Spectral Aerosol Absorption</a:t>
                </a:r>
                <a:endParaRPr kumimoji="0" lang="en-US" altLang="ko-KR" sz="1400" b="1" i="0" u="none" strike="noStrike" kern="1200" cap="none" spc="0" normalizeH="0" baseline="0" noProof="0" dirty="0">
                  <a:ln>
                    <a:noFill/>
                  </a:ln>
                  <a:solidFill>
                    <a:prstClr val="black"/>
                  </a:solidFill>
                  <a:effectLst/>
                  <a:uLnTx/>
                  <a:uFillTx/>
                  <a:latin typeface="Calibri" panose="020F0502020204030204"/>
                  <a:ea typeface="Arial Unicode MS" pitchFamily="50" charset="-127"/>
                  <a:cs typeface="Arial" panose="020B0604020202020204" pitchFamily="34" charset="0"/>
                </a:endParaRPr>
              </a:p>
              <a:p>
                <a:pPr marL="285796" marR="0" lvl="0" indent="-285750" algn="l" defTabSz="914400" rtl="0" eaLnBrk="1" fontAlgn="base" latinLnBrk="0" hangingPunct="1">
                  <a:lnSpc>
                    <a:spcPct val="100000"/>
                  </a:lnSpc>
                  <a:spcBef>
                    <a:spcPts val="12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Absorption model: 	</a:t>
                </a:r>
                <a:r>
                  <a:rPr kumimoji="0" lang="en-US" sz="1400" b="1"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k</a:t>
                </a:r>
                <a:r>
                  <a:rPr kumimoji="0" lang="en-US" sz="1400" b="1" i="0" u="none" strike="noStrike" kern="1200" cap="none" spc="0" normalizeH="0" baseline="-25000" noProof="0" dirty="0">
                    <a:ln>
                      <a:noFill/>
                    </a:ln>
                    <a:solidFill>
                      <a:srgbClr val="FF0000"/>
                    </a:solidFill>
                    <a:effectLst/>
                    <a:uLnTx/>
                    <a:uFillTx/>
                    <a:latin typeface="Calibri" panose="020F0502020204030204"/>
                    <a:ea typeface="+mn-ea"/>
                    <a:cs typeface="Arial" panose="020B0604020202020204" pitchFamily="34" charset="0"/>
                    <a:sym typeface="Symbol" panose="05050102010706020507" pitchFamily="18" charset="2"/>
                  </a:rPr>
                  <a:t></a:t>
                </a:r>
                <a:r>
                  <a:rPr kumimoji="0" lang="en-US" sz="1400" b="1"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sym typeface="Symbol" panose="05050102010706020507" pitchFamily="18" charset="2"/>
                  </a:rPr>
                  <a:t>=</a:t>
                </a:r>
                <a:r>
                  <a:rPr kumimoji="0" lang="en-US" sz="1400" b="1"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 k</a:t>
                </a:r>
                <a:r>
                  <a:rPr kumimoji="0" lang="en-US" sz="1400" b="1" i="0" u="none" strike="noStrike" kern="1200" cap="none" spc="0" normalizeH="0" baseline="-25000" noProof="0" dirty="0">
                    <a:ln>
                      <a:noFill/>
                    </a:ln>
                    <a:solidFill>
                      <a:srgbClr val="FF0000"/>
                    </a:solidFill>
                    <a:effectLst/>
                    <a:uLnTx/>
                    <a:uFillTx/>
                    <a:latin typeface="Calibri" panose="020F0502020204030204"/>
                    <a:ea typeface="+mn-ea"/>
                    <a:cs typeface="Arial" panose="020B0604020202020204" pitchFamily="34" charset="0"/>
                    <a:sym typeface="Symbol" panose="05050102010706020507" pitchFamily="18" charset="2"/>
                  </a:rPr>
                  <a:t>0</a:t>
                </a:r>
                <a:r>
                  <a:rPr kumimoji="0" lang="en-US" sz="1400" b="1"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sym typeface="Symbol" panose="05050102010706020507" pitchFamily="18" charset="2"/>
                  </a:rPr>
                  <a:t> (/ </a:t>
                </a:r>
                <a:r>
                  <a:rPr kumimoji="0" lang="en-US" sz="1400" b="1" i="0" u="none" strike="noStrike" kern="1200" cap="none" spc="0" normalizeH="0" baseline="-25000" noProof="0" dirty="0">
                    <a:ln>
                      <a:noFill/>
                    </a:ln>
                    <a:solidFill>
                      <a:srgbClr val="FF0000"/>
                    </a:solidFill>
                    <a:effectLst/>
                    <a:uLnTx/>
                    <a:uFillTx/>
                    <a:latin typeface="Calibri" panose="020F0502020204030204"/>
                    <a:ea typeface="+mn-ea"/>
                    <a:cs typeface="Arial" panose="020B0604020202020204" pitchFamily="34" charset="0"/>
                    <a:sym typeface="Symbol" panose="05050102010706020507" pitchFamily="18" charset="2"/>
                  </a:rPr>
                  <a:t>0</a:t>
                </a:r>
                <a:r>
                  <a:rPr kumimoji="0" lang="en-US" sz="1400" b="1"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sym typeface="Symbol" panose="05050102010706020507" pitchFamily="18" charset="2"/>
                  </a:rPr>
                  <a:t>)</a:t>
                </a:r>
                <a:r>
                  <a:rPr kumimoji="0" lang="en-US" sz="1400" b="1" i="0" u="none" strike="noStrike" kern="1200" cap="none" spc="0" normalizeH="0" baseline="30000" noProof="0" dirty="0">
                    <a:ln>
                      <a:noFill/>
                    </a:ln>
                    <a:solidFill>
                      <a:srgbClr val="FF0000"/>
                    </a:solidFill>
                    <a:effectLst/>
                    <a:uLnTx/>
                    <a:uFillTx/>
                    <a:latin typeface="Calibri" panose="020F0502020204030204"/>
                    <a:ea typeface="+mn-ea"/>
                    <a:cs typeface="Arial" panose="020B0604020202020204" pitchFamily="34" charset="0"/>
                    <a:sym typeface="Symbol" panose="05050102010706020507" pitchFamily="18" charset="2"/>
                  </a:rPr>
                  <a:t>-SAE</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sym typeface="Symbol" panose="05050102010706020507" pitchFamily="18" charset="2"/>
                  </a:rPr>
                  <a:t>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sym typeface="Symbol" panose="05050102010706020507" pitchFamily="18" charset="2"/>
                  </a:rPr>
                  <a:t></a:t>
                </a:r>
                <a:r>
                  <a:rPr kumimoji="0" lang="en-US" sz="1400" b="0" i="0" u="none" strike="noStrike" kern="1200" cap="none" spc="0" normalizeH="0" baseline="-25000" noProof="0" dirty="0">
                    <a:ln>
                      <a:noFill/>
                    </a:ln>
                    <a:solidFill>
                      <a:prstClr val="black"/>
                    </a:solidFill>
                    <a:effectLst/>
                    <a:uLnTx/>
                    <a:uFillTx/>
                    <a:latin typeface="Calibri" panose="020F0502020204030204"/>
                    <a:ea typeface="+mn-ea"/>
                    <a:cs typeface="Arial" panose="020B0604020202020204" pitchFamily="34" charset="0"/>
                    <a:sym typeface="Symbol" panose="05050102010706020507" pitchFamily="18" charset="2"/>
                  </a:rPr>
                  <a:t>0</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 680nm;</a:t>
                </a: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Real </a:t>
                </a:r>
                <a:r>
                  <a:rPr kumimoji="0" lang="en-US" sz="1400" b="0" i="1"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refIM</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and size distribution are fixed. </a:t>
                </a: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Lev-Mar optimal fit of 340, 388, 443 and 680nm:  </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Arial" panose="020B0604020202020204" pitchFamily="34" charset="0"/>
                  </a:rPr>
                  <a:t>         F</a:t>
                </a:r>
                <a:r>
                  <a:rPr kumimoji="0" lang="en-US" sz="1400" b="1" i="0" u="none" strike="noStrike" kern="1200" cap="none" spc="0" normalizeH="0" baseline="30000" noProof="0" dirty="0">
                    <a:ln>
                      <a:noFill/>
                    </a:ln>
                    <a:solidFill>
                      <a:srgbClr val="FF0000"/>
                    </a:solidFill>
                    <a:effectLst/>
                    <a:uLnTx/>
                    <a:uFillTx/>
                    <a:latin typeface="Calibri" panose="020F0502020204030204"/>
                    <a:ea typeface="Times New Roman" panose="02020603050405020304" pitchFamily="18" charset="0"/>
                    <a:cs typeface="Arial" panose="020B0604020202020204" pitchFamily="34" charset="0"/>
                  </a:rPr>
                  <a:t>2</a:t>
                </a:r>
                <a:r>
                  <a:rPr kumimoji="0" lang="en-US" sz="1400" b="1"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Arial" panose="020B0604020202020204" pitchFamily="34" charset="0"/>
                  </a:rPr>
                  <a:t> = </a:t>
                </a:r>
                <a14:m>
                  <m:oMath xmlns:m="http://schemas.openxmlformats.org/officeDocument/2006/math">
                    <m:r>
                      <a:rPr kumimoji="0" lang="en-US" sz="1400" b="1" i="1" u="none" strike="noStrike" kern="1200" cap="none" spc="0" normalizeH="0" baseline="0" noProof="0">
                        <a:ln>
                          <a:noFill/>
                        </a:ln>
                        <a:solidFill>
                          <a:srgbClr val="FF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𝟏</m:t>
                    </m:r>
                    <m:r>
                      <a:rPr kumimoji="0" lang="en-US" sz="1400" b="1" i="1" u="none" strike="noStrike" kern="1200" cap="none" spc="0" normalizeH="0" baseline="0" noProof="0" smtClean="0">
                        <a:ln>
                          <a:noFill/>
                        </a:ln>
                        <a:solidFill>
                          <a:srgbClr val="FF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r>
                      <a:rPr kumimoji="0" lang="en-US" sz="1400" b="1" i="1" u="none" strike="noStrike" kern="1200" cap="none" spc="0" normalizeH="0" baseline="0" noProof="0">
                        <a:ln>
                          <a:noFill/>
                        </a:ln>
                        <a:solidFill>
                          <a:srgbClr val="FF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𝑵</m:t>
                    </m:r>
                    <m:nary>
                      <m:naryPr>
                        <m:chr m:val="∑"/>
                        <m:limLoc m:val="undOvr"/>
                        <m:subHide m:val="on"/>
                        <m:supHide m:val="on"/>
                        <m:ctrlPr>
                          <a:rPr kumimoji="0" lang="en-US" sz="1400" b="1" i="1" u="none" strike="noStrike" kern="1200" cap="none" spc="0" normalizeH="0" baseline="0" noProof="0">
                            <a:ln>
                              <a:noFill/>
                            </a:ln>
                            <a:solidFill>
                              <a:srgbClr val="FF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naryPr>
                      <m:sub/>
                      <m:sup/>
                      <m:e>
                        <m:r>
                          <a:rPr kumimoji="0" lang="en-US" sz="1400" b="1" i="1" u="none" strike="noStrike" kern="1200" cap="none" spc="0" normalizeH="0" baseline="0" noProof="0">
                            <a:ln>
                              <a:noFill/>
                            </a:ln>
                            <a:solidFill>
                              <a:srgbClr val="FF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sSup>
                          <m:sSupPr>
                            <m:ctrlPr>
                              <a:rPr kumimoji="0" lang="en-US" sz="1400" b="1" i="1" u="none" strike="noStrike" kern="1200" cap="none" spc="0" normalizeH="0" baseline="0" noProof="0">
                                <a:ln>
                                  <a:noFill/>
                                </a:ln>
                                <a:solidFill>
                                  <a:srgbClr val="FF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sSupPr>
                          <m:e>
                            <m:f>
                              <m:fPr>
                                <m:ctrlPr>
                                  <a:rPr kumimoji="0" lang="en-US" sz="1400" b="1" i="1" u="none" strike="noStrike" kern="1200" cap="none" spc="0" normalizeH="0" baseline="0" noProof="0">
                                    <a:ln>
                                      <a:noFill/>
                                    </a:ln>
                                    <a:solidFill>
                                      <a:srgbClr val="FF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fPr>
                              <m:num>
                                <m:sSubSup>
                                  <m:sSubSupPr>
                                    <m:ctrlPr>
                                      <a:rPr kumimoji="0" lang="en-US" sz="1400" b="1" i="1" u="none" strike="noStrike" kern="1200" cap="none" spc="0" normalizeH="0" baseline="0" noProof="0">
                                        <a:ln>
                                          <a:noFill/>
                                        </a:ln>
                                        <a:solidFill>
                                          <a:srgbClr val="FF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sSubSupPr>
                                  <m:e>
                                    <m:r>
                                      <a:rPr kumimoji="0" lang="en-US" sz="1400" b="1" i="1" u="none" strike="noStrike" kern="1200" cap="none" spc="0" normalizeH="0" baseline="0" noProof="0">
                                        <a:ln>
                                          <a:noFill/>
                                        </a:ln>
                                        <a:solidFill>
                                          <a:srgbClr val="FF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𝑳</m:t>
                                    </m:r>
                                  </m:e>
                                  <m:sub>
                                    <m:r>
                                      <a:rPr kumimoji="0" lang="en-US" sz="1400" b="1" i="0" u="none" strike="noStrike" kern="1200" cap="none" spc="0" normalizeH="0" baseline="-25000" noProof="0">
                                        <a:ln>
                                          <a:noFill/>
                                        </a:ln>
                                        <a:solidFill>
                                          <a:srgbClr val="FF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Symbol" panose="05050102010706020507" pitchFamily="18" charset="2"/>
                                      </a:rPr>
                                      <m:t></m:t>
                                    </m:r>
                                  </m:sub>
                                  <m:sup>
                                    <m:r>
                                      <a:rPr kumimoji="0" lang="en-US" sz="1400" b="1" i="1" u="none" strike="noStrike" kern="1200" cap="none" spc="0" normalizeH="0" baseline="0" noProof="0">
                                        <a:ln>
                                          <a:noFill/>
                                        </a:ln>
                                        <a:solidFill>
                                          <a:srgbClr val="FF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𝒎</m:t>
                                    </m:r>
                                  </m:sup>
                                </m:sSubSup>
                                <m:r>
                                  <a:rPr kumimoji="0" lang="en-US" sz="1400" b="1" i="1" u="none" strike="noStrike" kern="1200" cap="none" spc="0" normalizeH="0" baseline="0" noProof="0">
                                    <a:ln>
                                      <a:noFill/>
                                    </a:ln>
                                    <a:solidFill>
                                      <a:srgbClr val="FF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sSubSup>
                                  <m:sSubSupPr>
                                    <m:ctrlPr>
                                      <a:rPr kumimoji="0" lang="en-US" sz="1400" b="1" i="1" u="none" strike="noStrike" kern="1200" cap="none" spc="0" normalizeH="0" baseline="0" noProof="0">
                                        <a:ln>
                                          <a:noFill/>
                                        </a:ln>
                                        <a:solidFill>
                                          <a:srgbClr val="FF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sSubSupPr>
                                  <m:e>
                                    <m:r>
                                      <a:rPr kumimoji="0" lang="en-US" sz="1400" b="1" i="1" u="none" strike="noStrike" kern="1200" cap="none" spc="0" normalizeH="0" baseline="0" noProof="0">
                                        <a:ln>
                                          <a:noFill/>
                                        </a:ln>
                                        <a:solidFill>
                                          <a:srgbClr val="FF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𝑳</m:t>
                                    </m:r>
                                  </m:e>
                                  <m:sub>
                                    <m:r>
                                      <a:rPr kumimoji="0" lang="en-US" sz="1400" b="1" i="0" u="none" strike="noStrike" kern="1200" cap="none" spc="0" normalizeH="0" baseline="-25000" noProof="0">
                                        <a:ln>
                                          <a:noFill/>
                                        </a:ln>
                                        <a:solidFill>
                                          <a:srgbClr val="FF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Symbol" panose="05050102010706020507" pitchFamily="18" charset="2"/>
                                      </a:rPr>
                                      <m:t></m:t>
                                    </m:r>
                                  </m:sub>
                                  <m:sup>
                                    <m:r>
                                      <a:rPr kumimoji="0" lang="en-US" sz="1400" b="1" i="1" u="none" strike="noStrike" kern="1200" cap="none" spc="0" normalizeH="0" baseline="0" noProof="0">
                                        <a:ln>
                                          <a:noFill/>
                                        </a:ln>
                                        <a:solidFill>
                                          <a:srgbClr val="FF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𝒕</m:t>
                                    </m:r>
                                  </m:sup>
                                </m:sSubSup>
                              </m:num>
                              <m:den>
                                <m:sSubSup>
                                  <m:sSubSupPr>
                                    <m:ctrlPr>
                                      <a:rPr kumimoji="0" lang="en-US" sz="1400" b="1" i="1" u="none" strike="noStrike" kern="1200" cap="none" spc="0" normalizeH="0" baseline="0" noProof="0">
                                        <a:ln>
                                          <a:noFill/>
                                        </a:ln>
                                        <a:solidFill>
                                          <a:srgbClr val="FF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sSubSupPr>
                                  <m:e>
                                    <m:r>
                                      <a:rPr kumimoji="0" lang="en-US" sz="1400" b="1" i="1" u="none" strike="noStrike" kern="1200" cap="none" spc="0" normalizeH="0" baseline="0" noProof="0">
                                        <a:ln>
                                          <a:noFill/>
                                        </a:ln>
                                        <a:solidFill>
                                          <a:srgbClr val="FF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𝑳</m:t>
                                    </m:r>
                                  </m:e>
                                  <m:sub>
                                    <m:r>
                                      <a:rPr kumimoji="0" lang="en-US" sz="1400" b="1" i="0" u="none" strike="noStrike" kern="1200" cap="none" spc="0" normalizeH="0" baseline="-25000" noProof="0">
                                        <a:ln>
                                          <a:noFill/>
                                        </a:ln>
                                        <a:solidFill>
                                          <a:srgbClr val="FF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Symbol" panose="05050102010706020507" pitchFamily="18" charset="2"/>
                                      </a:rPr>
                                      <m:t></m:t>
                                    </m:r>
                                  </m:sub>
                                  <m:sup>
                                    <m:r>
                                      <a:rPr kumimoji="0" lang="en-US" sz="1400" b="1" i="1" u="none" strike="noStrike" kern="1200" cap="none" spc="0" normalizeH="0" baseline="0" noProof="0">
                                        <a:ln>
                                          <a:noFill/>
                                        </a:ln>
                                        <a:solidFill>
                                          <a:srgbClr val="FF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𝒎</m:t>
                                    </m:r>
                                  </m:sup>
                                </m:sSubSup>
                              </m:den>
                            </m:f>
                            <m:r>
                              <a:rPr kumimoji="0" lang="en-US" sz="1400" b="1" i="1" u="none" strike="noStrike" kern="1200" cap="none" spc="0" normalizeH="0" baseline="0" noProof="0">
                                <a:ln>
                                  <a:noFill/>
                                </a:ln>
                                <a:solidFill>
                                  <a:srgbClr val="FF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e>
                          <m:sup>
                            <m:r>
                              <a:rPr kumimoji="0" lang="en-US" sz="1400" b="1" i="1" u="none" strike="noStrike" kern="1200" cap="none" spc="0" normalizeH="0" baseline="0" noProof="0">
                                <a:ln>
                                  <a:noFill/>
                                </a:ln>
                                <a:solidFill>
                                  <a:srgbClr val="FF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𝟐</m:t>
                            </m:r>
                          </m:sup>
                        </m:sSup>
                      </m:e>
                    </m:nary>
                  </m:oMath>
                </a14:m>
                <a:r>
                  <a:rPr kumimoji="0" lang="en-US" sz="1400" b="1"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Arial" panose="020B0604020202020204" pitchFamily="34" charset="0"/>
                  </a:rPr>
                  <a:t>=min{AOD</a:t>
                </a:r>
                <a:r>
                  <a:rPr kumimoji="0" lang="en-US" sz="1400" b="1" i="0" u="none" strike="noStrike" kern="1200" cap="none" spc="0" normalizeH="0" baseline="-25000" noProof="0" dirty="0">
                    <a:ln>
                      <a:noFill/>
                    </a:ln>
                    <a:solidFill>
                      <a:srgbClr val="FF0000"/>
                    </a:solidFill>
                    <a:effectLst/>
                    <a:uLnTx/>
                    <a:uFillTx/>
                    <a:latin typeface="Calibri" panose="020F0502020204030204"/>
                    <a:ea typeface="Times New Roman" panose="02020603050405020304" pitchFamily="18" charset="0"/>
                    <a:cs typeface="Arial" panose="020B0604020202020204" pitchFamily="34" charset="0"/>
                  </a:rPr>
                  <a:t>443</a:t>
                </a:r>
                <a:r>
                  <a:rPr kumimoji="0" lang="en-US" sz="1400" b="1"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Arial" panose="020B0604020202020204" pitchFamily="34" charset="0"/>
                  </a:rPr>
                  <a:t>, </a:t>
                </a:r>
                <a:r>
                  <a:rPr kumimoji="0" lang="en-US" sz="1400" b="1" i="1"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Arial" panose="020B0604020202020204" pitchFamily="34" charset="0"/>
                  </a:rPr>
                  <a:t>k</a:t>
                </a:r>
                <a:r>
                  <a:rPr kumimoji="0" lang="en-US" sz="1400" b="1" i="0" u="none" strike="noStrike" kern="1200" cap="none" spc="0" normalizeH="0" baseline="-25000" noProof="0" dirty="0">
                    <a:ln>
                      <a:noFill/>
                    </a:ln>
                    <a:solidFill>
                      <a:srgbClr val="FF0000"/>
                    </a:solidFill>
                    <a:effectLst/>
                    <a:uLnTx/>
                    <a:uFillTx/>
                    <a:latin typeface="Calibri" panose="020F0502020204030204"/>
                    <a:ea typeface="Times New Roman" panose="02020603050405020304" pitchFamily="18" charset="0"/>
                    <a:cs typeface="Arial" panose="020B0604020202020204" pitchFamily="34" charset="0"/>
                  </a:rPr>
                  <a:t>0</a:t>
                </a:r>
                <a:r>
                  <a:rPr kumimoji="0" lang="en-US" sz="1400" b="1"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Arial" panose="020B0604020202020204" pitchFamily="34" charset="0"/>
                  </a:rPr>
                  <a:t>, </a:t>
                </a:r>
                <a:r>
                  <a:rPr kumimoji="0" lang="en-US" sz="1400" b="1" i="1"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Arial" panose="020B0604020202020204" pitchFamily="34" charset="0"/>
                  </a:rPr>
                  <a:t>SAE, ALH</a:t>
                </a:r>
                <a:r>
                  <a:rPr kumimoji="0" lang="en-US" sz="1400" b="1"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Arial" panose="020B0604020202020204" pitchFamily="34" charset="0"/>
                  </a:rPr>
                  <a:t>}           </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Arial" panose="020B0604020202020204" pitchFamily="34" charset="0"/>
                  </a:rPr>
                  <a:t>                                                     </a:t>
                </a:r>
                <a:r>
                  <a:rPr kumimoji="0" lang="en-US" sz="14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Arial" panose="020B0604020202020204" pitchFamily="34" charset="0"/>
                  </a:rPr>
                  <a:t>(LUT-based, fast)</a:t>
                </a:r>
                <a:r>
                  <a:rPr kumimoji="0" lang="en-US" sz="1400" b="1"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Arial" panose="020B0604020202020204" pitchFamily="34" charset="0"/>
                  </a:rPr>
                  <a:t> </a:t>
                </a:r>
              </a:p>
            </p:txBody>
          </p:sp>
        </mc:Choice>
        <mc:Fallback xmlns="">
          <p:sp>
            <p:nvSpPr>
              <p:cNvPr id="26" name="TextBox 25">
                <a:extLst>
                  <a:ext uri="{FF2B5EF4-FFF2-40B4-BE49-F238E27FC236}">
                    <a16:creationId xmlns:a16="http://schemas.microsoft.com/office/drawing/2014/main" id="{942ED2C5-9BDB-245D-55A6-9A0619A379BE}"/>
                  </a:ext>
                </a:extLst>
              </p:cNvPr>
              <p:cNvSpPr txBox="1">
                <a:spLocks noRot="1" noChangeAspect="1" noMove="1" noResize="1" noEditPoints="1" noAdjustHandles="1" noChangeArrowheads="1" noChangeShapeType="1" noTextEdit="1"/>
              </p:cNvSpPr>
              <p:nvPr/>
            </p:nvSpPr>
            <p:spPr>
              <a:xfrm>
                <a:off x="7533686" y="1175578"/>
                <a:ext cx="4493778" cy="2344424"/>
              </a:xfrm>
              <a:prstGeom prst="rect">
                <a:avLst/>
              </a:prstGeom>
              <a:blipFill>
                <a:blip r:embed="rId3"/>
                <a:stretch>
                  <a:fillRect l="-407" t="-521" b="-1823"/>
                </a:stretch>
              </a:blipFill>
              <a:ln>
                <a:noFill/>
              </a:ln>
            </p:spPr>
            <p:txBody>
              <a:bodyPr/>
              <a:lstStyle/>
              <a:p>
                <a:r>
                  <a:rPr lang="en-US">
                    <a:noFill/>
                  </a:rPr>
                  <a:t> </a:t>
                </a:r>
              </a:p>
            </p:txBody>
          </p:sp>
        </mc:Fallback>
      </mc:AlternateContent>
      <p:sp>
        <p:nvSpPr>
          <p:cNvPr id="30" name="TextBox 29">
            <a:extLst>
              <a:ext uri="{FF2B5EF4-FFF2-40B4-BE49-F238E27FC236}">
                <a16:creationId xmlns:a16="http://schemas.microsoft.com/office/drawing/2014/main" id="{63A30EBE-883A-398D-E14E-B32DB7D85442}"/>
              </a:ext>
            </a:extLst>
          </p:cNvPr>
          <p:cNvSpPr txBox="1"/>
          <p:nvPr/>
        </p:nvSpPr>
        <p:spPr>
          <a:xfrm>
            <a:off x="7533686" y="3695775"/>
            <a:ext cx="4493778" cy="1261884"/>
          </a:xfrm>
          <a:prstGeom prst="rect">
            <a:avLst/>
          </a:prstGeom>
          <a:noFill/>
          <a:ln>
            <a:noFill/>
          </a:ln>
        </p:spPr>
        <p:txBody>
          <a:bodyPr wrap="square" rtlCol="0">
            <a:spAutoFit/>
          </a:bodyPr>
          <a:lstStyle/>
          <a:p>
            <a:pPr marL="0" marR="0" lvl="0" indent="0" algn="l" defTabSz="914400" rtl="0" eaLnBrk="1" fontAlgn="base" latinLnBrk="0" hangingPunct="1">
              <a:lnSpc>
                <a:spcPct val="100000"/>
              </a:lnSpc>
              <a:spcBef>
                <a:spcPts val="1200"/>
              </a:spcBef>
              <a:spcAft>
                <a:spcPts val="0"/>
              </a:spcAft>
              <a:buClrTx/>
              <a:buSzTx/>
              <a:buFontTx/>
              <a:buNone/>
              <a:tabLst/>
              <a:defRPr/>
            </a:pPr>
            <a:r>
              <a:rPr kumimoji="0" lang="en-US" altLang="ko-KR" sz="1400" b="1" i="0" u="sng" strike="noStrike" kern="1200" cap="none" spc="0" normalizeH="0" baseline="0" noProof="0" dirty="0">
                <a:ln>
                  <a:noFill/>
                </a:ln>
                <a:solidFill>
                  <a:prstClr val="black"/>
                </a:solidFill>
                <a:effectLst/>
                <a:uLnTx/>
                <a:uFillTx/>
                <a:latin typeface="Calibri" panose="020F0502020204030204"/>
                <a:ea typeface="Arial Unicode MS" pitchFamily="50" charset="-127"/>
                <a:cs typeface="Arial" panose="020B0604020202020204" pitchFamily="34" charset="0"/>
              </a:rPr>
              <a:t>6a. Aerosol speciation from </a:t>
            </a:r>
            <a:r>
              <a:rPr kumimoji="0" lang="en-US" sz="1400" b="1" i="0" u="sng"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Arial" panose="020B0604020202020204" pitchFamily="34" charset="0"/>
              </a:rPr>
              <a:t>{AOD</a:t>
            </a:r>
            <a:r>
              <a:rPr kumimoji="0" lang="en-US" sz="1400" b="1" i="0" u="sng" strike="noStrike" kern="1200" cap="none" spc="0" normalizeH="0" baseline="-25000" noProof="0" dirty="0">
                <a:ln>
                  <a:noFill/>
                </a:ln>
                <a:solidFill>
                  <a:srgbClr val="FF0000"/>
                </a:solidFill>
                <a:effectLst/>
                <a:uLnTx/>
                <a:uFillTx/>
                <a:latin typeface="Calibri" panose="020F0502020204030204"/>
                <a:ea typeface="Times New Roman" panose="02020603050405020304" pitchFamily="18" charset="0"/>
                <a:cs typeface="Arial" panose="020B0604020202020204" pitchFamily="34" charset="0"/>
              </a:rPr>
              <a:t>443</a:t>
            </a:r>
            <a:r>
              <a:rPr kumimoji="0" lang="en-US" sz="1400" b="1" i="0" u="sng"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Arial" panose="020B0604020202020204" pitchFamily="34" charset="0"/>
              </a:rPr>
              <a:t>, </a:t>
            </a:r>
            <a:r>
              <a:rPr kumimoji="0" lang="en-US" sz="1400" b="1" i="1" u="sng"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Arial" panose="020B0604020202020204" pitchFamily="34" charset="0"/>
              </a:rPr>
              <a:t>k</a:t>
            </a:r>
            <a:r>
              <a:rPr kumimoji="0" lang="en-US" sz="1400" b="1" i="0" u="sng" strike="noStrike" kern="1200" cap="none" spc="0" normalizeH="0" baseline="-25000" noProof="0" dirty="0">
                <a:ln>
                  <a:noFill/>
                </a:ln>
                <a:solidFill>
                  <a:srgbClr val="FF0000"/>
                </a:solidFill>
                <a:effectLst/>
                <a:uLnTx/>
                <a:uFillTx/>
                <a:latin typeface="Calibri" panose="020F0502020204030204"/>
                <a:ea typeface="Times New Roman" panose="02020603050405020304" pitchFamily="18" charset="0"/>
                <a:cs typeface="Arial" panose="020B0604020202020204" pitchFamily="34" charset="0"/>
              </a:rPr>
              <a:t>0</a:t>
            </a:r>
            <a:r>
              <a:rPr kumimoji="0" lang="en-US" sz="1400" b="1" i="0" u="sng"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Arial" panose="020B0604020202020204" pitchFamily="34" charset="0"/>
              </a:rPr>
              <a:t>, </a:t>
            </a:r>
            <a:r>
              <a:rPr kumimoji="0" lang="en-US" sz="1400" b="1" i="1" u="sng"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Arial" panose="020B0604020202020204" pitchFamily="34" charset="0"/>
              </a:rPr>
              <a:t>SAE, ALH</a:t>
            </a:r>
            <a:r>
              <a:rPr kumimoji="0" lang="en-US" sz="1400" b="1" i="0" u="sng"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Arial" panose="020B0604020202020204" pitchFamily="34" charset="0"/>
              </a:rPr>
              <a:t>} </a:t>
            </a:r>
            <a:endParaRPr kumimoji="0" lang="en-US" altLang="ko-KR" sz="1400" b="1" i="0" u="sng" strike="noStrike" kern="1200" cap="none" spc="0" normalizeH="0" baseline="0" noProof="0" dirty="0">
              <a:ln>
                <a:noFill/>
              </a:ln>
              <a:solidFill>
                <a:prstClr val="black"/>
              </a:solidFill>
              <a:effectLst/>
              <a:uLnTx/>
              <a:uFillTx/>
              <a:latin typeface="Calibri" panose="020F0502020204030204"/>
              <a:ea typeface="Arial Unicode MS" pitchFamily="50" charset="-127"/>
              <a:cs typeface="Arial" panose="020B0604020202020204" pitchFamily="34" charset="0"/>
            </a:endParaRPr>
          </a:p>
          <a:p>
            <a:pPr marL="285796" marR="0" lvl="0" indent="-285750" algn="l" defTabSz="914400" rtl="0" eaLnBrk="1" fontAlgn="base" latinLnBrk="0" hangingPunct="1">
              <a:lnSpc>
                <a:spcPct val="100000"/>
              </a:lnSpc>
              <a:spcBef>
                <a:spcPts val="12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latin typeface="Calibri" panose="020F0502020204030204"/>
                <a:ea typeface="+mn-ea"/>
                <a:cs typeface="Arial" panose="020B0604020202020204" pitchFamily="34" charset="0"/>
              </a:rPr>
              <a:t>Maxwell-Garnett effective medium approximation</a:t>
            </a:r>
          </a:p>
          <a:p>
            <a:pPr marL="285796" marR="0" lvl="0" indent="-285750" algn="l" defTabSz="914400" rtl="0" eaLnBrk="1" fontAlgn="base" latinLnBrk="0" hangingPunct="1">
              <a:lnSpc>
                <a:spcPct val="100000"/>
              </a:lnSpc>
              <a:spcBef>
                <a:spcPts val="12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Assumption: major absorption caused by </a:t>
            </a:r>
            <a:r>
              <a:rPr kumimoji="0" lang="en-US" sz="1400" b="0"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hematite and goethite (or BC and </a:t>
            </a:r>
            <a:r>
              <a:rPr kumimoji="0" lang="en-US" sz="1400" b="0" i="0" u="none" strike="noStrike" kern="1200" cap="none" spc="0" normalizeH="0" baseline="0" noProof="0" dirty="0" err="1">
                <a:ln>
                  <a:noFill/>
                </a:ln>
                <a:solidFill>
                  <a:srgbClr val="FF0000"/>
                </a:solidFill>
                <a:effectLst/>
                <a:uLnTx/>
                <a:uFillTx/>
                <a:latin typeface="Calibri" panose="020F0502020204030204"/>
                <a:ea typeface="+mn-ea"/>
                <a:cs typeface="Arial" panose="020B0604020202020204" pitchFamily="34" charset="0"/>
              </a:rPr>
              <a:t>BrC</a:t>
            </a:r>
            <a:r>
              <a:rPr kumimoji="0" lang="en-US" sz="1400" b="0"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 not host</a:t>
            </a:r>
          </a:p>
        </p:txBody>
      </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8E4D097E-0EEC-5ED3-56B7-BC609B481126}"/>
                  </a:ext>
                </a:extLst>
              </p:cNvPr>
              <p:cNvSpPr txBox="1"/>
              <p:nvPr/>
            </p:nvSpPr>
            <p:spPr>
              <a:xfrm>
                <a:off x="7678819" y="4863090"/>
                <a:ext cx="4203512" cy="1241687"/>
              </a:xfrm>
              <a:prstGeom prst="rect">
                <a:avLst/>
              </a:prstGeom>
              <a:noFill/>
            </p:spPr>
            <p:txBody>
              <a:bodyPr wrap="square" lIns="0" tIns="0" rIns="0" bIns="0" rtlCol="0">
                <a:spAutoFit/>
              </a:bodyPr>
              <a:lstStyle/>
              <a:p>
                <a:pPr lvl="0" algn="ctr">
                  <a:lnSpc>
                    <a:spcPct val="150000"/>
                  </a:lnSpc>
                  <a:defRPr/>
                </a:pPr>
                <a14:m>
                  <m:oMath xmlns:m="http://schemas.openxmlformats.org/officeDocument/2006/math">
                    <m:sSub>
                      <m:sSubPr>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𝜀</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𝑚𝑖𝑥</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𝜀</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h</m:t>
                        </m:r>
                      </m:sub>
                    </m:sSub>
                    <m:d>
                      <m:dPr>
                        <m:begChr m:val="["/>
                        <m:endChr m:val="]"/>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box>
                          <m:box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boxPr>
                          <m:e>
                            <m:f>
                              <m:f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3</m:t>
                                </m:r>
                                <m:d>
                                  <m:d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sSub>
                                      <m:sSubPr>
                                        <m:ctrlPr>
                                          <a:rPr kumimoji="0" lang="en-US" sz="14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𝑓</m:t>
                                        </m:r>
                                      </m:e>
                                      <m:sub>
                                        <m:r>
                                          <a:rPr kumimoji="0" lang="en-US" sz="14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1</m:t>
                                        </m:r>
                                      </m:sub>
                                    </m:sSub>
                                    <m:box>
                                      <m:box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boxPr>
                                      <m:e>
                                        <m:f>
                                          <m:f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𝜀</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1</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𝜀</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h</m:t>
                                                </m:r>
                                              </m:sub>
                                            </m:sSub>
                                          </m:num>
                                          <m:den>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𝜀</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1</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𝜀</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h</m:t>
                                                </m:r>
                                              </m:sub>
                                            </m:sSub>
                                          </m:den>
                                        </m:f>
                                      </m:e>
                                    </m:box>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𝑓</m:t>
                                        </m:r>
                                      </m:e>
                                      <m:sub>
                                        <m:r>
                                          <a:rPr kumimoji="0" lang="en-US" sz="14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2</m:t>
                                        </m:r>
                                      </m:sub>
                                    </m:sSub>
                                    <m:f>
                                      <m:f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𝜀</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2</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𝜀</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h</m:t>
                                            </m:r>
                                          </m:sub>
                                        </m:sSub>
                                      </m:num>
                                      <m:den>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𝜀</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2</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𝜀</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h</m:t>
                                            </m:r>
                                          </m:sub>
                                        </m:sSub>
                                      </m:den>
                                    </m:f>
                                  </m:e>
                                </m:d>
                              </m:num>
                              <m:den>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sSub>
                                  <m:sSubPr>
                                    <m:ctrlPr>
                                      <a:rPr kumimoji="0" lang="en-US" sz="14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𝑓</m:t>
                                    </m:r>
                                  </m:e>
                                  <m:sub>
                                    <m:r>
                                      <a:rPr kumimoji="0" lang="en-US" sz="14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1</m:t>
                                    </m:r>
                                  </m:sub>
                                </m:sSub>
                                <m:box>
                                  <m:box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boxPr>
                                  <m:e>
                                    <m:f>
                                      <m:f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𝜀</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1</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𝜀</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h</m:t>
                                            </m:r>
                                          </m:sub>
                                        </m:sSub>
                                      </m:num>
                                      <m:den>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𝜀</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1</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𝜀</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h</m:t>
                                            </m:r>
                                          </m:sub>
                                        </m:sSub>
                                      </m:den>
                                    </m:f>
                                  </m:e>
                                </m:box>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en-US" sz="14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𝑓</m:t>
                                    </m:r>
                                  </m:e>
                                  <m:sub>
                                    <m:r>
                                      <a:rPr kumimoji="0" lang="en-US" sz="14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2</m:t>
                                    </m:r>
                                  </m:sub>
                                </m:sSub>
                                <m:f>
                                  <m:f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𝜀</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2</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𝜀</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h</m:t>
                                        </m:r>
                                      </m:sub>
                                    </m:sSub>
                                  </m:num>
                                  <m:den>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𝜀</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2</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𝜀</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h</m:t>
                                        </m:r>
                                      </m:sub>
                                    </m:sSub>
                                  </m:den>
                                </m:f>
                              </m:den>
                            </m:f>
                          </m:e>
                        </m:box>
                      </m:e>
                    </m:d>
                  </m:oMath>
                </a14:m>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14:m>
                  <m:oMath xmlns:m="http://schemas.openxmlformats.org/officeDocument/2006/math">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p>
                      <m:sSup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𝑚</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𝑚𝑖𝑥</m:t>
                            </m:r>
                          </m:sub>
                        </m:sSub>
                      </m:e>
                      <m: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oMath>
                </a14:m>
                <a:endParaRPr kumimoji="0" lang="en-US" sz="14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lvl="0" algn="ctr">
                  <a:lnSpc>
                    <a:spcPct val="150000"/>
                  </a:lnSpc>
                  <a:defRPr/>
                </a:pPr>
                <a14:m>
                  <m:oMathPara xmlns:m="http://schemas.openxmlformats.org/officeDocument/2006/math">
                    <m:oMathParaPr>
                      <m:jc m:val="centerGroup"/>
                    </m:oMathParaPr>
                    <m:oMath xmlns:m="http://schemas.openxmlformats.org/officeDocument/2006/math">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p>
                        <m:sSupPr>
                          <m:ctrlPr>
                            <a:rPr lang="en-US" sz="1400" i="1">
                              <a:solidFill>
                                <a:prstClr val="black"/>
                              </a:solidFill>
                              <a:latin typeface="Cambria Math" panose="02040503050406030204" pitchFamily="18" charset="0"/>
                            </a:rPr>
                          </m:ctrlPr>
                        </m:sSupPr>
                        <m:e>
                          <m:sSub>
                            <m:sSubPr>
                              <m:ctrlPr>
                                <a:rPr lang="en-US" sz="1400" i="1">
                                  <a:solidFill>
                                    <a:prstClr val="black"/>
                                  </a:solidFill>
                                  <a:latin typeface="Cambria Math" panose="02040503050406030204" pitchFamily="18" charset="0"/>
                                </a:rPr>
                              </m:ctrlPr>
                            </m:sSubPr>
                            <m:e>
                              <m:r>
                                <a:rPr lang="en-US" sz="1400" b="0" i="1" smtClean="0">
                                  <a:solidFill>
                                    <a:prstClr val="black"/>
                                  </a:solidFill>
                                  <a:latin typeface="Cambria Math" panose="02040503050406030204" pitchFamily="18" charset="0"/>
                                </a:rPr>
                                <m:t>(</m:t>
                              </m:r>
                              <m:r>
                                <a:rPr lang="en-US" sz="1400" b="0" i="1" smtClean="0">
                                  <a:solidFill>
                                    <a:prstClr val="black"/>
                                  </a:solidFill>
                                  <a:latin typeface="Cambria Math" panose="02040503050406030204" pitchFamily="18" charset="0"/>
                                </a:rPr>
                                <m:t>𝑛</m:t>
                              </m:r>
                            </m:e>
                            <m:sub>
                              <m:r>
                                <a:rPr lang="en-US" sz="1400" i="1">
                                  <a:solidFill>
                                    <a:prstClr val="black"/>
                                  </a:solidFill>
                                  <a:latin typeface="Cambria Math" panose="02040503050406030204" pitchFamily="18" charset="0"/>
                                </a:rPr>
                                <m:t>𝑚𝑖𝑥</m:t>
                              </m:r>
                            </m:sub>
                          </m:sSub>
                          <m:d>
                            <m:dPr>
                              <m:ctrlPr>
                                <a:rPr lang="en-US" sz="1400" b="0" i="1" smtClean="0">
                                  <a:solidFill>
                                    <a:prstClr val="black"/>
                                  </a:solidFill>
                                  <a:latin typeface="Cambria Math" panose="02040503050406030204" pitchFamily="18" charset="0"/>
                                </a:rPr>
                              </m:ctrlPr>
                            </m:dPr>
                            <m:e>
                              <m:sSub>
                                <m:sSubPr>
                                  <m:ctrlPr>
                                    <a:rPr lang="en-US" sz="1400" b="0" i="1" smtClean="0">
                                      <a:solidFill>
                                        <a:prstClr val="black"/>
                                      </a:solidFill>
                                      <a:latin typeface="Cambria Math" panose="02040503050406030204" pitchFamily="18" charset="0"/>
                                    </a:rPr>
                                  </m:ctrlPr>
                                </m:sSubPr>
                                <m:e>
                                  <m:r>
                                    <a:rPr lang="en-US" sz="1400" b="0" i="1" smtClean="0">
                                      <a:solidFill>
                                        <a:prstClr val="black"/>
                                      </a:solidFill>
                                      <a:latin typeface="Cambria Math" panose="02040503050406030204" pitchFamily="18" charset="0"/>
                                      <a:ea typeface="Cambria Math" panose="02040503050406030204" pitchFamily="18" charset="0"/>
                                    </a:rPr>
                                    <m:t>𝜆</m:t>
                                  </m:r>
                                </m:e>
                                <m:sub>
                                  <m:r>
                                    <a:rPr lang="en-US" sz="1400" b="0" i="1" smtClean="0">
                                      <a:solidFill>
                                        <a:prstClr val="black"/>
                                      </a:solidFill>
                                      <a:latin typeface="Cambria Math" panose="02040503050406030204" pitchFamily="18" charset="0"/>
                                    </a:rPr>
                                    <m:t>𝑗</m:t>
                                  </m:r>
                                </m:sub>
                              </m:sSub>
                            </m:e>
                          </m:d>
                          <m:r>
                            <a:rPr lang="en-US" sz="1400" b="0" i="1" smtClean="0">
                              <a:solidFill>
                                <a:prstClr val="black"/>
                              </a:solidFill>
                              <a:latin typeface="Cambria Math" panose="02040503050406030204" pitchFamily="18" charset="0"/>
                            </a:rPr>
                            <m:t>+</m:t>
                          </m:r>
                          <m:sSub>
                            <m:sSubPr>
                              <m:ctrlPr>
                                <a:rPr lang="en-US" sz="1400" i="1">
                                  <a:solidFill>
                                    <a:prstClr val="black"/>
                                  </a:solidFill>
                                  <a:latin typeface="Cambria Math" panose="02040503050406030204" pitchFamily="18" charset="0"/>
                                </a:rPr>
                              </m:ctrlPr>
                            </m:sSubPr>
                            <m:e>
                              <m:r>
                                <a:rPr lang="en-US" sz="1400" b="0" i="1" smtClean="0">
                                  <a:solidFill>
                                    <a:prstClr val="black"/>
                                  </a:solidFill>
                                  <a:latin typeface="Cambria Math" panose="02040503050406030204" pitchFamily="18" charset="0"/>
                                </a:rPr>
                                <m:t>𝑖</m:t>
                              </m:r>
                              <m:r>
                                <a:rPr lang="en-US" sz="1400" b="0" i="1" smtClean="0">
                                  <a:solidFill>
                                    <a:srgbClr val="FF0000"/>
                                  </a:solidFill>
                                  <a:latin typeface="Cambria Math" panose="02040503050406030204" pitchFamily="18" charset="0"/>
                                </a:rPr>
                                <m:t>𝑘</m:t>
                              </m:r>
                            </m:e>
                            <m:sub>
                              <m:r>
                                <a:rPr lang="en-US" sz="1400" i="1" smtClean="0">
                                  <a:solidFill>
                                    <a:srgbClr val="FF0000"/>
                                  </a:solidFill>
                                  <a:latin typeface="Cambria Math" panose="02040503050406030204" pitchFamily="18" charset="0"/>
                                </a:rPr>
                                <m:t>𝑚𝑖𝑥</m:t>
                              </m:r>
                            </m:sub>
                          </m:sSub>
                          <m:r>
                            <a:rPr lang="en-US" sz="1400" i="1" smtClean="0">
                              <a:solidFill>
                                <a:srgbClr val="FF0000"/>
                              </a:solidFill>
                              <a:latin typeface="Cambria Math" panose="02040503050406030204" pitchFamily="18" charset="0"/>
                            </a:rPr>
                            <m:t>(</m:t>
                          </m:r>
                          <m:sSub>
                            <m:sSubPr>
                              <m:ctrlPr>
                                <a:rPr lang="en-US" sz="1400" i="1">
                                  <a:solidFill>
                                    <a:srgbClr val="FF0000"/>
                                  </a:solidFill>
                                  <a:latin typeface="Cambria Math" panose="02040503050406030204" pitchFamily="18" charset="0"/>
                                </a:rPr>
                              </m:ctrlPr>
                            </m:sSubPr>
                            <m:e>
                              <m:r>
                                <a:rPr lang="en-US" sz="1400" i="1">
                                  <a:solidFill>
                                    <a:srgbClr val="FF0000"/>
                                  </a:solidFill>
                                  <a:latin typeface="Cambria Math" panose="02040503050406030204" pitchFamily="18" charset="0"/>
                                  <a:ea typeface="Cambria Math" panose="02040503050406030204" pitchFamily="18" charset="0"/>
                                </a:rPr>
                                <m:t>𝜆</m:t>
                              </m:r>
                            </m:e>
                            <m:sub>
                              <m:r>
                                <a:rPr lang="en-US" sz="1400" i="1">
                                  <a:solidFill>
                                    <a:srgbClr val="FF0000"/>
                                  </a:solidFill>
                                  <a:latin typeface="Cambria Math" panose="02040503050406030204" pitchFamily="18" charset="0"/>
                                </a:rPr>
                                <m:t>𝑗</m:t>
                              </m:r>
                            </m:sub>
                          </m:sSub>
                          <m:r>
                            <a:rPr lang="en-US" sz="1400" i="1">
                              <a:solidFill>
                                <a:srgbClr val="FF0000"/>
                              </a:solidFill>
                              <a:latin typeface="Cambria Math" panose="02040503050406030204" pitchFamily="18" charset="0"/>
                            </a:rPr>
                            <m:t>)</m:t>
                          </m:r>
                          <m:r>
                            <a:rPr lang="en-US" sz="1400" b="0" i="1" smtClean="0">
                              <a:solidFill>
                                <a:prstClr val="black"/>
                              </a:solidFill>
                              <a:latin typeface="Cambria Math" panose="02040503050406030204" pitchFamily="18" charset="0"/>
                            </a:rPr>
                            <m:t>)</m:t>
                          </m:r>
                        </m:e>
                        <m:sup>
                          <m:r>
                            <a:rPr lang="en-US" sz="1400" i="1">
                              <a:solidFill>
                                <a:prstClr val="black"/>
                              </a:solidFill>
                              <a:latin typeface="Cambria Math" panose="02040503050406030204" pitchFamily="18" charset="0"/>
                            </a:rPr>
                            <m:t>2</m:t>
                          </m:r>
                        </m:sup>
                      </m:sSup>
                    </m:oMath>
                  </m:oMathPara>
                </a14:m>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32" name="TextBox 31">
                <a:extLst>
                  <a:ext uri="{FF2B5EF4-FFF2-40B4-BE49-F238E27FC236}">
                    <a16:creationId xmlns:a16="http://schemas.microsoft.com/office/drawing/2014/main" id="{8E4D097E-0EEC-5ED3-56B7-BC609B481126}"/>
                  </a:ext>
                </a:extLst>
              </p:cNvPr>
              <p:cNvSpPr txBox="1">
                <a:spLocks noRot="1" noChangeAspect="1" noMove="1" noResize="1" noEditPoints="1" noAdjustHandles="1" noChangeArrowheads="1" noChangeShapeType="1" noTextEdit="1"/>
              </p:cNvSpPr>
              <p:nvPr/>
            </p:nvSpPr>
            <p:spPr>
              <a:xfrm>
                <a:off x="7678819" y="4863090"/>
                <a:ext cx="4203512" cy="1241687"/>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59DD4953-8660-E8F2-4DE0-1262F795A628}"/>
                  </a:ext>
                </a:extLst>
              </p:cNvPr>
              <p:cNvSpPr txBox="1"/>
              <p:nvPr/>
            </p:nvSpPr>
            <p:spPr>
              <a:xfrm>
                <a:off x="8164864" y="6315763"/>
                <a:ext cx="3400344" cy="40011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Cambria Math" panose="02040503050406030204" pitchFamily="18" charset="0"/>
                    <a:cs typeface="+mn-cs"/>
                  </a:rPr>
                  <a:t>* </a:t>
                </a:r>
                <a14:m>
                  <m:oMath xmlns:m="http://schemas.openxmlformats.org/officeDocument/2006/math">
                    <m:r>
                      <a:rPr kumimoji="0" lang="en-US" sz="1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𝜀</m:t>
                    </m:r>
                    <m:r>
                      <a:rPr kumimoji="0" lang="en-US" sz="1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 </m:t>
                    </m:r>
                  </m:oMath>
                </a14:m>
                <a:r>
                  <a:rPr kumimoji="0" lang="en-US" sz="1000" b="0" i="0" u="none" strike="noStrike" kern="1200" cap="none" spc="0" normalizeH="0" baseline="0" noProof="0" dirty="0">
                    <a:ln>
                      <a:noFill/>
                    </a:ln>
                    <a:solidFill>
                      <a:prstClr val="black"/>
                    </a:solidFill>
                    <a:effectLst/>
                    <a:uLnTx/>
                    <a:uFillTx/>
                    <a:latin typeface="Calibri" panose="020F0502020204030204"/>
                    <a:ea typeface="Cambria Math" panose="02040503050406030204" pitchFamily="18" charset="0"/>
                    <a:cs typeface="Arial" panose="020B0604020202020204" pitchFamily="34" charset="0"/>
                  </a:rPr>
                  <a:t>: complex dielectric function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Calibri" panose="020F0502020204030204"/>
                    <a:ea typeface="Cambria Math" panose="02040503050406030204" pitchFamily="18" charset="0"/>
                    <a:cs typeface="Arial" panose="020B0604020202020204" pitchFamily="34" charset="0"/>
                  </a:rPr>
                  <a:t>* f</a:t>
                </a:r>
                <a:r>
                  <a:rPr kumimoji="0" lang="en-US" sz="1000" b="0" i="1" u="none" strike="noStrike" kern="1200" cap="none" spc="0" normalizeH="0" baseline="-25000" noProof="0" dirty="0">
                    <a:ln>
                      <a:noFill/>
                    </a:ln>
                    <a:solidFill>
                      <a:prstClr val="black"/>
                    </a:solidFill>
                    <a:effectLst/>
                    <a:uLnTx/>
                    <a:uFillTx/>
                    <a:latin typeface="Calibri" panose="020F0502020204030204"/>
                    <a:ea typeface="Cambria Math" panose="02040503050406030204" pitchFamily="18" charset="0"/>
                    <a:cs typeface="Arial" panose="020B0604020202020204" pitchFamily="34" charset="0"/>
                  </a:rPr>
                  <a:t>1</a:t>
                </a:r>
                <a:r>
                  <a:rPr kumimoji="0" lang="en-US" sz="1000" b="0" i="1" u="none" strike="noStrike" kern="1200" cap="none" spc="0" normalizeH="0" baseline="0" noProof="0" dirty="0">
                    <a:ln>
                      <a:noFill/>
                    </a:ln>
                    <a:solidFill>
                      <a:prstClr val="black"/>
                    </a:solidFill>
                    <a:effectLst/>
                    <a:uLnTx/>
                    <a:uFillTx/>
                    <a:latin typeface="Calibri" panose="020F0502020204030204"/>
                    <a:ea typeface="Cambria Math" panose="02040503050406030204" pitchFamily="18" charset="0"/>
                    <a:cs typeface="Arial" panose="020B0604020202020204" pitchFamily="34" charset="0"/>
                  </a:rPr>
                  <a:t>, f</a:t>
                </a:r>
                <a:r>
                  <a:rPr kumimoji="0" lang="en-US" sz="1000" b="0" i="1" u="none" strike="noStrike" kern="1200" cap="none" spc="0" normalizeH="0" baseline="-25000" noProof="0" dirty="0">
                    <a:ln>
                      <a:noFill/>
                    </a:ln>
                    <a:solidFill>
                      <a:prstClr val="black"/>
                    </a:solidFill>
                    <a:effectLst/>
                    <a:uLnTx/>
                    <a:uFillTx/>
                    <a:latin typeface="Calibri" panose="020F0502020204030204"/>
                    <a:ea typeface="Cambria Math" panose="02040503050406030204" pitchFamily="18" charset="0"/>
                    <a:cs typeface="Arial" panose="020B0604020202020204" pitchFamily="34" charset="0"/>
                  </a:rPr>
                  <a:t>2</a:t>
                </a:r>
                <a:r>
                  <a:rPr kumimoji="0" lang="en-US" sz="1000" b="0" i="0" u="none" strike="noStrike" kern="1200" cap="none" spc="0" normalizeH="0" baseline="0" noProof="0" dirty="0">
                    <a:ln>
                      <a:noFill/>
                    </a:ln>
                    <a:solidFill>
                      <a:prstClr val="black"/>
                    </a:solidFill>
                    <a:effectLst/>
                    <a:uLnTx/>
                    <a:uFillTx/>
                    <a:latin typeface="Calibri" panose="020F0502020204030204"/>
                    <a:ea typeface="Cambria Math" panose="02040503050406030204" pitchFamily="18" charset="0"/>
                    <a:cs typeface="Arial" panose="020B0604020202020204" pitchFamily="34" charset="0"/>
                  </a:rPr>
                  <a:t>: volume fractions of hematite, goethite</a:t>
                </a:r>
              </a:p>
            </p:txBody>
          </p:sp>
        </mc:Choice>
        <mc:Fallback xmlns="">
          <p:sp>
            <p:nvSpPr>
              <p:cNvPr id="36" name="TextBox 35">
                <a:extLst>
                  <a:ext uri="{FF2B5EF4-FFF2-40B4-BE49-F238E27FC236}">
                    <a16:creationId xmlns:a16="http://schemas.microsoft.com/office/drawing/2014/main" id="{59DD4953-8660-E8F2-4DE0-1262F795A628}"/>
                  </a:ext>
                </a:extLst>
              </p:cNvPr>
              <p:cNvSpPr txBox="1">
                <a:spLocks noRot="1" noChangeAspect="1" noMove="1" noResize="1" noEditPoints="1" noAdjustHandles="1" noChangeArrowheads="1" noChangeShapeType="1" noTextEdit="1"/>
              </p:cNvSpPr>
              <p:nvPr/>
            </p:nvSpPr>
            <p:spPr>
              <a:xfrm>
                <a:off x="8164864" y="6315763"/>
                <a:ext cx="3400344" cy="400110"/>
              </a:xfrm>
              <a:prstGeom prst="rect">
                <a:avLst/>
              </a:prstGeom>
              <a:blipFill>
                <a:blip r:embed="rId5"/>
                <a:stretch>
                  <a:fillRect b="-9091"/>
                </a:stretch>
              </a:blipFill>
              <a:ln>
                <a:noFill/>
              </a:ln>
            </p:spPr>
            <p:txBody>
              <a:bodyPr/>
              <a:lstStyle/>
              <a:p>
                <a:r>
                  <a:rPr lang="en-US">
                    <a:noFill/>
                  </a:rPr>
                  <a:t> </a:t>
                </a:r>
              </a:p>
            </p:txBody>
          </p:sp>
        </mc:Fallback>
      </mc:AlternateContent>
      <p:sp>
        <p:nvSpPr>
          <p:cNvPr id="37" name="Slide Number Placeholder 24">
            <a:extLst>
              <a:ext uri="{FF2B5EF4-FFF2-40B4-BE49-F238E27FC236}">
                <a16:creationId xmlns:a16="http://schemas.microsoft.com/office/drawing/2014/main" id="{7ED3650C-4476-8B57-028F-7869817252CA}"/>
              </a:ext>
            </a:extLst>
          </p:cNvPr>
          <p:cNvSpPr>
            <a:spLocks noGrp="1"/>
          </p:cNvSpPr>
          <p:nvPr>
            <p:ph type="sldNum" sz="quarter" idx="12"/>
          </p:nvPr>
        </p:nvSpPr>
        <p:spPr>
          <a:xfrm>
            <a:off x="8610600" y="6238904"/>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8795A5-5DC6-4E89-855C-E7B9590EB56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40A1D03C-C5BA-63FF-7472-686BD16B4E55}"/>
              </a:ext>
            </a:extLst>
          </p:cNvPr>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23" y="0"/>
            <a:ext cx="1104900" cy="914400"/>
          </a:xfrm>
          <a:prstGeom prst="rect">
            <a:avLst/>
          </a:prstGeom>
        </p:spPr>
      </p:pic>
      <p:pic>
        <p:nvPicPr>
          <p:cNvPr id="6" name="Picture 5" descr="A diagram of a flowchart&#10;&#10;Description automatically generated">
            <a:extLst>
              <a:ext uri="{FF2B5EF4-FFF2-40B4-BE49-F238E27FC236}">
                <a16:creationId xmlns:a16="http://schemas.microsoft.com/office/drawing/2014/main" id="{B0A3AD4D-AF11-8906-8D55-0977E67620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0012" y="1721503"/>
            <a:ext cx="6136530" cy="3414994"/>
          </a:xfrm>
          <a:prstGeom prst="rect">
            <a:avLst/>
          </a:prstGeom>
        </p:spPr>
      </p:pic>
      <p:sp>
        <p:nvSpPr>
          <p:cNvPr id="42" name="TextBox 41">
            <a:extLst>
              <a:ext uri="{FF2B5EF4-FFF2-40B4-BE49-F238E27FC236}">
                <a16:creationId xmlns:a16="http://schemas.microsoft.com/office/drawing/2014/main" id="{2DB4B962-2223-A967-C9A0-38E4FF35F5E9}"/>
              </a:ext>
            </a:extLst>
          </p:cNvPr>
          <p:cNvSpPr txBox="1"/>
          <p:nvPr/>
        </p:nvSpPr>
        <p:spPr>
          <a:xfrm>
            <a:off x="388664" y="174893"/>
            <a:ext cx="11437529" cy="5232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80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Block diagram of MAIAC EPIC algorithm</a:t>
            </a:r>
          </a:p>
        </p:txBody>
      </p:sp>
    </p:spTree>
    <p:extLst>
      <p:ext uri="{BB962C8B-B14F-4D97-AF65-F5344CB8AC3E}">
        <p14:creationId xmlns:p14="http://schemas.microsoft.com/office/powerpoint/2010/main" val="12446060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6897C9-F266-E501-9E33-E173F6E4ECDD}"/>
              </a:ext>
            </a:extLst>
          </p:cNvPr>
          <p:cNvSpPr txBox="1"/>
          <p:nvPr/>
        </p:nvSpPr>
        <p:spPr>
          <a:xfrm>
            <a:off x="388664" y="174893"/>
            <a:ext cx="11437529" cy="5232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80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Contrasting Regional Aerosol Properties </a:t>
            </a:r>
          </a:p>
        </p:txBody>
      </p:sp>
      <p:sp>
        <p:nvSpPr>
          <p:cNvPr id="4" name="Slide Number Placeholder 3">
            <a:extLst>
              <a:ext uri="{FF2B5EF4-FFF2-40B4-BE49-F238E27FC236}">
                <a16:creationId xmlns:a16="http://schemas.microsoft.com/office/drawing/2014/main" id="{1CF42391-2420-4F7C-B292-6310F6C5DCD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8795A5-5DC6-4E89-855C-E7B9590EB56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BDD82F38-F70A-4B71-9039-5EE344C2D283}"/>
              </a:ext>
            </a:extLst>
          </p:cNvPr>
          <p:cNvSpPr txBox="1"/>
          <p:nvPr/>
        </p:nvSpPr>
        <p:spPr>
          <a:xfrm>
            <a:off x="78378" y="5692103"/>
            <a:ext cx="11746108" cy="92333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USA; Forest wildfires: moderate abs., SSA~0.9-0.94, high SAE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BrC</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low-moderate </a:t>
            </a: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a:t>
            </a:r>
            <a:r>
              <a:rPr kumimoji="0" lang="en-US" sz="1800" b="0" i="0" u="none" strike="noStrike" kern="1200" cap="none" spc="0" normalizeH="0" baseline="-25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0</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(BC), ALH can be very high.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India, South Africa; biomass burning: bush- and grasslands, agriculture crop residue etc. (low energy fast burning):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high absorption, SSA~0.85-0.88, low-moderate SAE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BrC</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high </a:t>
            </a: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a:t>
            </a:r>
            <a:r>
              <a:rPr kumimoji="0" lang="en-US" sz="1800" b="0" i="0" u="none" strike="noStrike" kern="1200" cap="none" spc="0" normalizeH="0" baseline="-25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0</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(BC), ALH is low (&lt;1-1.5km). </a:t>
            </a:r>
          </a:p>
        </p:txBody>
      </p:sp>
      <p:pic>
        <p:nvPicPr>
          <p:cNvPr id="5" name="Picture 4" descr="A picture containing text, display&#10;&#10;Description automatically generated">
            <a:extLst>
              <a:ext uri="{FF2B5EF4-FFF2-40B4-BE49-F238E27FC236}">
                <a16:creationId xmlns:a16="http://schemas.microsoft.com/office/drawing/2014/main" id="{122E6CA9-1215-62CF-0F90-47F43A3990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 b="49376"/>
          <a:stretch/>
        </p:blipFill>
        <p:spPr>
          <a:xfrm>
            <a:off x="0" y="1200573"/>
            <a:ext cx="12192000" cy="1371600"/>
          </a:xfrm>
          <a:prstGeom prst="rect">
            <a:avLst/>
          </a:prstGeom>
        </p:spPr>
      </p:pic>
      <p:sp>
        <p:nvSpPr>
          <p:cNvPr id="6" name="TextBox 5">
            <a:extLst>
              <a:ext uri="{FF2B5EF4-FFF2-40B4-BE49-F238E27FC236}">
                <a16:creationId xmlns:a16="http://schemas.microsoft.com/office/drawing/2014/main" id="{2FEB4ED0-3E54-FF26-FF7E-3DCEE66D88CF}"/>
              </a:ext>
            </a:extLst>
          </p:cNvPr>
          <p:cNvSpPr txBox="1"/>
          <p:nvPr/>
        </p:nvSpPr>
        <p:spPr>
          <a:xfrm>
            <a:off x="10707147" y="1200573"/>
            <a:ext cx="1471300"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srgbClr val="FFFFFF"/>
                </a:solidFill>
                <a:effectLst/>
                <a:uLnTx/>
                <a:uFillTx/>
                <a:latin typeface="Arial" charset="0"/>
                <a:ea typeface="+mn-ea"/>
                <a:cs typeface="+mn-cs"/>
              </a:rPr>
              <a:t>Mar. 4, 2018</a:t>
            </a:r>
          </a:p>
        </p:txBody>
      </p:sp>
      <p:pic>
        <p:nvPicPr>
          <p:cNvPr id="10" name="Picture 9" descr="A group of colorful lights&#10;&#10;Description automatically generated with low confidence">
            <a:extLst>
              <a:ext uri="{FF2B5EF4-FFF2-40B4-BE49-F238E27FC236}">
                <a16:creationId xmlns:a16="http://schemas.microsoft.com/office/drawing/2014/main" id="{362744A1-BF3C-898D-144C-8840CEC3CD8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 b="51063"/>
          <a:stretch/>
        </p:blipFill>
        <p:spPr>
          <a:xfrm>
            <a:off x="0" y="2627506"/>
            <a:ext cx="12192000" cy="1325880"/>
          </a:xfrm>
          <a:prstGeom prst="rect">
            <a:avLst/>
          </a:prstGeom>
        </p:spPr>
      </p:pic>
      <p:sp>
        <p:nvSpPr>
          <p:cNvPr id="11" name="TextBox 10">
            <a:extLst>
              <a:ext uri="{FF2B5EF4-FFF2-40B4-BE49-F238E27FC236}">
                <a16:creationId xmlns:a16="http://schemas.microsoft.com/office/drawing/2014/main" id="{C6034244-DDCB-779B-B204-428815FB0E3C}"/>
              </a:ext>
            </a:extLst>
          </p:cNvPr>
          <p:cNvSpPr txBox="1"/>
          <p:nvPr/>
        </p:nvSpPr>
        <p:spPr>
          <a:xfrm>
            <a:off x="10696987" y="2604104"/>
            <a:ext cx="1492716"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srgbClr val="FFFFFF"/>
                </a:solidFill>
                <a:effectLst/>
                <a:uLnTx/>
                <a:uFillTx/>
                <a:latin typeface="Arial" charset="0"/>
                <a:ea typeface="+mn-ea"/>
                <a:cs typeface="+mn-cs"/>
              </a:rPr>
              <a:t>Aug. 9, 2020</a:t>
            </a:r>
          </a:p>
        </p:txBody>
      </p:sp>
      <p:pic>
        <p:nvPicPr>
          <p:cNvPr id="12" name="Picture 11" descr="A view of the earth from space&#10;&#10;Description automatically generated with low confidence">
            <a:extLst>
              <a:ext uri="{FF2B5EF4-FFF2-40B4-BE49-F238E27FC236}">
                <a16:creationId xmlns:a16="http://schemas.microsoft.com/office/drawing/2014/main" id="{1B1C0077-ABB7-970A-6302-6E03BF9F8A7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 b="49376"/>
          <a:stretch/>
        </p:blipFill>
        <p:spPr>
          <a:xfrm>
            <a:off x="0" y="4026492"/>
            <a:ext cx="12192000" cy="1371600"/>
          </a:xfrm>
          <a:prstGeom prst="rect">
            <a:avLst/>
          </a:prstGeom>
        </p:spPr>
      </p:pic>
      <p:sp>
        <p:nvSpPr>
          <p:cNvPr id="13" name="TextBox 12">
            <a:extLst>
              <a:ext uri="{FF2B5EF4-FFF2-40B4-BE49-F238E27FC236}">
                <a16:creationId xmlns:a16="http://schemas.microsoft.com/office/drawing/2014/main" id="{38DD7EFC-FF6E-10A5-5BF8-F3520A266E22}"/>
              </a:ext>
            </a:extLst>
          </p:cNvPr>
          <p:cNvSpPr txBox="1"/>
          <p:nvPr/>
        </p:nvSpPr>
        <p:spPr>
          <a:xfrm>
            <a:off x="10602645" y="4034151"/>
            <a:ext cx="1620957"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srgbClr val="FFFFFF"/>
                </a:solidFill>
                <a:effectLst/>
                <a:uLnTx/>
                <a:uFillTx/>
                <a:latin typeface="Arial" charset="0"/>
                <a:ea typeface="+mn-ea"/>
                <a:cs typeface="+mn-cs"/>
              </a:rPr>
              <a:t>Aug. 24, 2018</a:t>
            </a:r>
          </a:p>
        </p:txBody>
      </p:sp>
      <p:sp>
        <p:nvSpPr>
          <p:cNvPr id="14" name="TextBox 13">
            <a:extLst>
              <a:ext uri="{FF2B5EF4-FFF2-40B4-BE49-F238E27FC236}">
                <a16:creationId xmlns:a16="http://schemas.microsoft.com/office/drawing/2014/main" id="{42C579B6-57E8-39C5-51BC-434EB7173B3C}"/>
              </a:ext>
            </a:extLst>
          </p:cNvPr>
          <p:cNvSpPr txBox="1"/>
          <p:nvPr/>
        </p:nvSpPr>
        <p:spPr>
          <a:xfrm>
            <a:off x="697513" y="854234"/>
            <a:ext cx="11437529"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Arial" charset="0"/>
                <a:ea typeface="+mn-ea"/>
                <a:cs typeface="+mn-cs"/>
              </a:rPr>
              <a:t>TOA             AI            </a:t>
            </a:r>
            <a:r>
              <a:rPr kumimoji="0" lang="en-US" sz="1800" b="0" i="1" u="none" strike="noStrike" kern="1200" cap="none" spc="0" normalizeH="0" baseline="0" noProof="0" dirty="0" err="1">
                <a:ln>
                  <a:noFill/>
                </a:ln>
                <a:solidFill>
                  <a:srgbClr val="000000"/>
                </a:solidFill>
                <a:effectLst/>
                <a:uLnTx/>
                <a:uFillTx/>
                <a:latin typeface="Arial" charset="0"/>
                <a:ea typeface="+mn-ea"/>
                <a:cs typeface="+mn-cs"/>
              </a:rPr>
              <a:t>AOD</a:t>
            </a:r>
            <a:r>
              <a:rPr kumimoji="0" lang="en-US" sz="1800" b="0" i="1" u="none" strike="noStrike" kern="1200" cap="none" spc="0" normalizeH="0" baseline="-25000" noProof="0" dirty="0" err="1">
                <a:ln>
                  <a:noFill/>
                </a:ln>
                <a:solidFill>
                  <a:srgbClr val="000000"/>
                </a:solidFill>
                <a:effectLst/>
                <a:uLnTx/>
                <a:uFillTx/>
                <a:latin typeface="Arial" charset="0"/>
                <a:ea typeface="+mn-ea"/>
                <a:cs typeface="+mn-cs"/>
              </a:rPr>
              <a:t>Bkgr</a:t>
            </a:r>
            <a:r>
              <a:rPr kumimoji="0" lang="en-US" sz="1800" b="0" i="1" u="none" strike="noStrike" kern="1200" cap="none" spc="0" normalizeH="0" baseline="0" noProof="0" dirty="0">
                <a:ln>
                  <a:noFill/>
                </a:ln>
                <a:solidFill>
                  <a:srgbClr val="000000"/>
                </a:solidFill>
                <a:effectLst/>
                <a:uLnTx/>
                <a:uFillTx/>
                <a:latin typeface="Arial" charset="0"/>
                <a:ea typeface="+mn-ea"/>
                <a:cs typeface="+mn-cs"/>
              </a:rPr>
              <a:t>          AOD</a:t>
            </a:r>
            <a:r>
              <a:rPr kumimoji="0" lang="en-US" sz="1800" b="0" i="1" u="none" strike="noStrike" kern="1200" cap="none" spc="0" normalizeH="0" baseline="-25000" noProof="0" dirty="0">
                <a:ln>
                  <a:noFill/>
                </a:ln>
                <a:solidFill>
                  <a:srgbClr val="000000"/>
                </a:solidFill>
                <a:effectLst/>
                <a:uLnTx/>
                <a:uFillTx/>
                <a:latin typeface="Arial" charset="0"/>
                <a:ea typeface="+mn-ea"/>
                <a:cs typeface="+mn-cs"/>
              </a:rPr>
              <a:t>4D </a:t>
            </a:r>
            <a:r>
              <a:rPr kumimoji="0" lang="en-US" sz="1800" b="0" i="1" u="none" strike="noStrike" kern="1200" cap="none" spc="0" normalizeH="0" baseline="0" noProof="0" dirty="0">
                <a:ln>
                  <a:noFill/>
                </a:ln>
                <a:solidFill>
                  <a:srgbClr val="000000"/>
                </a:solidFill>
                <a:effectLst/>
                <a:uLnTx/>
                <a:uFillTx/>
                <a:latin typeface="Arial" charset="0"/>
                <a:ea typeface="+mn-ea"/>
                <a:cs typeface="+mn-cs"/>
              </a:rPr>
              <a:t>         SSA</a:t>
            </a:r>
            <a:r>
              <a:rPr kumimoji="0" lang="en-US" sz="1800" b="0" i="1" u="none" strike="noStrike" kern="1200" cap="none" spc="0" normalizeH="0" baseline="-25000" noProof="0" dirty="0">
                <a:ln>
                  <a:noFill/>
                </a:ln>
                <a:solidFill>
                  <a:srgbClr val="000000"/>
                </a:solidFill>
                <a:effectLst/>
                <a:uLnTx/>
                <a:uFillTx/>
                <a:latin typeface="Arial" charset="0"/>
                <a:ea typeface="+mn-ea"/>
                <a:cs typeface="+mn-cs"/>
              </a:rPr>
              <a:t>443</a:t>
            </a:r>
            <a:r>
              <a:rPr kumimoji="0" lang="en-US" sz="1800" b="0" i="1" u="none" strike="noStrike" kern="1200" cap="none" spc="0" normalizeH="0" baseline="0" noProof="0" dirty="0">
                <a:ln>
                  <a:noFill/>
                </a:ln>
                <a:solidFill>
                  <a:srgbClr val="000000"/>
                </a:solidFill>
                <a:effectLst/>
                <a:uLnTx/>
                <a:uFillTx/>
                <a:latin typeface="Arial" charset="0"/>
                <a:ea typeface="+mn-ea"/>
                <a:cs typeface="+mn-cs"/>
              </a:rPr>
              <a:t>            SAE                k</a:t>
            </a:r>
            <a:r>
              <a:rPr kumimoji="0" lang="en-US" sz="1800" b="0" i="1" u="none" strike="noStrike" kern="1200" cap="none" spc="0" normalizeH="0" baseline="-25000" noProof="0" dirty="0">
                <a:ln>
                  <a:noFill/>
                </a:ln>
                <a:solidFill>
                  <a:srgbClr val="000000"/>
                </a:solidFill>
                <a:effectLst/>
                <a:uLnTx/>
                <a:uFillTx/>
                <a:latin typeface="Arial" charset="0"/>
                <a:ea typeface="+mn-ea"/>
                <a:cs typeface="+mn-cs"/>
              </a:rPr>
              <a:t>0</a:t>
            </a:r>
            <a:r>
              <a:rPr kumimoji="0" lang="en-US" sz="1800" b="0" i="1" u="none" strike="noStrike" kern="1200" cap="none" spc="0" normalizeH="0" baseline="0" noProof="0" dirty="0">
                <a:ln>
                  <a:noFill/>
                </a:ln>
                <a:solidFill>
                  <a:srgbClr val="000000"/>
                </a:solidFill>
                <a:effectLst/>
                <a:uLnTx/>
                <a:uFillTx/>
                <a:latin typeface="Arial" charset="0"/>
                <a:ea typeface="+mn-ea"/>
                <a:cs typeface="+mn-cs"/>
              </a:rPr>
              <a:t>              ALH (km)          </a:t>
            </a:r>
            <a:r>
              <a:rPr kumimoji="0" lang="en-US" sz="1800" b="0" i="1" u="none" strike="noStrike" kern="1200" cap="none" spc="0" normalizeH="0" baseline="0" noProof="0" dirty="0" err="1">
                <a:ln>
                  <a:noFill/>
                </a:ln>
                <a:solidFill>
                  <a:srgbClr val="000000"/>
                </a:solidFill>
                <a:effectLst/>
                <a:uLnTx/>
                <a:uFillTx/>
                <a:latin typeface="Arial" charset="0"/>
                <a:ea typeface="+mn-ea"/>
                <a:cs typeface="+mn-cs"/>
              </a:rPr>
              <a:t>F</a:t>
            </a:r>
            <a:r>
              <a:rPr kumimoji="0" lang="en-US" sz="1800" b="0" i="1" u="none" strike="noStrike" kern="1200" cap="none" spc="0" normalizeH="0" baseline="-25000" noProof="0" dirty="0" err="1">
                <a:ln>
                  <a:noFill/>
                </a:ln>
                <a:solidFill>
                  <a:srgbClr val="000000"/>
                </a:solidFill>
                <a:effectLst/>
                <a:uLnTx/>
                <a:uFillTx/>
                <a:latin typeface="Arial" charset="0"/>
                <a:ea typeface="+mn-ea"/>
                <a:cs typeface="+mn-cs"/>
              </a:rPr>
              <a:t>min</a:t>
            </a:r>
            <a:endParaRPr kumimoji="0" lang="en-US" sz="1800" b="0" i="1" u="none" strike="noStrike" kern="1200" cap="none" spc="0" normalizeH="0" baseline="-25000" noProof="0" dirty="0">
              <a:ln>
                <a:noFill/>
              </a:ln>
              <a:solidFill>
                <a:srgbClr val="000000"/>
              </a:solidFill>
              <a:effectLst/>
              <a:uLnTx/>
              <a:uFillTx/>
              <a:latin typeface="Arial" charset="0"/>
              <a:ea typeface="+mn-ea"/>
              <a:cs typeface="+mn-cs"/>
            </a:endParaRPr>
          </a:p>
        </p:txBody>
      </p:sp>
      <p:sp>
        <p:nvSpPr>
          <p:cNvPr id="15" name="TextBox 14">
            <a:extLst>
              <a:ext uri="{FF2B5EF4-FFF2-40B4-BE49-F238E27FC236}">
                <a16:creationId xmlns:a16="http://schemas.microsoft.com/office/drawing/2014/main" id="{519E9D2A-A057-AB29-4A8D-46D32A72548A}"/>
              </a:ext>
            </a:extLst>
          </p:cNvPr>
          <p:cNvSpPr txBox="1"/>
          <p:nvPr/>
        </p:nvSpPr>
        <p:spPr>
          <a:xfrm>
            <a:off x="3550547" y="5341312"/>
            <a:ext cx="1377300"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Arial" charset="0"/>
                <a:ea typeface="+mn-ea"/>
                <a:cs typeface="+mn-cs"/>
              </a:rPr>
              <a:t>0                    6</a:t>
            </a:r>
          </a:p>
        </p:txBody>
      </p:sp>
      <p:pic>
        <p:nvPicPr>
          <p:cNvPr id="16" name="Picture 15">
            <a:extLst>
              <a:ext uri="{FF2B5EF4-FFF2-40B4-BE49-F238E27FC236}">
                <a16:creationId xmlns:a16="http://schemas.microsoft.com/office/drawing/2014/main" id="{CF082283-FE33-0261-878E-2ACA76547D1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82231" y="5315828"/>
            <a:ext cx="1280160" cy="95433"/>
          </a:xfrm>
          <a:prstGeom prst="rect">
            <a:avLst/>
          </a:prstGeom>
        </p:spPr>
      </p:pic>
      <p:sp>
        <p:nvSpPr>
          <p:cNvPr id="17" name="TextBox 16">
            <a:extLst>
              <a:ext uri="{FF2B5EF4-FFF2-40B4-BE49-F238E27FC236}">
                <a16:creationId xmlns:a16="http://schemas.microsoft.com/office/drawing/2014/main" id="{748E4E7C-2466-E15F-D799-F23FB2AA5523}"/>
              </a:ext>
            </a:extLst>
          </p:cNvPr>
          <p:cNvSpPr txBox="1"/>
          <p:nvPr/>
        </p:nvSpPr>
        <p:spPr>
          <a:xfrm>
            <a:off x="1446007" y="5338140"/>
            <a:ext cx="1377300"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Arial" charset="0"/>
                <a:ea typeface="+mn-ea"/>
                <a:cs typeface="+mn-cs"/>
              </a:rPr>
              <a:t>2                    6</a:t>
            </a:r>
          </a:p>
        </p:txBody>
      </p:sp>
      <p:sp>
        <p:nvSpPr>
          <p:cNvPr id="18" name="TextBox 17">
            <a:extLst>
              <a:ext uri="{FF2B5EF4-FFF2-40B4-BE49-F238E27FC236}">
                <a16:creationId xmlns:a16="http://schemas.microsoft.com/office/drawing/2014/main" id="{12E16C98-F568-CA54-D60E-81BA17BE3F6B}"/>
              </a:ext>
            </a:extLst>
          </p:cNvPr>
          <p:cNvSpPr txBox="1"/>
          <p:nvPr/>
        </p:nvSpPr>
        <p:spPr>
          <a:xfrm>
            <a:off x="8201703" y="5370835"/>
            <a:ext cx="1327608"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Arial" charset="0"/>
                <a:ea typeface="+mn-ea"/>
                <a:cs typeface="+mn-cs"/>
              </a:rPr>
              <a:t>0.           0.016</a:t>
            </a:r>
          </a:p>
        </p:txBody>
      </p:sp>
      <p:sp>
        <p:nvSpPr>
          <p:cNvPr id="19" name="TextBox 18">
            <a:extLst>
              <a:ext uri="{FF2B5EF4-FFF2-40B4-BE49-F238E27FC236}">
                <a16:creationId xmlns:a16="http://schemas.microsoft.com/office/drawing/2014/main" id="{BFF71333-B771-BE34-C537-E1933EFC81B3}"/>
              </a:ext>
            </a:extLst>
          </p:cNvPr>
          <p:cNvSpPr txBox="1"/>
          <p:nvPr/>
        </p:nvSpPr>
        <p:spPr>
          <a:xfrm>
            <a:off x="5544233" y="5364816"/>
            <a:ext cx="1327608"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Arial" charset="0"/>
                <a:ea typeface="+mn-ea"/>
                <a:cs typeface="+mn-cs"/>
              </a:rPr>
              <a:t>0.85              1</a:t>
            </a:r>
          </a:p>
        </p:txBody>
      </p:sp>
      <p:pic>
        <p:nvPicPr>
          <p:cNvPr id="20" name="Picture 19">
            <a:extLst>
              <a:ext uri="{FF2B5EF4-FFF2-40B4-BE49-F238E27FC236}">
                <a16:creationId xmlns:a16="http://schemas.microsoft.com/office/drawing/2014/main" id="{B4B02E6F-FFA1-1FE6-926F-71EC29CDCBB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98775" y="5310764"/>
            <a:ext cx="1280160" cy="95433"/>
          </a:xfrm>
          <a:prstGeom prst="rect">
            <a:avLst/>
          </a:prstGeom>
        </p:spPr>
      </p:pic>
      <p:pic>
        <p:nvPicPr>
          <p:cNvPr id="21" name="Picture 20">
            <a:extLst>
              <a:ext uri="{FF2B5EF4-FFF2-40B4-BE49-F238E27FC236}">
                <a16:creationId xmlns:a16="http://schemas.microsoft.com/office/drawing/2014/main" id="{5B73AC5F-00CB-0480-FC40-392BC189A84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44233" y="5311693"/>
            <a:ext cx="1280160" cy="95433"/>
          </a:xfrm>
          <a:prstGeom prst="rect">
            <a:avLst/>
          </a:prstGeom>
        </p:spPr>
      </p:pic>
      <p:pic>
        <p:nvPicPr>
          <p:cNvPr id="22" name="Picture 21">
            <a:extLst>
              <a:ext uri="{FF2B5EF4-FFF2-40B4-BE49-F238E27FC236}">
                <a16:creationId xmlns:a16="http://schemas.microsoft.com/office/drawing/2014/main" id="{063E8338-11A0-A4E0-992A-85B369B736D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91290" y="5310764"/>
            <a:ext cx="1280160" cy="95433"/>
          </a:xfrm>
          <a:prstGeom prst="rect">
            <a:avLst/>
          </a:prstGeom>
        </p:spPr>
      </p:pic>
      <p:sp>
        <p:nvSpPr>
          <p:cNvPr id="23" name="TextBox 22">
            <a:extLst>
              <a:ext uri="{FF2B5EF4-FFF2-40B4-BE49-F238E27FC236}">
                <a16:creationId xmlns:a16="http://schemas.microsoft.com/office/drawing/2014/main" id="{DBA78DCB-BFEE-3D80-E2AB-A001FA0D1CFF}"/>
              </a:ext>
            </a:extLst>
          </p:cNvPr>
          <p:cNvSpPr txBox="1"/>
          <p:nvPr/>
        </p:nvSpPr>
        <p:spPr>
          <a:xfrm>
            <a:off x="6802085" y="5370835"/>
            <a:ext cx="1377300"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Arial" charset="0"/>
                <a:ea typeface="+mn-ea"/>
                <a:cs typeface="+mn-cs"/>
              </a:rPr>
              <a:t>0                    4</a:t>
            </a:r>
          </a:p>
        </p:txBody>
      </p:sp>
      <p:pic>
        <p:nvPicPr>
          <p:cNvPr id="24" name="Picture 23">
            <a:extLst>
              <a:ext uri="{FF2B5EF4-FFF2-40B4-BE49-F238E27FC236}">
                <a16:creationId xmlns:a16="http://schemas.microsoft.com/office/drawing/2014/main" id="{7F9D853A-6AD0-6579-8FDA-71918BD6558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57312" y="5306842"/>
            <a:ext cx="1280160" cy="95433"/>
          </a:xfrm>
          <a:prstGeom prst="rect">
            <a:avLst/>
          </a:prstGeom>
        </p:spPr>
      </p:pic>
      <p:pic>
        <p:nvPicPr>
          <p:cNvPr id="25" name="Picture 24">
            <a:extLst>
              <a:ext uri="{FF2B5EF4-FFF2-40B4-BE49-F238E27FC236}">
                <a16:creationId xmlns:a16="http://schemas.microsoft.com/office/drawing/2014/main" id="{56B9DC09-5649-A193-FAEE-B8290C1AE9B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69186" y="5315115"/>
            <a:ext cx="1280160" cy="95433"/>
          </a:xfrm>
          <a:prstGeom prst="rect">
            <a:avLst/>
          </a:prstGeom>
        </p:spPr>
      </p:pic>
      <p:sp>
        <p:nvSpPr>
          <p:cNvPr id="26" name="TextBox 25">
            <a:extLst>
              <a:ext uri="{FF2B5EF4-FFF2-40B4-BE49-F238E27FC236}">
                <a16:creationId xmlns:a16="http://schemas.microsoft.com/office/drawing/2014/main" id="{082D65B7-DF18-82B4-D121-CC99282B09D6}"/>
              </a:ext>
            </a:extLst>
          </p:cNvPr>
          <p:cNvSpPr txBox="1"/>
          <p:nvPr/>
        </p:nvSpPr>
        <p:spPr>
          <a:xfrm>
            <a:off x="9479981" y="5375186"/>
            <a:ext cx="1377300"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Arial" charset="0"/>
                <a:ea typeface="+mn-ea"/>
                <a:cs typeface="+mn-cs"/>
              </a:rPr>
              <a:t>0                    7</a:t>
            </a:r>
          </a:p>
        </p:txBody>
      </p:sp>
      <p:pic>
        <p:nvPicPr>
          <p:cNvPr id="27" name="Picture 26">
            <a:extLst>
              <a:ext uri="{FF2B5EF4-FFF2-40B4-BE49-F238E27FC236}">
                <a16:creationId xmlns:a16="http://schemas.microsoft.com/office/drawing/2014/main" id="{098D577F-2E83-4F3B-85CA-685A93CFBD5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75472" y="5315112"/>
            <a:ext cx="1280160" cy="95433"/>
          </a:xfrm>
          <a:prstGeom prst="rect">
            <a:avLst/>
          </a:prstGeom>
        </p:spPr>
      </p:pic>
      <p:sp>
        <p:nvSpPr>
          <p:cNvPr id="28" name="TextBox 27">
            <a:extLst>
              <a:ext uri="{FF2B5EF4-FFF2-40B4-BE49-F238E27FC236}">
                <a16:creationId xmlns:a16="http://schemas.microsoft.com/office/drawing/2014/main" id="{939A98DA-16E9-A44E-DC53-2A371F00580B}"/>
              </a:ext>
            </a:extLst>
          </p:cNvPr>
          <p:cNvSpPr txBox="1"/>
          <p:nvPr/>
        </p:nvSpPr>
        <p:spPr>
          <a:xfrm>
            <a:off x="10786267" y="5375183"/>
            <a:ext cx="1438214"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Arial" charset="0"/>
                <a:ea typeface="+mn-ea"/>
                <a:cs typeface="+mn-cs"/>
              </a:rPr>
              <a:t>0                10%</a:t>
            </a:r>
          </a:p>
        </p:txBody>
      </p:sp>
      <p:sp>
        <p:nvSpPr>
          <p:cNvPr id="29" name="Rectangle 28">
            <a:extLst>
              <a:ext uri="{FF2B5EF4-FFF2-40B4-BE49-F238E27FC236}">
                <a16:creationId xmlns:a16="http://schemas.microsoft.com/office/drawing/2014/main" id="{78581D9C-8451-6897-AAB7-42544A85AA67}"/>
              </a:ext>
            </a:extLst>
          </p:cNvPr>
          <p:cNvSpPr/>
          <p:nvPr/>
        </p:nvSpPr>
        <p:spPr>
          <a:xfrm>
            <a:off x="6864267" y="840259"/>
            <a:ext cx="3865041" cy="4851841"/>
          </a:xfrm>
          <a:prstGeom prst="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70324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2D04140-4190-2E2E-56DE-A5702D015C00}"/>
              </a:ext>
            </a:extLst>
          </p:cNvPr>
          <p:cNvSpPr>
            <a:spLocks noGrp="1"/>
          </p:cNvSpPr>
          <p:nvPr>
            <p:ph type="sldNum" sz="quarter" idx="12"/>
          </p:nvPr>
        </p:nvSpPr>
        <p:spPr/>
        <p:txBody>
          <a:bodyPr/>
          <a:lstStyle/>
          <a:p>
            <a:fld id="{C18795A5-5DC6-4E89-855C-E7B9590EB560}" type="slidenum">
              <a:rPr lang="en-US" smtClean="0"/>
              <a:t>6</a:t>
            </a:fld>
            <a:endParaRPr lang="en-US"/>
          </a:p>
        </p:txBody>
      </p:sp>
      <p:grpSp>
        <p:nvGrpSpPr>
          <p:cNvPr id="23" name="Group 22">
            <a:extLst>
              <a:ext uri="{FF2B5EF4-FFF2-40B4-BE49-F238E27FC236}">
                <a16:creationId xmlns:a16="http://schemas.microsoft.com/office/drawing/2014/main" id="{74AB512F-7C3A-4C12-2D3D-18AA3D26EA23}"/>
              </a:ext>
            </a:extLst>
          </p:cNvPr>
          <p:cNvGrpSpPr/>
          <p:nvPr/>
        </p:nvGrpSpPr>
        <p:grpSpPr>
          <a:xfrm>
            <a:off x="223157" y="1019817"/>
            <a:ext cx="11745686" cy="5355148"/>
            <a:chOff x="223157" y="1001202"/>
            <a:chExt cx="11745686" cy="5355148"/>
          </a:xfrm>
        </p:grpSpPr>
        <p:sp>
          <p:nvSpPr>
            <p:cNvPr id="15" name="TextBox 14">
              <a:extLst>
                <a:ext uri="{FF2B5EF4-FFF2-40B4-BE49-F238E27FC236}">
                  <a16:creationId xmlns:a16="http://schemas.microsoft.com/office/drawing/2014/main" id="{A8252999-AE8A-4399-2A87-0DC1D9441801}"/>
                </a:ext>
              </a:extLst>
            </p:cNvPr>
            <p:cNvSpPr txBox="1"/>
            <p:nvPr/>
          </p:nvSpPr>
          <p:spPr>
            <a:xfrm>
              <a:off x="2822554" y="3736428"/>
              <a:ext cx="6025990" cy="369332"/>
            </a:xfrm>
            <a:prstGeom prst="rect">
              <a:avLst/>
            </a:prstGeom>
            <a:noFill/>
          </p:spPr>
          <p:txBody>
            <a:bodyPr wrap="square" rtlCol="0">
              <a:spAutoFit/>
            </a:bodyPr>
            <a:lstStyle/>
            <a:p>
              <a:pPr algn="ctr"/>
              <a:r>
                <a:rPr lang="en-US" b="1" dirty="0">
                  <a:latin typeface="Calibri" panose="020F0502020204030204" pitchFamily="34" charset="0"/>
                  <a:cs typeface="Calibri" panose="020F0502020204030204" pitchFamily="34" charset="0"/>
                </a:rPr>
                <a:t>&lt;Global AOD 443nm Validation&gt;</a:t>
              </a:r>
            </a:p>
          </p:txBody>
        </p:sp>
        <p:grpSp>
          <p:nvGrpSpPr>
            <p:cNvPr id="22" name="Group 21">
              <a:extLst>
                <a:ext uri="{FF2B5EF4-FFF2-40B4-BE49-F238E27FC236}">
                  <a16:creationId xmlns:a16="http://schemas.microsoft.com/office/drawing/2014/main" id="{487E2156-7498-4142-6E8D-C5508E476802}"/>
                </a:ext>
              </a:extLst>
            </p:cNvPr>
            <p:cNvGrpSpPr/>
            <p:nvPr/>
          </p:nvGrpSpPr>
          <p:grpSpPr>
            <a:xfrm>
              <a:off x="223157" y="1001202"/>
              <a:ext cx="11745686" cy="5355148"/>
              <a:chOff x="223157" y="1001202"/>
              <a:chExt cx="11745686" cy="5355148"/>
            </a:xfrm>
          </p:grpSpPr>
          <p:grpSp>
            <p:nvGrpSpPr>
              <p:cNvPr id="3" name="Group 2">
                <a:extLst>
                  <a:ext uri="{FF2B5EF4-FFF2-40B4-BE49-F238E27FC236}">
                    <a16:creationId xmlns:a16="http://schemas.microsoft.com/office/drawing/2014/main" id="{0CFA8E43-4723-2127-7D0B-3F1FE1DBC66C}"/>
                  </a:ext>
                </a:extLst>
              </p:cNvPr>
              <p:cNvGrpSpPr>
                <a:grpSpLocks noChangeAspect="1"/>
              </p:cNvGrpSpPr>
              <p:nvPr/>
            </p:nvGrpSpPr>
            <p:grpSpPr>
              <a:xfrm>
                <a:off x="223157" y="1397526"/>
                <a:ext cx="11745686" cy="4958824"/>
                <a:chOff x="25838410" y="11576142"/>
                <a:chExt cx="16178428" cy="6830250"/>
              </a:xfrm>
            </p:grpSpPr>
            <p:pic>
              <p:nvPicPr>
                <p:cNvPr id="4" name="Picture 3" descr="Map&#10;&#10;Description automatically generated">
                  <a:extLst>
                    <a:ext uri="{FF2B5EF4-FFF2-40B4-BE49-F238E27FC236}">
                      <a16:creationId xmlns:a16="http://schemas.microsoft.com/office/drawing/2014/main" id="{73E1E6E7-0D7C-0A94-14A3-07D2E8752B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16039" y="15204662"/>
                  <a:ext cx="6400799" cy="3200400"/>
                </a:xfrm>
                <a:prstGeom prst="rect">
                  <a:avLst/>
                </a:prstGeom>
                <a:ln>
                  <a:noFill/>
                </a:ln>
              </p:spPr>
            </p:pic>
            <p:pic>
              <p:nvPicPr>
                <p:cNvPr id="5" name="Picture 4" descr="Chart, map&#10;&#10;Description automatically generated with medium confidence">
                  <a:extLst>
                    <a:ext uri="{FF2B5EF4-FFF2-40B4-BE49-F238E27FC236}">
                      <a16:creationId xmlns:a16="http://schemas.microsoft.com/office/drawing/2014/main" id="{391E1C3B-9B69-93BC-EED3-56F0DD2359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253606" y="15204662"/>
                  <a:ext cx="6400799" cy="3200400"/>
                </a:xfrm>
                <a:prstGeom prst="rect">
                  <a:avLst/>
                </a:prstGeom>
                <a:ln>
                  <a:noFill/>
                </a:ln>
              </p:spPr>
            </p:pic>
            <p:pic>
              <p:nvPicPr>
                <p:cNvPr id="6" name="Picture 5">
                  <a:extLst>
                    <a:ext uri="{FF2B5EF4-FFF2-40B4-BE49-F238E27FC236}">
                      <a16:creationId xmlns:a16="http://schemas.microsoft.com/office/drawing/2014/main" id="{6A17C532-9699-796E-BE14-E4143D0CBE6B}"/>
                    </a:ext>
                  </a:extLst>
                </p:cNvPr>
                <p:cNvPicPr>
                  <a:picLocks noChangeAspect="1"/>
                </p:cNvPicPr>
                <p:nvPr/>
              </p:nvPicPr>
              <p:blipFill rotWithShape="1">
                <a:blip r:embed="rId5"/>
                <a:srcRect b="1482"/>
                <a:stretch/>
              </p:blipFill>
              <p:spPr>
                <a:xfrm>
                  <a:off x="25838410" y="11576142"/>
                  <a:ext cx="5187844" cy="3200400"/>
                </a:xfrm>
                <a:prstGeom prst="rect">
                  <a:avLst/>
                </a:prstGeom>
                <a:ln>
                  <a:noFill/>
                </a:ln>
              </p:spPr>
            </p:pic>
            <p:pic>
              <p:nvPicPr>
                <p:cNvPr id="7" name="Picture 6">
                  <a:extLst>
                    <a:ext uri="{FF2B5EF4-FFF2-40B4-BE49-F238E27FC236}">
                      <a16:creationId xmlns:a16="http://schemas.microsoft.com/office/drawing/2014/main" id="{2741DF28-D63D-BE4B-ACCF-8681370F0554}"/>
                    </a:ext>
                  </a:extLst>
                </p:cNvPr>
                <p:cNvPicPr>
                  <a:picLocks noChangeAspect="1"/>
                </p:cNvPicPr>
                <p:nvPr/>
              </p:nvPicPr>
              <p:blipFill>
                <a:blip r:embed="rId6"/>
                <a:stretch>
                  <a:fillRect/>
                </a:stretch>
              </p:blipFill>
              <p:spPr>
                <a:xfrm>
                  <a:off x="31078830" y="11576142"/>
                  <a:ext cx="5407572" cy="3200400"/>
                </a:xfrm>
                <a:prstGeom prst="rect">
                  <a:avLst/>
                </a:prstGeom>
                <a:ln>
                  <a:noFill/>
                </a:ln>
              </p:spPr>
            </p:pic>
            <p:sp>
              <p:nvSpPr>
                <p:cNvPr id="8" name="Oval 7">
                  <a:extLst>
                    <a:ext uri="{FF2B5EF4-FFF2-40B4-BE49-F238E27FC236}">
                      <a16:creationId xmlns:a16="http://schemas.microsoft.com/office/drawing/2014/main" id="{B6DD6556-777D-FCF5-9072-629F071947DA}"/>
                    </a:ext>
                  </a:extLst>
                </p:cNvPr>
                <p:cNvSpPr/>
                <p:nvPr/>
              </p:nvSpPr>
              <p:spPr>
                <a:xfrm>
                  <a:off x="27668328" y="12270797"/>
                  <a:ext cx="2635912" cy="935428"/>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9" name="Oval 8">
                  <a:extLst>
                    <a:ext uri="{FF2B5EF4-FFF2-40B4-BE49-F238E27FC236}">
                      <a16:creationId xmlns:a16="http://schemas.microsoft.com/office/drawing/2014/main" id="{4FECC64F-745A-F22B-70F1-4AB8F1855B97}"/>
                    </a:ext>
                  </a:extLst>
                </p:cNvPr>
                <p:cNvSpPr/>
                <p:nvPr/>
              </p:nvSpPr>
              <p:spPr>
                <a:xfrm>
                  <a:off x="33772233" y="11729532"/>
                  <a:ext cx="1522286" cy="566683"/>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0" name="Oval 9">
                  <a:extLst>
                    <a:ext uri="{FF2B5EF4-FFF2-40B4-BE49-F238E27FC236}">
                      <a16:creationId xmlns:a16="http://schemas.microsoft.com/office/drawing/2014/main" id="{8376016E-520F-C8C7-EED9-457DF187F23B}"/>
                    </a:ext>
                  </a:extLst>
                </p:cNvPr>
                <p:cNvSpPr/>
                <p:nvPr/>
              </p:nvSpPr>
              <p:spPr>
                <a:xfrm>
                  <a:off x="31368374" y="12099644"/>
                  <a:ext cx="1522286" cy="733926"/>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11" name="Picture 10" descr="Map&#10;&#10;Description automatically generated with medium confidence">
                  <a:extLst>
                    <a:ext uri="{FF2B5EF4-FFF2-40B4-BE49-F238E27FC236}">
                      <a16:creationId xmlns:a16="http://schemas.microsoft.com/office/drawing/2014/main" id="{1785A50B-321A-7140-6C5D-40A8FF41E407}"/>
                    </a:ext>
                  </a:extLst>
                </p:cNvPr>
                <p:cNvPicPr>
                  <a:picLocks noChangeAspect="1"/>
                </p:cNvPicPr>
                <p:nvPr/>
              </p:nvPicPr>
              <p:blipFill rotWithShape="1">
                <a:blip r:embed="rId7">
                  <a:extLst>
                    <a:ext uri="{28A0092B-C50C-407E-A947-70E740481C1C}">
                      <a14:useLocalDpi xmlns:a14="http://schemas.microsoft.com/office/drawing/2010/main" val="0"/>
                    </a:ext>
                  </a:extLst>
                </a:blip>
                <a:srcRect l="14956"/>
                <a:stretch/>
              </p:blipFill>
              <p:spPr>
                <a:xfrm>
                  <a:off x="25838410" y="15205992"/>
                  <a:ext cx="5443518" cy="3200400"/>
                </a:xfrm>
                <a:prstGeom prst="rect">
                  <a:avLst/>
                </a:prstGeom>
                <a:ln>
                  <a:noFill/>
                </a:ln>
              </p:spPr>
            </p:pic>
          </p:grpSp>
          <p:sp>
            <p:nvSpPr>
              <p:cNvPr id="17" name="TextBox 16">
                <a:extLst>
                  <a:ext uri="{FF2B5EF4-FFF2-40B4-BE49-F238E27FC236}">
                    <a16:creationId xmlns:a16="http://schemas.microsoft.com/office/drawing/2014/main" id="{0DB662DD-2FBB-6EEE-CCB5-35F491754519}"/>
                  </a:ext>
                </a:extLst>
              </p:cNvPr>
              <p:cNvSpPr txBox="1"/>
              <p:nvPr/>
            </p:nvSpPr>
            <p:spPr>
              <a:xfrm>
                <a:off x="413404" y="1001202"/>
                <a:ext cx="6908401" cy="369332"/>
              </a:xfrm>
              <a:prstGeom prst="rect">
                <a:avLst/>
              </a:prstGeom>
              <a:noFill/>
            </p:spPr>
            <p:txBody>
              <a:bodyPr wrap="square" rtlCol="0">
                <a:spAutoFit/>
              </a:bodyPr>
              <a:lstStyle/>
              <a:p>
                <a:pPr algn="ctr"/>
                <a:r>
                  <a:rPr lang="en-US" b="1" dirty="0">
                    <a:latin typeface="Calibri" panose="020F0502020204030204" pitchFamily="34" charset="0"/>
                    <a:cs typeface="Calibri" panose="020F0502020204030204" pitchFamily="34" charset="0"/>
                  </a:rPr>
                  <a:t>&lt;Global SSA 443nm Validation at </a:t>
                </a:r>
                <a:r>
                  <a:rPr lang="en-US" b="1" dirty="0">
                    <a:solidFill>
                      <a:srgbClr val="FF0000"/>
                    </a:solidFill>
                    <a:latin typeface="Calibri" panose="020F0502020204030204" pitchFamily="34" charset="0"/>
                    <a:cs typeface="Calibri" panose="020F0502020204030204" pitchFamily="34" charset="0"/>
                  </a:rPr>
                  <a:t>H</a:t>
                </a:r>
                <a:r>
                  <a:rPr lang="en-US" b="1" baseline="30000" dirty="0">
                    <a:solidFill>
                      <a:srgbClr val="FF0000"/>
                    </a:solidFill>
                    <a:latin typeface="Calibri" panose="020F0502020204030204" pitchFamily="34" charset="0"/>
                    <a:cs typeface="Calibri" panose="020F0502020204030204" pitchFamily="34" charset="0"/>
                  </a:rPr>
                  <a:t>a</a:t>
                </a:r>
                <a:r>
                  <a:rPr lang="en-US" b="1" dirty="0">
                    <a:solidFill>
                      <a:srgbClr val="FF0000"/>
                    </a:solidFill>
                    <a:latin typeface="Calibri" panose="020F0502020204030204" pitchFamily="34" charset="0"/>
                    <a:cs typeface="Calibri" panose="020F0502020204030204" pitchFamily="34" charset="0"/>
                  </a:rPr>
                  <a:t>=1km (left), 4km (right) </a:t>
                </a:r>
                <a:r>
                  <a:rPr lang="en-US" b="1" dirty="0">
                    <a:latin typeface="Calibri" panose="020F0502020204030204" pitchFamily="34" charset="0"/>
                    <a:cs typeface="Calibri" panose="020F0502020204030204" pitchFamily="34" charset="0"/>
                  </a:rPr>
                  <a:t>&gt;</a:t>
                </a:r>
              </a:p>
            </p:txBody>
          </p:sp>
        </p:grpSp>
      </p:grpSp>
      <p:sp>
        <p:nvSpPr>
          <p:cNvPr id="19" name="TextBox 18">
            <a:extLst>
              <a:ext uri="{FF2B5EF4-FFF2-40B4-BE49-F238E27FC236}">
                <a16:creationId xmlns:a16="http://schemas.microsoft.com/office/drawing/2014/main" id="{6B7FEFE4-6A67-F945-CD58-8687D60C3113}"/>
              </a:ext>
            </a:extLst>
          </p:cNvPr>
          <p:cNvSpPr txBox="1"/>
          <p:nvPr/>
        </p:nvSpPr>
        <p:spPr>
          <a:xfrm>
            <a:off x="7991867" y="1685002"/>
            <a:ext cx="3781033" cy="1077218"/>
          </a:xfrm>
          <a:prstGeom prst="rect">
            <a:avLst/>
          </a:prstGeom>
          <a:noFill/>
          <a:ln>
            <a:noFill/>
          </a:ln>
        </p:spPr>
        <p:txBody>
          <a:bodyPr wrap="square" rtlCol="0">
            <a:spAutoFit/>
          </a:bodyPr>
          <a:lstStyle/>
          <a:p>
            <a:pPr marL="457254" indent="-457254" fontAlgn="base">
              <a:spcAft>
                <a:spcPts val="600"/>
              </a:spcAft>
              <a:buFont typeface="Arial" panose="020B0604020202020204" pitchFamily="34" charset="0"/>
              <a:buChar char="•"/>
            </a:pPr>
            <a:r>
              <a:rPr lang="pt-BR" altLang="ko-KR" dirty="0" err="1">
                <a:latin typeface="Calibri" panose="020F0502020204030204" pitchFamily="34" charset="0"/>
                <a:ea typeface="Arial Unicode MS" pitchFamily="50" charset="-127"/>
                <a:cs typeface="Calibri" panose="020F0502020204030204" pitchFamily="34" charset="0"/>
              </a:rPr>
              <a:t>Spatio</a:t>
            </a:r>
            <a:r>
              <a:rPr lang="pt-BR" altLang="ko-KR" dirty="0">
                <a:latin typeface="Calibri" panose="020F0502020204030204" pitchFamily="34" charset="0"/>
                <a:ea typeface="Arial Unicode MS" pitchFamily="50" charset="-127"/>
                <a:cs typeface="Calibri" panose="020F0502020204030204" pitchFamily="34" charset="0"/>
              </a:rPr>
              <a:t>-temporal range    </a:t>
            </a:r>
          </a:p>
          <a:p>
            <a:pPr marL="742950" lvl="1" indent="-285750" fontAlgn="base">
              <a:spcAft>
                <a:spcPts val="600"/>
              </a:spcAft>
              <a:buFontTx/>
              <a:buChar char="-"/>
            </a:pPr>
            <a:r>
              <a:rPr lang="pt-BR" altLang="ko-KR" dirty="0">
                <a:latin typeface="Calibri" panose="020F0502020204030204" pitchFamily="34" charset="0"/>
                <a:ea typeface="Arial Unicode MS" pitchFamily="50" charset="-127"/>
                <a:cs typeface="Calibri" panose="020F0502020204030204" pitchFamily="34" charset="0"/>
              </a:rPr>
              <a:t>AOD: ± 20km, ± 30min    </a:t>
            </a:r>
          </a:p>
          <a:p>
            <a:pPr marL="742950" lvl="1" indent="-285750" fontAlgn="base">
              <a:spcAft>
                <a:spcPts val="600"/>
              </a:spcAft>
              <a:buFontTx/>
              <a:buChar char="-"/>
            </a:pPr>
            <a:r>
              <a:rPr lang="pt-BR" altLang="ko-KR" dirty="0">
                <a:latin typeface="Calibri" panose="020F0502020204030204" pitchFamily="34" charset="0"/>
                <a:ea typeface="Arial Unicode MS" pitchFamily="50" charset="-127"/>
                <a:cs typeface="Calibri" panose="020F0502020204030204" pitchFamily="34" charset="0"/>
              </a:rPr>
              <a:t>SSA: ± 30km, ± 3h</a:t>
            </a:r>
          </a:p>
        </p:txBody>
      </p:sp>
      <p:sp>
        <p:nvSpPr>
          <p:cNvPr id="25" name="TextBox 24">
            <a:extLst>
              <a:ext uri="{FF2B5EF4-FFF2-40B4-BE49-F238E27FC236}">
                <a16:creationId xmlns:a16="http://schemas.microsoft.com/office/drawing/2014/main" id="{F8B89CAD-9D8B-289C-B6F7-5B05787B1A8C}"/>
              </a:ext>
            </a:extLst>
          </p:cNvPr>
          <p:cNvSpPr txBox="1"/>
          <p:nvPr/>
        </p:nvSpPr>
        <p:spPr>
          <a:xfrm>
            <a:off x="404765" y="5836898"/>
            <a:ext cx="11564078"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R                                                    RMSE                                               MBE</a:t>
            </a:r>
          </a:p>
        </p:txBody>
      </p:sp>
      <p:pic>
        <p:nvPicPr>
          <p:cNvPr id="20" name="Picture 19">
            <a:extLst>
              <a:ext uri="{FF2B5EF4-FFF2-40B4-BE49-F238E27FC236}">
                <a16:creationId xmlns:a16="http://schemas.microsoft.com/office/drawing/2014/main" id="{8A178E1F-8066-D4B6-35C4-D1D6B78FB88E}"/>
              </a:ext>
            </a:extLst>
          </p:cNvPr>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23" y="0"/>
            <a:ext cx="1104900" cy="914400"/>
          </a:xfrm>
          <a:prstGeom prst="rect">
            <a:avLst/>
          </a:prstGeom>
        </p:spPr>
      </p:pic>
      <p:sp>
        <p:nvSpPr>
          <p:cNvPr id="12" name="TextBox 11">
            <a:extLst>
              <a:ext uri="{FF2B5EF4-FFF2-40B4-BE49-F238E27FC236}">
                <a16:creationId xmlns:a16="http://schemas.microsoft.com/office/drawing/2014/main" id="{D72BA2B7-5846-F97B-7113-6EA04F31B09A}"/>
              </a:ext>
            </a:extLst>
          </p:cNvPr>
          <p:cNvSpPr txBox="1"/>
          <p:nvPr/>
        </p:nvSpPr>
        <p:spPr>
          <a:xfrm>
            <a:off x="388664" y="174893"/>
            <a:ext cx="11437529" cy="5232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80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Validation of MAIAC EPIC AOD and SSA against AERONET</a:t>
            </a:r>
          </a:p>
        </p:txBody>
      </p:sp>
    </p:spTree>
    <p:extLst>
      <p:ext uri="{BB962C8B-B14F-4D97-AF65-F5344CB8AC3E}">
        <p14:creationId xmlns:p14="http://schemas.microsoft.com/office/powerpoint/2010/main" val="23953466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Calendar&#10;&#10;Description automatically generated with low confidence">
            <a:extLst>
              <a:ext uri="{FF2B5EF4-FFF2-40B4-BE49-F238E27FC236}">
                <a16:creationId xmlns:a16="http://schemas.microsoft.com/office/drawing/2014/main" id="{DDE7EC8D-4553-41AE-BA88-816E1A660E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97030" y="275125"/>
            <a:ext cx="8994995" cy="6582875"/>
          </a:xfrm>
          <a:prstGeom prst="rect">
            <a:avLst/>
          </a:prstGeom>
        </p:spPr>
      </p:pic>
      <p:sp>
        <p:nvSpPr>
          <p:cNvPr id="4" name="Slide Number Placeholder 3">
            <a:extLst>
              <a:ext uri="{FF2B5EF4-FFF2-40B4-BE49-F238E27FC236}">
                <a16:creationId xmlns:a16="http://schemas.microsoft.com/office/drawing/2014/main" id="{C8A77750-9951-4A2B-A397-C3EB3EF51105}"/>
              </a:ext>
            </a:extLst>
          </p:cNvPr>
          <p:cNvSpPr>
            <a:spLocks noGrp="1"/>
          </p:cNvSpPr>
          <p:nvPr>
            <p:ph type="sldNum" sz="quarter" idx="12"/>
          </p:nvPr>
        </p:nvSpPr>
        <p:spPr/>
        <p:txBody>
          <a:bodyPr/>
          <a:lstStyle/>
          <a:p>
            <a:fld id="{C18795A5-5DC6-4E89-855C-E7B9590EB560}" type="slidenum">
              <a:rPr lang="en-US" smtClean="0"/>
              <a:t>7</a:t>
            </a:fld>
            <a:endParaRPr lang="en-US"/>
          </a:p>
        </p:txBody>
      </p:sp>
      <p:sp>
        <p:nvSpPr>
          <p:cNvPr id="34" name="TextBox 33">
            <a:extLst>
              <a:ext uri="{FF2B5EF4-FFF2-40B4-BE49-F238E27FC236}">
                <a16:creationId xmlns:a16="http://schemas.microsoft.com/office/drawing/2014/main" id="{D391674D-D331-4747-A159-A92C49B4B69B}"/>
              </a:ext>
            </a:extLst>
          </p:cNvPr>
          <p:cNvSpPr txBox="1"/>
          <p:nvPr/>
        </p:nvSpPr>
        <p:spPr>
          <a:xfrm>
            <a:off x="84881" y="895086"/>
            <a:ext cx="3750379" cy="5693866"/>
          </a:xfrm>
          <a:prstGeom prst="rect">
            <a:avLst/>
          </a:prstGeom>
          <a:noFill/>
        </p:spPr>
        <p:txBody>
          <a:bodyPr wrap="square" rtlCol="0">
            <a:spAutoFit/>
          </a:bodyPr>
          <a:lstStyle/>
          <a:p>
            <a:pPr marL="285750" indent="-285750">
              <a:buFont typeface="Wingdings" panose="05000000000000000000" pitchFamily="2" charset="2"/>
              <a:buChar char="q"/>
            </a:pPr>
            <a:r>
              <a:rPr lang="en-US" sz="1400" kern="100" dirty="0">
                <a:effectLst/>
                <a:latin typeface="Arial" panose="020B0604020202020204" pitchFamily="34" charset="0"/>
                <a:ea typeface="Malgun Gothic" panose="020B0503020000020004" pitchFamily="34" charset="-127"/>
                <a:cs typeface="Arial" panose="020B0604020202020204" pitchFamily="34" charset="0"/>
              </a:rPr>
              <a:t>2015-2020, AOD &gt; 0.6</a:t>
            </a:r>
          </a:p>
          <a:p>
            <a:pPr marL="285750" indent="-285750">
              <a:buFont typeface="Wingdings" panose="05000000000000000000" pitchFamily="2" charset="2"/>
              <a:buChar char="q"/>
            </a:pPr>
            <a:endParaRPr lang="en-US" sz="1400" kern="100" dirty="0">
              <a:latin typeface="Arial" panose="020B0604020202020204" pitchFamily="34" charset="0"/>
              <a:ea typeface="Malgun Gothic" panose="020B0503020000020004" pitchFamily="34" charset="-127"/>
              <a:cs typeface="Arial" panose="020B0604020202020204" pitchFamily="34" charset="0"/>
            </a:endParaRPr>
          </a:p>
          <a:p>
            <a:pPr marL="285750" indent="-285750">
              <a:buFont typeface="Wingdings" panose="05000000000000000000" pitchFamily="2" charset="2"/>
              <a:buChar char="q"/>
            </a:pPr>
            <a:r>
              <a:rPr lang="en-US" sz="1400" kern="100" dirty="0">
                <a:effectLst/>
                <a:latin typeface="Arial" panose="020B0604020202020204" pitchFamily="34" charset="0"/>
                <a:ea typeface="Malgun Gothic" panose="020B0503020000020004" pitchFamily="34" charset="-127"/>
                <a:cs typeface="Arial" panose="020B0604020202020204" pitchFamily="34" charset="0"/>
              </a:rPr>
              <a:t>North America </a:t>
            </a:r>
          </a:p>
          <a:p>
            <a:pPr marL="742950" lvl="1" indent="-285750">
              <a:buFont typeface="Arial" panose="020B0604020202020204" pitchFamily="34" charset="0"/>
              <a:buChar char="•"/>
            </a:pPr>
            <a:r>
              <a:rPr lang="en-US" sz="1400" kern="100" dirty="0">
                <a:effectLst/>
                <a:latin typeface="Arial" panose="020B0604020202020204" pitchFamily="34" charset="0"/>
                <a:ea typeface="Malgun Gothic" panose="020B0503020000020004" pitchFamily="34" charset="-127"/>
                <a:cs typeface="Arial" panose="020B0604020202020204" pitchFamily="34" charset="0"/>
              </a:rPr>
              <a:t>High-frequency samples: western US, Canada, BC. </a:t>
            </a:r>
          </a:p>
          <a:p>
            <a:pPr marL="742950" lvl="1" indent="-285750">
              <a:buFont typeface="Arial" panose="020B0604020202020204" pitchFamily="34" charset="0"/>
              <a:buChar char="•"/>
            </a:pPr>
            <a:r>
              <a:rPr lang="en-US" sz="1400" kern="100" dirty="0">
                <a:latin typeface="Arial" panose="020B0604020202020204" pitchFamily="34" charset="0"/>
                <a:ea typeface="Malgun Gothic" panose="020B0503020000020004" pitchFamily="34" charset="-127"/>
                <a:cs typeface="Arial" panose="020B0604020202020204" pitchFamily="34" charset="0"/>
                <a:sym typeface="Wingdings" panose="05000000000000000000" pitchFamily="2" charset="2"/>
              </a:rPr>
              <a:t>High </a:t>
            </a:r>
            <a:r>
              <a:rPr lang="en-US" sz="1400" kern="100" dirty="0" err="1">
                <a:latin typeface="Arial" panose="020B0604020202020204" pitchFamily="34" charset="0"/>
                <a:ea typeface="Malgun Gothic" panose="020B0503020000020004" pitchFamily="34" charset="-127"/>
                <a:cs typeface="Arial" panose="020B0604020202020204" pitchFamily="34" charset="0"/>
                <a:sym typeface="Wingdings" panose="05000000000000000000" pitchFamily="2" charset="2"/>
              </a:rPr>
              <a:t>BrC</a:t>
            </a:r>
            <a:r>
              <a:rPr lang="en-US" sz="1400" kern="100" dirty="0">
                <a:latin typeface="Arial" panose="020B0604020202020204" pitchFamily="34" charset="0"/>
                <a:ea typeface="Malgun Gothic" panose="020B0503020000020004" pitchFamily="34" charset="-127"/>
                <a:cs typeface="Arial" panose="020B0604020202020204" pitchFamily="34" charset="0"/>
                <a:sym typeface="Wingdings" panose="05000000000000000000" pitchFamily="2" charset="2"/>
              </a:rPr>
              <a:t>/BC ratio over west US</a:t>
            </a:r>
            <a:endParaRPr lang="en-US" sz="1400" kern="100" dirty="0">
              <a:effectLst/>
              <a:latin typeface="Arial" panose="020B0604020202020204" pitchFamily="34" charset="0"/>
              <a:ea typeface="Malgun Gothic" panose="020B0503020000020004" pitchFamily="34" charset="-127"/>
              <a:cs typeface="Arial" panose="020B0604020202020204" pitchFamily="34" charset="0"/>
              <a:sym typeface="Wingdings" panose="05000000000000000000" pitchFamily="2" charset="2"/>
            </a:endParaRPr>
          </a:p>
          <a:p>
            <a:pPr lvl="1"/>
            <a:endParaRPr lang="en-US" sz="1400" kern="100" dirty="0">
              <a:effectLst/>
              <a:latin typeface="Arial" panose="020B0604020202020204" pitchFamily="34" charset="0"/>
              <a:ea typeface="Malgun Gothic" panose="020B0503020000020004" pitchFamily="34" charset="-127"/>
              <a:cs typeface="Arial" panose="020B0604020202020204" pitchFamily="34" charset="0"/>
            </a:endParaRPr>
          </a:p>
          <a:p>
            <a:pPr marL="285750" indent="-285750">
              <a:buFont typeface="Wingdings" panose="05000000000000000000" pitchFamily="2" charset="2"/>
              <a:buChar char="q"/>
            </a:pPr>
            <a:r>
              <a:rPr lang="en-US" sz="1400" kern="100" dirty="0">
                <a:latin typeface="Arial" panose="020B0604020202020204" pitchFamily="34" charset="0"/>
                <a:ea typeface="Malgun Gothic" panose="020B0503020000020004" pitchFamily="34" charset="-127"/>
                <a:cs typeface="Arial" panose="020B0604020202020204" pitchFamily="34" charset="0"/>
              </a:rPr>
              <a:t>South America</a:t>
            </a:r>
          </a:p>
          <a:p>
            <a:pPr marL="742950" lvl="1" indent="-285750">
              <a:buFont typeface="Arial" panose="020B0604020202020204" pitchFamily="34" charset="0"/>
              <a:buChar char="•"/>
            </a:pPr>
            <a:r>
              <a:rPr lang="en-US" sz="1400" kern="100" dirty="0">
                <a:latin typeface="Arial" panose="020B0604020202020204" pitchFamily="34" charset="0"/>
                <a:ea typeface="Malgun Gothic" panose="020B0503020000020004" pitchFamily="34" charset="-127"/>
                <a:cs typeface="Arial" panose="020B0604020202020204" pitchFamily="34" charset="0"/>
              </a:rPr>
              <a:t>Deforestation, climate (El Nino, ENSO related drought)</a:t>
            </a:r>
          </a:p>
          <a:p>
            <a:pPr marL="742950" lvl="1" indent="-285750">
              <a:buFont typeface="Arial" panose="020B0604020202020204" pitchFamily="34" charset="0"/>
              <a:buChar char="•"/>
            </a:pPr>
            <a:r>
              <a:rPr lang="en-US" sz="1400" kern="100" dirty="0">
                <a:latin typeface="Arial" panose="020B0604020202020204" pitchFamily="34" charset="0"/>
                <a:ea typeface="Malgun Gothic" panose="020B0503020000020004" pitchFamily="34" charset="-127"/>
                <a:cs typeface="Arial" panose="020B0604020202020204" pitchFamily="34" charset="0"/>
              </a:rPr>
              <a:t>Mean AOD: 1.0-1.8, SSA~0.95</a:t>
            </a:r>
          </a:p>
          <a:p>
            <a:pPr marL="742950" lvl="1" indent="-285750">
              <a:buFont typeface="Arial" panose="020B0604020202020204" pitchFamily="34" charset="0"/>
              <a:buChar char="•"/>
            </a:pPr>
            <a:r>
              <a:rPr lang="en-US" sz="1400" kern="100" dirty="0">
                <a:solidFill>
                  <a:srgbClr val="FF0000"/>
                </a:solidFill>
                <a:latin typeface="Arial" panose="020B0604020202020204" pitchFamily="34" charset="0"/>
                <a:ea typeface="Malgun Gothic" panose="020B0503020000020004" pitchFamily="34" charset="-127"/>
                <a:cs typeface="Arial" panose="020B0604020202020204" pitchFamily="34" charset="0"/>
              </a:rPr>
              <a:t>relatively low BC (3-5 mg/m</a:t>
            </a:r>
            <a:r>
              <a:rPr lang="en-US" sz="1400" kern="100" baseline="30000" dirty="0">
                <a:solidFill>
                  <a:srgbClr val="FF0000"/>
                </a:solidFill>
                <a:latin typeface="Arial" panose="020B0604020202020204" pitchFamily="34" charset="0"/>
                <a:ea typeface="Malgun Gothic" panose="020B0503020000020004" pitchFamily="34" charset="-127"/>
                <a:cs typeface="Arial" panose="020B0604020202020204" pitchFamily="34" charset="0"/>
              </a:rPr>
              <a:t>2</a:t>
            </a:r>
            <a:r>
              <a:rPr lang="en-US" sz="1400" kern="100" dirty="0">
                <a:solidFill>
                  <a:srgbClr val="FF0000"/>
                </a:solidFill>
                <a:latin typeface="Arial" panose="020B0604020202020204" pitchFamily="34" charset="0"/>
                <a:ea typeface="Malgun Gothic" panose="020B0503020000020004" pitchFamily="34" charset="-127"/>
                <a:cs typeface="Arial" panose="020B0604020202020204" pitchFamily="34" charset="0"/>
              </a:rPr>
              <a:t>)</a:t>
            </a:r>
          </a:p>
          <a:p>
            <a:pPr marL="742950" lvl="1" indent="-285750">
              <a:buFont typeface="Wingdings" panose="05000000000000000000" pitchFamily="2" charset="2"/>
              <a:buChar char="à"/>
            </a:pPr>
            <a:r>
              <a:rPr lang="en-US" sz="1400" kern="100" dirty="0">
                <a:solidFill>
                  <a:srgbClr val="FF0000"/>
                </a:solidFill>
                <a:effectLst/>
                <a:latin typeface="Arial" panose="020B0604020202020204" pitchFamily="34" charset="0"/>
                <a:ea typeface="Malgun Gothic" panose="020B0503020000020004" pitchFamily="34" charset="-127"/>
                <a:cs typeface="Arial" panose="020B0604020202020204" pitchFamily="34" charset="0"/>
                <a:sym typeface="Wingdings" panose="05000000000000000000" pitchFamily="2" charset="2"/>
              </a:rPr>
              <a:t>Agreed with GRASP-component</a:t>
            </a:r>
          </a:p>
          <a:p>
            <a:pPr marL="742950" lvl="1" indent="-285750">
              <a:buFont typeface="Wingdings" panose="05000000000000000000" pitchFamily="2" charset="2"/>
              <a:buChar char="à"/>
            </a:pPr>
            <a:endParaRPr lang="en-US" sz="1400" kern="100" dirty="0">
              <a:latin typeface="Arial" panose="020B0604020202020204" pitchFamily="34" charset="0"/>
              <a:ea typeface="Malgun Gothic" panose="020B0503020000020004" pitchFamily="34" charset="-127"/>
              <a:cs typeface="Arial" panose="020B0604020202020204" pitchFamily="34" charset="0"/>
            </a:endParaRPr>
          </a:p>
          <a:p>
            <a:pPr marL="285750" indent="-285750">
              <a:buFont typeface="Wingdings" panose="05000000000000000000" pitchFamily="2" charset="2"/>
              <a:buChar char="q"/>
            </a:pPr>
            <a:r>
              <a:rPr lang="en-US" sz="1400" kern="100" dirty="0">
                <a:effectLst/>
                <a:latin typeface="Arial" panose="020B0604020202020204" pitchFamily="34" charset="0"/>
                <a:ea typeface="Malgun Gothic" panose="020B0503020000020004" pitchFamily="34" charset="-127"/>
                <a:cs typeface="Arial" panose="020B0604020202020204" pitchFamily="34" charset="0"/>
              </a:rPr>
              <a:t>Central Africa</a:t>
            </a:r>
            <a:endParaRPr lang="en-US" sz="1400" dirty="0">
              <a:effectLst/>
              <a:latin typeface="Arial" panose="020B0604020202020204" pitchFamily="34" charset="0"/>
              <a:ea typeface="Malgun Gothic" panose="020B0503020000020004" pitchFamily="34" charset="-127"/>
              <a:cs typeface="Arial" panose="020B0604020202020204" pitchFamily="34" charset="0"/>
            </a:endParaRPr>
          </a:p>
          <a:p>
            <a:pPr marL="742950" lvl="1" indent="-285750">
              <a:buFont typeface="Arial" panose="020B0604020202020204" pitchFamily="34" charset="0"/>
              <a:buChar char="•"/>
            </a:pPr>
            <a:r>
              <a:rPr lang="en-US" sz="1400" kern="100" dirty="0">
                <a:latin typeface="Arial" panose="020B0604020202020204" pitchFamily="34" charset="0"/>
                <a:ea typeface="Malgun Gothic" panose="020B0503020000020004" pitchFamily="34" charset="-127"/>
                <a:cs typeface="Arial" panose="020B0604020202020204" pitchFamily="34" charset="0"/>
              </a:rPr>
              <a:t>Massive source of smoke: wildfire, agricultural, industrial..</a:t>
            </a:r>
          </a:p>
          <a:p>
            <a:pPr marL="742950" lvl="1" indent="-285750">
              <a:buFont typeface="Arial" panose="020B0604020202020204" pitchFamily="34" charset="0"/>
              <a:buChar char="•"/>
            </a:pPr>
            <a:r>
              <a:rPr lang="en-US" sz="1400" kern="100" dirty="0">
                <a:latin typeface="Arial" panose="020B0604020202020204" pitchFamily="34" charset="0"/>
                <a:ea typeface="Malgun Gothic" panose="020B0503020000020004" pitchFamily="34" charset="-127"/>
                <a:cs typeface="Arial" panose="020B0604020202020204" pitchFamily="34" charset="0"/>
              </a:rPr>
              <a:t>High number of samples, high BC concentration </a:t>
            </a:r>
            <a:r>
              <a:rPr lang="en-US" sz="1400" kern="100" dirty="0">
                <a:latin typeface="Arial" panose="020B0604020202020204" pitchFamily="34" charset="0"/>
                <a:ea typeface="Malgun Gothic" panose="020B0503020000020004" pitchFamily="34" charset="-127"/>
                <a:cs typeface="Arial" panose="020B0604020202020204" pitchFamily="34" charset="0"/>
                <a:sym typeface="Wingdings" panose="05000000000000000000" pitchFamily="2" charset="2"/>
              </a:rPr>
              <a:t> Agree with GRASP-component</a:t>
            </a:r>
          </a:p>
          <a:p>
            <a:pPr marL="742950" lvl="1" indent="-285750">
              <a:buFont typeface="Arial" panose="020B0604020202020204" pitchFamily="34" charset="0"/>
              <a:buChar char="•"/>
            </a:pPr>
            <a:r>
              <a:rPr lang="en-US" sz="1400" kern="100" dirty="0" err="1">
                <a:solidFill>
                  <a:srgbClr val="FF0000"/>
                </a:solidFill>
                <a:latin typeface="Arial" panose="020B0604020202020204" pitchFamily="34" charset="0"/>
                <a:ea typeface="Malgun Gothic" panose="020B0503020000020004" pitchFamily="34" charset="-127"/>
                <a:cs typeface="Arial" panose="020B0604020202020204" pitchFamily="34" charset="0"/>
                <a:sym typeface="Wingdings" panose="05000000000000000000" pitchFamily="2" charset="2"/>
              </a:rPr>
              <a:t>BrC</a:t>
            </a:r>
            <a:r>
              <a:rPr lang="en-US" sz="1400" kern="100" dirty="0">
                <a:solidFill>
                  <a:srgbClr val="FF0000"/>
                </a:solidFill>
                <a:latin typeface="Arial" panose="020B0604020202020204" pitchFamily="34" charset="0"/>
                <a:ea typeface="Malgun Gothic" panose="020B0503020000020004" pitchFamily="34" charset="-127"/>
                <a:cs typeface="Arial" panose="020B0604020202020204" pitchFamily="34" charset="0"/>
                <a:sym typeface="Wingdings" panose="05000000000000000000" pitchFamily="2" charset="2"/>
              </a:rPr>
              <a:t> concentration significantly low</a:t>
            </a:r>
            <a:endParaRPr lang="en-US" sz="1400" kern="100" dirty="0">
              <a:solidFill>
                <a:srgbClr val="FF0000"/>
              </a:solidFill>
              <a:latin typeface="Arial" panose="020B0604020202020204" pitchFamily="34" charset="0"/>
              <a:ea typeface="Malgun Gothic" panose="020B0503020000020004" pitchFamily="34" charset="-127"/>
              <a:cs typeface="Arial" panose="020B0604020202020204" pitchFamily="34" charset="0"/>
            </a:endParaRPr>
          </a:p>
          <a:p>
            <a:pPr marL="285750" indent="-285750">
              <a:buFont typeface="Wingdings" panose="05000000000000000000" pitchFamily="2" charset="2"/>
              <a:buChar char="q"/>
            </a:pPr>
            <a:endParaRPr lang="en-US" sz="1400" kern="100" dirty="0">
              <a:effectLst/>
              <a:latin typeface="Arial" panose="020B0604020202020204" pitchFamily="34" charset="0"/>
              <a:ea typeface="Malgun Gothic" panose="020B0503020000020004" pitchFamily="34" charset="-127"/>
              <a:cs typeface="Arial" panose="020B0604020202020204" pitchFamily="34" charset="0"/>
            </a:endParaRPr>
          </a:p>
          <a:p>
            <a:pPr marL="285750" indent="-285750">
              <a:buFont typeface="Wingdings" panose="05000000000000000000" pitchFamily="2" charset="2"/>
              <a:buChar char="q"/>
            </a:pPr>
            <a:r>
              <a:rPr lang="en-US" sz="1400" kern="100" dirty="0">
                <a:latin typeface="Arial" panose="020B0604020202020204" pitchFamily="34" charset="0"/>
                <a:ea typeface="Malgun Gothic" panose="020B0503020000020004" pitchFamily="34" charset="-127"/>
                <a:cs typeface="Arial" panose="020B0604020202020204" pitchFamily="34" charset="0"/>
              </a:rPr>
              <a:t>Southeast Asia</a:t>
            </a:r>
          </a:p>
          <a:p>
            <a:pPr marL="742950" lvl="1" indent="-285750">
              <a:buFont typeface="Arial" panose="020B0604020202020204" pitchFamily="34" charset="0"/>
              <a:buChar char="•"/>
            </a:pPr>
            <a:r>
              <a:rPr lang="en-US" sz="1400" kern="100" dirty="0">
                <a:effectLst/>
                <a:latin typeface="Arial" panose="020B0604020202020204" pitchFamily="34" charset="0"/>
                <a:ea typeface="Malgun Gothic" panose="020B0503020000020004" pitchFamily="34" charset="-127"/>
                <a:cs typeface="Arial" panose="020B0604020202020204" pitchFamily="34" charset="0"/>
              </a:rPr>
              <a:t>High AOD, BC, </a:t>
            </a:r>
            <a:r>
              <a:rPr lang="en-US" sz="1400" kern="100" dirty="0" err="1">
                <a:effectLst/>
                <a:latin typeface="Arial" panose="020B0604020202020204" pitchFamily="34" charset="0"/>
                <a:ea typeface="Malgun Gothic" panose="020B0503020000020004" pitchFamily="34" charset="-127"/>
                <a:cs typeface="Arial" panose="020B0604020202020204" pitchFamily="34" charset="0"/>
              </a:rPr>
              <a:t>BrC</a:t>
            </a:r>
            <a:r>
              <a:rPr lang="en-US" sz="1400" kern="100" dirty="0">
                <a:effectLst/>
                <a:latin typeface="Arial" panose="020B0604020202020204" pitchFamily="34" charset="0"/>
                <a:ea typeface="Malgun Gothic" panose="020B0503020000020004" pitchFamily="34" charset="-127"/>
                <a:cs typeface="Arial" panose="020B0604020202020204" pitchFamily="34" charset="0"/>
              </a:rPr>
              <a:t> over Laos</a:t>
            </a:r>
          </a:p>
          <a:p>
            <a:pPr lvl="1"/>
            <a:r>
              <a:rPr lang="en-US" sz="1400" kern="100" dirty="0">
                <a:effectLst/>
                <a:latin typeface="Arial" panose="020B0604020202020204" pitchFamily="34" charset="0"/>
                <a:ea typeface="Malgun Gothic" panose="020B0503020000020004" pitchFamily="34" charset="-127"/>
                <a:cs typeface="Arial" panose="020B0604020202020204" pitchFamily="34" charset="0"/>
                <a:sym typeface="Wingdings" panose="05000000000000000000" pitchFamily="2" charset="2"/>
              </a:rPr>
              <a:t> In line with other studies</a:t>
            </a:r>
            <a:endParaRPr lang="en-US" sz="1400" kern="100" dirty="0">
              <a:effectLst/>
              <a:latin typeface="Arial" panose="020B0604020202020204" pitchFamily="34" charset="0"/>
              <a:ea typeface="Malgun Gothic" panose="020B0503020000020004" pitchFamily="34" charset="-127"/>
              <a:cs typeface="Arial" panose="020B0604020202020204" pitchFamily="34" charset="0"/>
            </a:endParaRPr>
          </a:p>
        </p:txBody>
      </p:sp>
      <p:sp>
        <p:nvSpPr>
          <p:cNvPr id="2" name="TextBox 1">
            <a:extLst>
              <a:ext uri="{FF2B5EF4-FFF2-40B4-BE49-F238E27FC236}">
                <a16:creationId xmlns:a16="http://schemas.microsoft.com/office/drawing/2014/main" id="{EC2C6EBB-2430-490F-81D4-4D9815F98589}"/>
              </a:ext>
            </a:extLst>
          </p:cNvPr>
          <p:cNvSpPr txBox="1"/>
          <p:nvPr/>
        </p:nvSpPr>
        <p:spPr>
          <a:xfrm>
            <a:off x="11233679" y="1636727"/>
            <a:ext cx="958321" cy="707886"/>
          </a:xfrm>
          <a:prstGeom prst="rect">
            <a:avLst/>
          </a:prstGeom>
          <a:noFill/>
        </p:spPr>
        <p:txBody>
          <a:bodyPr wrap="square" rtlCol="0">
            <a:spAutoFit/>
          </a:bodyPr>
          <a:lstStyle/>
          <a:p>
            <a:r>
              <a:rPr lang="en-US" sz="4000" b="1" dirty="0"/>
              <a:t>5.2</a:t>
            </a:r>
          </a:p>
        </p:txBody>
      </p:sp>
      <p:sp>
        <p:nvSpPr>
          <p:cNvPr id="7" name="TextBox 6">
            <a:extLst>
              <a:ext uri="{FF2B5EF4-FFF2-40B4-BE49-F238E27FC236}">
                <a16:creationId xmlns:a16="http://schemas.microsoft.com/office/drawing/2014/main" id="{0993ED67-3213-46C9-A04D-273A59FC9592}"/>
              </a:ext>
            </a:extLst>
          </p:cNvPr>
          <p:cNvSpPr txBox="1"/>
          <p:nvPr/>
        </p:nvSpPr>
        <p:spPr>
          <a:xfrm>
            <a:off x="11233679" y="2858676"/>
            <a:ext cx="958321" cy="707886"/>
          </a:xfrm>
          <a:prstGeom prst="rect">
            <a:avLst/>
          </a:prstGeom>
          <a:noFill/>
        </p:spPr>
        <p:txBody>
          <a:bodyPr wrap="square" rtlCol="0">
            <a:spAutoFit/>
          </a:bodyPr>
          <a:lstStyle/>
          <a:p>
            <a:r>
              <a:rPr lang="en-US" sz="4000" b="1" dirty="0"/>
              <a:t>5.9</a:t>
            </a:r>
          </a:p>
        </p:txBody>
      </p:sp>
      <p:sp>
        <p:nvSpPr>
          <p:cNvPr id="8" name="TextBox 7">
            <a:extLst>
              <a:ext uri="{FF2B5EF4-FFF2-40B4-BE49-F238E27FC236}">
                <a16:creationId xmlns:a16="http://schemas.microsoft.com/office/drawing/2014/main" id="{DC8C714A-0651-4390-9FFC-AEC98477BA20}"/>
              </a:ext>
            </a:extLst>
          </p:cNvPr>
          <p:cNvSpPr txBox="1"/>
          <p:nvPr/>
        </p:nvSpPr>
        <p:spPr>
          <a:xfrm>
            <a:off x="11233678" y="4253570"/>
            <a:ext cx="958321" cy="707886"/>
          </a:xfrm>
          <a:prstGeom prst="rect">
            <a:avLst/>
          </a:prstGeom>
          <a:noFill/>
        </p:spPr>
        <p:txBody>
          <a:bodyPr wrap="square" rtlCol="0">
            <a:spAutoFit/>
          </a:bodyPr>
          <a:lstStyle/>
          <a:p>
            <a:r>
              <a:rPr lang="en-US" sz="4000" b="1" dirty="0"/>
              <a:t>4.9</a:t>
            </a:r>
          </a:p>
        </p:txBody>
      </p:sp>
      <p:sp>
        <p:nvSpPr>
          <p:cNvPr id="9" name="TextBox 8">
            <a:extLst>
              <a:ext uri="{FF2B5EF4-FFF2-40B4-BE49-F238E27FC236}">
                <a16:creationId xmlns:a16="http://schemas.microsoft.com/office/drawing/2014/main" id="{530D7942-862C-42F4-BAF5-3DD853B8B6E5}"/>
              </a:ext>
            </a:extLst>
          </p:cNvPr>
          <p:cNvSpPr txBox="1"/>
          <p:nvPr/>
        </p:nvSpPr>
        <p:spPr>
          <a:xfrm>
            <a:off x="11233677" y="5615172"/>
            <a:ext cx="958321" cy="707886"/>
          </a:xfrm>
          <a:prstGeom prst="rect">
            <a:avLst/>
          </a:prstGeom>
          <a:noFill/>
        </p:spPr>
        <p:txBody>
          <a:bodyPr wrap="square" rtlCol="0">
            <a:spAutoFit/>
          </a:bodyPr>
          <a:lstStyle/>
          <a:p>
            <a:r>
              <a:rPr lang="en-US" sz="4000" b="1" dirty="0"/>
              <a:t>4.6</a:t>
            </a:r>
          </a:p>
        </p:txBody>
      </p:sp>
      <p:sp>
        <p:nvSpPr>
          <p:cNvPr id="10" name="TextBox 9">
            <a:extLst>
              <a:ext uri="{FF2B5EF4-FFF2-40B4-BE49-F238E27FC236}">
                <a16:creationId xmlns:a16="http://schemas.microsoft.com/office/drawing/2014/main" id="{59C1FA88-1854-4B51-9928-BB515658A649}"/>
              </a:ext>
            </a:extLst>
          </p:cNvPr>
          <p:cNvSpPr txBox="1"/>
          <p:nvPr/>
        </p:nvSpPr>
        <p:spPr>
          <a:xfrm>
            <a:off x="4035287" y="1850103"/>
            <a:ext cx="1696898" cy="400110"/>
          </a:xfrm>
          <a:prstGeom prst="rect">
            <a:avLst/>
          </a:prstGeom>
          <a:noFill/>
        </p:spPr>
        <p:txBody>
          <a:bodyPr wrap="square" rtlCol="0">
            <a:spAutoFit/>
          </a:bodyPr>
          <a:lstStyle/>
          <a:p>
            <a:r>
              <a:rPr lang="en-US" sz="2000" b="1" dirty="0">
                <a:solidFill>
                  <a:schemeClr val="bg1"/>
                </a:solidFill>
              </a:rPr>
              <a:t>4 km (Jul-Dec)</a:t>
            </a:r>
          </a:p>
        </p:txBody>
      </p:sp>
      <p:sp>
        <p:nvSpPr>
          <p:cNvPr id="14" name="TextBox 13">
            <a:extLst>
              <a:ext uri="{FF2B5EF4-FFF2-40B4-BE49-F238E27FC236}">
                <a16:creationId xmlns:a16="http://schemas.microsoft.com/office/drawing/2014/main" id="{99BCB570-6E61-46E3-84D5-2EDFFD125BCC}"/>
              </a:ext>
            </a:extLst>
          </p:cNvPr>
          <p:cNvSpPr txBox="1"/>
          <p:nvPr/>
        </p:nvSpPr>
        <p:spPr>
          <a:xfrm>
            <a:off x="4035288" y="3155529"/>
            <a:ext cx="1838738" cy="400110"/>
          </a:xfrm>
          <a:prstGeom prst="rect">
            <a:avLst/>
          </a:prstGeom>
          <a:noFill/>
        </p:spPr>
        <p:txBody>
          <a:bodyPr wrap="square" rtlCol="0">
            <a:spAutoFit/>
          </a:bodyPr>
          <a:lstStyle/>
          <a:p>
            <a:r>
              <a:rPr lang="en-US" sz="2000" b="1" dirty="0">
                <a:solidFill>
                  <a:schemeClr val="bg1"/>
                </a:solidFill>
              </a:rPr>
              <a:t>1 km (May-Oct)</a:t>
            </a:r>
          </a:p>
        </p:txBody>
      </p:sp>
      <p:sp>
        <p:nvSpPr>
          <p:cNvPr id="15" name="TextBox 14">
            <a:extLst>
              <a:ext uri="{FF2B5EF4-FFF2-40B4-BE49-F238E27FC236}">
                <a16:creationId xmlns:a16="http://schemas.microsoft.com/office/drawing/2014/main" id="{4BFB9E26-27A1-46EA-BCE1-31C7AFCEA871}"/>
              </a:ext>
            </a:extLst>
          </p:cNvPr>
          <p:cNvSpPr txBox="1"/>
          <p:nvPr/>
        </p:nvSpPr>
        <p:spPr>
          <a:xfrm>
            <a:off x="4035287" y="4524636"/>
            <a:ext cx="1918252" cy="400110"/>
          </a:xfrm>
          <a:prstGeom prst="rect">
            <a:avLst/>
          </a:prstGeom>
          <a:noFill/>
        </p:spPr>
        <p:txBody>
          <a:bodyPr wrap="square" rtlCol="0">
            <a:spAutoFit/>
          </a:bodyPr>
          <a:lstStyle/>
          <a:p>
            <a:r>
              <a:rPr lang="en-US" sz="2000" b="1" dirty="0">
                <a:solidFill>
                  <a:schemeClr val="bg1"/>
                </a:solidFill>
              </a:rPr>
              <a:t>1 km (May-Oct)</a:t>
            </a:r>
          </a:p>
        </p:txBody>
      </p:sp>
      <p:sp>
        <p:nvSpPr>
          <p:cNvPr id="16" name="TextBox 15">
            <a:extLst>
              <a:ext uri="{FF2B5EF4-FFF2-40B4-BE49-F238E27FC236}">
                <a16:creationId xmlns:a16="http://schemas.microsoft.com/office/drawing/2014/main" id="{2E6185D5-311A-4F3B-B22B-50590546A8C4}"/>
              </a:ext>
            </a:extLst>
          </p:cNvPr>
          <p:cNvSpPr txBox="1"/>
          <p:nvPr/>
        </p:nvSpPr>
        <p:spPr>
          <a:xfrm>
            <a:off x="4035287" y="5848788"/>
            <a:ext cx="1918251" cy="400110"/>
          </a:xfrm>
          <a:prstGeom prst="rect">
            <a:avLst/>
          </a:prstGeom>
          <a:noFill/>
        </p:spPr>
        <p:txBody>
          <a:bodyPr wrap="square" rtlCol="0">
            <a:spAutoFit/>
          </a:bodyPr>
          <a:lstStyle/>
          <a:p>
            <a:r>
              <a:rPr lang="en-US" sz="2000" b="1" dirty="0">
                <a:solidFill>
                  <a:schemeClr val="bg1"/>
                </a:solidFill>
              </a:rPr>
              <a:t>1 km (Dec-May)</a:t>
            </a:r>
          </a:p>
        </p:txBody>
      </p:sp>
      <p:sp>
        <p:nvSpPr>
          <p:cNvPr id="3" name="Oval 2">
            <a:extLst>
              <a:ext uri="{FF2B5EF4-FFF2-40B4-BE49-F238E27FC236}">
                <a16:creationId xmlns:a16="http://schemas.microsoft.com/office/drawing/2014/main" id="{C8B13B12-333E-4331-98AD-2279FAEDDB1D}"/>
              </a:ext>
            </a:extLst>
          </p:cNvPr>
          <p:cNvSpPr/>
          <p:nvPr/>
        </p:nvSpPr>
        <p:spPr>
          <a:xfrm>
            <a:off x="10700469" y="1152685"/>
            <a:ext cx="627017" cy="62219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947AB75-EFDE-4388-B36C-7CFDDD0323D9}"/>
              </a:ext>
            </a:extLst>
          </p:cNvPr>
          <p:cNvSpPr/>
          <p:nvPr/>
        </p:nvSpPr>
        <p:spPr>
          <a:xfrm>
            <a:off x="4035287" y="1148217"/>
            <a:ext cx="627017" cy="62219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DBB9129-BB0A-4B73-AD39-D8BB41A2F68C}"/>
              </a:ext>
            </a:extLst>
          </p:cNvPr>
          <p:cNvSpPr/>
          <p:nvPr/>
        </p:nvSpPr>
        <p:spPr>
          <a:xfrm>
            <a:off x="5953538" y="5206305"/>
            <a:ext cx="627017" cy="62219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55CEA0A-A0DD-4260-A85C-C7D832A2AAA2}"/>
              </a:ext>
            </a:extLst>
          </p:cNvPr>
          <p:cNvSpPr/>
          <p:nvPr/>
        </p:nvSpPr>
        <p:spPr>
          <a:xfrm>
            <a:off x="8610600" y="5206305"/>
            <a:ext cx="627017" cy="62219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A9E091D-3B09-4CC4-8794-9B4766D15331}"/>
              </a:ext>
            </a:extLst>
          </p:cNvPr>
          <p:cNvSpPr/>
          <p:nvPr/>
        </p:nvSpPr>
        <p:spPr>
          <a:xfrm>
            <a:off x="9927932" y="5206305"/>
            <a:ext cx="627017" cy="62219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4702042-EF21-4981-B2A5-BCA5C5C94F40}"/>
              </a:ext>
            </a:extLst>
          </p:cNvPr>
          <p:cNvSpPr/>
          <p:nvPr/>
        </p:nvSpPr>
        <p:spPr>
          <a:xfrm>
            <a:off x="9753600" y="3795623"/>
            <a:ext cx="627017" cy="62219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8B7587E4-02EC-47CC-A728-097656BF1901}"/>
              </a:ext>
            </a:extLst>
          </p:cNvPr>
          <p:cNvSpPr/>
          <p:nvPr/>
        </p:nvSpPr>
        <p:spPr>
          <a:xfrm>
            <a:off x="4367395" y="3795623"/>
            <a:ext cx="627017" cy="62219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A213EA5-5B50-4CF9-9614-C789A519292E}"/>
              </a:ext>
            </a:extLst>
          </p:cNvPr>
          <p:cNvSpPr/>
          <p:nvPr/>
        </p:nvSpPr>
        <p:spPr>
          <a:xfrm>
            <a:off x="4367395" y="2463783"/>
            <a:ext cx="627017" cy="62219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83AF074B-5D40-41B9-8858-E35E1B0B41B6}"/>
              </a:ext>
            </a:extLst>
          </p:cNvPr>
          <p:cNvSpPr/>
          <p:nvPr/>
        </p:nvSpPr>
        <p:spPr>
          <a:xfrm>
            <a:off x="8331098" y="2463783"/>
            <a:ext cx="627017" cy="62219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0C3D344-75A6-56C2-E0FB-FFCDC5FADC83}"/>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23" y="0"/>
            <a:ext cx="1104900" cy="914400"/>
          </a:xfrm>
          <a:prstGeom prst="rect">
            <a:avLst/>
          </a:prstGeom>
        </p:spPr>
      </p:pic>
      <p:sp>
        <p:nvSpPr>
          <p:cNvPr id="6" name="TextBox 5">
            <a:extLst>
              <a:ext uri="{FF2B5EF4-FFF2-40B4-BE49-F238E27FC236}">
                <a16:creationId xmlns:a16="http://schemas.microsoft.com/office/drawing/2014/main" id="{85FDC0B7-2CEF-F824-9CFC-E3E22E203543}"/>
              </a:ext>
            </a:extLst>
          </p:cNvPr>
          <p:cNvSpPr txBox="1"/>
          <p:nvPr/>
        </p:nvSpPr>
        <p:spPr>
          <a:xfrm>
            <a:off x="378390" y="20783"/>
            <a:ext cx="11437529" cy="5232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80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Climatology of smoke aerosol dominant regions</a:t>
            </a:r>
          </a:p>
        </p:txBody>
      </p:sp>
    </p:spTree>
    <p:extLst>
      <p:ext uri="{BB962C8B-B14F-4D97-AF65-F5344CB8AC3E}">
        <p14:creationId xmlns:p14="http://schemas.microsoft.com/office/powerpoint/2010/main" val="40974196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Picture 81">
            <a:extLst>
              <a:ext uri="{FF2B5EF4-FFF2-40B4-BE49-F238E27FC236}">
                <a16:creationId xmlns:a16="http://schemas.microsoft.com/office/drawing/2014/main" id="{F046D878-E48C-42FB-975E-868B88F450D0}"/>
              </a:ext>
            </a:extLst>
          </p:cNvPr>
          <p:cNvPicPr>
            <a:picLocks noChangeAspect="1"/>
          </p:cNvPicPr>
          <p:nvPr/>
        </p:nvPicPr>
        <p:blipFill rotWithShape="1">
          <a:blip r:embed="rId3"/>
          <a:srcRect t="24195" b="6089"/>
          <a:stretch/>
        </p:blipFill>
        <p:spPr>
          <a:xfrm>
            <a:off x="187004" y="5427709"/>
            <a:ext cx="3494232" cy="1430291"/>
          </a:xfrm>
          <a:prstGeom prst="rect">
            <a:avLst/>
          </a:prstGeom>
        </p:spPr>
      </p:pic>
      <p:pic>
        <p:nvPicPr>
          <p:cNvPr id="62" name="Picture 61">
            <a:extLst>
              <a:ext uri="{FF2B5EF4-FFF2-40B4-BE49-F238E27FC236}">
                <a16:creationId xmlns:a16="http://schemas.microsoft.com/office/drawing/2014/main" id="{EAFDB107-8AEC-4527-9EB5-9C9F59DD7CB9}"/>
              </a:ext>
            </a:extLst>
          </p:cNvPr>
          <p:cNvPicPr>
            <a:picLocks noChangeAspect="1"/>
          </p:cNvPicPr>
          <p:nvPr/>
        </p:nvPicPr>
        <p:blipFill rotWithShape="1">
          <a:blip r:embed="rId4"/>
          <a:srcRect t="5242" r="5577"/>
          <a:stretch/>
        </p:blipFill>
        <p:spPr>
          <a:xfrm>
            <a:off x="8435513" y="4542908"/>
            <a:ext cx="3685420" cy="2315091"/>
          </a:xfrm>
          <a:prstGeom prst="rect">
            <a:avLst/>
          </a:prstGeom>
        </p:spPr>
      </p:pic>
      <p:pic>
        <p:nvPicPr>
          <p:cNvPr id="63" name="Picture 62">
            <a:extLst>
              <a:ext uri="{FF2B5EF4-FFF2-40B4-BE49-F238E27FC236}">
                <a16:creationId xmlns:a16="http://schemas.microsoft.com/office/drawing/2014/main" id="{DE69F993-1E62-4A15-A04E-142A0FE63DAD}"/>
              </a:ext>
            </a:extLst>
          </p:cNvPr>
          <p:cNvPicPr>
            <a:picLocks noChangeAspect="1"/>
          </p:cNvPicPr>
          <p:nvPr/>
        </p:nvPicPr>
        <p:blipFill>
          <a:blip r:embed="rId5"/>
          <a:stretch>
            <a:fillRect/>
          </a:stretch>
        </p:blipFill>
        <p:spPr>
          <a:xfrm>
            <a:off x="4613945" y="4542908"/>
            <a:ext cx="3811559" cy="2315092"/>
          </a:xfrm>
          <a:prstGeom prst="rect">
            <a:avLst/>
          </a:prstGeom>
        </p:spPr>
      </p:pic>
      <p:sp>
        <p:nvSpPr>
          <p:cNvPr id="64" name="Rectangle 63">
            <a:extLst>
              <a:ext uri="{FF2B5EF4-FFF2-40B4-BE49-F238E27FC236}">
                <a16:creationId xmlns:a16="http://schemas.microsoft.com/office/drawing/2014/main" id="{2E5155E1-5DA3-442C-9BB1-088EB8A8F78F}"/>
              </a:ext>
            </a:extLst>
          </p:cNvPr>
          <p:cNvSpPr/>
          <p:nvPr/>
        </p:nvSpPr>
        <p:spPr>
          <a:xfrm>
            <a:off x="377505" y="462945"/>
            <a:ext cx="11743428" cy="51274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27FB5A8E-6D31-4657-BA53-C1B4858B2BAD}"/>
              </a:ext>
            </a:extLst>
          </p:cNvPr>
          <p:cNvSpPr txBox="1"/>
          <p:nvPr/>
        </p:nvSpPr>
        <p:spPr>
          <a:xfrm>
            <a:off x="0" y="61555"/>
            <a:ext cx="12192000" cy="584775"/>
          </a:xfrm>
          <a:prstGeom prst="rect">
            <a:avLst/>
          </a:prstGeom>
          <a:noFill/>
          <a:ln>
            <a:noFill/>
          </a:ln>
        </p:spPr>
        <p:txBody>
          <a:bodyPr wrap="square" rtlCol="0">
            <a:spAutoFit/>
          </a:bodyPr>
          <a:lstStyle/>
          <a:p>
            <a:r>
              <a:rPr lang="fi-FI" altLang="ko-KR"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p>
        </p:txBody>
      </p:sp>
      <p:sp>
        <p:nvSpPr>
          <p:cNvPr id="19" name="Title 1">
            <a:extLst>
              <a:ext uri="{FF2B5EF4-FFF2-40B4-BE49-F238E27FC236}">
                <a16:creationId xmlns:a16="http://schemas.microsoft.com/office/drawing/2014/main" id="{144B3C40-C7BA-4D65-BD9F-0FA3EF0CFF66}"/>
              </a:ext>
            </a:extLst>
          </p:cNvPr>
          <p:cNvSpPr txBox="1">
            <a:spLocks/>
          </p:cNvSpPr>
          <p:nvPr/>
        </p:nvSpPr>
        <p:spPr>
          <a:xfrm>
            <a:off x="5601730" y="6355950"/>
            <a:ext cx="6408508" cy="442942"/>
          </a:xfrm>
          <a:prstGeom prst="rect">
            <a:avLst/>
          </a:prstGeom>
          <a:solidFill>
            <a:schemeClr val="bg1"/>
          </a:solid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latin typeface="Arial" panose="020B0604020202020204" pitchFamily="34" charset="0"/>
                <a:cs typeface="Arial" panose="020B0604020202020204" pitchFamily="34" charset="0"/>
              </a:rPr>
              <a:t>High AOD &gt; 2.0 (left) with </a:t>
            </a:r>
            <a:r>
              <a:rPr lang="en-US" sz="1600" u="sng" dirty="0">
                <a:latin typeface="Arial" panose="020B0604020202020204" pitchFamily="34" charset="0"/>
                <a:cs typeface="Arial" panose="020B0604020202020204" pitchFamily="34" charset="0"/>
              </a:rPr>
              <a:t>low iron oxides (or hematite)</a:t>
            </a:r>
            <a:r>
              <a:rPr lang="en-US" sz="1600" dirty="0">
                <a:latin typeface="Arial" panose="020B0604020202020204" pitchFamily="34" charset="0"/>
                <a:cs typeface="Arial" panose="020B0604020202020204" pitchFamily="34" charset="0"/>
              </a:rPr>
              <a:t> content ~1% (right) throughout the year captured over </a:t>
            </a:r>
            <a:r>
              <a:rPr lang="en-US" sz="1600" kern="100" dirty="0" err="1">
                <a:effectLst/>
                <a:latin typeface="Arial" panose="020B0604020202020204" pitchFamily="34" charset="0"/>
                <a:ea typeface="Malgun Gothic" panose="020B0503020000020004" pitchFamily="34" charset="-127"/>
                <a:cs typeface="Arial" panose="020B0604020202020204" pitchFamily="34" charset="0"/>
              </a:rPr>
              <a:t>Bodélé</a:t>
            </a:r>
            <a:r>
              <a:rPr lang="en-US" sz="1600" dirty="0">
                <a:latin typeface="Arial" panose="020B0604020202020204" pitchFamily="34" charset="0"/>
                <a:cs typeface="Arial" panose="020B0604020202020204" pitchFamily="34" charset="0"/>
              </a:rPr>
              <a:t>.</a:t>
            </a:r>
          </a:p>
        </p:txBody>
      </p:sp>
      <p:grpSp>
        <p:nvGrpSpPr>
          <p:cNvPr id="69" name="Group 68">
            <a:extLst>
              <a:ext uri="{FF2B5EF4-FFF2-40B4-BE49-F238E27FC236}">
                <a16:creationId xmlns:a16="http://schemas.microsoft.com/office/drawing/2014/main" id="{9A7071D3-9736-4D57-860E-BF8DC2015D56}"/>
              </a:ext>
            </a:extLst>
          </p:cNvPr>
          <p:cNvGrpSpPr>
            <a:grpSpLocks noChangeAspect="1"/>
          </p:cNvGrpSpPr>
          <p:nvPr/>
        </p:nvGrpSpPr>
        <p:grpSpPr>
          <a:xfrm>
            <a:off x="707470" y="605541"/>
            <a:ext cx="11302768" cy="4988915"/>
            <a:chOff x="444616" y="601457"/>
            <a:chExt cx="11302768" cy="4988915"/>
          </a:xfrm>
        </p:grpSpPr>
        <p:pic>
          <p:nvPicPr>
            <p:cNvPr id="42" name="Picture 41">
              <a:extLst>
                <a:ext uri="{FF2B5EF4-FFF2-40B4-BE49-F238E27FC236}">
                  <a16:creationId xmlns:a16="http://schemas.microsoft.com/office/drawing/2014/main" id="{C414142C-8F90-4968-B4C5-D91CE45815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22174" y="601457"/>
              <a:ext cx="3725210" cy="2560320"/>
            </a:xfrm>
            <a:prstGeom prst="rect">
              <a:avLst/>
            </a:prstGeom>
          </p:spPr>
        </p:pic>
        <p:pic>
          <p:nvPicPr>
            <p:cNvPr id="9" name="Picture 8" descr="Timeline&#10;&#10;Description automatically generated with medium confidence">
              <a:extLst>
                <a:ext uri="{FF2B5EF4-FFF2-40B4-BE49-F238E27FC236}">
                  <a16:creationId xmlns:a16="http://schemas.microsoft.com/office/drawing/2014/main" id="{C2542A78-5302-47A6-B7BD-A7D5F86131D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4616" y="601457"/>
              <a:ext cx="3725209" cy="2560320"/>
            </a:xfrm>
            <a:prstGeom prst="rect">
              <a:avLst/>
            </a:prstGeom>
          </p:spPr>
        </p:pic>
        <p:pic>
          <p:nvPicPr>
            <p:cNvPr id="11" name="Picture 10" descr="Diagram&#10;&#10;Description automatically generated with medium confidence">
              <a:extLst>
                <a:ext uri="{FF2B5EF4-FFF2-40B4-BE49-F238E27FC236}">
                  <a16:creationId xmlns:a16="http://schemas.microsoft.com/office/drawing/2014/main" id="{AE6DF93B-E454-43A8-9228-881A467F14C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56638" y="601457"/>
              <a:ext cx="3725210" cy="2560320"/>
            </a:xfrm>
            <a:prstGeom prst="rect">
              <a:avLst/>
            </a:prstGeom>
          </p:spPr>
        </p:pic>
        <p:pic>
          <p:nvPicPr>
            <p:cNvPr id="17" name="Picture 16" descr="A picture containing background pattern&#10;&#10;Description automatically generated">
              <a:extLst>
                <a:ext uri="{FF2B5EF4-FFF2-40B4-BE49-F238E27FC236}">
                  <a16:creationId xmlns:a16="http://schemas.microsoft.com/office/drawing/2014/main" id="{4F1A6A43-B975-41F3-ACD4-6A087EFC552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4616" y="3030052"/>
              <a:ext cx="3725210" cy="2560320"/>
            </a:xfrm>
            <a:prstGeom prst="rect">
              <a:avLst/>
            </a:prstGeom>
          </p:spPr>
        </p:pic>
        <p:pic>
          <p:nvPicPr>
            <p:cNvPr id="21" name="Picture 20" descr="Background pattern&#10;&#10;Description automatically generated with low confidence">
              <a:extLst>
                <a:ext uri="{FF2B5EF4-FFF2-40B4-BE49-F238E27FC236}">
                  <a16:creationId xmlns:a16="http://schemas.microsoft.com/office/drawing/2014/main" id="{E875A3A5-2C73-4782-BEF7-350E4FAEEAE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56638" y="3030052"/>
              <a:ext cx="3725210" cy="2560320"/>
            </a:xfrm>
            <a:prstGeom prst="rect">
              <a:avLst/>
            </a:prstGeom>
          </p:spPr>
        </p:pic>
        <p:pic>
          <p:nvPicPr>
            <p:cNvPr id="23" name="Picture 22" descr="A picture containing diagram&#10;&#10;Description automatically generated">
              <a:extLst>
                <a:ext uri="{FF2B5EF4-FFF2-40B4-BE49-F238E27FC236}">
                  <a16:creationId xmlns:a16="http://schemas.microsoft.com/office/drawing/2014/main" id="{2DC002E0-B120-43E4-9B87-998CE590AA6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22174" y="3030052"/>
              <a:ext cx="3725210" cy="2560320"/>
            </a:xfrm>
            <a:prstGeom prst="rect">
              <a:avLst/>
            </a:prstGeom>
          </p:spPr>
        </p:pic>
      </p:grpSp>
      <p:sp>
        <p:nvSpPr>
          <p:cNvPr id="67" name="Oval 66">
            <a:extLst>
              <a:ext uri="{FF2B5EF4-FFF2-40B4-BE49-F238E27FC236}">
                <a16:creationId xmlns:a16="http://schemas.microsoft.com/office/drawing/2014/main" id="{DAAFFF33-498E-4A0A-8147-287A56ACB558}"/>
              </a:ext>
            </a:extLst>
          </p:cNvPr>
          <p:cNvSpPr/>
          <p:nvPr/>
        </p:nvSpPr>
        <p:spPr>
          <a:xfrm>
            <a:off x="6586837" y="5598540"/>
            <a:ext cx="819609" cy="73902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2F429F84-F2EC-4710-9115-2E6F5CB36AD1}"/>
              </a:ext>
            </a:extLst>
          </p:cNvPr>
          <p:cNvSpPr/>
          <p:nvPr/>
        </p:nvSpPr>
        <p:spPr>
          <a:xfrm>
            <a:off x="10276168" y="5599250"/>
            <a:ext cx="819609" cy="73902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itle 1">
            <a:extLst>
              <a:ext uri="{FF2B5EF4-FFF2-40B4-BE49-F238E27FC236}">
                <a16:creationId xmlns:a16="http://schemas.microsoft.com/office/drawing/2014/main" id="{21B70F21-3D24-4958-BD84-58FFCDDEF502}"/>
              </a:ext>
            </a:extLst>
          </p:cNvPr>
          <p:cNvSpPr txBox="1">
            <a:spLocks/>
          </p:cNvSpPr>
          <p:nvPr/>
        </p:nvSpPr>
        <p:spPr>
          <a:xfrm>
            <a:off x="-14800" y="688426"/>
            <a:ext cx="784610" cy="442942"/>
          </a:xfrm>
          <a:prstGeom prst="rect">
            <a:avLst/>
          </a:prstGeom>
          <a:no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dirty="0">
                <a:latin typeface="Arial" panose="020B0604020202020204" pitchFamily="34" charset="0"/>
                <a:cs typeface="Arial" panose="020B0604020202020204" pitchFamily="34" charset="0"/>
              </a:rPr>
              <a:t>MAM</a:t>
            </a:r>
          </a:p>
        </p:txBody>
      </p:sp>
      <p:sp>
        <p:nvSpPr>
          <p:cNvPr id="71" name="Title 1">
            <a:extLst>
              <a:ext uri="{FF2B5EF4-FFF2-40B4-BE49-F238E27FC236}">
                <a16:creationId xmlns:a16="http://schemas.microsoft.com/office/drawing/2014/main" id="{593ED99C-D2A2-443A-BFC8-229D35CAADAE}"/>
              </a:ext>
            </a:extLst>
          </p:cNvPr>
          <p:cNvSpPr txBox="1">
            <a:spLocks/>
          </p:cNvSpPr>
          <p:nvPr/>
        </p:nvSpPr>
        <p:spPr>
          <a:xfrm>
            <a:off x="-14800" y="1182911"/>
            <a:ext cx="784610" cy="442942"/>
          </a:xfrm>
          <a:prstGeom prst="rect">
            <a:avLst/>
          </a:prstGeom>
          <a:no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dirty="0">
                <a:latin typeface="Arial" panose="020B0604020202020204" pitchFamily="34" charset="0"/>
                <a:cs typeface="Arial" panose="020B0604020202020204" pitchFamily="34" charset="0"/>
              </a:rPr>
              <a:t>JJA</a:t>
            </a:r>
          </a:p>
        </p:txBody>
      </p:sp>
      <p:sp>
        <p:nvSpPr>
          <p:cNvPr id="72" name="Title 1">
            <a:extLst>
              <a:ext uri="{FF2B5EF4-FFF2-40B4-BE49-F238E27FC236}">
                <a16:creationId xmlns:a16="http://schemas.microsoft.com/office/drawing/2014/main" id="{8662E4FC-5589-42A5-8B51-6BEF4386EAC9}"/>
              </a:ext>
            </a:extLst>
          </p:cNvPr>
          <p:cNvSpPr txBox="1">
            <a:spLocks/>
          </p:cNvSpPr>
          <p:nvPr/>
        </p:nvSpPr>
        <p:spPr>
          <a:xfrm>
            <a:off x="-18775" y="1664230"/>
            <a:ext cx="784610" cy="442942"/>
          </a:xfrm>
          <a:prstGeom prst="rect">
            <a:avLst/>
          </a:prstGeom>
          <a:no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dirty="0">
                <a:latin typeface="Arial" panose="020B0604020202020204" pitchFamily="34" charset="0"/>
                <a:cs typeface="Arial" panose="020B0604020202020204" pitchFamily="34" charset="0"/>
              </a:rPr>
              <a:t>SON</a:t>
            </a:r>
          </a:p>
        </p:txBody>
      </p:sp>
      <p:sp>
        <p:nvSpPr>
          <p:cNvPr id="73" name="Title 1">
            <a:extLst>
              <a:ext uri="{FF2B5EF4-FFF2-40B4-BE49-F238E27FC236}">
                <a16:creationId xmlns:a16="http://schemas.microsoft.com/office/drawing/2014/main" id="{773ED312-040C-49BE-92FD-2E80DB033DE9}"/>
              </a:ext>
            </a:extLst>
          </p:cNvPr>
          <p:cNvSpPr txBox="1">
            <a:spLocks/>
          </p:cNvSpPr>
          <p:nvPr/>
        </p:nvSpPr>
        <p:spPr>
          <a:xfrm>
            <a:off x="0" y="2193574"/>
            <a:ext cx="784610" cy="442942"/>
          </a:xfrm>
          <a:prstGeom prst="rect">
            <a:avLst/>
          </a:prstGeom>
          <a:no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dirty="0">
                <a:latin typeface="Arial" panose="020B0604020202020204" pitchFamily="34" charset="0"/>
                <a:cs typeface="Arial" panose="020B0604020202020204" pitchFamily="34" charset="0"/>
              </a:rPr>
              <a:t>DJF</a:t>
            </a:r>
          </a:p>
        </p:txBody>
      </p:sp>
      <p:sp>
        <p:nvSpPr>
          <p:cNvPr id="74" name="Title 1">
            <a:extLst>
              <a:ext uri="{FF2B5EF4-FFF2-40B4-BE49-F238E27FC236}">
                <a16:creationId xmlns:a16="http://schemas.microsoft.com/office/drawing/2014/main" id="{9957E23A-93CB-4AF1-B621-8F7CB19DA9AE}"/>
              </a:ext>
            </a:extLst>
          </p:cNvPr>
          <p:cNvSpPr txBox="1">
            <a:spLocks/>
          </p:cNvSpPr>
          <p:nvPr/>
        </p:nvSpPr>
        <p:spPr>
          <a:xfrm>
            <a:off x="-37550" y="3113221"/>
            <a:ext cx="784610" cy="442942"/>
          </a:xfrm>
          <a:prstGeom prst="rect">
            <a:avLst/>
          </a:prstGeom>
          <a:no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dirty="0">
                <a:latin typeface="Arial" panose="020B0604020202020204" pitchFamily="34" charset="0"/>
                <a:cs typeface="Arial" panose="020B0604020202020204" pitchFamily="34" charset="0"/>
              </a:rPr>
              <a:t>MAM</a:t>
            </a:r>
          </a:p>
        </p:txBody>
      </p:sp>
      <p:sp>
        <p:nvSpPr>
          <p:cNvPr id="75" name="Title 1">
            <a:extLst>
              <a:ext uri="{FF2B5EF4-FFF2-40B4-BE49-F238E27FC236}">
                <a16:creationId xmlns:a16="http://schemas.microsoft.com/office/drawing/2014/main" id="{688F114E-C581-4A87-AB70-EBA9B96491A8}"/>
              </a:ext>
            </a:extLst>
          </p:cNvPr>
          <p:cNvSpPr txBox="1">
            <a:spLocks/>
          </p:cNvSpPr>
          <p:nvPr/>
        </p:nvSpPr>
        <p:spPr>
          <a:xfrm>
            <a:off x="-37550" y="3607706"/>
            <a:ext cx="784610" cy="442942"/>
          </a:xfrm>
          <a:prstGeom prst="rect">
            <a:avLst/>
          </a:prstGeom>
          <a:no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dirty="0">
                <a:latin typeface="Arial" panose="020B0604020202020204" pitchFamily="34" charset="0"/>
                <a:cs typeface="Arial" panose="020B0604020202020204" pitchFamily="34" charset="0"/>
              </a:rPr>
              <a:t>JJA</a:t>
            </a:r>
          </a:p>
        </p:txBody>
      </p:sp>
      <p:sp>
        <p:nvSpPr>
          <p:cNvPr id="76" name="Title 1">
            <a:extLst>
              <a:ext uri="{FF2B5EF4-FFF2-40B4-BE49-F238E27FC236}">
                <a16:creationId xmlns:a16="http://schemas.microsoft.com/office/drawing/2014/main" id="{C0BCB215-7F03-458F-B1D8-BC387BB97D3C}"/>
              </a:ext>
            </a:extLst>
          </p:cNvPr>
          <p:cNvSpPr txBox="1">
            <a:spLocks/>
          </p:cNvSpPr>
          <p:nvPr/>
        </p:nvSpPr>
        <p:spPr>
          <a:xfrm>
            <a:off x="-41525" y="4089025"/>
            <a:ext cx="784610" cy="442942"/>
          </a:xfrm>
          <a:prstGeom prst="rect">
            <a:avLst/>
          </a:prstGeom>
          <a:no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dirty="0">
                <a:latin typeface="Arial" panose="020B0604020202020204" pitchFamily="34" charset="0"/>
                <a:cs typeface="Arial" panose="020B0604020202020204" pitchFamily="34" charset="0"/>
              </a:rPr>
              <a:t>SON</a:t>
            </a:r>
          </a:p>
        </p:txBody>
      </p:sp>
      <p:sp>
        <p:nvSpPr>
          <p:cNvPr id="77" name="Title 1">
            <a:extLst>
              <a:ext uri="{FF2B5EF4-FFF2-40B4-BE49-F238E27FC236}">
                <a16:creationId xmlns:a16="http://schemas.microsoft.com/office/drawing/2014/main" id="{538250BD-BAE1-40B9-88EB-860EBE6E6CE1}"/>
              </a:ext>
            </a:extLst>
          </p:cNvPr>
          <p:cNvSpPr txBox="1">
            <a:spLocks/>
          </p:cNvSpPr>
          <p:nvPr/>
        </p:nvSpPr>
        <p:spPr>
          <a:xfrm>
            <a:off x="-22750" y="4618369"/>
            <a:ext cx="784610" cy="442942"/>
          </a:xfrm>
          <a:prstGeom prst="rect">
            <a:avLst/>
          </a:prstGeom>
          <a:no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dirty="0">
                <a:latin typeface="Arial" panose="020B0604020202020204" pitchFamily="34" charset="0"/>
                <a:cs typeface="Arial" panose="020B0604020202020204" pitchFamily="34" charset="0"/>
              </a:rPr>
              <a:t>DJF</a:t>
            </a:r>
          </a:p>
        </p:txBody>
      </p:sp>
      <p:sp>
        <p:nvSpPr>
          <p:cNvPr id="78" name="Slide Number Placeholder 77">
            <a:extLst>
              <a:ext uri="{FF2B5EF4-FFF2-40B4-BE49-F238E27FC236}">
                <a16:creationId xmlns:a16="http://schemas.microsoft.com/office/drawing/2014/main" id="{598122A1-CAA9-4DF7-8C7F-EB29093ECF69}"/>
              </a:ext>
            </a:extLst>
          </p:cNvPr>
          <p:cNvSpPr>
            <a:spLocks noGrp="1"/>
          </p:cNvSpPr>
          <p:nvPr>
            <p:ph type="sldNum" sz="quarter" idx="12"/>
          </p:nvPr>
        </p:nvSpPr>
        <p:spPr>
          <a:xfrm>
            <a:off x="8610600" y="6490574"/>
            <a:ext cx="2743200" cy="365125"/>
          </a:xfrm>
        </p:spPr>
        <p:txBody>
          <a:bodyPr/>
          <a:lstStyle/>
          <a:p>
            <a:fld id="{C18795A5-5DC6-4E89-855C-E7B9590EB560}" type="slidenum">
              <a:rPr lang="en-US" smtClean="0"/>
              <a:t>8</a:t>
            </a:fld>
            <a:endParaRPr lang="en-US" dirty="0"/>
          </a:p>
        </p:txBody>
      </p:sp>
      <p:sp>
        <p:nvSpPr>
          <p:cNvPr id="83" name="Title 1">
            <a:extLst>
              <a:ext uri="{FF2B5EF4-FFF2-40B4-BE49-F238E27FC236}">
                <a16:creationId xmlns:a16="http://schemas.microsoft.com/office/drawing/2014/main" id="{86D9EEBC-9315-4A12-9525-ADF5D588AF66}"/>
              </a:ext>
            </a:extLst>
          </p:cNvPr>
          <p:cNvSpPr txBox="1">
            <a:spLocks/>
          </p:cNvSpPr>
          <p:nvPr/>
        </p:nvSpPr>
        <p:spPr>
          <a:xfrm>
            <a:off x="3187475" y="6400924"/>
            <a:ext cx="1643960" cy="442942"/>
          </a:xfrm>
          <a:prstGeom prst="rect">
            <a:avLst/>
          </a:prstGeom>
          <a:solidFill>
            <a:schemeClr val="bg1"/>
          </a:solid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latin typeface="Arial" panose="020B0604020202020204" pitchFamily="34" charset="0"/>
                <a:cs typeface="Arial" panose="020B0604020202020204" pitchFamily="34" charset="0"/>
              </a:rPr>
              <a:t>High Iron oxide over Sahel</a:t>
            </a:r>
          </a:p>
        </p:txBody>
      </p:sp>
      <p:sp>
        <p:nvSpPr>
          <p:cNvPr id="85" name="Title 1">
            <a:extLst>
              <a:ext uri="{FF2B5EF4-FFF2-40B4-BE49-F238E27FC236}">
                <a16:creationId xmlns:a16="http://schemas.microsoft.com/office/drawing/2014/main" id="{A83E87BC-36EA-4083-BE50-BDBD5AA5F2DF}"/>
              </a:ext>
            </a:extLst>
          </p:cNvPr>
          <p:cNvSpPr txBox="1">
            <a:spLocks/>
          </p:cNvSpPr>
          <p:nvPr/>
        </p:nvSpPr>
        <p:spPr>
          <a:xfrm>
            <a:off x="107638" y="5342581"/>
            <a:ext cx="784610" cy="442942"/>
          </a:xfrm>
          <a:prstGeom prst="rect">
            <a:avLst/>
          </a:prstGeom>
          <a:no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dirty="0">
                <a:latin typeface="Arial" panose="020B0604020202020204" pitchFamily="34" charset="0"/>
                <a:cs typeface="Arial" panose="020B0604020202020204" pitchFamily="34" charset="0"/>
              </a:rPr>
              <a:t>(April)</a:t>
            </a:r>
          </a:p>
        </p:txBody>
      </p:sp>
      <p:sp>
        <p:nvSpPr>
          <p:cNvPr id="86" name="Title 1">
            <a:extLst>
              <a:ext uri="{FF2B5EF4-FFF2-40B4-BE49-F238E27FC236}">
                <a16:creationId xmlns:a16="http://schemas.microsoft.com/office/drawing/2014/main" id="{17FF03A7-315D-4408-99A1-F6D2AFF69528}"/>
              </a:ext>
            </a:extLst>
          </p:cNvPr>
          <p:cNvSpPr txBox="1">
            <a:spLocks/>
          </p:cNvSpPr>
          <p:nvPr/>
        </p:nvSpPr>
        <p:spPr>
          <a:xfrm>
            <a:off x="11436760" y="5991180"/>
            <a:ext cx="784610" cy="442942"/>
          </a:xfrm>
          <a:prstGeom prst="rect">
            <a:avLst/>
          </a:prstGeom>
          <a:no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dirty="0">
                <a:latin typeface="Arial" panose="020B0604020202020204" pitchFamily="34" charset="0"/>
                <a:cs typeface="Arial" panose="020B0604020202020204" pitchFamily="34" charset="0"/>
              </a:rPr>
              <a:t>(Dec.)</a:t>
            </a:r>
          </a:p>
        </p:txBody>
      </p:sp>
      <p:sp>
        <p:nvSpPr>
          <p:cNvPr id="30" name="Oval 29">
            <a:extLst>
              <a:ext uri="{FF2B5EF4-FFF2-40B4-BE49-F238E27FC236}">
                <a16:creationId xmlns:a16="http://schemas.microsoft.com/office/drawing/2014/main" id="{7B85B944-7A21-476C-9CB2-3D7941DE622F}"/>
              </a:ext>
            </a:extLst>
          </p:cNvPr>
          <p:cNvSpPr/>
          <p:nvPr/>
        </p:nvSpPr>
        <p:spPr>
          <a:xfrm>
            <a:off x="1688350" y="3698069"/>
            <a:ext cx="335714" cy="262216"/>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1" name="Oval 30">
            <a:extLst>
              <a:ext uri="{FF2B5EF4-FFF2-40B4-BE49-F238E27FC236}">
                <a16:creationId xmlns:a16="http://schemas.microsoft.com/office/drawing/2014/main" id="{FEB62C54-AB1B-40EA-9F41-022AF0988097}"/>
              </a:ext>
            </a:extLst>
          </p:cNvPr>
          <p:cNvSpPr/>
          <p:nvPr/>
        </p:nvSpPr>
        <p:spPr>
          <a:xfrm>
            <a:off x="3721937" y="3556163"/>
            <a:ext cx="554787" cy="262216"/>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2" name="Oval 31">
            <a:extLst>
              <a:ext uri="{FF2B5EF4-FFF2-40B4-BE49-F238E27FC236}">
                <a16:creationId xmlns:a16="http://schemas.microsoft.com/office/drawing/2014/main" id="{3B22942F-73BB-4D83-893B-AD6574D0A69F}"/>
              </a:ext>
            </a:extLst>
          </p:cNvPr>
          <p:cNvSpPr/>
          <p:nvPr/>
        </p:nvSpPr>
        <p:spPr>
          <a:xfrm>
            <a:off x="2791691" y="4082304"/>
            <a:ext cx="251547" cy="227759"/>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 name="Title 1">
            <a:extLst>
              <a:ext uri="{FF2B5EF4-FFF2-40B4-BE49-F238E27FC236}">
                <a16:creationId xmlns:a16="http://schemas.microsoft.com/office/drawing/2014/main" id="{61B2DFDD-2721-FC76-6837-E57C49B1E723}"/>
              </a:ext>
            </a:extLst>
          </p:cNvPr>
          <p:cNvSpPr txBox="1">
            <a:spLocks/>
          </p:cNvSpPr>
          <p:nvPr/>
        </p:nvSpPr>
        <p:spPr>
          <a:xfrm>
            <a:off x="8650926" y="68045"/>
            <a:ext cx="3510333" cy="537496"/>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nSpc>
                <a:spcPct val="100000"/>
              </a:lnSpc>
              <a:buFont typeface="Arial" panose="020B0604020202020204" pitchFamily="34" charset="0"/>
              <a:buChar char="•"/>
            </a:pPr>
            <a:r>
              <a:rPr lang="en-US" sz="1600" dirty="0">
                <a:latin typeface="Arial" panose="020B0604020202020204" pitchFamily="34" charset="0"/>
                <a:cs typeface="Arial" panose="020B0604020202020204" pitchFamily="34" charset="0"/>
              </a:rPr>
              <a:t>Pixels of AOD&gt;1.0 used only</a:t>
            </a:r>
          </a:p>
          <a:p>
            <a:pPr marL="285750" indent="-285750">
              <a:lnSpc>
                <a:spcPct val="100000"/>
              </a:lnSpc>
              <a:buFont typeface="Arial" panose="020B0604020202020204" pitchFamily="34" charset="0"/>
              <a:buChar char="•"/>
            </a:pPr>
            <a:r>
              <a:rPr lang="en-US" sz="1600" dirty="0">
                <a:latin typeface="Arial" panose="020B0604020202020204" pitchFamily="34" charset="0"/>
                <a:cs typeface="Arial" panose="020B0604020202020204" pitchFamily="34" charset="0"/>
              </a:rPr>
              <a:t>01/01/2018 – 12/31/2018 (1 year)</a:t>
            </a:r>
          </a:p>
        </p:txBody>
      </p:sp>
      <p:sp>
        <p:nvSpPr>
          <p:cNvPr id="6" name="TextBox 5">
            <a:extLst>
              <a:ext uri="{FF2B5EF4-FFF2-40B4-BE49-F238E27FC236}">
                <a16:creationId xmlns:a16="http://schemas.microsoft.com/office/drawing/2014/main" id="{1DCD97B7-D9DE-F67D-A561-4D3B727C84C2}"/>
              </a:ext>
            </a:extLst>
          </p:cNvPr>
          <p:cNvSpPr txBox="1"/>
          <p:nvPr/>
        </p:nvSpPr>
        <p:spPr>
          <a:xfrm>
            <a:off x="350780" y="72474"/>
            <a:ext cx="6928589" cy="5232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80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Climatology of dust species (Fe</a:t>
            </a:r>
            <a:r>
              <a:rPr kumimoji="0" lang="en-US" altLang="ko-KR" sz="2800" u="none" strike="noStrike" kern="1200" cap="none" spc="0" normalizeH="0" baseline="-2500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a:t>
            </a:r>
            <a:r>
              <a:rPr kumimoji="0" lang="en-US" altLang="ko-KR" sz="280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O</a:t>
            </a:r>
            <a:r>
              <a:rPr kumimoji="0" lang="en-US" altLang="ko-KR" sz="2800" u="none" strike="noStrike" kern="1200" cap="none" spc="0" normalizeH="0" baseline="-2500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a:t>
            </a:r>
            <a:r>
              <a:rPr kumimoji="0" lang="en-US" altLang="ko-KR" sz="280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ko-KR" sz="280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FeOOH</a:t>
            </a:r>
            <a:r>
              <a:rPr kumimoji="0" lang="en-US" altLang="ko-KR" sz="280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16858992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extBox 50">
            <a:extLst>
              <a:ext uri="{FF2B5EF4-FFF2-40B4-BE49-F238E27FC236}">
                <a16:creationId xmlns:a16="http://schemas.microsoft.com/office/drawing/2014/main" id="{27CC9C4A-67BB-4FA9-AEDE-C82FFC39D033}"/>
              </a:ext>
            </a:extLst>
          </p:cNvPr>
          <p:cNvSpPr txBox="1"/>
          <p:nvPr/>
        </p:nvSpPr>
        <p:spPr>
          <a:xfrm>
            <a:off x="571500" y="1875775"/>
            <a:ext cx="4357208" cy="4909036"/>
          </a:xfrm>
          <a:prstGeom prst="rect">
            <a:avLst/>
          </a:prstGeom>
          <a:noFill/>
        </p:spPr>
        <p:txBody>
          <a:bodyPr wrap="square" rtlCol="0">
            <a:spAutoFit/>
          </a:bodyPr>
          <a:lstStyle/>
          <a:p>
            <a:pPr marL="285750" indent="-285750">
              <a:buFont typeface="Wingdings" panose="05000000000000000000" pitchFamily="2" charset="2"/>
              <a:buChar char="q"/>
            </a:pPr>
            <a:r>
              <a:rPr lang="en-US" sz="1400" kern="100" dirty="0">
                <a:effectLst/>
                <a:latin typeface="Arial" panose="020B0604020202020204" pitchFamily="34" charset="0"/>
                <a:ea typeface="Malgun Gothic" panose="020B0503020000020004" pitchFamily="34" charset="-127"/>
                <a:cs typeface="Arial" panose="020B0604020202020204" pitchFamily="34" charset="0"/>
              </a:rPr>
              <a:t>Sahara, Sahel, Middle East </a:t>
            </a:r>
            <a:r>
              <a:rPr lang="en-US" sz="1400" kern="100" dirty="0">
                <a:effectLst/>
                <a:latin typeface="Arial" panose="020B0604020202020204" pitchFamily="34" charset="0"/>
                <a:ea typeface="Malgun Gothic" panose="020B0503020000020004" pitchFamily="34" charset="-127"/>
                <a:cs typeface="Arial" panose="020B0604020202020204" pitchFamily="34" charset="0"/>
                <a:sym typeface="Wingdings" panose="05000000000000000000" pitchFamily="2" charset="2"/>
              </a:rPr>
              <a:t> </a:t>
            </a:r>
            <a:r>
              <a:rPr lang="en-US" sz="1400" kern="100" dirty="0">
                <a:effectLst/>
                <a:latin typeface="Arial" panose="020B0604020202020204" pitchFamily="34" charset="0"/>
                <a:ea typeface="Malgun Gothic" panose="020B0503020000020004" pitchFamily="34" charset="-127"/>
                <a:cs typeface="Arial" panose="020B0604020202020204" pitchFamily="34" charset="0"/>
              </a:rPr>
              <a:t>large variability</a:t>
            </a:r>
          </a:p>
          <a:p>
            <a:pPr marL="285750" indent="-285750">
              <a:buFont typeface="Wingdings" panose="05000000000000000000" pitchFamily="2" charset="2"/>
              <a:buChar char="q"/>
            </a:pPr>
            <a:endParaRPr lang="en-US" sz="1400" kern="100" dirty="0">
              <a:latin typeface="Arial" panose="020B0604020202020204" pitchFamily="34" charset="0"/>
              <a:ea typeface="Malgun Gothic" panose="020B0503020000020004" pitchFamily="34" charset="-127"/>
              <a:cs typeface="Arial" panose="020B0604020202020204" pitchFamily="34" charset="0"/>
            </a:endParaRPr>
          </a:p>
          <a:p>
            <a:pPr marL="285750" indent="-285750">
              <a:buFont typeface="Wingdings" panose="05000000000000000000" pitchFamily="2" charset="2"/>
              <a:buChar char="q"/>
            </a:pPr>
            <a:r>
              <a:rPr lang="en-US" sz="1400" kern="100" dirty="0">
                <a:effectLst/>
                <a:latin typeface="Arial" panose="020B0604020202020204" pitchFamily="34" charset="0"/>
                <a:ea typeface="Malgun Gothic" panose="020B0503020000020004" pitchFamily="34" charset="-127"/>
                <a:cs typeface="Arial" panose="020B0604020202020204" pitchFamily="34" charset="0"/>
              </a:rPr>
              <a:t>Sahel line (~20°N) hematite tendency</a:t>
            </a:r>
          </a:p>
          <a:p>
            <a:pPr marL="628650" lvl="1" indent="-171450">
              <a:buFont typeface="Arial" panose="020B0604020202020204" pitchFamily="34" charset="0"/>
              <a:buChar char="•"/>
            </a:pPr>
            <a:r>
              <a:rPr lang="en-US" sz="1200" kern="100" dirty="0">
                <a:latin typeface="Arial" panose="020B0604020202020204" pitchFamily="34" charset="0"/>
                <a:ea typeface="Malgun Gothic" panose="020B0503020000020004" pitchFamily="34" charset="-127"/>
                <a:cs typeface="Arial" panose="020B0604020202020204" pitchFamily="34" charset="0"/>
              </a:rPr>
              <a:t>EPIC: Mauritania &gt; Niger &gt; Mali &gt; </a:t>
            </a:r>
            <a:r>
              <a:rPr lang="en-US" sz="1200" kern="100" dirty="0" err="1">
                <a:effectLst/>
                <a:latin typeface="Arial" panose="020B0604020202020204" pitchFamily="34" charset="0"/>
                <a:ea typeface="Malgun Gothic" panose="020B0503020000020004" pitchFamily="34" charset="-127"/>
                <a:cs typeface="Arial" panose="020B0604020202020204" pitchFamily="34" charset="0"/>
              </a:rPr>
              <a:t>Bodélé</a:t>
            </a:r>
            <a:endParaRPr lang="en-US" sz="1200" kern="100" dirty="0">
              <a:latin typeface="Arial" panose="020B0604020202020204" pitchFamily="34" charset="0"/>
              <a:ea typeface="Malgun Gothic" panose="020B0503020000020004" pitchFamily="34" charset="-127"/>
              <a:cs typeface="Arial" panose="020B0604020202020204" pitchFamily="34" charset="0"/>
            </a:endParaRPr>
          </a:p>
          <a:p>
            <a:pPr marL="628650" lvl="1" indent="-171450">
              <a:buFont typeface="Arial" panose="020B0604020202020204" pitchFamily="34" charset="0"/>
              <a:buChar char="•"/>
            </a:pPr>
            <a:r>
              <a:rPr lang="en-US" sz="1200" kern="100" dirty="0">
                <a:latin typeface="Arial" panose="020B0604020202020204" pitchFamily="34" charset="0"/>
                <a:ea typeface="Malgun Gothic" panose="020B0503020000020004" pitchFamily="34" charset="-127"/>
                <a:cs typeface="Arial" panose="020B0604020202020204" pitchFamily="34" charset="0"/>
              </a:rPr>
              <a:t>Di </a:t>
            </a:r>
            <a:r>
              <a:rPr lang="en-US" sz="1200" kern="100" dirty="0" err="1">
                <a:latin typeface="Arial" panose="020B0604020202020204" pitchFamily="34" charset="0"/>
                <a:ea typeface="Malgun Gothic" panose="020B0503020000020004" pitchFamily="34" charset="-127"/>
                <a:cs typeface="Arial" panose="020B0604020202020204" pitchFamily="34" charset="0"/>
              </a:rPr>
              <a:t>Biagio</a:t>
            </a:r>
            <a:r>
              <a:rPr lang="en-US" sz="1200" kern="100" dirty="0">
                <a:latin typeface="Arial" panose="020B0604020202020204" pitchFamily="34" charset="0"/>
                <a:ea typeface="Malgun Gothic" panose="020B0503020000020004" pitchFamily="34" charset="-127"/>
                <a:cs typeface="Arial" panose="020B0604020202020204" pitchFamily="34" charset="0"/>
              </a:rPr>
              <a:t>: (3.3%) &gt; (2.3%) &gt; (2.0%) &gt; (0.7%)</a:t>
            </a:r>
            <a:endParaRPr lang="en-US" sz="1200" kern="100" dirty="0">
              <a:effectLst/>
              <a:latin typeface="Arial" panose="020B0604020202020204" pitchFamily="34" charset="0"/>
              <a:ea typeface="Malgun Gothic" panose="020B0503020000020004" pitchFamily="34" charset="-127"/>
              <a:cs typeface="Arial" panose="020B0604020202020204" pitchFamily="34" charset="0"/>
            </a:endParaRPr>
          </a:p>
          <a:p>
            <a:pPr marL="285750" indent="-285750">
              <a:buFont typeface="Wingdings" panose="05000000000000000000" pitchFamily="2" charset="2"/>
              <a:buChar char="q"/>
            </a:pPr>
            <a:endParaRPr lang="en-US" sz="1400" kern="100" dirty="0">
              <a:effectLst/>
              <a:latin typeface="Arial" panose="020B0604020202020204" pitchFamily="34" charset="0"/>
              <a:ea typeface="Malgun Gothic" panose="020B0503020000020004" pitchFamily="34" charset="-127"/>
              <a:cs typeface="Arial" panose="020B0604020202020204" pitchFamily="34" charset="0"/>
            </a:endParaRPr>
          </a:p>
          <a:p>
            <a:pPr marL="285750" indent="-285750">
              <a:buFont typeface="Wingdings" panose="05000000000000000000" pitchFamily="2" charset="2"/>
              <a:buChar char="q"/>
            </a:pPr>
            <a:r>
              <a:rPr lang="en-US" sz="1400" kern="100" dirty="0">
                <a:latin typeface="Arial" panose="020B0604020202020204" pitchFamily="34" charset="0"/>
                <a:ea typeface="Malgun Gothic" panose="020B0503020000020004" pitchFamily="34" charset="-127"/>
                <a:cs typeface="Arial" panose="020B0604020202020204" pitchFamily="34" charset="0"/>
              </a:rPr>
              <a:t>Niger (Lafon et al., 2004)</a:t>
            </a:r>
          </a:p>
          <a:p>
            <a:pPr marL="628650" lvl="1" indent="-171450">
              <a:buFont typeface="Arial" panose="020B0604020202020204" pitchFamily="34" charset="0"/>
              <a:buChar char="•"/>
            </a:pPr>
            <a:r>
              <a:rPr lang="en-US" sz="1200" kern="100" dirty="0">
                <a:latin typeface="Arial" panose="020B0604020202020204" pitchFamily="34" charset="0"/>
                <a:ea typeface="Malgun Gothic" panose="020B0503020000020004" pitchFamily="34" charset="-127"/>
                <a:cs typeface="Arial" panose="020B0604020202020204" pitchFamily="34" charset="0"/>
              </a:rPr>
              <a:t>Harmattan (11-3): 2.8% iron oxide </a:t>
            </a:r>
            <a:r>
              <a:rPr lang="en-US" sz="1200" kern="100" dirty="0">
                <a:latin typeface="Arial" panose="020B0604020202020204" pitchFamily="34" charset="0"/>
                <a:ea typeface="Malgun Gothic" panose="020B0503020000020004" pitchFamily="34" charset="-127"/>
                <a:cs typeface="Arial" panose="020B0604020202020204" pitchFamily="34" charset="0"/>
                <a:sym typeface="Wingdings" panose="05000000000000000000" pitchFamily="2" charset="2"/>
              </a:rPr>
              <a:t> agrees</a:t>
            </a:r>
            <a:endParaRPr lang="en-US" sz="1200" kern="100" dirty="0">
              <a:latin typeface="Arial" panose="020B0604020202020204" pitchFamily="34" charset="0"/>
              <a:ea typeface="Malgun Gothic" panose="020B0503020000020004" pitchFamily="34" charset="-127"/>
              <a:cs typeface="Arial" panose="020B0604020202020204" pitchFamily="34" charset="0"/>
            </a:endParaRPr>
          </a:p>
          <a:p>
            <a:pPr marL="628650" lvl="1" indent="-171450">
              <a:buFont typeface="Arial" panose="020B0604020202020204" pitchFamily="34" charset="0"/>
              <a:buChar char="•"/>
            </a:pPr>
            <a:r>
              <a:rPr lang="en-US" sz="1200" kern="100" dirty="0">
                <a:latin typeface="Arial" panose="020B0604020202020204" pitchFamily="34" charset="0"/>
                <a:ea typeface="Malgun Gothic" panose="020B0503020000020004" pitchFamily="34" charset="-127"/>
                <a:cs typeface="Arial" panose="020B0604020202020204" pitchFamily="34" charset="0"/>
              </a:rPr>
              <a:t>Local erosion (5-7): 5.0% (±0.4) iron oxide</a:t>
            </a:r>
          </a:p>
          <a:p>
            <a:pPr lvl="2"/>
            <a:r>
              <a:rPr lang="en-US" sz="1200" kern="100" dirty="0">
                <a:latin typeface="Arial" panose="020B0604020202020204" pitchFamily="34" charset="0"/>
                <a:ea typeface="Malgun Gothic" panose="020B0503020000020004" pitchFamily="34" charset="-127"/>
                <a:cs typeface="Arial" panose="020B0604020202020204" pitchFamily="34" charset="0"/>
                <a:sym typeface="Wingdings" panose="05000000000000000000" pitchFamily="2" charset="2"/>
              </a:rPr>
              <a:t> Possibly due to rain, MAIAC did not catch</a:t>
            </a:r>
          </a:p>
          <a:p>
            <a:pPr marL="1085850" lvl="2" indent="-171450">
              <a:buFont typeface="Wingdings" panose="05000000000000000000" pitchFamily="2" charset="2"/>
              <a:buChar char="q"/>
            </a:pPr>
            <a:endParaRPr lang="en-US" sz="1100" kern="100" dirty="0">
              <a:effectLst/>
              <a:latin typeface="Arial" panose="020B0604020202020204" pitchFamily="34" charset="0"/>
              <a:ea typeface="Malgun Gothic" panose="020B0503020000020004" pitchFamily="34" charset="-127"/>
              <a:cs typeface="Arial" panose="020B0604020202020204" pitchFamily="34" charset="0"/>
            </a:endParaRPr>
          </a:p>
          <a:p>
            <a:pPr marL="285750" indent="-285750">
              <a:buFont typeface="Wingdings" panose="05000000000000000000" pitchFamily="2" charset="2"/>
              <a:buChar char="q"/>
            </a:pPr>
            <a:r>
              <a:rPr lang="en-US" sz="1400" kern="100" dirty="0" err="1">
                <a:effectLst/>
                <a:latin typeface="Arial" panose="020B0604020202020204" pitchFamily="34" charset="0"/>
                <a:ea typeface="Malgun Gothic" panose="020B0503020000020004" pitchFamily="34" charset="-127"/>
                <a:cs typeface="Arial" panose="020B0604020202020204" pitchFamily="34" charset="0"/>
              </a:rPr>
              <a:t>Bodélé</a:t>
            </a:r>
            <a:r>
              <a:rPr lang="en-US" sz="1400" kern="100" dirty="0">
                <a:latin typeface="Arial" panose="020B0604020202020204" pitchFamily="34" charset="0"/>
                <a:ea typeface="Malgun Gothic" panose="020B0503020000020004" pitchFamily="34" charset="-127"/>
                <a:cs typeface="Arial" panose="020B0604020202020204" pitchFamily="34" charset="0"/>
              </a:rPr>
              <a:t>:</a:t>
            </a:r>
          </a:p>
          <a:p>
            <a:pPr marL="628650" lvl="1" indent="-171450">
              <a:buFont typeface="Arial" panose="020B0604020202020204" pitchFamily="34" charset="0"/>
              <a:buChar char="•"/>
            </a:pPr>
            <a:r>
              <a:rPr lang="en-US" sz="1200" kern="100" dirty="0">
                <a:latin typeface="Arial" panose="020B0604020202020204" pitchFamily="34" charset="0"/>
                <a:ea typeface="Malgun Gothic" panose="020B0503020000020004" pitchFamily="34" charset="-127"/>
                <a:cs typeface="Arial" panose="020B0604020202020204" pitchFamily="34" charset="0"/>
              </a:rPr>
              <a:t>EPIC: consistently low hematite (&lt;1.4%)</a:t>
            </a:r>
          </a:p>
          <a:p>
            <a:pPr marL="628650" lvl="1" indent="-171450">
              <a:buFont typeface="Arial" panose="020B0604020202020204" pitchFamily="34" charset="0"/>
              <a:buChar char="•"/>
            </a:pPr>
            <a:r>
              <a:rPr lang="en-US" sz="1200" kern="100" dirty="0">
                <a:latin typeface="Arial" panose="020B0604020202020204" pitchFamily="34" charset="0"/>
                <a:ea typeface="Malgun Gothic" panose="020B0503020000020004" pitchFamily="34" charset="-127"/>
                <a:cs typeface="Arial" panose="020B0604020202020204" pitchFamily="34" charset="0"/>
              </a:rPr>
              <a:t>Di </a:t>
            </a:r>
            <a:r>
              <a:rPr lang="en-US" sz="1200" kern="100" dirty="0" err="1">
                <a:latin typeface="Arial" panose="020B0604020202020204" pitchFamily="34" charset="0"/>
                <a:ea typeface="Malgun Gothic" panose="020B0503020000020004" pitchFamily="34" charset="-127"/>
                <a:cs typeface="Arial" panose="020B0604020202020204" pitchFamily="34" charset="0"/>
              </a:rPr>
              <a:t>Biagio</a:t>
            </a:r>
            <a:r>
              <a:rPr lang="en-US" sz="1200" kern="100" dirty="0">
                <a:latin typeface="Arial" panose="020B0604020202020204" pitchFamily="34" charset="0"/>
                <a:ea typeface="Malgun Gothic" panose="020B0503020000020004" pitchFamily="34" charset="-127"/>
                <a:cs typeface="Arial" panose="020B0604020202020204" pitchFamily="34" charset="0"/>
              </a:rPr>
              <a:t>: 0.7% hematite</a:t>
            </a:r>
          </a:p>
          <a:p>
            <a:pPr marL="285750" indent="-285750">
              <a:buFont typeface="Wingdings" panose="05000000000000000000" pitchFamily="2" charset="2"/>
              <a:buChar char="q"/>
            </a:pPr>
            <a:endParaRPr lang="en-US" sz="1400" kern="100" dirty="0">
              <a:effectLst/>
              <a:latin typeface="Arial" panose="020B0604020202020204" pitchFamily="34" charset="0"/>
              <a:ea typeface="Malgun Gothic" panose="020B0503020000020004" pitchFamily="34" charset="-127"/>
              <a:cs typeface="Arial" panose="020B0604020202020204" pitchFamily="34" charset="0"/>
            </a:endParaRPr>
          </a:p>
          <a:p>
            <a:pPr marL="285750" indent="-285750">
              <a:buFont typeface="Wingdings" panose="05000000000000000000" pitchFamily="2" charset="2"/>
              <a:buChar char="q"/>
            </a:pPr>
            <a:r>
              <a:rPr lang="en-US" sz="1400" kern="100" dirty="0">
                <a:effectLst/>
                <a:latin typeface="Arial" panose="020B0604020202020204" pitchFamily="34" charset="0"/>
                <a:ea typeface="Malgun Gothic" panose="020B0503020000020004" pitchFamily="34" charset="-127"/>
                <a:cs typeface="Arial" panose="020B0604020202020204" pitchFamily="34" charset="0"/>
              </a:rPr>
              <a:t>Saudi Arabia, Kuwait:</a:t>
            </a:r>
          </a:p>
          <a:p>
            <a:pPr marL="628650" lvl="1" indent="-171450">
              <a:buFont typeface="Arial" panose="020B0604020202020204" pitchFamily="34" charset="0"/>
              <a:buChar char="•"/>
            </a:pPr>
            <a:r>
              <a:rPr lang="en-US" sz="1200" kern="100" dirty="0">
                <a:latin typeface="Arial" panose="020B0604020202020204" pitchFamily="34" charset="0"/>
                <a:ea typeface="Malgun Gothic" panose="020B0503020000020004" pitchFamily="34" charset="-127"/>
                <a:cs typeface="Arial" panose="020B0604020202020204" pitchFamily="34" charset="0"/>
              </a:rPr>
              <a:t>Shamal season (6-9): northwesterly wind</a:t>
            </a:r>
          </a:p>
          <a:p>
            <a:pPr lvl="2"/>
            <a:r>
              <a:rPr lang="en-US" sz="1200" kern="100" dirty="0">
                <a:latin typeface="Arial" panose="020B0604020202020204" pitchFamily="34" charset="0"/>
                <a:ea typeface="Malgun Gothic" panose="020B0503020000020004" pitchFamily="34" charset="-127"/>
                <a:cs typeface="Arial" panose="020B0604020202020204" pitchFamily="34" charset="0"/>
                <a:sym typeface="Wingdings" panose="05000000000000000000" pitchFamily="2" charset="2"/>
              </a:rPr>
              <a:t> hematite, goethite reversed</a:t>
            </a:r>
            <a:r>
              <a:rPr lang="en-US" sz="1200" kern="100" dirty="0">
                <a:latin typeface="Arial" panose="020B0604020202020204" pitchFamily="34" charset="0"/>
                <a:ea typeface="Malgun Gothic" panose="020B0503020000020004" pitchFamily="34" charset="-127"/>
                <a:cs typeface="Arial" panose="020B0604020202020204" pitchFamily="34" charset="0"/>
              </a:rPr>
              <a:t> </a:t>
            </a:r>
            <a:endParaRPr lang="en-US" sz="1200" kern="100" dirty="0">
              <a:effectLst/>
              <a:latin typeface="Arial" panose="020B0604020202020204" pitchFamily="34" charset="0"/>
              <a:ea typeface="Malgun Gothic" panose="020B0503020000020004" pitchFamily="34" charset="-127"/>
              <a:cs typeface="Arial" panose="020B0604020202020204" pitchFamily="34" charset="0"/>
            </a:endParaRPr>
          </a:p>
          <a:p>
            <a:pPr marL="285750" indent="-285750">
              <a:buFont typeface="Wingdings" panose="05000000000000000000" pitchFamily="2" charset="2"/>
              <a:buChar char="q"/>
            </a:pPr>
            <a:endParaRPr lang="en-US" sz="1400" kern="100" dirty="0">
              <a:latin typeface="Arial" panose="020B0604020202020204" pitchFamily="34" charset="0"/>
              <a:ea typeface="Malgun Gothic" panose="020B0503020000020004" pitchFamily="34" charset="-127"/>
              <a:cs typeface="Arial" panose="020B0604020202020204" pitchFamily="34" charset="0"/>
            </a:endParaRPr>
          </a:p>
          <a:p>
            <a:pPr marL="285750" indent="-285750">
              <a:buFont typeface="Wingdings" panose="05000000000000000000" pitchFamily="2" charset="2"/>
              <a:buChar char="q"/>
            </a:pPr>
            <a:r>
              <a:rPr lang="en-US" sz="1400" kern="100" dirty="0">
                <a:effectLst/>
                <a:latin typeface="Arial" panose="020B0604020202020204" pitchFamily="34" charset="0"/>
                <a:ea typeface="Malgun Gothic" panose="020B0503020000020004" pitchFamily="34" charset="-127"/>
                <a:cs typeface="Arial" panose="020B0604020202020204" pitchFamily="34" charset="0"/>
              </a:rPr>
              <a:t>Gobi, Taklimakan:</a:t>
            </a:r>
          </a:p>
          <a:p>
            <a:pPr marL="628650" lvl="1" indent="-171450">
              <a:buFont typeface="Arial" panose="020B0604020202020204" pitchFamily="34" charset="0"/>
              <a:buChar char="•"/>
            </a:pPr>
            <a:r>
              <a:rPr lang="en-US" sz="1200" kern="100" dirty="0">
                <a:latin typeface="Arial" panose="020B0604020202020204" pitchFamily="34" charset="0"/>
                <a:ea typeface="Malgun Gothic" panose="020B0503020000020004" pitchFamily="34" charset="-127"/>
                <a:cs typeface="Arial" panose="020B0604020202020204" pitchFamily="34" charset="0"/>
              </a:rPr>
              <a:t>Hm/Gt ratio ~ 0.55 observed </a:t>
            </a:r>
            <a:r>
              <a:rPr lang="en-US" sz="1200" kern="100" dirty="0">
                <a:effectLst/>
                <a:latin typeface="Arial" panose="020B0604020202020204" pitchFamily="34" charset="0"/>
                <a:ea typeface="Malgun Gothic" panose="020B0503020000020004" pitchFamily="34" charset="-127"/>
                <a:cs typeface="Arial" panose="020B0604020202020204" pitchFamily="34" charset="0"/>
              </a:rPr>
              <a:t>(Shen et al., 2006)</a:t>
            </a:r>
            <a:endParaRPr lang="en-US" sz="1200" kern="100" dirty="0">
              <a:latin typeface="Arial" panose="020B0604020202020204" pitchFamily="34" charset="0"/>
              <a:ea typeface="Malgun Gothic" panose="020B0503020000020004" pitchFamily="34" charset="-127"/>
              <a:cs typeface="Arial" panose="020B0604020202020204" pitchFamily="34" charset="0"/>
            </a:endParaRPr>
          </a:p>
          <a:p>
            <a:pPr marL="742950" lvl="1" indent="-285750">
              <a:buFont typeface="Wingdings" panose="05000000000000000000" pitchFamily="2" charset="2"/>
              <a:buChar char="q"/>
            </a:pPr>
            <a:endParaRPr lang="en-US" sz="1400" kern="100" dirty="0">
              <a:latin typeface="Arial" panose="020B0604020202020204" pitchFamily="34" charset="0"/>
              <a:ea typeface="Malgun Gothic" panose="020B0503020000020004" pitchFamily="34" charset="-127"/>
              <a:cs typeface="Arial" panose="020B0604020202020204" pitchFamily="34" charset="0"/>
            </a:endParaRPr>
          </a:p>
          <a:p>
            <a:pPr marL="285750" indent="-285750">
              <a:buFont typeface="Wingdings" panose="05000000000000000000" pitchFamily="2" charset="2"/>
              <a:buChar char="q"/>
            </a:pPr>
            <a:r>
              <a:rPr lang="en-US" sz="1400" kern="100" dirty="0">
                <a:effectLst/>
                <a:latin typeface="Arial" panose="020B0604020202020204" pitchFamily="34" charset="0"/>
                <a:ea typeface="Malgun Gothic" panose="020B0503020000020004" pitchFamily="34" charset="-127"/>
                <a:cs typeface="Arial" panose="020B0604020202020204" pitchFamily="34" charset="0"/>
              </a:rPr>
              <a:t>Arizona, Australia: may contain smoke cases, but case study agreed with dashed line range.</a:t>
            </a:r>
          </a:p>
        </p:txBody>
      </p:sp>
      <p:grpSp>
        <p:nvGrpSpPr>
          <p:cNvPr id="25" name="Group 24">
            <a:extLst>
              <a:ext uri="{FF2B5EF4-FFF2-40B4-BE49-F238E27FC236}">
                <a16:creationId xmlns:a16="http://schemas.microsoft.com/office/drawing/2014/main" id="{1285BBAD-3C3E-4C35-8B60-30194A1849EF}"/>
              </a:ext>
            </a:extLst>
          </p:cNvPr>
          <p:cNvGrpSpPr>
            <a:grpSpLocks noChangeAspect="1"/>
          </p:cNvGrpSpPr>
          <p:nvPr/>
        </p:nvGrpSpPr>
        <p:grpSpPr>
          <a:xfrm>
            <a:off x="5078591" y="0"/>
            <a:ext cx="6764249" cy="6768593"/>
            <a:chOff x="3248891" y="96416"/>
            <a:chExt cx="5622747" cy="5626358"/>
          </a:xfrm>
        </p:grpSpPr>
        <p:pic>
          <p:nvPicPr>
            <p:cNvPr id="26" name="Picture 25" descr="Chart, surface chart&#10;&#10;Description automatically generated">
              <a:extLst>
                <a:ext uri="{FF2B5EF4-FFF2-40B4-BE49-F238E27FC236}">
                  <a16:creationId xmlns:a16="http://schemas.microsoft.com/office/drawing/2014/main" id="{8BC1BA35-918C-4CA1-8F06-D47EA2F748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8891" y="96417"/>
              <a:ext cx="1405687" cy="1406590"/>
            </a:xfrm>
            <a:prstGeom prst="rect">
              <a:avLst/>
            </a:prstGeom>
          </p:spPr>
        </p:pic>
        <p:pic>
          <p:nvPicPr>
            <p:cNvPr id="27" name="Picture 26" descr="Chart, line chart&#10;&#10;Description automatically generated">
              <a:extLst>
                <a:ext uri="{FF2B5EF4-FFF2-40B4-BE49-F238E27FC236}">
                  <a16:creationId xmlns:a16="http://schemas.microsoft.com/office/drawing/2014/main" id="{23456538-BA37-408C-B2C7-7A74DDD1B4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4578" y="96417"/>
              <a:ext cx="1405687" cy="1406590"/>
            </a:xfrm>
            <a:prstGeom prst="rect">
              <a:avLst/>
            </a:prstGeom>
          </p:spPr>
        </p:pic>
        <p:pic>
          <p:nvPicPr>
            <p:cNvPr id="28" name="Picture 27" descr="Chart&#10;&#10;Description automatically generated">
              <a:extLst>
                <a:ext uri="{FF2B5EF4-FFF2-40B4-BE49-F238E27FC236}">
                  <a16:creationId xmlns:a16="http://schemas.microsoft.com/office/drawing/2014/main" id="{53A905CB-F2ED-4FA3-A3E8-214C47CB75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60264" y="96416"/>
              <a:ext cx="1405687" cy="1406590"/>
            </a:xfrm>
            <a:prstGeom prst="rect">
              <a:avLst/>
            </a:prstGeom>
          </p:spPr>
        </p:pic>
        <p:pic>
          <p:nvPicPr>
            <p:cNvPr id="29" name="Picture 28" descr="Chart, surface chart&#10;&#10;Description automatically generated">
              <a:extLst>
                <a:ext uri="{FF2B5EF4-FFF2-40B4-BE49-F238E27FC236}">
                  <a16:creationId xmlns:a16="http://schemas.microsoft.com/office/drawing/2014/main" id="{A8B3A483-16F4-4C5C-BA1C-67CE37F35C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65951" y="96417"/>
              <a:ext cx="1405687" cy="1406590"/>
            </a:xfrm>
            <a:prstGeom prst="rect">
              <a:avLst/>
            </a:prstGeom>
          </p:spPr>
        </p:pic>
        <p:pic>
          <p:nvPicPr>
            <p:cNvPr id="30" name="Picture 29" descr="Chart, surface chart&#10;&#10;Description automatically generated">
              <a:extLst>
                <a:ext uri="{FF2B5EF4-FFF2-40B4-BE49-F238E27FC236}">
                  <a16:creationId xmlns:a16="http://schemas.microsoft.com/office/drawing/2014/main" id="{2B1BC122-2136-4ED8-A8F3-7F5C9B0DC18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48891" y="1503006"/>
              <a:ext cx="1405687" cy="1406590"/>
            </a:xfrm>
            <a:prstGeom prst="rect">
              <a:avLst/>
            </a:prstGeom>
          </p:spPr>
        </p:pic>
        <p:pic>
          <p:nvPicPr>
            <p:cNvPr id="31" name="Picture 30" descr="Chart, surface chart&#10;&#10;Description automatically generated">
              <a:extLst>
                <a:ext uri="{FF2B5EF4-FFF2-40B4-BE49-F238E27FC236}">
                  <a16:creationId xmlns:a16="http://schemas.microsoft.com/office/drawing/2014/main" id="{B3283BFA-F4FF-4B0B-81CB-47168590081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54578" y="1503006"/>
              <a:ext cx="1405687" cy="1406590"/>
            </a:xfrm>
            <a:prstGeom prst="rect">
              <a:avLst/>
            </a:prstGeom>
          </p:spPr>
        </p:pic>
        <p:pic>
          <p:nvPicPr>
            <p:cNvPr id="32" name="Picture 31" descr="Chart, surface chart&#10;&#10;Description automatically generated">
              <a:extLst>
                <a:ext uri="{FF2B5EF4-FFF2-40B4-BE49-F238E27FC236}">
                  <a16:creationId xmlns:a16="http://schemas.microsoft.com/office/drawing/2014/main" id="{3856F665-4077-4B0B-A272-09603923792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60264" y="1503006"/>
              <a:ext cx="1405687" cy="1406590"/>
            </a:xfrm>
            <a:prstGeom prst="rect">
              <a:avLst/>
            </a:prstGeom>
          </p:spPr>
        </p:pic>
        <p:pic>
          <p:nvPicPr>
            <p:cNvPr id="33" name="Picture 32" descr="Chart, surface chart&#10;&#10;Description automatically generated">
              <a:extLst>
                <a:ext uri="{FF2B5EF4-FFF2-40B4-BE49-F238E27FC236}">
                  <a16:creationId xmlns:a16="http://schemas.microsoft.com/office/drawing/2014/main" id="{3376B788-D0C4-4FEA-A65E-EBE54D9EA38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465951" y="1503006"/>
              <a:ext cx="1405687" cy="1406590"/>
            </a:xfrm>
            <a:prstGeom prst="rect">
              <a:avLst/>
            </a:prstGeom>
          </p:spPr>
        </p:pic>
        <p:pic>
          <p:nvPicPr>
            <p:cNvPr id="34" name="Picture 33" descr="Chart&#10;&#10;Description automatically generated">
              <a:extLst>
                <a:ext uri="{FF2B5EF4-FFF2-40B4-BE49-F238E27FC236}">
                  <a16:creationId xmlns:a16="http://schemas.microsoft.com/office/drawing/2014/main" id="{6BA7CF04-3A6B-4383-AC65-CB76419C999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48891" y="2909595"/>
              <a:ext cx="1405687" cy="1406590"/>
            </a:xfrm>
            <a:prstGeom prst="rect">
              <a:avLst/>
            </a:prstGeom>
          </p:spPr>
        </p:pic>
        <p:pic>
          <p:nvPicPr>
            <p:cNvPr id="35" name="Picture 34" descr="Chart&#10;&#10;Description automatically generated">
              <a:extLst>
                <a:ext uri="{FF2B5EF4-FFF2-40B4-BE49-F238E27FC236}">
                  <a16:creationId xmlns:a16="http://schemas.microsoft.com/office/drawing/2014/main" id="{195F4742-D624-467D-A316-D206FDCA69D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654578" y="2909595"/>
              <a:ext cx="1405687" cy="1406590"/>
            </a:xfrm>
            <a:prstGeom prst="rect">
              <a:avLst/>
            </a:prstGeom>
          </p:spPr>
        </p:pic>
        <p:pic>
          <p:nvPicPr>
            <p:cNvPr id="36" name="Picture 35" descr="Chart&#10;&#10;Description automatically generated">
              <a:extLst>
                <a:ext uri="{FF2B5EF4-FFF2-40B4-BE49-F238E27FC236}">
                  <a16:creationId xmlns:a16="http://schemas.microsoft.com/office/drawing/2014/main" id="{58214FB3-0CF7-4E66-88C4-AB664826FA3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060264" y="2909595"/>
              <a:ext cx="1405687" cy="1406590"/>
            </a:xfrm>
            <a:prstGeom prst="rect">
              <a:avLst/>
            </a:prstGeom>
          </p:spPr>
        </p:pic>
        <p:pic>
          <p:nvPicPr>
            <p:cNvPr id="37" name="Picture 36" descr="Chart&#10;&#10;Description automatically generated">
              <a:extLst>
                <a:ext uri="{FF2B5EF4-FFF2-40B4-BE49-F238E27FC236}">
                  <a16:creationId xmlns:a16="http://schemas.microsoft.com/office/drawing/2014/main" id="{B4E9869E-AA60-4E73-8E35-EF1D173E091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465951" y="2909595"/>
              <a:ext cx="1405687" cy="1406590"/>
            </a:xfrm>
            <a:prstGeom prst="rect">
              <a:avLst/>
            </a:prstGeom>
          </p:spPr>
        </p:pic>
        <p:pic>
          <p:nvPicPr>
            <p:cNvPr id="38" name="Picture 37" descr="Chart, surface chart&#10;&#10;Description automatically generated">
              <a:extLst>
                <a:ext uri="{FF2B5EF4-FFF2-40B4-BE49-F238E27FC236}">
                  <a16:creationId xmlns:a16="http://schemas.microsoft.com/office/drawing/2014/main" id="{DF3E266D-EBB2-4274-B708-BDC15817C1E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248891" y="4316184"/>
              <a:ext cx="1405687" cy="1406590"/>
            </a:xfrm>
            <a:prstGeom prst="rect">
              <a:avLst/>
            </a:prstGeom>
          </p:spPr>
        </p:pic>
        <p:pic>
          <p:nvPicPr>
            <p:cNvPr id="39" name="Picture 38" descr="Chart, line chart&#10;&#10;Description automatically generated">
              <a:extLst>
                <a:ext uri="{FF2B5EF4-FFF2-40B4-BE49-F238E27FC236}">
                  <a16:creationId xmlns:a16="http://schemas.microsoft.com/office/drawing/2014/main" id="{CEB8A9D3-0E91-4246-94BE-3C668222142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654578" y="4316184"/>
              <a:ext cx="1405687" cy="1406590"/>
            </a:xfrm>
            <a:prstGeom prst="rect">
              <a:avLst/>
            </a:prstGeom>
          </p:spPr>
        </p:pic>
        <p:pic>
          <p:nvPicPr>
            <p:cNvPr id="40" name="Picture 39" descr="Chart&#10;&#10;Description automatically generated">
              <a:extLst>
                <a:ext uri="{FF2B5EF4-FFF2-40B4-BE49-F238E27FC236}">
                  <a16:creationId xmlns:a16="http://schemas.microsoft.com/office/drawing/2014/main" id="{14DC0BE1-7DE7-45C4-97DD-02DE3D03AAE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060264" y="4316184"/>
              <a:ext cx="1405687" cy="1406590"/>
            </a:xfrm>
            <a:prstGeom prst="rect">
              <a:avLst/>
            </a:prstGeom>
          </p:spPr>
        </p:pic>
        <p:cxnSp>
          <p:nvCxnSpPr>
            <p:cNvPr id="41" name="Straight Arrow Connector 40">
              <a:extLst>
                <a:ext uri="{FF2B5EF4-FFF2-40B4-BE49-F238E27FC236}">
                  <a16:creationId xmlns:a16="http://schemas.microsoft.com/office/drawing/2014/main" id="{63E5C523-C502-4CDD-A957-6A69379BFACC}"/>
                </a:ext>
              </a:extLst>
            </p:cNvPr>
            <p:cNvCxnSpPr>
              <a:cxnSpLocks/>
            </p:cNvCxnSpPr>
            <p:nvPr/>
          </p:nvCxnSpPr>
          <p:spPr>
            <a:xfrm>
              <a:off x="8632861" y="695887"/>
              <a:ext cx="0" cy="32864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9FCA8413-6343-49B9-B18D-CC2BEE3FE2A4}"/>
                </a:ext>
              </a:extLst>
            </p:cNvPr>
            <p:cNvSpPr txBox="1"/>
            <p:nvPr/>
          </p:nvSpPr>
          <p:spPr>
            <a:xfrm>
              <a:off x="7708904" y="485397"/>
              <a:ext cx="1161352" cy="211066"/>
            </a:xfrm>
            <a:prstGeom prst="rect">
              <a:avLst/>
            </a:prstGeom>
            <a:noFill/>
          </p:spPr>
          <p:txBody>
            <a:bodyPr wrap="square" rtlCol="0">
              <a:spAutoFit/>
            </a:bodyPr>
            <a:lstStyle/>
            <a:p>
              <a:r>
                <a:rPr lang="en-US" sz="1050" dirty="0">
                  <a:latin typeface="Helvetica" panose="020B0604020202020204" pitchFamily="34" charset="0"/>
                  <a:cs typeface="Helvetica" panose="020B0604020202020204" pitchFamily="34" charset="0"/>
                </a:rPr>
                <a:t>Hematite = Goethite</a:t>
              </a:r>
            </a:p>
          </p:txBody>
        </p:sp>
        <p:sp>
          <p:nvSpPr>
            <p:cNvPr id="43" name="TextBox 42">
              <a:extLst>
                <a:ext uri="{FF2B5EF4-FFF2-40B4-BE49-F238E27FC236}">
                  <a16:creationId xmlns:a16="http://schemas.microsoft.com/office/drawing/2014/main" id="{C75E7AB8-0F94-4D09-B110-E5B9A44AAFC0}"/>
                </a:ext>
              </a:extLst>
            </p:cNvPr>
            <p:cNvSpPr txBox="1"/>
            <p:nvPr/>
          </p:nvSpPr>
          <p:spPr>
            <a:xfrm>
              <a:off x="7526358" y="4422964"/>
              <a:ext cx="1343898" cy="358173"/>
            </a:xfrm>
            <a:prstGeom prst="rect">
              <a:avLst/>
            </a:prstGeom>
            <a:noFill/>
          </p:spPr>
          <p:txBody>
            <a:bodyPr wrap="square" rtlCol="0">
              <a:spAutoFit/>
            </a:bodyPr>
            <a:lstStyle/>
            <a:p>
              <a:r>
                <a:rPr lang="en-US" sz="1100" dirty="0">
                  <a:latin typeface="Arial" panose="020B0604020202020204" pitchFamily="34" charset="0"/>
                  <a:cs typeface="Arial" panose="020B0604020202020204" pitchFamily="34" charset="0"/>
                </a:rPr>
                <a:t>* Invisible dashed line of Goethite = 0.0</a:t>
              </a:r>
            </a:p>
          </p:txBody>
        </p:sp>
      </p:grpSp>
      <p:sp>
        <p:nvSpPr>
          <p:cNvPr id="44" name="TextBox 43">
            <a:extLst>
              <a:ext uri="{FF2B5EF4-FFF2-40B4-BE49-F238E27FC236}">
                <a16:creationId xmlns:a16="http://schemas.microsoft.com/office/drawing/2014/main" id="{0F579830-5A3C-4580-B28F-3EB3449F9E61}"/>
              </a:ext>
            </a:extLst>
          </p:cNvPr>
          <p:cNvSpPr txBox="1"/>
          <p:nvPr/>
        </p:nvSpPr>
        <p:spPr>
          <a:xfrm>
            <a:off x="10224448" y="5676135"/>
            <a:ext cx="1897596" cy="738664"/>
          </a:xfrm>
          <a:prstGeom prst="rect">
            <a:avLst/>
          </a:prstGeom>
          <a:noFill/>
        </p:spPr>
        <p:txBody>
          <a:bodyPr wrap="square">
            <a:spAutoFit/>
          </a:bodyPr>
          <a:lstStyle/>
          <a:p>
            <a:r>
              <a:rPr lang="en-US" sz="1400" dirty="0">
                <a:latin typeface="Arial" panose="020B0604020202020204" pitchFamily="34" charset="0"/>
                <a:cs typeface="Arial" panose="020B0604020202020204" pitchFamily="34" charset="0"/>
              </a:rPr>
              <a:t>Shaded (EPIC)</a:t>
            </a:r>
          </a:p>
          <a:p>
            <a:r>
              <a:rPr lang="en-US" sz="1400" dirty="0">
                <a:latin typeface="Arial" panose="020B0604020202020204" pitchFamily="34" charset="0"/>
                <a:cs typeface="Arial" panose="020B0604020202020204" pitchFamily="34" charset="0"/>
              </a:rPr>
              <a:t>Dashed (Di </a:t>
            </a:r>
            <a:r>
              <a:rPr lang="en-US" sz="1400" dirty="0" err="1">
                <a:latin typeface="Arial" panose="020B0604020202020204" pitchFamily="34" charset="0"/>
                <a:cs typeface="Arial" panose="020B0604020202020204" pitchFamily="34" charset="0"/>
              </a:rPr>
              <a:t>Biagio</a:t>
            </a:r>
            <a:r>
              <a:rPr lang="en-US" sz="1400" dirty="0">
                <a:latin typeface="Arial" panose="020B0604020202020204" pitchFamily="34" charset="0"/>
                <a:cs typeface="Arial" panose="020B0604020202020204" pitchFamily="34" charset="0"/>
              </a:rPr>
              <a:t>)</a:t>
            </a:r>
          </a:p>
          <a:p>
            <a:r>
              <a:rPr lang="en-US" sz="1400" dirty="0">
                <a:solidFill>
                  <a:srgbClr val="C00000"/>
                </a:solidFill>
                <a:latin typeface="Arial" panose="020B0604020202020204" pitchFamily="34" charset="0"/>
                <a:cs typeface="Arial" panose="020B0604020202020204" pitchFamily="34" charset="0"/>
              </a:rPr>
              <a:t>Hematite</a:t>
            </a:r>
            <a:r>
              <a:rPr lang="en-US" sz="1400" dirty="0">
                <a:latin typeface="Arial" panose="020B0604020202020204" pitchFamily="34" charset="0"/>
                <a:cs typeface="Arial" panose="020B0604020202020204" pitchFamily="34" charset="0"/>
              </a:rPr>
              <a:t>, </a:t>
            </a:r>
            <a:r>
              <a:rPr lang="en-US" sz="1400" dirty="0">
                <a:solidFill>
                  <a:schemeClr val="tx1">
                    <a:lumMod val="50000"/>
                    <a:lumOff val="50000"/>
                  </a:schemeClr>
                </a:solidFill>
                <a:latin typeface="Arial" panose="020B0604020202020204" pitchFamily="34" charset="0"/>
                <a:cs typeface="Arial" panose="020B0604020202020204" pitchFamily="34" charset="0"/>
              </a:rPr>
              <a:t>Goethite</a:t>
            </a:r>
            <a:endParaRPr lang="en-US" sz="1400" dirty="0">
              <a:solidFill>
                <a:schemeClr val="tx1">
                  <a:lumMod val="50000"/>
                  <a:lumOff val="50000"/>
                </a:schemeClr>
              </a:solidFill>
            </a:endParaRPr>
          </a:p>
        </p:txBody>
      </p:sp>
      <p:sp>
        <p:nvSpPr>
          <p:cNvPr id="3" name="Slide Number Placeholder 2">
            <a:extLst>
              <a:ext uri="{FF2B5EF4-FFF2-40B4-BE49-F238E27FC236}">
                <a16:creationId xmlns:a16="http://schemas.microsoft.com/office/drawing/2014/main" id="{CD9B6BB6-006E-4DF1-887A-F66DE4CFD6DC}"/>
              </a:ext>
            </a:extLst>
          </p:cNvPr>
          <p:cNvSpPr>
            <a:spLocks noGrp="1"/>
          </p:cNvSpPr>
          <p:nvPr>
            <p:ph type="sldNum" sz="quarter" idx="12"/>
          </p:nvPr>
        </p:nvSpPr>
        <p:spPr/>
        <p:txBody>
          <a:bodyPr/>
          <a:lstStyle/>
          <a:p>
            <a:fld id="{C18795A5-5DC6-4E89-855C-E7B9590EB560}" type="slidenum">
              <a:rPr lang="en-US" smtClean="0"/>
              <a:t>9</a:t>
            </a:fld>
            <a:endParaRPr lang="en-US"/>
          </a:p>
        </p:txBody>
      </p:sp>
      <p:grpSp>
        <p:nvGrpSpPr>
          <p:cNvPr id="11" name="Group 10">
            <a:extLst>
              <a:ext uri="{FF2B5EF4-FFF2-40B4-BE49-F238E27FC236}">
                <a16:creationId xmlns:a16="http://schemas.microsoft.com/office/drawing/2014/main" id="{BAE9AA1A-B4A3-485A-816E-93D750CF39D8}"/>
              </a:ext>
            </a:extLst>
          </p:cNvPr>
          <p:cNvGrpSpPr/>
          <p:nvPr/>
        </p:nvGrpSpPr>
        <p:grpSpPr>
          <a:xfrm>
            <a:off x="878842" y="0"/>
            <a:ext cx="3643358" cy="1921809"/>
            <a:chOff x="838382" y="0"/>
            <a:chExt cx="3643358" cy="1921809"/>
          </a:xfrm>
        </p:grpSpPr>
        <p:pic>
          <p:nvPicPr>
            <p:cNvPr id="5" name="Picture 4">
              <a:extLst>
                <a:ext uri="{FF2B5EF4-FFF2-40B4-BE49-F238E27FC236}">
                  <a16:creationId xmlns:a16="http://schemas.microsoft.com/office/drawing/2014/main" id="{150F22B2-BD93-4098-A674-34E11EE9C1E4}"/>
                </a:ext>
              </a:extLst>
            </p:cNvPr>
            <p:cNvPicPr>
              <a:picLocks noChangeAspect="1"/>
            </p:cNvPicPr>
            <p:nvPr/>
          </p:nvPicPr>
          <p:blipFill>
            <a:blip r:embed="rId18"/>
            <a:stretch>
              <a:fillRect/>
            </a:stretch>
          </p:blipFill>
          <p:spPr>
            <a:xfrm>
              <a:off x="1253896" y="14526"/>
              <a:ext cx="3039358" cy="1875775"/>
            </a:xfrm>
            <a:prstGeom prst="rect">
              <a:avLst/>
            </a:prstGeom>
          </p:spPr>
        </p:pic>
        <p:pic>
          <p:nvPicPr>
            <p:cNvPr id="96" name="Picture 95">
              <a:extLst>
                <a:ext uri="{FF2B5EF4-FFF2-40B4-BE49-F238E27FC236}">
                  <a16:creationId xmlns:a16="http://schemas.microsoft.com/office/drawing/2014/main" id="{B62824AA-7DCB-4176-9690-B10DFD977139}"/>
                </a:ext>
              </a:extLst>
            </p:cNvPr>
            <p:cNvPicPr>
              <a:picLocks noChangeAspect="1"/>
            </p:cNvPicPr>
            <p:nvPr/>
          </p:nvPicPr>
          <p:blipFill rotWithShape="1">
            <a:blip r:embed="rId19"/>
            <a:srcRect l="37397" t="14610" r="29544" b="51193"/>
            <a:stretch/>
          </p:blipFill>
          <p:spPr>
            <a:xfrm>
              <a:off x="838382" y="0"/>
              <a:ext cx="3643358" cy="1921809"/>
            </a:xfrm>
            <a:prstGeom prst="rect">
              <a:avLst/>
            </a:prstGeom>
          </p:spPr>
        </p:pic>
        <p:cxnSp>
          <p:nvCxnSpPr>
            <p:cNvPr id="7" name="Straight Connector 6">
              <a:extLst>
                <a:ext uri="{FF2B5EF4-FFF2-40B4-BE49-F238E27FC236}">
                  <a16:creationId xmlns:a16="http://schemas.microsoft.com/office/drawing/2014/main" id="{A2C711F2-C997-422A-9DF5-18012AC8249F}"/>
                </a:ext>
              </a:extLst>
            </p:cNvPr>
            <p:cNvCxnSpPr>
              <a:cxnSpLocks/>
            </p:cNvCxnSpPr>
            <p:nvPr/>
          </p:nvCxnSpPr>
          <p:spPr>
            <a:xfrm flipH="1">
              <a:off x="2177593" y="1338606"/>
              <a:ext cx="131974" cy="18853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97" name="Straight Arrow Connector 96">
            <a:extLst>
              <a:ext uri="{FF2B5EF4-FFF2-40B4-BE49-F238E27FC236}">
                <a16:creationId xmlns:a16="http://schemas.microsoft.com/office/drawing/2014/main" id="{D30A67A4-37D6-403A-B2B8-6ABD12947A35}"/>
              </a:ext>
            </a:extLst>
          </p:cNvPr>
          <p:cNvCxnSpPr>
            <a:cxnSpLocks/>
          </p:cNvCxnSpPr>
          <p:nvPr/>
        </p:nvCxnSpPr>
        <p:spPr>
          <a:xfrm flipH="1">
            <a:off x="6190407" y="622720"/>
            <a:ext cx="63549" cy="87253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9" name="TextBox 98">
            <a:extLst>
              <a:ext uri="{FF2B5EF4-FFF2-40B4-BE49-F238E27FC236}">
                <a16:creationId xmlns:a16="http://schemas.microsoft.com/office/drawing/2014/main" id="{E1567A98-836C-43E9-A8B7-163A746E526E}"/>
              </a:ext>
            </a:extLst>
          </p:cNvPr>
          <p:cNvSpPr txBox="1"/>
          <p:nvPr/>
        </p:nvSpPr>
        <p:spPr>
          <a:xfrm>
            <a:off x="5308375" y="368804"/>
            <a:ext cx="1459617" cy="253916"/>
          </a:xfrm>
          <a:prstGeom prst="rect">
            <a:avLst/>
          </a:prstGeom>
          <a:noFill/>
        </p:spPr>
        <p:txBody>
          <a:bodyPr wrap="square" rtlCol="0">
            <a:spAutoFit/>
          </a:bodyPr>
          <a:lstStyle/>
          <a:p>
            <a:r>
              <a:rPr lang="en-US" sz="1050" dirty="0">
                <a:latin typeface="Helvetica" panose="020B0604020202020204" pitchFamily="34" charset="0"/>
                <a:cs typeface="Helvetica" panose="020B0604020202020204" pitchFamily="34" charset="0"/>
              </a:rPr>
              <a:t>means no EPIC data</a:t>
            </a:r>
          </a:p>
        </p:txBody>
      </p:sp>
    </p:spTree>
    <p:extLst>
      <p:ext uri="{BB962C8B-B14F-4D97-AF65-F5344CB8AC3E}">
        <p14:creationId xmlns:p14="http://schemas.microsoft.com/office/powerpoint/2010/main" val="36201310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1"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1"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50087</TotalTime>
  <Words>1646</Words>
  <Application>Microsoft Office PowerPoint</Application>
  <PresentationFormat>Widescreen</PresentationFormat>
  <Paragraphs>188</Paragraphs>
  <Slides>11</Slides>
  <Notes>11</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11</vt:i4>
      </vt:variant>
    </vt:vector>
  </HeadingPairs>
  <TitlesOfParts>
    <vt:vector size="21" baseType="lpstr">
      <vt:lpstr>Arial</vt:lpstr>
      <vt:lpstr>Calibri</vt:lpstr>
      <vt:lpstr>Calibri Light</vt:lpstr>
      <vt:lpstr>Cambria Math</vt:lpstr>
      <vt:lpstr>Helvetica</vt:lpstr>
      <vt:lpstr>Tahoma</vt:lpstr>
      <vt:lpstr>Times New Roman</vt:lpstr>
      <vt:lpstr>Wingdings</vt:lpstr>
      <vt:lpstr>Office Theme</vt:lpstr>
      <vt:lpstr>Default Design</vt:lpstr>
      <vt:lpstr>Climatology analysis of global properties of smoke and dust from MAIAC EPIC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Inferring iron oxides species in mineral dust aerosols from single-viewing EPIC measurements</dc:title>
  <dc:creator>Go, Su Jung (GSFC-613.0)[UNIVERSITY OF MARYLAND BALTIMORE COUNTY]</dc:creator>
  <cp:lastModifiedBy>Go, Su Jung (GSFC-613.0)[UNIVERSITY OF MARYLAND BALTIMORE CO]</cp:lastModifiedBy>
  <cp:revision>1209</cp:revision>
  <cp:lastPrinted>2023-10-10T20:18:07Z</cp:lastPrinted>
  <dcterms:created xsi:type="dcterms:W3CDTF">2021-04-30T00:08:58Z</dcterms:created>
  <dcterms:modified xsi:type="dcterms:W3CDTF">2023-10-16T17:26:16Z</dcterms:modified>
</cp:coreProperties>
</file>