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64" r:id="rId3"/>
    <p:sldId id="285" r:id="rId4"/>
    <p:sldId id="274" r:id="rId5"/>
    <p:sldId id="326" r:id="rId6"/>
    <p:sldId id="268" r:id="rId7"/>
    <p:sldId id="316" r:id="rId8"/>
    <p:sldId id="286" r:id="rId9"/>
    <p:sldId id="314" r:id="rId10"/>
    <p:sldId id="259" r:id="rId11"/>
    <p:sldId id="261" r:id="rId12"/>
    <p:sldId id="262" r:id="rId13"/>
    <p:sldId id="327" r:id="rId14"/>
    <p:sldId id="331" r:id="rId15"/>
    <p:sldId id="328" r:id="rId16"/>
    <p:sldId id="278" r:id="rId17"/>
    <p:sldId id="3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1"/>
    <p:restoredTop sz="94643"/>
  </p:normalViewPr>
  <p:slideViewPr>
    <p:cSldViewPr snapToGrid="0" snapToObjects="1">
      <p:cViewPr>
        <p:scale>
          <a:sx n="96" d="100"/>
          <a:sy n="96" d="100"/>
        </p:scale>
        <p:origin x="-23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31B04-5D2A-9A47-B7D2-774A9196C641}" type="datetimeFigureOut">
              <a:rPr lang="en-US" smtClean="0"/>
              <a:t>10/4/20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E7D8B-8E4D-1C42-B4D1-0AE3FC329478}" type="slidenum">
              <a:rPr lang="en-US" smtClean="0"/>
              <a:t>‹#›</a:t>
            </a:fld>
            <a:endParaRPr lang="en-US"/>
          </a:p>
        </p:txBody>
      </p:sp>
    </p:spTree>
    <p:extLst>
      <p:ext uri="{BB962C8B-B14F-4D97-AF65-F5344CB8AC3E}">
        <p14:creationId xmlns:p14="http://schemas.microsoft.com/office/powerpoint/2010/main" val="409809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42316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6044-D0F7-104A-81AB-F2BCA5BCE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87275-FCDE-9F43-8D7B-876B2B590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FAB6B1-DC47-0547-8122-B6332DF269FC}"/>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E5B9B89A-D293-F446-9C2F-9B88633B0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83A3E-2FA6-324B-849B-6757D591F712}"/>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28822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FCB1-3CB3-B14C-878F-0720234D7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FF9576-6669-6640-912A-5657AA8FB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C8D90-3D9A-C649-9DF3-13B60C43A900}"/>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66F47873-97D4-734B-B108-D02F64631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A74A9-75BE-3745-8D6D-1ADEE4AFDEE3}"/>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254477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5E7DB-41F5-CF42-A481-FA85B9D80C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2CCA5E-CE1A-264D-A253-530C0551D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4D8D7-80D5-354E-844D-D5D28B31E9DE}"/>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5556A554-645C-3A45-9FF4-015803BF1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4F1E2-E04D-CB4F-84D0-8F33A8E04284}"/>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6118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0C00-19B0-7B45-BE2B-D0DDDD531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16E2D-EABD-A14A-8A8D-F5C60A40F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4AB1A-66B3-4E44-89F8-CF292ECD41E9}"/>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C64A44A8-CA35-D64D-AA13-4EC45DD22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722DA-5F43-1544-BD7B-2163772A7A43}"/>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340347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3597-A172-BC40-B236-B3CD5927D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842CB-0146-6E4D-A0FD-DEFD35F0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03065-1CD1-E24C-9679-C73AF3A8F689}"/>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EA5083B2-4142-5D43-9C3C-C5485395A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705F6-BD7C-BD4B-AB78-DA54C4C27882}"/>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56766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AD35-F3FE-384C-839B-B29979AB6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51060-9832-EA4A-9C12-93FEA183A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A6B395-015F-1E40-B10D-1AB00A0B9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1BA8B4-A505-BF45-AD04-855346C4092E}"/>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6" name="Footer Placeholder 5">
            <a:extLst>
              <a:ext uri="{FF2B5EF4-FFF2-40B4-BE49-F238E27FC236}">
                <a16:creationId xmlns:a16="http://schemas.microsoft.com/office/drawing/2014/main" id="{7A6E91C1-BF7A-B047-BD32-0EC139450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A4FA8-85D9-B54F-B10D-86349A122D5F}"/>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32913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F43D-C47C-6744-9E09-C4CD94F12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83C62-48E7-5E4D-8ABD-EA927AE73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B001A-233A-DE4A-A254-157F503C3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48A30-E14A-A94A-94FC-983A57599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B0BAF-9036-9147-BED8-448A9762B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8D272-ACB8-1845-99C9-6C892E3A15E4}"/>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8" name="Footer Placeholder 7">
            <a:extLst>
              <a:ext uri="{FF2B5EF4-FFF2-40B4-BE49-F238E27FC236}">
                <a16:creationId xmlns:a16="http://schemas.microsoft.com/office/drawing/2014/main" id="{2874FD7B-7240-0C4E-B420-DD7E50C65F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B0AF07-F905-054F-983A-5B148408EFDA}"/>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100934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70ED-1236-604F-81EE-1267A8CB55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D799ED-BD65-9B4E-ADDA-0C074ED4A7FB}"/>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4" name="Footer Placeholder 3">
            <a:extLst>
              <a:ext uri="{FF2B5EF4-FFF2-40B4-BE49-F238E27FC236}">
                <a16:creationId xmlns:a16="http://schemas.microsoft.com/office/drawing/2014/main" id="{2A6336B6-1AD9-D34E-86CA-BE2CD8DA2C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07E188-0FF3-804C-A909-EF586FCE8A21}"/>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421196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25084-A38F-BD4C-8DB8-DE7966422D37}"/>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3" name="Footer Placeholder 2">
            <a:extLst>
              <a:ext uri="{FF2B5EF4-FFF2-40B4-BE49-F238E27FC236}">
                <a16:creationId xmlns:a16="http://schemas.microsoft.com/office/drawing/2014/main" id="{D1954A3B-510A-2B46-B711-7F6806AAB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4CEC5B-9F41-C94D-8CEC-47FF1C2098FE}"/>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255071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0A3-F998-4148-B5B9-805EE362A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1FA6DE-EDB3-9248-AFCF-630CD09BE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9FC04-1562-A54F-A445-D3A10ED09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3D276-035D-4549-B4BE-47400AA1E68D}"/>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6" name="Footer Placeholder 5">
            <a:extLst>
              <a:ext uri="{FF2B5EF4-FFF2-40B4-BE49-F238E27FC236}">
                <a16:creationId xmlns:a16="http://schemas.microsoft.com/office/drawing/2014/main" id="{5BD04277-8567-F542-89E4-065A669D9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BBA2D-80FD-FB48-A5E2-E12C7A8519E9}"/>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242120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CED7-5054-2348-A954-F3720BA17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D7146-67FF-1E4A-8917-E05EE0F52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3B5E0-FC7B-7341-A81B-546DC9908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0EA2-4634-5444-B4DB-B59DDFD6EB29}"/>
              </a:ext>
            </a:extLst>
          </p:cNvPr>
          <p:cNvSpPr>
            <a:spLocks noGrp="1"/>
          </p:cNvSpPr>
          <p:nvPr>
            <p:ph type="dt" sz="half" idx="10"/>
          </p:nvPr>
        </p:nvSpPr>
        <p:spPr/>
        <p:txBody>
          <a:bodyPr/>
          <a:lstStyle/>
          <a:p>
            <a:fld id="{13C48DFD-41DE-564A-8AE0-E101568ABF76}" type="datetimeFigureOut">
              <a:rPr lang="en-US" smtClean="0"/>
              <a:t>10/4/20</a:t>
            </a:fld>
            <a:endParaRPr lang="en-US"/>
          </a:p>
        </p:txBody>
      </p:sp>
      <p:sp>
        <p:nvSpPr>
          <p:cNvPr id="6" name="Footer Placeholder 5">
            <a:extLst>
              <a:ext uri="{FF2B5EF4-FFF2-40B4-BE49-F238E27FC236}">
                <a16:creationId xmlns:a16="http://schemas.microsoft.com/office/drawing/2014/main" id="{C5A8E112-6B95-F641-9633-9437642AE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9FD0D-1575-D241-8D96-52831D31AF49}"/>
              </a:ext>
            </a:extLst>
          </p:cNvPr>
          <p:cNvSpPr>
            <a:spLocks noGrp="1"/>
          </p:cNvSpPr>
          <p:nvPr>
            <p:ph type="sldNum" sz="quarter" idx="12"/>
          </p:nvPr>
        </p:nvSpPr>
        <p:spPr/>
        <p:txBody>
          <a:bodyPr/>
          <a:lstStyle/>
          <a:p>
            <a:fld id="{52320A7A-9B9D-2042-94B2-9DA941DA90A1}" type="slidenum">
              <a:rPr lang="en-US" smtClean="0"/>
              <a:t>‹#›</a:t>
            </a:fld>
            <a:endParaRPr lang="en-US"/>
          </a:p>
        </p:txBody>
      </p:sp>
    </p:spTree>
    <p:extLst>
      <p:ext uri="{BB962C8B-B14F-4D97-AF65-F5344CB8AC3E}">
        <p14:creationId xmlns:p14="http://schemas.microsoft.com/office/powerpoint/2010/main" val="30250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112A9-A3DF-F944-BCAE-E5D8755BD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ADB84-09AB-1A4C-92C6-B7604F44B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E9DA1-709C-D04F-AE73-CF8E9F3CB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48DFD-41DE-564A-8AE0-E101568ABF76}" type="datetimeFigureOut">
              <a:rPr lang="en-US" smtClean="0"/>
              <a:t>10/4/20</a:t>
            </a:fld>
            <a:endParaRPr lang="en-US"/>
          </a:p>
        </p:txBody>
      </p:sp>
      <p:sp>
        <p:nvSpPr>
          <p:cNvPr id="5" name="Footer Placeholder 4">
            <a:extLst>
              <a:ext uri="{FF2B5EF4-FFF2-40B4-BE49-F238E27FC236}">
                <a16:creationId xmlns:a16="http://schemas.microsoft.com/office/drawing/2014/main" id="{2EB5E159-E5F9-1241-8B55-266CC22A0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170E01-4F42-6F42-8211-553F7D9B9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20A7A-9B9D-2042-94B2-9DA941DA90A1}" type="slidenum">
              <a:rPr lang="en-US" smtClean="0"/>
              <a:t>‹#›</a:t>
            </a:fld>
            <a:endParaRPr lang="en-US"/>
          </a:p>
        </p:txBody>
      </p:sp>
    </p:spTree>
    <p:extLst>
      <p:ext uri="{BB962C8B-B14F-4D97-AF65-F5344CB8AC3E}">
        <p14:creationId xmlns:p14="http://schemas.microsoft.com/office/powerpoint/2010/main" val="172725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openclipart.org/detail/168626/cumulus-cloud-by-xoff"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wikipremed.com/image_archive.php?code=010109" TargetMode="External"/><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hyperlink" Target="http://www.freestockphotos.biz/stockphoto/15147"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A2FD-50F6-3D4A-981C-020EF2AB89AE}"/>
              </a:ext>
            </a:extLst>
          </p:cNvPr>
          <p:cNvSpPr>
            <a:spLocks noGrp="1"/>
          </p:cNvSpPr>
          <p:nvPr>
            <p:ph type="title"/>
          </p:nvPr>
        </p:nvSpPr>
        <p:spPr>
          <a:xfrm>
            <a:off x="729343" y="785995"/>
            <a:ext cx="10515600" cy="1325563"/>
          </a:xfrm>
        </p:spPr>
        <p:txBody>
          <a:bodyPr>
            <a:noAutofit/>
          </a:bodyPr>
          <a:lstStyle/>
          <a:p>
            <a:pPr algn="ctr" fontAlgn="base"/>
            <a:br>
              <a:rPr lang="en-US" sz="4000" b="1" dirty="0"/>
            </a:br>
            <a:r>
              <a:rPr lang="en-US" dirty="0"/>
              <a:t>EPIC Cloud Observations with Oxygen Bands Over Snow, Ice and </a:t>
            </a:r>
            <a:r>
              <a:rPr lang="en-US" dirty="0" err="1"/>
              <a:t>Sunglint</a:t>
            </a:r>
            <a:r>
              <a:rPr lang="en-US" dirty="0"/>
              <a:t> Regions</a:t>
            </a:r>
            <a:endParaRPr lang="en-US" sz="4000" dirty="0"/>
          </a:p>
        </p:txBody>
      </p:sp>
      <p:sp>
        <p:nvSpPr>
          <p:cNvPr id="3" name="Content Placeholder 2">
            <a:extLst>
              <a:ext uri="{FF2B5EF4-FFF2-40B4-BE49-F238E27FC236}">
                <a16:creationId xmlns:a16="http://schemas.microsoft.com/office/drawing/2014/main" id="{7312D02A-9550-1B4B-B5C4-1B10D6F97D75}"/>
              </a:ext>
            </a:extLst>
          </p:cNvPr>
          <p:cNvSpPr>
            <a:spLocks noGrp="1"/>
          </p:cNvSpPr>
          <p:nvPr>
            <p:ph idx="1"/>
          </p:nvPr>
        </p:nvSpPr>
        <p:spPr>
          <a:xfrm>
            <a:off x="838200" y="2506662"/>
            <a:ext cx="10515600" cy="4351338"/>
          </a:xfrm>
        </p:spPr>
        <p:txBody>
          <a:bodyPr>
            <a:normAutofit/>
          </a:bodyPr>
          <a:lstStyle/>
          <a:p>
            <a:endParaRPr lang="en-US" dirty="0"/>
          </a:p>
          <a:p>
            <a:pPr algn="ctr"/>
            <a:endParaRPr lang="en-US" sz="2400" dirty="0"/>
          </a:p>
          <a:p>
            <a:pPr marL="0" indent="0" algn="ctr">
              <a:buNone/>
            </a:pPr>
            <a:r>
              <a:rPr lang="en-US" sz="2400" dirty="0"/>
              <a:t>Yaping Zhou (UMBC/NASA), </a:t>
            </a:r>
            <a:r>
              <a:rPr lang="en-US" sz="2400" dirty="0" err="1"/>
              <a:t>Yuekui</a:t>
            </a:r>
            <a:r>
              <a:rPr lang="en-US" sz="2400" dirty="0"/>
              <a:t> Yang (GSFC), </a:t>
            </a:r>
          </a:p>
          <a:p>
            <a:pPr marL="0" indent="0" algn="ctr">
              <a:buNone/>
            </a:pPr>
            <a:r>
              <a:rPr lang="en-US" sz="2400" dirty="0"/>
              <a:t>Peng-Wang </a:t>
            </a:r>
            <a:r>
              <a:rPr lang="en-US" sz="2400" dirty="0" err="1"/>
              <a:t>Zhai</a:t>
            </a:r>
            <a:r>
              <a:rPr lang="en-US" sz="2400" dirty="0"/>
              <a:t> (UMBC), Meng Gao (SSAI/NASA) </a:t>
            </a:r>
            <a:endParaRPr lang="en-US" dirty="0"/>
          </a:p>
          <a:p>
            <a:pPr marL="0" indent="0" algn="ctr">
              <a:buNone/>
            </a:pPr>
            <a:endParaRPr lang="en-US" dirty="0"/>
          </a:p>
          <a:p>
            <a:pPr algn="ctr"/>
            <a:r>
              <a:rPr lang="en-US" dirty="0">
                <a:solidFill>
                  <a:srgbClr val="C00000"/>
                </a:solidFill>
              </a:rPr>
              <a:t>DSCOVR EPIC&amp;NISTAR Science Team Meeting</a:t>
            </a:r>
          </a:p>
          <a:p>
            <a:pPr algn="ctr"/>
            <a:r>
              <a:rPr lang="en-US" dirty="0">
                <a:solidFill>
                  <a:srgbClr val="000090"/>
                </a:solidFill>
              </a:rPr>
              <a:t>Oct. 6-8, 2020, Online</a:t>
            </a:r>
          </a:p>
          <a:p>
            <a:pPr marL="0" indent="0" algn="ctr">
              <a:buNone/>
            </a:pPr>
            <a:endParaRPr lang="en-US" dirty="0"/>
          </a:p>
        </p:txBody>
      </p:sp>
    </p:spTree>
    <p:extLst>
      <p:ext uri="{BB962C8B-B14F-4D97-AF65-F5344CB8AC3E}">
        <p14:creationId xmlns:p14="http://schemas.microsoft.com/office/powerpoint/2010/main" val="112205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B5B8D7-E74D-AF45-A901-24CE77A57768}"/>
              </a:ext>
            </a:extLst>
          </p:cNvPr>
          <p:cNvSpPr txBox="1"/>
          <p:nvPr/>
        </p:nvSpPr>
        <p:spPr>
          <a:xfrm>
            <a:off x="1509642" y="489459"/>
            <a:ext cx="1648046" cy="369332"/>
          </a:xfrm>
          <a:prstGeom prst="rect">
            <a:avLst/>
          </a:prstGeom>
          <a:noFill/>
        </p:spPr>
        <p:txBody>
          <a:bodyPr wrap="square" rtlCol="0">
            <a:spAutoFit/>
          </a:bodyPr>
          <a:lstStyle/>
          <a:p>
            <a:r>
              <a:rPr lang="en-US" dirty="0"/>
              <a:t>Clear sky</a:t>
            </a:r>
          </a:p>
        </p:txBody>
      </p:sp>
      <p:sp>
        <p:nvSpPr>
          <p:cNvPr id="7" name="TextBox 6">
            <a:extLst>
              <a:ext uri="{FF2B5EF4-FFF2-40B4-BE49-F238E27FC236}">
                <a16:creationId xmlns:a16="http://schemas.microsoft.com/office/drawing/2014/main" id="{F47569F8-3128-B843-821A-27C6BEC7C50E}"/>
              </a:ext>
            </a:extLst>
          </p:cNvPr>
          <p:cNvSpPr txBox="1"/>
          <p:nvPr/>
        </p:nvSpPr>
        <p:spPr>
          <a:xfrm>
            <a:off x="4335722" y="489459"/>
            <a:ext cx="1648046" cy="369332"/>
          </a:xfrm>
          <a:prstGeom prst="rect">
            <a:avLst/>
          </a:prstGeom>
          <a:noFill/>
        </p:spPr>
        <p:txBody>
          <a:bodyPr wrap="square" rtlCol="0">
            <a:spAutoFit/>
          </a:bodyPr>
          <a:lstStyle/>
          <a:p>
            <a:r>
              <a:rPr lang="en-US" dirty="0"/>
              <a:t>Cloudy sky</a:t>
            </a:r>
          </a:p>
        </p:txBody>
      </p:sp>
      <p:sp>
        <p:nvSpPr>
          <p:cNvPr id="8" name="TextBox 7">
            <a:extLst>
              <a:ext uri="{FF2B5EF4-FFF2-40B4-BE49-F238E27FC236}">
                <a16:creationId xmlns:a16="http://schemas.microsoft.com/office/drawing/2014/main" id="{B2DB7D35-8897-7A45-AA65-AC121035512A}"/>
              </a:ext>
            </a:extLst>
          </p:cNvPr>
          <p:cNvSpPr txBox="1"/>
          <p:nvPr/>
        </p:nvSpPr>
        <p:spPr>
          <a:xfrm>
            <a:off x="474074" y="5257724"/>
            <a:ext cx="6459158" cy="1200329"/>
          </a:xfrm>
          <a:prstGeom prst="rect">
            <a:avLst/>
          </a:prstGeom>
          <a:noFill/>
        </p:spPr>
        <p:txBody>
          <a:bodyPr wrap="square" rtlCol="0">
            <a:spAutoFit/>
          </a:bodyPr>
          <a:lstStyle/>
          <a:p>
            <a:r>
              <a:rPr lang="en-US" dirty="0"/>
              <a:t>Note: Model derived clear sky reflectance and A-band ratio (solid lines) represent lower and up bounds of observed  clear sky reflectance and A-band ratios. Some adjustments are necessary to use model derived thresholds. </a:t>
            </a:r>
          </a:p>
        </p:txBody>
      </p:sp>
      <p:pic>
        <p:nvPicPr>
          <p:cNvPr id="9" name="Picture 8">
            <a:extLst>
              <a:ext uri="{FF2B5EF4-FFF2-40B4-BE49-F238E27FC236}">
                <a16:creationId xmlns:a16="http://schemas.microsoft.com/office/drawing/2014/main" id="{B4E49B84-2A6E-AA4B-859F-AF0D0905BA62}"/>
              </a:ext>
            </a:extLst>
          </p:cNvPr>
          <p:cNvPicPr>
            <a:picLocks noChangeAspect="1"/>
          </p:cNvPicPr>
          <p:nvPr/>
        </p:nvPicPr>
        <p:blipFill>
          <a:blip r:embed="rId2"/>
          <a:stretch>
            <a:fillRect/>
          </a:stretch>
        </p:blipFill>
        <p:spPr>
          <a:xfrm>
            <a:off x="564192" y="1000111"/>
            <a:ext cx="5531808" cy="3823896"/>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E551F4A-62E9-6B48-977C-445283B95BD5}"/>
                  </a:ext>
                </a:extLst>
              </p:cNvPr>
              <p:cNvSpPr/>
              <p:nvPr/>
            </p:nvSpPr>
            <p:spPr>
              <a:xfrm>
                <a:off x="6804023" y="2281448"/>
                <a:ext cx="4823785" cy="2649571"/>
              </a:xfrm>
              <a:prstGeom prst="rect">
                <a:avLst/>
              </a:prstGeom>
            </p:spPr>
            <p:txBody>
              <a:bodyPr wrap="square">
                <a:spAutoFit/>
              </a:bodyPr>
              <a:lstStyle/>
              <a:p>
                <a:r>
                  <a:rPr lang="en-US" dirty="0"/>
                  <a:t>Glint-angle (GA) &lt; 25°</a:t>
                </a:r>
              </a:p>
              <a:p>
                <a:r>
                  <a:rPr lang="en-US" dirty="0"/>
                  <a:t>	R’</a:t>
                </a:r>
                <a:r>
                  <a:rPr lang="en-US" baseline="-25000" dirty="0"/>
                  <a:t>780</a:t>
                </a:r>
                <a:r>
                  <a:rPr lang="en-US" dirty="0"/>
                  <a:t> &gt; R</a:t>
                </a:r>
                <a:r>
                  <a:rPr lang="en-US" baseline="-25000" dirty="0"/>
                  <a:t>0</a:t>
                </a:r>
                <a:r>
                  <a:rPr lang="en-US" dirty="0"/>
                  <a:t>   =&gt; cloud</a:t>
                </a:r>
              </a:p>
              <a:p>
                <a:r>
                  <a:rPr lang="en-US" dirty="0"/>
                  <a:t>	R’</a:t>
                </a:r>
                <a:r>
                  <a:rPr lang="en-US" baseline="-25000" dirty="0"/>
                  <a:t>780</a:t>
                </a:r>
                <a:r>
                  <a:rPr lang="en-US" dirty="0"/>
                  <a:t> &lt; R</a:t>
                </a:r>
                <a:r>
                  <a:rPr lang="en-US" baseline="-25000" dirty="0"/>
                  <a:t>0</a:t>
                </a:r>
                <a:r>
                  <a:rPr lang="en-US" dirty="0"/>
                  <a:t> &amp; </a:t>
                </a:r>
                <a14:m>
                  <m:oMath xmlns:m="http://schemas.openxmlformats.org/officeDocument/2006/math">
                    <m:f>
                      <m:fPr>
                        <m:ctrlPr>
                          <a:rPr lang="en-US" i="1"/>
                        </m:ctrlPr>
                      </m:fPr>
                      <m:num>
                        <m:sSub>
                          <m:sSubPr>
                            <m:ctrlPr>
                              <a:rPr lang="en-US" i="1"/>
                            </m:ctrlPr>
                          </m:sSubPr>
                          <m:e>
                            <m:r>
                              <a:rPr lang="en-US" i="1"/>
                              <m:t>𝑅</m:t>
                            </m:r>
                          </m:e>
                          <m:sub>
                            <m:r>
                              <a:rPr lang="en-US" b="0" i="0" smtClean="0">
                                <a:latin typeface="Cambria Math" panose="02040503050406030204" pitchFamily="18" charset="0"/>
                              </a:rPr>
                              <m:t>764</m:t>
                            </m:r>
                          </m:sub>
                        </m:sSub>
                      </m:num>
                      <m:den>
                        <m:sSub>
                          <m:sSubPr>
                            <m:ctrlPr>
                              <a:rPr lang="en-US" i="1"/>
                            </m:ctrlPr>
                          </m:sSubPr>
                          <m:e>
                            <m:r>
                              <a:rPr lang="en-US" i="1"/>
                              <m:t>𝑅</m:t>
                            </m:r>
                          </m:e>
                          <m:sub>
                            <m:r>
                              <a:rPr lang="en-US" b="0" i="0" smtClean="0">
                                <a:latin typeface="Cambria Math" panose="02040503050406030204" pitchFamily="18" charset="0"/>
                              </a:rPr>
                              <m:t>780</m:t>
                            </m:r>
                          </m:sub>
                        </m:sSub>
                      </m:den>
                    </m:f>
                  </m:oMath>
                </a14:m>
                <a:r>
                  <a:rPr lang="en-US" dirty="0">
                    <a:effectLst/>
                  </a:rPr>
                  <a:t>  </a:t>
                </a:r>
                <a:r>
                  <a:rPr lang="en-US" dirty="0"/>
                  <a:t>&gt; </a:t>
                </a:r>
                <a14:m>
                  <m:oMath xmlns:m="http://schemas.openxmlformats.org/officeDocument/2006/math">
                    <m:r>
                      <a:rPr lang="en-US" b="0" i="1" dirty="0" smtClean="0">
                        <a:latin typeface="Cambria Math" panose="02040503050406030204" pitchFamily="18" charset="0"/>
                      </a:rPr>
                      <m:t>𝑅𝐴</m:t>
                    </m:r>
                    <m:r>
                      <a:rPr lang="en-US" b="0" i="1" baseline="-25000" dirty="0" smtClean="0">
                        <a:latin typeface="Cambria Math" panose="02040503050406030204" pitchFamily="18" charset="0"/>
                      </a:rPr>
                      <m:t>0</m:t>
                    </m:r>
                  </m:oMath>
                </a14:m>
                <a:r>
                  <a:rPr lang="en-US" dirty="0"/>
                  <a:t>  =&gt;  cloud</a:t>
                </a:r>
              </a:p>
              <a:p>
                <a:endParaRPr lang="en-US" dirty="0"/>
              </a:p>
              <a:p>
                <a:r>
                  <a:rPr lang="en-US" dirty="0"/>
                  <a:t>Glint-angle (GA) &gt; 25°</a:t>
                </a:r>
              </a:p>
              <a:p>
                <a:r>
                  <a:rPr lang="en-US" dirty="0"/>
                  <a:t>	 R’</a:t>
                </a:r>
                <a:r>
                  <a:rPr lang="en-US" baseline="-25000" dirty="0"/>
                  <a:t>780</a:t>
                </a:r>
                <a:r>
                  <a:rPr lang="en-US" dirty="0"/>
                  <a:t> &gt; R</a:t>
                </a:r>
                <a:r>
                  <a:rPr lang="en-US" baseline="-25000" dirty="0"/>
                  <a:t>0 </a:t>
                </a:r>
                <a:r>
                  <a:rPr lang="en-US" dirty="0"/>
                  <a:t>=&gt; cloud</a:t>
                </a:r>
              </a:p>
              <a:p>
                <a:endParaRPr lang="en-US" baseline="-25000" dirty="0"/>
              </a:p>
              <a:p>
                <a:r>
                  <a:rPr lang="en-US" dirty="0"/>
                  <a:t>R</a:t>
                </a:r>
                <a:r>
                  <a:rPr lang="en-US" baseline="-25000" dirty="0"/>
                  <a:t>0 </a:t>
                </a:r>
                <a14:m>
                  <m:oMath xmlns:m="http://schemas.openxmlformats.org/officeDocument/2006/math">
                    <m:r>
                      <m:rPr>
                        <m:sty m:val="p"/>
                      </m:rPr>
                      <a:rPr lang="en-US" b="0" i="0" dirty="0" smtClean="0">
                        <a:latin typeface="Cambria Math" panose="02040503050406030204" pitchFamily="18" charset="0"/>
                      </a:rPr>
                      <m:t>and</m:t>
                    </m:r>
                    <m:r>
                      <a:rPr lang="en-US" b="0" i="0" dirty="0" smtClean="0">
                        <a:latin typeface="Cambria Math" panose="02040503050406030204" pitchFamily="18" charset="0"/>
                      </a:rPr>
                      <m:t> </m:t>
                    </m:r>
                    <m:r>
                      <a:rPr lang="en-US" i="1" dirty="0">
                        <a:latin typeface="Cambria Math" panose="02040503050406030204" pitchFamily="18" charset="0"/>
                      </a:rPr>
                      <m:t>𝑅𝐴</m:t>
                    </m:r>
                    <m:r>
                      <a:rPr lang="en-US" i="1" baseline="-25000" dirty="0">
                        <a:latin typeface="Cambria Math" panose="02040503050406030204" pitchFamily="18" charset="0"/>
                      </a:rPr>
                      <m:t>0</m:t>
                    </m:r>
                  </m:oMath>
                </a14:m>
                <a:r>
                  <a:rPr lang="en-US" baseline="-25000" dirty="0"/>
                  <a:t> are </a:t>
                </a:r>
                <a:r>
                  <a:rPr lang="en-US" dirty="0"/>
                  <a:t>GA dependent thresholds for </a:t>
                </a:r>
              </a:p>
              <a:p>
                <a:r>
                  <a:rPr lang="en-US" dirty="0"/>
                  <a:t>Rayleigh corrected R</a:t>
                </a:r>
                <a:r>
                  <a:rPr lang="en-US" baseline="-25000" dirty="0"/>
                  <a:t>780</a:t>
                </a:r>
                <a:r>
                  <a:rPr lang="en-US" dirty="0"/>
                  <a:t> and R</a:t>
                </a:r>
                <a:r>
                  <a:rPr lang="en-US" baseline="-25000" dirty="0"/>
                  <a:t>764</a:t>
                </a:r>
                <a:r>
                  <a:rPr lang="en-US" dirty="0"/>
                  <a:t>/R</a:t>
                </a:r>
                <a:r>
                  <a:rPr lang="en-US" baseline="-25000" dirty="0"/>
                  <a:t>780, </a:t>
                </a:r>
                <a:r>
                  <a:rPr lang="en-US" dirty="0"/>
                  <a:t>respectively</a:t>
                </a:r>
              </a:p>
            </p:txBody>
          </p:sp>
        </mc:Choice>
        <mc:Fallback>
          <p:sp>
            <p:nvSpPr>
              <p:cNvPr id="2" name="Rectangle 1">
                <a:extLst>
                  <a:ext uri="{FF2B5EF4-FFF2-40B4-BE49-F238E27FC236}">
                    <a16:creationId xmlns:a16="http://schemas.microsoft.com/office/drawing/2014/main" id="{3E551F4A-62E9-6B48-977C-445283B95BD5}"/>
                  </a:ext>
                </a:extLst>
              </p:cNvPr>
              <p:cNvSpPr>
                <a:spLocks noRot="1" noChangeAspect="1" noMove="1" noResize="1" noEditPoints="1" noAdjustHandles="1" noChangeArrowheads="1" noChangeShapeType="1" noTextEdit="1"/>
              </p:cNvSpPr>
              <p:nvPr/>
            </p:nvSpPr>
            <p:spPr>
              <a:xfrm>
                <a:off x="6804023" y="2281448"/>
                <a:ext cx="4823785" cy="2649571"/>
              </a:xfrm>
              <a:prstGeom prst="rect">
                <a:avLst/>
              </a:prstGeom>
              <a:blipFill>
                <a:blip r:embed="rId3"/>
                <a:stretch>
                  <a:fillRect l="-1050" t="-952" b="-2857"/>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A9CEE926-1D77-E44D-9A12-AA47119C1B51}"/>
              </a:ext>
            </a:extLst>
          </p:cNvPr>
          <p:cNvSpPr>
            <a:spLocks noGrp="1"/>
          </p:cNvSpPr>
          <p:nvPr>
            <p:ph type="title"/>
          </p:nvPr>
        </p:nvSpPr>
        <p:spPr>
          <a:xfrm>
            <a:off x="6804023" y="629180"/>
            <a:ext cx="5145565" cy="1325563"/>
          </a:xfrm>
        </p:spPr>
        <p:txBody>
          <a:bodyPr>
            <a:normAutofit/>
          </a:bodyPr>
          <a:lstStyle/>
          <a:p>
            <a:r>
              <a:rPr lang="en-US" sz="3200" dirty="0"/>
              <a:t>Improving cloud mask over ocean</a:t>
            </a:r>
          </a:p>
        </p:txBody>
      </p:sp>
    </p:spTree>
    <p:extLst>
      <p:ext uri="{BB962C8B-B14F-4D97-AF65-F5344CB8AC3E}">
        <p14:creationId xmlns:p14="http://schemas.microsoft.com/office/powerpoint/2010/main" val="207200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21C649-A7AE-934D-BB41-DE6757F4B75A}"/>
              </a:ext>
            </a:extLst>
          </p:cNvPr>
          <p:cNvSpPr txBox="1"/>
          <p:nvPr/>
        </p:nvSpPr>
        <p:spPr>
          <a:xfrm>
            <a:off x="7582893" y="1239971"/>
            <a:ext cx="4024906" cy="3416320"/>
          </a:xfrm>
          <a:prstGeom prst="rect">
            <a:avLst/>
          </a:prstGeom>
          <a:noFill/>
        </p:spPr>
        <p:txBody>
          <a:bodyPr wrap="square" rtlCol="0">
            <a:spAutoFit/>
          </a:bodyPr>
          <a:lstStyle/>
          <a:p>
            <a:r>
              <a:rPr lang="en-US" dirty="0"/>
              <a:t>EPIC and GEO/LEO composite collocation data (5-min) : </a:t>
            </a:r>
          </a:p>
          <a:p>
            <a:endParaRPr lang="en-US" dirty="0"/>
          </a:p>
          <a:p>
            <a:pPr marL="285750" indent="-285750">
              <a:buFont typeface="Arial" panose="020B0604020202020204" pitchFamily="34" charset="0"/>
              <a:buChar char="•"/>
            </a:pPr>
            <a:r>
              <a:rPr lang="en-US" dirty="0"/>
              <a:t>Major improvements in Glint Center (GA &lt; 25°) and large angles (GA &gt; 120°)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Overall improvement over ocean &gt; 2~3%.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Similar improvements in all 7 months tested.</a:t>
            </a:r>
          </a:p>
        </p:txBody>
      </p:sp>
      <p:pic>
        <p:nvPicPr>
          <p:cNvPr id="16" name="Picture 15">
            <a:extLst>
              <a:ext uri="{FF2B5EF4-FFF2-40B4-BE49-F238E27FC236}">
                <a16:creationId xmlns:a16="http://schemas.microsoft.com/office/drawing/2014/main" id="{BDE958E8-B879-FF47-A623-91CE6AC10AB8}"/>
              </a:ext>
            </a:extLst>
          </p:cNvPr>
          <p:cNvPicPr>
            <a:picLocks noChangeAspect="1"/>
          </p:cNvPicPr>
          <p:nvPr/>
        </p:nvPicPr>
        <p:blipFill>
          <a:blip r:embed="rId2"/>
          <a:stretch>
            <a:fillRect/>
          </a:stretch>
        </p:blipFill>
        <p:spPr>
          <a:xfrm>
            <a:off x="766418" y="864531"/>
            <a:ext cx="6522277" cy="5872480"/>
          </a:xfrm>
          <a:prstGeom prst="rect">
            <a:avLst/>
          </a:prstGeom>
        </p:spPr>
      </p:pic>
      <p:sp>
        <p:nvSpPr>
          <p:cNvPr id="17" name="TextBox 16">
            <a:extLst>
              <a:ext uri="{FF2B5EF4-FFF2-40B4-BE49-F238E27FC236}">
                <a16:creationId xmlns:a16="http://schemas.microsoft.com/office/drawing/2014/main" id="{F1567BFD-A72C-8A4D-998C-0B0531EA1654}"/>
              </a:ext>
            </a:extLst>
          </p:cNvPr>
          <p:cNvSpPr txBox="1"/>
          <p:nvPr/>
        </p:nvSpPr>
        <p:spPr>
          <a:xfrm>
            <a:off x="662846" y="120989"/>
            <a:ext cx="9932268" cy="461665"/>
          </a:xfrm>
          <a:prstGeom prst="rect">
            <a:avLst/>
          </a:prstGeom>
          <a:noFill/>
        </p:spPr>
        <p:txBody>
          <a:bodyPr wrap="square" rtlCol="0">
            <a:spAutoFit/>
          </a:bodyPr>
          <a:lstStyle/>
          <a:p>
            <a:r>
              <a:rPr lang="en-US" sz="2400" dirty="0"/>
              <a:t>Cloud Mask Compared with Cloud Fraction from GEO/LEO Composite Products</a:t>
            </a:r>
          </a:p>
        </p:txBody>
      </p:sp>
    </p:spTree>
    <p:extLst>
      <p:ext uri="{BB962C8B-B14F-4D97-AF65-F5344CB8AC3E}">
        <p14:creationId xmlns:p14="http://schemas.microsoft.com/office/powerpoint/2010/main" val="20028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4104AD-E7AB-7549-867B-31839FE8C1BE}"/>
              </a:ext>
            </a:extLst>
          </p:cNvPr>
          <p:cNvSpPr txBox="1"/>
          <p:nvPr/>
        </p:nvSpPr>
        <p:spPr>
          <a:xfrm>
            <a:off x="1599518" y="5707084"/>
            <a:ext cx="9858909" cy="923330"/>
          </a:xfrm>
          <a:prstGeom prst="rect">
            <a:avLst/>
          </a:prstGeom>
          <a:noFill/>
        </p:spPr>
        <p:txBody>
          <a:bodyPr wrap="square" rtlCol="0">
            <a:spAutoFit/>
          </a:bodyPr>
          <a:lstStyle/>
          <a:p>
            <a:pPr marL="285750" indent="-285750">
              <a:buFont typeface="Arial" panose="020B0604020202020204" pitchFamily="34" charset="0"/>
              <a:buChar char="•"/>
            </a:pPr>
            <a:r>
              <a:rPr lang="en-US" dirty="0"/>
              <a:t>Original algorithm does not detect enough clear sky pixels at both ends.</a:t>
            </a:r>
          </a:p>
          <a:p>
            <a:pPr marL="285750" indent="-285750">
              <a:buFont typeface="Arial" panose="020B0604020202020204" pitchFamily="34" charset="0"/>
              <a:buChar char="•"/>
            </a:pPr>
            <a:r>
              <a:rPr lang="en-US" dirty="0"/>
              <a:t>Both glint center and granule edges are much improved. </a:t>
            </a:r>
          </a:p>
          <a:p>
            <a:pPr marL="285750" indent="-285750">
              <a:buFont typeface="Arial" panose="020B0604020202020204" pitchFamily="34" charset="0"/>
              <a:buChar char="•"/>
            </a:pPr>
            <a:r>
              <a:rPr lang="en-US" dirty="0"/>
              <a:t>Residual bias and large uncertainties in granule edge (GA &gt; 150°)</a:t>
            </a:r>
          </a:p>
        </p:txBody>
      </p:sp>
      <p:sp>
        <p:nvSpPr>
          <p:cNvPr id="6" name="TextBox 5">
            <a:extLst>
              <a:ext uri="{FF2B5EF4-FFF2-40B4-BE49-F238E27FC236}">
                <a16:creationId xmlns:a16="http://schemas.microsoft.com/office/drawing/2014/main" id="{705D47C6-2CC1-E94D-AD1F-6E0C8271D7CD}"/>
              </a:ext>
            </a:extLst>
          </p:cNvPr>
          <p:cNvSpPr txBox="1"/>
          <p:nvPr/>
        </p:nvSpPr>
        <p:spPr>
          <a:xfrm>
            <a:off x="660605" y="2112058"/>
            <a:ext cx="1350334" cy="369332"/>
          </a:xfrm>
          <a:prstGeom prst="rect">
            <a:avLst/>
          </a:prstGeom>
          <a:noFill/>
        </p:spPr>
        <p:txBody>
          <a:bodyPr wrap="square" rtlCol="0">
            <a:spAutoFit/>
          </a:bodyPr>
          <a:lstStyle/>
          <a:p>
            <a:r>
              <a:rPr lang="en-US" dirty="0"/>
              <a:t>Original </a:t>
            </a:r>
          </a:p>
        </p:txBody>
      </p:sp>
      <p:sp>
        <p:nvSpPr>
          <p:cNvPr id="7" name="TextBox 6">
            <a:extLst>
              <a:ext uri="{FF2B5EF4-FFF2-40B4-BE49-F238E27FC236}">
                <a16:creationId xmlns:a16="http://schemas.microsoft.com/office/drawing/2014/main" id="{E4B4B11C-0E41-8447-B800-26227DEB1B97}"/>
              </a:ext>
            </a:extLst>
          </p:cNvPr>
          <p:cNvSpPr txBox="1"/>
          <p:nvPr/>
        </p:nvSpPr>
        <p:spPr>
          <a:xfrm>
            <a:off x="779628" y="4071154"/>
            <a:ext cx="1350334" cy="369332"/>
          </a:xfrm>
          <a:prstGeom prst="rect">
            <a:avLst/>
          </a:prstGeom>
          <a:noFill/>
        </p:spPr>
        <p:txBody>
          <a:bodyPr wrap="square" rtlCol="0">
            <a:spAutoFit/>
          </a:bodyPr>
          <a:lstStyle/>
          <a:p>
            <a:r>
              <a:rPr lang="en-US" dirty="0"/>
              <a:t>New </a:t>
            </a:r>
          </a:p>
        </p:txBody>
      </p:sp>
      <p:sp>
        <p:nvSpPr>
          <p:cNvPr id="8" name="Rectangle 7">
            <a:extLst>
              <a:ext uri="{FF2B5EF4-FFF2-40B4-BE49-F238E27FC236}">
                <a16:creationId xmlns:a16="http://schemas.microsoft.com/office/drawing/2014/main" id="{73355BB4-F1B4-0344-892B-07732BA996FF}"/>
              </a:ext>
            </a:extLst>
          </p:cNvPr>
          <p:cNvSpPr/>
          <p:nvPr/>
        </p:nvSpPr>
        <p:spPr>
          <a:xfrm>
            <a:off x="1960658" y="340970"/>
            <a:ext cx="9011920" cy="830997"/>
          </a:xfrm>
          <a:prstGeom prst="rect">
            <a:avLst/>
          </a:prstGeom>
        </p:spPr>
        <p:txBody>
          <a:bodyPr wrap="square">
            <a:spAutoFit/>
          </a:bodyPr>
          <a:lstStyle/>
          <a:p>
            <a:r>
              <a:rPr lang="en-US" sz="2400" dirty="0"/>
              <a:t>Fraction of cloud and clear sky pixels detected (based on GEO/LEO data) as a function of glint angle and view zenith angle (201601)</a:t>
            </a:r>
          </a:p>
        </p:txBody>
      </p:sp>
      <p:pic>
        <p:nvPicPr>
          <p:cNvPr id="9" name="Picture 8">
            <a:extLst>
              <a:ext uri="{FF2B5EF4-FFF2-40B4-BE49-F238E27FC236}">
                <a16:creationId xmlns:a16="http://schemas.microsoft.com/office/drawing/2014/main" id="{10731D70-4B60-4A4D-84EB-31151EFD646C}"/>
              </a:ext>
            </a:extLst>
          </p:cNvPr>
          <p:cNvPicPr>
            <a:picLocks noChangeAspect="1"/>
          </p:cNvPicPr>
          <p:nvPr/>
        </p:nvPicPr>
        <p:blipFill>
          <a:blip r:embed="rId2"/>
          <a:stretch>
            <a:fillRect/>
          </a:stretch>
        </p:blipFill>
        <p:spPr>
          <a:xfrm>
            <a:off x="2129962" y="1431391"/>
            <a:ext cx="3919427" cy="3995217"/>
          </a:xfrm>
          <a:prstGeom prst="rect">
            <a:avLst/>
          </a:prstGeom>
        </p:spPr>
      </p:pic>
      <p:pic>
        <p:nvPicPr>
          <p:cNvPr id="12" name="Picture 11">
            <a:extLst>
              <a:ext uri="{FF2B5EF4-FFF2-40B4-BE49-F238E27FC236}">
                <a16:creationId xmlns:a16="http://schemas.microsoft.com/office/drawing/2014/main" id="{08CB6FFD-5BB9-4949-A3FB-773EF4D8815D}"/>
              </a:ext>
            </a:extLst>
          </p:cNvPr>
          <p:cNvPicPr>
            <a:picLocks noChangeAspect="1"/>
          </p:cNvPicPr>
          <p:nvPr/>
        </p:nvPicPr>
        <p:blipFill>
          <a:blip r:embed="rId3"/>
          <a:stretch>
            <a:fillRect/>
          </a:stretch>
        </p:blipFill>
        <p:spPr>
          <a:xfrm>
            <a:off x="6422359" y="1431391"/>
            <a:ext cx="4004022" cy="4036841"/>
          </a:xfrm>
          <a:prstGeom prst="rect">
            <a:avLst/>
          </a:prstGeom>
        </p:spPr>
      </p:pic>
      <p:pic>
        <p:nvPicPr>
          <p:cNvPr id="15" name="Picture 14">
            <a:extLst>
              <a:ext uri="{FF2B5EF4-FFF2-40B4-BE49-F238E27FC236}">
                <a16:creationId xmlns:a16="http://schemas.microsoft.com/office/drawing/2014/main" id="{A5890B48-F9FE-C44B-A867-44C33CF8D7A2}"/>
              </a:ext>
            </a:extLst>
          </p:cNvPr>
          <p:cNvPicPr>
            <a:picLocks noChangeAspect="1"/>
          </p:cNvPicPr>
          <p:nvPr/>
        </p:nvPicPr>
        <p:blipFill rotWithShape="1">
          <a:blip r:embed="rId4"/>
          <a:srcRect l="49686"/>
          <a:stretch/>
        </p:blipFill>
        <p:spPr>
          <a:xfrm>
            <a:off x="0" y="227586"/>
            <a:ext cx="1756992" cy="1560443"/>
          </a:xfrm>
          <a:prstGeom prst="rect">
            <a:avLst/>
          </a:prstGeom>
        </p:spPr>
      </p:pic>
    </p:spTree>
    <p:extLst>
      <p:ext uri="{BB962C8B-B14F-4D97-AF65-F5344CB8AC3E}">
        <p14:creationId xmlns:p14="http://schemas.microsoft.com/office/powerpoint/2010/main" val="38098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51D-0E3C-E94F-B0DF-2071120925AF}"/>
              </a:ext>
            </a:extLst>
          </p:cNvPr>
          <p:cNvSpPr>
            <a:spLocks noGrp="1"/>
          </p:cNvSpPr>
          <p:nvPr>
            <p:ph type="title"/>
          </p:nvPr>
        </p:nvSpPr>
        <p:spPr>
          <a:xfrm>
            <a:off x="838200" y="-231222"/>
            <a:ext cx="10515600" cy="1325563"/>
          </a:xfrm>
        </p:spPr>
        <p:txBody>
          <a:bodyPr/>
          <a:lstStyle/>
          <a:p>
            <a:r>
              <a:rPr lang="en-US" dirty="0"/>
              <a:t>Sample Granules</a:t>
            </a:r>
          </a:p>
        </p:txBody>
      </p:sp>
      <p:pic>
        <p:nvPicPr>
          <p:cNvPr id="12" name="Content Placeholder 11">
            <a:extLst>
              <a:ext uri="{FF2B5EF4-FFF2-40B4-BE49-F238E27FC236}">
                <a16:creationId xmlns:a16="http://schemas.microsoft.com/office/drawing/2014/main" id="{B7C0FC19-0124-774E-B33A-DF513D7644D3}"/>
              </a:ext>
            </a:extLst>
          </p:cNvPr>
          <p:cNvPicPr>
            <a:picLocks noGrp="1" noChangeAspect="1"/>
          </p:cNvPicPr>
          <p:nvPr>
            <p:ph idx="1"/>
          </p:nvPr>
        </p:nvPicPr>
        <p:blipFill>
          <a:blip r:embed="rId2"/>
          <a:stretch>
            <a:fillRect/>
          </a:stretch>
        </p:blipFill>
        <p:spPr>
          <a:xfrm>
            <a:off x="4140298" y="1094341"/>
            <a:ext cx="7213502" cy="3469786"/>
          </a:xfrm>
        </p:spPr>
      </p:pic>
      <p:pic>
        <p:nvPicPr>
          <p:cNvPr id="14" name="Picture 13">
            <a:extLst>
              <a:ext uri="{FF2B5EF4-FFF2-40B4-BE49-F238E27FC236}">
                <a16:creationId xmlns:a16="http://schemas.microsoft.com/office/drawing/2014/main" id="{E831743F-6847-FC4C-9556-6E94DFEC99DE}"/>
              </a:ext>
            </a:extLst>
          </p:cNvPr>
          <p:cNvPicPr>
            <a:picLocks noChangeAspect="1"/>
          </p:cNvPicPr>
          <p:nvPr/>
        </p:nvPicPr>
        <p:blipFill>
          <a:blip r:embed="rId3"/>
          <a:stretch>
            <a:fillRect/>
          </a:stretch>
        </p:blipFill>
        <p:spPr>
          <a:xfrm>
            <a:off x="838200" y="1538336"/>
            <a:ext cx="2972728" cy="2972728"/>
          </a:xfrm>
          <a:prstGeom prst="rect">
            <a:avLst/>
          </a:prstGeom>
        </p:spPr>
      </p:pic>
    </p:spTree>
    <p:extLst>
      <p:ext uri="{BB962C8B-B14F-4D97-AF65-F5344CB8AC3E}">
        <p14:creationId xmlns:p14="http://schemas.microsoft.com/office/powerpoint/2010/main" val="205228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755F2-D7B4-9444-A32F-E347791FEC70}"/>
              </a:ext>
            </a:extLst>
          </p:cNvPr>
          <p:cNvPicPr>
            <a:picLocks noChangeAspect="1"/>
          </p:cNvPicPr>
          <p:nvPr/>
        </p:nvPicPr>
        <p:blipFill rotWithShape="1">
          <a:blip r:embed="rId2"/>
          <a:srcRect r="49892"/>
          <a:stretch/>
        </p:blipFill>
        <p:spPr>
          <a:xfrm>
            <a:off x="381838" y="854108"/>
            <a:ext cx="2947754" cy="5871895"/>
          </a:xfrm>
          <a:prstGeom prst="rect">
            <a:avLst/>
          </a:prstGeom>
        </p:spPr>
      </p:pic>
      <p:pic>
        <p:nvPicPr>
          <p:cNvPr id="14" name="Picture 13">
            <a:extLst>
              <a:ext uri="{FF2B5EF4-FFF2-40B4-BE49-F238E27FC236}">
                <a16:creationId xmlns:a16="http://schemas.microsoft.com/office/drawing/2014/main" id="{E3AF1C01-4F32-DF4F-A8D8-61A2CA82E560}"/>
              </a:ext>
            </a:extLst>
          </p:cNvPr>
          <p:cNvPicPr>
            <a:picLocks noChangeAspect="1"/>
          </p:cNvPicPr>
          <p:nvPr/>
        </p:nvPicPr>
        <p:blipFill rotWithShape="1">
          <a:blip r:embed="rId3"/>
          <a:srcRect r="48718"/>
          <a:stretch/>
        </p:blipFill>
        <p:spPr>
          <a:xfrm>
            <a:off x="6408635" y="854107"/>
            <a:ext cx="2794816" cy="5832548"/>
          </a:xfrm>
          <a:prstGeom prst="rect">
            <a:avLst/>
          </a:prstGeom>
        </p:spPr>
      </p:pic>
      <p:pic>
        <p:nvPicPr>
          <p:cNvPr id="16" name="Picture 15">
            <a:extLst>
              <a:ext uri="{FF2B5EF4-FFF2-40B4-BE49-F238E27FC236}">
                <a16:creationId xmlns:a16="http://schemas.microsoft.com/office/drawing/2014/main" id="{263FBF59-C175-304C-8B38-844CAD4420F1}"/>
              </a:ext>
            </a:extLst>
          </p:cNvPr>
          <p:cNvPicPr>
            <a:picLocks noChangeAspect="1"/>
          </p:cNvPicPr>
          <p:nvPr/>
        </p:nvPicPr>
        <p:blipFill rotWithShape="1">
          <a:blip r:embed="rId4"/>
          <a:srcRect r="46739"/>
          <a:stretch/>
        </p:blipFill>
        <p:spPr>
          <a:xfrm>
            <a:off x="3562351" y="814759"/>
            <a:ext cx="2794816" cy="5911244"/>
          </a:xfrm>
          <a:prstGeom prst="rect">
            <a:avLst/>
          </a:prstGeom>
        </p:spPr>
      </p:pic>
      <p:sp>
        <p:nvSpPr>
          <p:cNvPr id="19" name="Rectangle 18">
            <a:extLst>
              <a:ext uri="{FF2B5EF4-FFF2-40B4-BE49-F238E27FC236}">
                <a16:creationId xmlns:a16="http://schemas.microsoft.com/office/drawing/2014/main" id="{B9F950A9-2AF1-DA41-880D-A3CFF4712A42}"/>
              </a:ext>
            </a:extLst>
          </p:cNvPr>
          <p:cNvSpPr/>
          <p:nvPr/>
        </p:nvSpPr>
        <p:spPr>
          <a:xfrm>
            <a:off x="614597" y="2358645"/>
            <a:ext cx="8169639" cy="26982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CA12FB-B01F-FB4B-B9F9-7FF90C8B7099}"/>
              </a:ext>
            </a:extLst>
          </p:cNvPr>
          <p:cNvSpPr/>
          <p:nvPr/>
        </p:nvSpPr>
        <p:spPr>
          <a:xfrm>
            <a:off x="692771" y="4880413"/>
            <a:ext cx="8169639" cy="26982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9792B6E2-3745-5448-AFA3-05DD01E4D1D6}"/>
              </a:ext>
            </a:extLst>
          </p:cNvPr>
          <p:cNvSpPr>
            <a:spLocks noGrp="1"/>
          </p:cNvSpPr>
          <p:nvPr>
            <p:ph type="title"/>
          </p:nvPr>
        </p:nvSpPr>
        <p:spPr>
          <a:xfrm>
            <a:off x="1915160" y="0"/>
            <a:ext cx="10515600" cy="893455"/>
          </a:xfrm>
        </p:spPr>
        <p:txBody>
          <a:bodyPr>
            <a:normAutofit/>
          </a:bodyPr>
          <a:lstStyle/>
          <a:p>
            <a:r>
              <a:rPr lang="en-US" sz="3600" dirty="0"/>
              <a:t>Impact on Oceanic Cloud Diurnal Cycles</a:t>
            </a:r>
          </a:p>
        </p:txBody>
      </p:sp>
      <p:sp>
        <p:nvSpPr>
          <p:cNvPr id="22" name="TextBox 21">
            <a:extLst>
              <a:ext uri="{FF2B5EF4-FFF2-40B4-BE49-F238E27FC236}">
                <a16:creationId xmlns:a16="http://schemas.microsoft.com/office/drawing/2014/main" id="{39FA1298-60B6-8149-BAFB-8927EBBE25F3}"/>
              </a:ext>
            </a:extLst>
          </p:cNvPr>
          <p:cNvSpPr txBox="1"/>
          <p:nvPr/>
        </p:nvSpPr>
        <p:spPr>
          <a:xfrm rot="16200000">
            <a:off x="-283429" y="1704925"/>
            <a:ext cx="1026160" cy="369332"/>
          </a:xfrm>
          <a:prstGeom prst="rect">
            <a:avLst/>
          </a:prstGeom>
          <a:noFill/>
        </p:spPr>
        <p:txBody>
          <a:bodyPr wrap="square" rtlCol="0">
            <a:spAutoFit/>
          </a:bodyPr>
          <a:lstStyle/>
          <a:p>
            <a:r>
              <a:rPr lang="en-US" dirty="0"/>
              <a:t>January</a:t>
            </a:r>
          </a:p>
        </p:txBody>
      </p:sp>
      <p:sp>
        <p:nvSpPr>
          <p:cNvPr id="23" name="TextBox 22">
            <a:extLst>
              <a:ext uri="{FF2B5EF4-FFF2-40B4-BE49-F238E27FC236}">
                <a16:creationId xmlns:a16="http://schemas.microsoft.com/office/drawing/2014/main" id="{133AD0B5-2F61-7642-9982-651AB2AD981F}"/>
              </a:ext>
            </a:extLst>
          </p:cNvPr>
          <p:cNvSpPr txBox="1"/>
          <p:nvPr/>
        </p:nvSpPr>
        <p:spPr>
          <a:xfrm rot="16200000">
            <a:off x="-274324" y="4783743"/>
            <a:ext cx="1026160" cy="369332"/>
          </a:xfrm>
          <a:prstGeom prst="rect">
            <a:avLst/>
          </a:prstGeom>
          <a:noFill/>
        </p:spPr>
        <p:txBody>
          <a:bodyPr wrap="square" rtlCol="0">
            <a:spAutoFit/>
          </a:bodyPr>
          <a:lstStyle/>
          <a:p>
            <a:r>
              <a:rPr lang="en-US" dirty="0"/>
              <a:t>July</a:t>
            </a:r>
          </a:p>
        </p:txBody>
      </p:sp>
      <p:pic>
        <p:nvPicPr>
          <p:cNvPr id="25" name="Picture 24">
            <a:extLst>
              <a:ext uri="{FF2B5EF4-FFF2-40B4-BE49-F238E27FC236}">
                <a16:creationId xmlns:a16="http://schemas.microsoft.com/office/drawing/2014/main" id="{DF170594-6224-E446-8445-5700D3F38682}"/>
              </a:ext>
            </a:extLst>
          </p:cNvPr>
          <p:cNvPicPr>
            <a:picLocks noChangeAspect="1"/>
          </p:cNvPicPr>
          <p:nvPr/>
        </p:nvPicPr>
        <p:blipFill rotWithShape="1">
          <a:blip r:embed="rId5"/>
          <a:srcRect l="52260"/>
          <a:stretch/>
        </p:blipFill>
        <p:spPr>
          <a:xfrm>
            <a:off x="9261324" y="847298"/>
            <a:ext cx="2834424" cy="5964545"/>
          </a:xfrm>
          <a:prstGeom prst="rect">
            <a:avLst/>
          </a:prstGeom>
        </p:spPr>
      </p:pic>
    </p:spTree>
    <p:extLst>
      <p:ext uri="{BB962C8B-B14F-4D97-AF65-F5344CB8AC3E}">
        <p14:creationId xmlns:p14="http://schemas.microsoft.com/office/powerpoint/2010/main" val="11753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14C8-E375-454F-AE7A-085B9BF7837B}"/>
              </a:ext>
            </a:extLst>
          </p:cNvPr>
          <p:cNvSpPr>
            <a:spLocks noGrp="1"/>
          </p:cNvSpPr>
          <p:nvPr>
            <p:ph type="title"/>
          </p:nvPr>
        </p:nvSpPr>
        <p:spPr>
          <a:xfrm>
            <a:off x="1472628" y="0"/>
            <a:ext cx="8517983" cy="1325563"/>
          </a:xfrm>
        </p:spPr>
        <p:txBody>
          <a:bodyPr>
            <a:normAutofit/>
          </a:bodyPr>
          <a:lstStyle/>
          <a:p>
            <a:r>
              <a:rPr lang="en-US" sz="3600" dirty="0"/>
              <a:t>Impact on Zonal Mean Cloud Fractions</a:t>
            </a:r>
          </a:p>
        </p:txBody>
      </p:sp>
      <p:pic>
        <p:nvPicPr>
          <p:cNvPr id="9" name="Content Placeholder 8">
            <a:extLst>
              <a:ext uri="{FF2B5EF4-FFF2-40B4-BE49-F238E27FC236}">
                <a16:creationId xmlns:a16="http://schemas.microsoft.com/office/drawing/2014/main" id="{C9D8BD6C-3223-B640-B1F7-6889D4E04E01}"/>
              </a:ext>
            </a:extLst>
          </p:cNvPr>
          <p:cNvPicPr>
            <a:picLocks noGrp="1" noChangeAspect="1"/>
          </p:cNvPicPr>
          <p:nvPr>
            <p:ph idx="1"/>
          </p:nvPr>
        </p:nvPicPr>
        <p:blipFill>
          <a:blip r:embed="rId2"/>
          <a:stretch>
            <a:fillRect/>
          </a:stretch>
        </p:blipFill>
        <p:spPr>
          <a:xfrm>
            <a:off x="2306320" y="1172528"/>
            <a:ext cx="5110480" cy="5336767"/>
          </a:xfrm>
        </p:spPr>
      </p:pic>
      <p:sp>
        <p:nvSpPr>
          <p:cNvPr id="10" name="TextBox 9">
            <a:extLst>
              <a:ext uri="{FF2B5EF4-FFF2-40B4-BE49-F238E27FC236}">
                <a16:creationId xmlns:a16="http://schemas.microsoft.com/office/drawing/2014/main" id="{DDE94073-51EF-1346-9092-593CA8AF6778}"/>
              </a:ext>
            </a:extLst>
          </p:cNvPr>
          <p:cNvSpPr txBox="1"/>
          <p:nvPr/>
        </p:nvSpPr>
        <p:spPr>
          <a:xfrm>
            <a:off x="7898223" y="1325563"/>
            <a:ext cx="292608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Slight reduction in glint center latitude (~5%).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Up to 10% reduction in high latitude winter hemisphere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Latitudinal cloud reduction is seasonal dependent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1550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EDE1-B520-2D43-9D6E-7C9E72A9E532}"/>
              </a:ext>
            </a:extLst>
          </p:cNvPr>
          <p:cNvSpPr>
            <a:spLocks noGrp="1"/>
          </p:cNvSpPr>
          <p:nvPr>
            <p:ph type="title"/>
          </p:nvPr>
        </p:nvSpPr>
        <p:spPr>
          <a:xfrm>
            <a:off x="528037" y="0"/>
            <a:ext cx="10515600" cy="1325563"/>
          </a:xfrm>
        </p:spPr>
        <p:txBody>
          <a:bodyPr/>
          <a:lstStyle/>
          <a:p>
            <a:pPr algn="ctr"/>
            <a:r>
              <a:rPr lang="en-US" dirty="0">
                <a:latin typeface="Palatino" pitchFamily="2" charset="77"/>
                <a:ea typeface="Palatino" pitchFamily="2" charset="77"/>
              </a:rPr>
              <a:t>Conclusions</a:t>
            </a:r>
          </a:p>
        </p:txBody>
      </p:sp>
      <p:sp>
        <p:nvSpPr>
          <p:cNvPr id="3" name="Content Placeholder 2">
            <a:extLst>
              <a:ext uri="{FF2B5EF4-FFF2-40B4-BE49-F238E27FC236}">
                <a16:creationId xmlns:a16="http://schemas.microsoft.com/office/drawing/2014/main" id="{EF7BDB71-8C16-BE44-9032-29B7E74201FA}"/>
              </a:ext>
            </a:extLst>
          </p:cNvPr>
          <p:cNvSpPr>
            <a:spLocks noGrp="1"/>
          </p:cNvSpPr>
          <p:nvPr>
            <p:ph idx="1"/>
          </p:nvPr>
        </p:nvSpPr>
        <p:spPr>
          <a:xfrm>
            <a:off x="1025340" y="1136069"/>
            <a:ext cx="10355826" cy="5087749"/>
          </a:xfrm>
        </p:spPr>
        <p:txBody>
          <a:bodyPr>
            <a:noAutofit/>
          </a:bodyPr>
          <a:lstStyle/>
          <a:p>
            <a:pPr>
              <a:lnSpc>
                <a:spcPct val="100000"/>
              </a:lnSpc>
              <a:spcBef>
                <a:spcPts val="0"/>
              </a:spcBef>
            </a:pPr>
            <a:r>
              <a:rPr lang="en-US" sz="2400" dirty="0">
                <a:latin typeface="Palatino" pitchFamily="2" charset="77"/>
                <a:ea typeface="Palatino" pitchFamily="2" charset="77"/>
              </a:rPr>
              <a:t>Dynamically varying A- and B-band ratio thresholds as a function of surface elevation and zenith angles significantly improves the accuracy of cloud mask over snow and ice, e.g., Antarctic, Greenland.</a:t>
            </a:r>
          </a:p>
          <a:p>
            <a:r>
              <a:rPr lang="en-US" sz="2400" dirty="0">
                <a:latin typeface="Palatino" pitchFamily="2" charset="77"/>
                <a:ea typeface="Palatino" pitchFamily="2" charset="77"/>
              </a:rPr>
              <a:t>Cloud mask over ocean has been improved with new glint-angle dependent R780 threshold; In the glint center, additional A-band ratio tests are implemented to supplement reflectance only test.</a:t>
            </a:r>
          </a:p>
          <a:p>
            <a:r>
              <a:rPr lang="en-US" sz="2400" dirty="0">
                <a:latin typeface="Palatino" pitchFamily="2" charset="77"/>
                <a:ea typeface="Palatino" pitchFamily="2" charset="77"/>
              </a:rPr>
              <a:t> The new ocean cloud mask algorithm reduces significant glint-induced overestimation of cloud fraction in the granule center and overestimation of clouds in high zenith/solar angles.</a:t>
            </a:r>
          </a:p>
          <a:p>
            <a:r>
              <a:rPr lang="en-US" sz="2400" dirty="0">
                <a:latin typeface="Palatino" pitchFamily="2" charset="77"/>
                <a:ea typeface="Palatino" pitchFamily="2" charset="77"/>
              </a:rPr>
              <a:t>The new ocean cloud mask improves the diurnal cycles of ocean cloud fraction by reducing the artificial peak at local noon time in the glint center latitudes and reducing early morning and afternoon cloud fraction in most oceanic regions.</a:t>
            </a:r>
          </a:p>
          <a:p>
            <a:pPr marL="0" indent="0">
              <a:lnSpc>
                <a:spcPct val="100000"/>
              </a:lnSpc>
              <a:spcBef>
                <a:spcPts val="0"/>
              </a:spcBef>
              <a:buNone/>
            </a:pPr>
            <a:endParaRPr lang="en-US" sz="2400" dirty="0">
              <a:latin typeface="Palatino" pitchFamily="2" charset="77"/>
              <a:ea typeface="Palatino" pitchFamily="2" charset="77"/>
            </a:endParaRPr>
          </a:p>
        </p:txBody>
      </p:sp>
    </p:spTree>
    <p:extLst>
      <p:ext uri="{BB962C8B-B14F-4D97-AF65-F5344CB8AC3E}">
        <p14:creationId xmlns:p14="http://schemas.microsoft.com/office/powerpoint/2010/main" val="210892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54D7-F4C1-C24D-BD9C-2BC4D2F74EAE}"/>
              </a:ext>
            </a:extLst>
          </p:cNvPr>
          <p:cNvSpPr>
            <a:spLocks noGrp="1"/>
          </p:cNvSpPr>
          <p:nvPr>
            <p:ph type="title"/>
          </p:nvPr>
        </p:nvSpPr>
        <p:spPr/>
        <p:txBody>
          <a:bodyPr/>
          <a:lstStyle/>
          <a:p>
            <a:pPr algn="ctr"/>
            <a:r>
              <a:rPr lang="en-US" dirty="0">
                <a:latin typeface="Palatino" pitchFamily="2" charset="77"/>
                <a:ea typeface="Palatino" pitchFamily="2" charset="77"/>
              </a:rPr>
              <a:t>Conclusions (cont.)</a:t>
            </a:r>
            <a:endParaRPr lang="en-US" dirty="0"/>
          </a:p>
        </p:txBody>
      </p:sp>
      <p:sp>
        <p:nvSpPr>
          <p:cNvPr id="3" name="Content Placeholder 2">
            <a:extLst>
              <a:ext uri="{FF2B5EF4-FFF2-40B4-BE49-F238E27FC236}">
                <a16:creationId xmlns:a16="http://schemas.microsoft.com/office/drawing/2014/main" id="{B01AF268-318A-8945-B2E7-8D1A25CBBF24}"/>
              </a:ext>
            </a:extLst>
          </p:cNvPr>
          <p:cNvSpPr>
            <a:spLocks noGrp="1"/>
          </p:cNvSpPr>
          <p:nvPr>
            <p:ph idx="1"/>
          </p:nvPr>
        </p:nvSpPr>
        <p:spPr/>
        <p:txBody>
          <a:bodyPr>
            <a:normAutofit/>
          </a:bodyPr>
          <a:lstStyle/>
          <a:p>
            <a:pPr>
              <a:lnSpc>
                <a:spcPct val="100000"/>
              </a:lnSpc>
              <a:spcBef>
                <a:spcPts val="0"/>
              </a:spcBef>
            </a:pPr>
            <a:r>
              <a:rPr lang="en-US" sz="2400" dirty="0">
                <a:latin typeface="Palatino" pitchFamily="2" charset="77"/>
                <a:ea typeface="Palatino" pitchFamily="2" charset="77"/>
              </a:rPr>
              <a:t>A-band ratio helps cloud detection in very difficult situations such as over snow/ice and sun glint surfaces.  It has low sensitivity for thin clouds with optical thickness less than 3 or low clouds below 2.5 km due to closeness between clear sky and cloud sky values (applies to both snow/ice and glint cases)</a:t>
            </a:r>
          </a:p>
          <a:p>
            <a:pPr>
              <a:lnSpc>
                <a:spcPct val="100000"/>
              </a:lnSpc>
              <a:spcBef>
                <a:spcPts val="0"/>
              </a:spcBef>
            </a:pPr>
            <a:endParaRPr lang="en-US" sz="2400" dirty="0">
              <a:latin typeface="Palatino" pitchFamily="2" charset="77"/>
              <a:ea typeface="Palatino" pitchFamily="2" charset="77"/>
            </a:endParaRPr>
          </a:p>
          <a:p>
            <a:pPr>
              <a:lnSpc>
                <a:spcPct val="100000"/>
              </a:lnSpc>
              <a:spcBef>
                <a:spcPts val="0"/>
              </a:spcBef>
            </a:pPr>
            <a:r>
              <a:rPr lang="en-US" sz="2400" dirty="0">
                <a:latin typeface="Palatino" pitchFamily="2" charset="77"/>
                <a:ea typeface="Palatino" pitchFamily="2" charset="77"/>
              </a:rPr>
              <a:t>Current study has not considered the impact of ocean surface wind speed and aerosol to the clear sky thresholds. Ocean surface wind could be potentially used to further improve the algorithm.</a:t>
            </a:r>
          </a:p>
          <a:p>
            <a:pPr>
              <a:lnSpc>
                <a:spcPct val="100000"/>
              </a:lnSpc>
              <a:spcBef>
                <a:spcPts val="0"/>
              </a:spcBef>
            </a:pPr>
            <a:endParaRPr lang="en-US" dirty="0">
              <a:latin typeface="Palatino" pitchFamily="2" charset="77"/>
              <a:ea typeface="Palatino" pitchFamily="2" charset="77"/>
            </a:endParaRPr>
          </a:p>
          <a:p>
            <a:endParaRPr lang="en-US" dirty="0"/>
          </a:p>
        </p:txBody>
      </p:sp>
    </p:spTree>
    <p:extLst>
      <p:ext uri="{BB962C8B-B14F-4D97-AF65-F5344CB8AC3E}">
        <p14:creationId xmlns:p14="http://schemas.microsoft.com/office/powerpoint/2010/main" val="26213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097C4B7-1287-DB45-93C9-3C814212A973}"/>
                  </a:ext>
                </a:extLst>
              </p:cNvPr>
              <p:cNvSpPr/>
              <p:nvPr/>
            </p:nvSpPr>
            <p:spPr>
              <a:xfrm>
                <a:off x="6096000" y="1102443"/>
                <a:ext cx="6140566" cy="1037976"/>
              </a:xfrm>
              <a:prstGeom prst="rect">
                <a:avLst/>
              </a:prstGeom>
            </p:spPr>
            <p:txBody>
              <a:bodyPr wrap="square">
                <a:spAutoFit/>
              </a:bodyPr>
              <a:lstStyle/>
              <a:p>
                <a:pPr indent="228600" algn="ct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rPr>
                        <m:t>𝑚</m:t>
                      </m:r>
                      <m:r>
                        <a:rPr lang="en-US"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rPr>
                            <m:t>𝜇</m:t>
                          </m:r>
                        </m:den>
                      </m:f>
                      <m:r>
                        <a:rPr lang="en-US"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m:t>
                          </m:r>
                        </m:num>
                        <m:den>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𝜇</m:t>
                              </m:r>
                            </m:e>
                            <m:sub>
                              <m:r>
                                <a:rPr lang="en-US" sz="2000" i="1">
                                  <a:latin typeface="Cambria Math" panose="02040503050406030204" pitchFamily="18" charset="0"/>
                                  <a:ea typeface="Times New Roman" panose="02020603050405020304" pitchFamily="18" charset="0"/>
                                </a:rPr>
                                <m:t>0</m:t>
                              </m:r>
                            </m:sub>
                          </m:sSub>
                        </m:den>
                      </m:f>
                      <m:r>
                        <a:rPr lang="en-US"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m:t>
                          </m:r>
                        </m:num>
                        <m:den>
                          <m:func>
                            <m:funcPr>
                              <m:ctrlPr>
                                <a:rPr lang="en-US" sz="2000" i="1">
                                  <a:latin typeface="Cambria Math" panose="02040503050406030204" pitchFamily="18" charset="0"/>
                                  <a:ea typeface="Times New Roman" panose="02020603050405020304" pitchFamily="18" charset="0"/>
                                </a:rPr>
                              </m:ctrlPr>
                            </m:funcPr>
                            <m:fName>
                              <m:r>
                                <m:rPr>
                                  <m:sty m:val="p"/>
                                </m:rPr>
                                <a:rPr lang="en-US" sz="2000">
                                  <a:latin typeface="Cambria Math" panose="02040503050406030204" pitchFamily="18" charset="0"/>
                                  <a:ea typeface="Times New Roman" panose="02020603050405020304" pitchFamily="18" charset="0"/>
                                </a:rPr>
                                <m:t>cos</m:t>
                              </m:r>
                            </m:fName>
                            <m:e>
                              <m:r>
                                <a:rPr lang="en-US" sz="2000" i="1">
                                  <a:latin typeface="Cambria Math" panose="02040503050406030204" pitchFamily="18" charset="0"/>
                                  <a:ea typeface="Times New Roman" panose="02020603050405020304" pitchFamily="18" charset="0"/>
                                </a:rPr>
                                <m:t>𝜃</m:t>
                              </m:r>
                            </m:e>
                          </m:func>
                        </m:den>
                      </m:f>
                      <m:r>
                        <a:rPr lang="en-US"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m:t>
                          </m:r>
                        </m:num>
                        <m:den>
                          <m:func>
                            <m:funcPr>
                              <m:ctrlPr>
                                <a:rPr lang="en-US" sz="2000" i="1">
                                  <a:latin typeface="Cambria Math" panose="02040503050406030204" pitchFamily="18" charset="0"/>
                                  <a:ea typeface="Times New Roman" panose="02020603050405020304" pitchFamily="18" charset="0"/>
                                </a:rPr>
                              </m:ctrlPr>
                            </m:funcPr>
                            <m:fName>
                              <m:r>
                                <m:rPr>
                                  <m:sty m:val="p"/>
                                </m:rPr>
                                <a:rPr lang="en-US" sz="2000">
                                  <a:latin typeface="Cambria Math" panose="02040503050406030204" pitchFamily="18" charset="0"/>
                                  <a:ea typeface="Times New Roman" panose="02020603050405020304" pitchFamily="18" charset="0"/>
                                </a:rPr>
                                <m:t>cos</m:t>
                              </m:r>
                            </m:fName>
                            <m:e>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𝜃</m:t>
                                  </m:r>
                                </m:e>
                                <m:sub>
                                  <m:r>
                                    <a:rPr lang="en-US" sz="2000" i="1">
                                      <a:latin typeface="Cambria Math" panose="02040503050406030204" pitchFamily="18" charset="0"/>
                                      <a:ea typeface="Times New Roman" panose="02020603050405020304" pitchFamily="18" charset="0"/>
                                    </a:rPr>
                                    <m:t>0</m:t>
                                  </m:r>
                                </m:sub>
                              </m:sSub>
                            </m:e>
                          </m:func>
                        </m:den>
                      </m:f>
                      <m:r>
                        <a:rPr lang="en-US" sz="2000" i="1">
                          <a:latin typeface="Cambria Math" panose="02040503050406030204" pitchFamily="18" charset="0"/>
                          <a:ea typeface="Times New Roman" panose="02020603050405020304" pitchFamily="18" charset="0"/>
                        </a:rPr>
                        <m:t>                                           </m:t>
                      </m:r>
                    </m:oMath>
                  </m:oMathPara>
                </a14:m>
                <a:endParaRPr lang="en-US" sz="2000" dirty="0">
                  <a:latin typeface="Times New Roman" panose="02020603050405020304" pitchFamily="18" charset="0"/>
                  <a:ea typeface="Times New Roman" panose="02020603050405020304" pitchFamily="18" charset="0"/>
                </a:endParaRPr>
              </a:p>
            </p:txBody>
          </p:sp>
        </mc:Choice>
        <mc:Fallback>
          <p:sp>
            <p:nvSpPr>
              <p:cNvPr id="3" name="Rectangle 2">
                <a:extLst>
                  <a:ext uri="{FF2B5EF4-FFF2-40B4-BE49-F238E27FC236}">
                    <a16:creationId xmlns:a16="http://schemas.microsoft.com/office/drawing/2014/main" id="{0097C4B7-1287-DB45-93C9-3C814212A973}"/>
                  </a:ext>
                </a:extLst>
              </p:cNvPr>
              <p:cNvSpPr>
                <a:spLocks noRot="1" noChangeAspect="1" noMove="1" noResize="1" noEditPoints="1" noAdjustHandles="1" noChangeArrowheads="1" noChangeShapeType="1" noTextEdit="1"/>
              </p:cNvSpPr>
              <p:nvPr/>
            </p:nvSpPr>
            <p:spPr>
              <a:xfrm>
                <a:off x="6096000" y="1102443"/>
                <a:ext cx="6140566" cy="1037976"/>
              </a:xfrm>
              <a:prstGeom prst="rect">
                <a:avLst/>
              </a:prstGeom>
              <a:blipFill>
                <a:blip r:embed="rId2"/>
                <a:stretch>
                  <a:fillRect/>
                </a:stretch>
              </a:blipFill>
            </p:spPr>
            <p:txBody>
              <a:bodyPr/>
              <a:lstStyle/>
              <a:p>
                <a:r>
                  <a:rPr lang="en-US">
                    <a:noFill/>
                  </a:rPr>
                  <a:t> </a:t>
                </a:r>
              </a:p>
            </p:txBody>
          </p:sp>
        </mc:Fallback>
      </mc:AlternateContent>
      <p:grpSp>
        <p:nvGrpSpPr>
          <p:cNvPr id="74" name="Group 73">
            <a:extLst>
              <a:ext uri="{FF2B5EF4-FFF2-40B4-BE49-F238E27FC236}">
                <a16:creationId xmlns:a16="http://schemas.microsoft.com/office/drawing/2014/main" id="{538740C1-7FB4-A642-A0E6-B7C00AFEF406}"/>
              </a:ext>
            </a:extLst>
          </p:cNvPr>
          <p:cNvGrpSpPr/>
          <p:nvPr/>
        </p:nvGrpSpPr>
        <p:grpSpPr>
          <a:xfrm>
            <a:off x="5772747" y="3016132"/>
            <a:ext cx="5886699" cy="2964198"/>
            <a:chOff x="6316364" y="2396839"/>
            <a:chExt cx="5886699" cy="2964198"/>
          </a:xfrm>
        </p:grpSpPr>
        <p:cxnSp>
          <p:nvCxnSpPr>
            <p:cNvPr id="5" name="Straight Connector 4">
              <a:extLst>
                <a:ext uri="{FF2B5EF4-FFF2-40B4-BE49-F238E27FC236}">
                  <a16:creationId xmlns:a16="http://schemas.microsoft.com/office/drawing/2014/main" id="{9EEE9878-F9C3-5A4A-B28C-7F11D2CC7619}"/>
                </a:ext>
              </a:extLst>
            </p:cNvPr>
            <p:cNvCxnSpPr>
              <a:cxnSpLocks/>
            </p:cNvCxnSpPr>
            <p:nvPr/>
          </p:nvCxnSpPr>
          <p:spPr>
            <a:xfrm flipV="1">
              <a:off x="8554060" y="5171768"/>
              <a:ext cx="3495370" cy="3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05FBA7-5C8B-5941-8A07-2BB9FA20AE3A}"/>
                </a:ext>
              </a:extLst>
            </p:cNvPr>
            <p:cNvCxnSpPr/>
            <p:nvPr/>
          </p:nvCxnSpPr>
          <p:spPr>
            <a:xfrm flipH="1">
              <a:off x="8834284" y="5206181"/>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BFE81A-4DDD-844C-83F2-EA5BD0012751}"/>
                </a:ext>
              </a:extLst>
            </p:cNvPr>
            <p:cNvCxnSpPr/>
            <p:nvPr/>
          </p:nvCxnSpPr>
          <p:spPr>
            <a:xfrm flipH="1">
              <a:off x="9180868" y="5243050"/>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2168D9-CFF1-5540-BCFC-EC0E8D5B3BAE}"/>
                </a:ext>
              </a:extLst>
            </p:cNvPr>
            <p:cNvCxnSpPr/>
            <p:nvPr/>
          </p:nvCxnSpPr>
          <p:spPr>
            <a:xfrm flipH="1">
              <a:off x="9434050" y="5228303"/>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B8ACCA-1435-CB49-AF0F-918677BB8DBE}"/>
                </a:ext>
              </a:extLst>
            </p:cNvPr>
            <p:cNvCxnSpPr/>
            <p:nvPr/>
          </p:nvCxnSpPr>
          <p:spPr>
            <a:xfrm flipH="1">
              <a:off x="9748684" y="5206181"/>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0B895-88D9-3241-A3B8-F31D9DEDB68D}"/>
                </a:ext>
              </a:extLst>
            </p:cNvPr>
            <p:cNvCxnSpPr/>
            <p:nvPr/>
          </p:nvCxnSpPr>
          <p:spPr>
            <a:xfrm flipH="1">
              <a:off x="10133372" y="5228302"/>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ECEABC-5AE3-494C-A752-C506B4A62317}"/>
                </a:ext>
              </a:extLst>
            </p:cNvPr>
            <p:cNvCxnSpPr/>
            <p:nvPr/>
          </p:nvCxnSpPr>
          <p:spPr>
            <a:xfrm flipH="1">
              <a:off x="10466437" y="5201264"/>
              <a:ext cx="132735" cy="1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798BD1-5326-8D48-BD98-567608D08DE5}"/>
                </a:ext>
              </a:extLst>
            </p:cNvPr>
            <p:cNvCxnSpPr>
              <a:cxnSpLocks/>
            </p:cNvCxnSpPr>
            <p:nvPr/>
          </p:nvCxnSpPr>
          <p:spPr>
            <a:xfrm flipH="1">
              <a:off x="10832694" y="5216013"/>
              <a:ext cx="149937" cy="13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4784B6-5233-844D-93CD-D79E8D6E435D}"/>
                </a:ext>
              </a:extLst>
            </p:cNvPr>
            <p:cNvCxnSpPr/>
            <p:nvPr/>
          </p:nvCxnSpPr>
          <p:spPr>
            <a:xfrm flipH="1">
              <a:off x="8472949" y="5225847"/>
              <a:ext cx="132735" cy="11798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393A85A-6A4E-4A48-94B9-46ED377389FB}"/>
                </a:ext>
              </a:extLst>
            </p:cNvPr>
            <p:cNvSpPr/>
            <p:nvPr/>
          </p:nvSpPr>
          <p:spPr>
            <a:xfrm>
              <a:off x="6937193" y="3885218"/>
              <a:ext cx="5112238" cy="1300037"/>
            </a:xfrm>
            <a:prstGeom prst="rect">
              <a:avLst/>
            </a:prstGeom>
            <a:gradFill flip="none" rotWithShape="1">
              <a:gsLst>
                <a:gs pos="48000">
                  <a:srgbClr val="91ACDD">
                    <a:alpha val="40000"/>
                  </a:srgbClr>
                </a:gs>
                <a:gs pos="0">
                  <a:schemeClr val="accent1">
                    <a:lumMod val="97000"/>
                    <a:lumOff val="3000"/>
                  </a:schemeClr>
                </a:gs>
                <a:gs pos="100000">
                  <a:schemeClr val="accent1">
                    <a:lumMod val="0"/>
                    <a:lumOff val="10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apezoid 31">
              <a:extLst>
                <a:ext uri="{FF2B5EF4-FFF2-40B4-BE49-F238E27FC236}">
                  <a16:creationId xmlns:a16="http://schemas.microsoft.com/office/drawing/2014/main" id="{6F3E5F44-FF5F-424A-B8FF-5E4CA7BE5380}"/>
                </a:ext>
              </a:extLst>
            </p:cNvPr>
            <p:cNvSpPr/>
            <p:nvPr/>
          </p:nvSpPr>
          <p:spPr>
            <a:xfrm>
              <a:off x="10931004" y="4719485"/>
              <a:ext cx="703009" cy="45228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CEA36518-430B-FF40-94DD-10BBBB742235}"/>
                </a:ext>
              </a:extLst>
            </p:cNvPr>
            <p:cNvCxnSpPr>
              <a:cxnSpLocks/>
            </p:cNvCxnSpPr>
            <p:nvPr/>
          </p:nvCxnSpPr>
          <p:spPr>
            <a:xfrm>
              <a:off x="10834162" y="2971979"/>
              <a:ext cx="453258" cy="18114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EC055657-07D5-6445-88F3-D94FC87F43B6}"/>
                </a:ext>
              </a:extLst>
            </p:cNvPr>
            <p:cNvCxnSpPr>
              <a:cxnSpLocks/>
            </p:cNvCxnSpPr>
            <p:nvPr/>
          </p:nvCxnSpPr>
          <p:spPr>
            <a:xfrm>
              <a:off x="11272671" y="2934924"/>
              <a:ext cx="1" cy="184848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B2BA0782-114B-3E42-9F9D-B851C9C1551E}"/>
                </a:ext>
              </a:extLst>
            </p:cNvPr>
            <p:cNvCxnSpPr/>
            <p:nvPr/>
          </p:nvCxnSpPr>
          <p:spPr>
            <a:xfrm>
              <a:off x="7910624" y="2893822"/>
              <a:ext cx="0" cy="227125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4D267368-1791-694C-84C4-436EE221E91D}"/>
                </a:ext>
              </a:extLst>
            </p:cNvPr>
            <p:cNvCxnSpPr>
              <a:cxnSpLocks/>
            </p:cNvCxnSpPr>
            <p:nvPr/>
          </p:nvCxnSpPr>
          <p:spPr>
            <a:xfrm>
              <a:off x="6787524" y="3008728"/>
              <a:ext cx="1082212" cy="21176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9" name="Picture 48" descr="Weather | Free Stock Photo | Illustration of the sun | # 15147">
              <a:extLst>
                <a:ext uri="{FF2B5EF4-FFF2-40B4-BE49-F238E27FC236}">
                  <a16:creationId xmlns:a16="http://schemas.microsoft.com/office/drawing/2014/main" id="{0FDA6DE8-B10B-F24F-9D1B-04C21200A0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316364" y="2396839"/>
              <a:ext cx="611889" cy="611889"/>
            </a:xfrm>
            <a:prstGeom prst="rect">
              <a:avLst/>
            </a:prstGeom>
          </p:spPr>
        </p:pic>
        <p:pic>
          <p:nvPicPr>
            <p:cNvPr id="54" name="Picture 53" descr="The WikiPremed MCAT Course - Scientific Figures and Clip ...">
              <a:extLst>
                <a:ext uri="{FF2B5EF4-FFF2-40B4-BE49-F238E27FC236}">
                  <a16:creationId xmlns:a16="http://schemas.microsoft.com/office/drawing/2014/main" id="{1D0C6CD0-859C-A44D-90A4-B7E7C170ACE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15930" y="2809707"/>
              <a:ext cx="804465" cy="603349"/>
            </a:xfrm>
            <a:prstGeom prst="rect">
              <a:avLst/>
            </a:prstGeom>
          </p:spPr>
        </p:pic>
        <p:pic>
          <p:nvPicPr>
            <p:cNvPr id="58" name="Picture 57" descr="The WikiPremed MCAT Course - Scientific Figures and Clip ...">
              <a:extLst>
                <a:ext uri="{FF2B5EF4-FFF2-40B4-BE49-F238E27FC236}">
                  <a16:creationId xmlns:a16="http://schemas.microsoft.com/office/drawing/2014/main" id="{1A571F4A-3C7F-A644-AA5B-8BD2E24BEE3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198534" y="2433266"/>
              <a:ext cx="1004529" cy="753397"/>
            </a:xfrm>
            <a:prstGeom prst="rect">
              <a:avLst/>
            </a:prstGeom>
          </p:spPr>
        </p:pic>
        <p:cxnSp>
          <p:nvCxnSpPr>
            <p:cNvPr id="59" name="Straight Connector 58">
              <a:extLst>
                <a:ext uri="{FF2B5EF4-FFF2-40B4-BE49-F238E27FC236}">
                  <a16:creationId xmlns:a16="http://schemas.microsoft.com/office/drawing/2014/main" id="{9B88459A-9CC2-9147-932E-50CC1F568A1E}"/>
                </a:ext>
              </a:extLst>
            </p:cNvPr>
            <p:cNvCxnSpPr>
              <a:cxnSpLocks/>
            </p:cNvCxnSpPr>
            <p:nvPr/>
          </p:nvCxnSpPr>
          <p:spPr>
            <a:xfrm>
              <a:off x="10985095" y="4821511"/>
              <a:ext cx="17882" cy="43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CBA9A1-A60A-4046-8153-79D1453D7E8B}"/>
                </a:ext>
              </a:extLst>
            </p:cNvPr>
            <p:cNvCxnSpPr>
              <a:cxnSpLocks/>
            </p:cNvCxnSpPr>
            <p:nvPr/>
          </p:nvCxnSpPr>
          <p:spPr>
            <a:xfrm flipH="1">
              <a:off x="11176818" y="5176689"/>
              <a:ext cx="149937" cy="13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DBF1E6F-3A0B-334A-9704-0FF2A62BE7AD}"/>
                </a:ext>
              </a:extLst>
            </p:cNvPr>
            <p:cNvCxnSpPr>
              <a:cxnSpLocks/>
            </p:cNvCxnSpPr>
            <p:nvPr/>
          </p:nvCxnSpPr>
          <p:spPr>
            <a:xfrm flipH="1">
              <a:off x="11535700" y="5181609"/>
              <a:ext cx="149937" cy="13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44075A4-40D6-FD41-8CB5-F5167462309A}"/>
                </a:ext>
              </a:extLst>
            </p:cNvPr>
            <p:cNvCxnSpPr>
              <a:cxnSpLocks/>
            </p:cNvCxnSpPr>
            <p:nvPr/>
          </p:nvCxnSpPr>
          <p:spPr>
            <a:xfrm flipV="1">
              <a:off x="11264079" y="2905428"/>
              <a:ext cx="436302" cy="18484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6" name="Straight Arrow Connector 65">
              <a:extLst>
                <a:ext uri="{FF2B5EF4-FFF2-40B4-BE49-F238E27FC236}">
                  <a16:creationId xmlns:a16="http://schemas.microsoft.com/office/drawing/2014/main" id="{BAEAA358-F2B9-324D-9F5E-C74D9C7E377D}"/>
                </a:ext>
              </a:extLst>
            </p:cNvPr>
            <p:cNvCxnSpPr>
              <a:cxnSpLocks/>
            </p:cNvCxnSpPr>
            <p:nvPr/>
          </p:nvCxnSpPr>
          <p:spPr>
            <a:xfrm flipH="1" flipV="1">
              <a:off x="7404370" y="3352738"/>
              <a:ext cx="511276" cy="18123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67" name="Picture 66" descr="Weather | Free Stock Photo | Illustration of the sun | # 15147">
              <a:extLst>
                <a:ext uri="{FF2B5EF4-FFF2-40B4-BE49-F238E27FC236}">
                  <a16:creationId xmlns:a16="http://schemas.microsoft.com/office/drawing/2014/main" id="{ED200A0D-9295-6C43-BBA0-B33D7A3592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10388017" y="2412933"/>
              <a:ext cx="625796" cy="625796"/>
            </a:xfrm>
            <a:prstGeom prst="rect">
              <a:avLst/>
            </a:prstGeom>
          </p:spPr>
        </p:pic>
        <p:pic>
          <p:nvPicPr>
            <p:cNvPr id="70" name="Picture 69" descr="Clipart - Cumulus Cloud">
              <a:extLst>
                <a:ext uri="{FF2B5EF4-FFF2-40B4-BE49-F238E27FC236}">
                  <a16:creationId xmlns:a16="http://schemas.microsoft.com/office/drawing/2014/main" id="{2F79043E-3FF6-AD40-95CB-229E9251D84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049928" y="4346999"/>
              <a:ext cx="759919" cy="417089"/>
            </a:xfrm>
            <a:prstGeom prst="rect">
              <a:avLst/>
            </a:prstGeom>
          </p:spPr>
        </p:pic>
        <p:cxnSp>
          <p:nvCxnSpPr>
            <p:cNvPr id="71" name="Straight Connector 70">
              <a:extLst>
                <a:ext uri="{FF2B5EF4-FFF2-40B4-BE49-F238E27FC236}">
                  <a16:creationId xmlns:a16="http://schemas.microsoft.com/office/drawing/2014/main" id="{0ABDCE73-E848-6C4F-9F62-10ACBA36E553}"/>
                </a:ext>
              </a:extLst>
            </p:cNvPr>
            <p:cNvCxnSpPr>
              <a:cxnSpLocks/>
            </p:cNvCxnSpPr>
            <p:nvPr/>
          </p:nvCxnSpPr>
          <p:spPr>
            <a:xfrm flipH="1">
              <a:off x="11329218" y="4768653"/>
              <a:ext cx="149937" cy="13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B63AC08-23DF-B44D-9AC5-8B2990E5A89B}"/>
                </a:ext>
              </a:extLst>
            </p:cNvPr>
            <p:cNvCxnSpPr>
              <a:cxnSpLocks/>
            </p:cNvCxnSpPr>
            <p:nvPr/>
          </p:nvCxnSpPr>
          <p:spPr>
            <a:xfrm flipH="1">
              <a:off x="11776588" y="5186529"/>
              <a:ext cx="149937" cy="130277"/>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91415FE-0113-A141-ABBC-B0FC12BF48D5}"/>
                  </a:ext>
                </a:extLst>
              </p:cNvPr>
              <p:cNvSpPr/>
              <p:nvPr/>
            </p:nvSpPr>
            <p:spPr>
              <a:xfrm>
                <a:off x="5382875" y="61476"/>
                <a:ext cx="5121271" cy="873124"/>
              </a:xfrm>
              <a:prstGeom prst="rect">
                <a:avLst/>
              </a:prstGeom>
            </p:spPr>
            <p:txBody>
              <a:bodyPr wrap="square">
                <a:spAutoFit/>
              </a:bodyPr>
              <a:lstStyle/>
              <a:p>
                <a:pPr indent="228600" algn="ctr">
                  <a:lnSpc>
                    <a:spcPct val="150000"/>
                  </a:lnSpc>
                </a:pPr>
                <a14:m>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r>
                                  <a:rPr lang="en-US" sz="2000">
                                    <a:latin typeface="Cambria Math" panose="02040503050406030204" pitchFamily="18" charset="0"/>
                                  </a:rPr>
                                  <m:t> (</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𝑎𝑏𝑠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𝑟𝑒𝑓</m:t>
                                        </m:r>
                                      </m:sub>
                                    </m:sSub>
                                  </m:den>
                                </m:f>
                                <m:r>
                                  <a:rPr lang="en-US" sz="2000" i="1">
                                    <a:latin typeface="Cambria Math" panose="02040503050406030204" pitchFamily="18" charset="0"/>
                                  </a:rPr>
                                  <m:t>)</m:t>
                                </m:r>
                              </m:e>
                            </m:func>
                          </m:e>
                        </m:d>
                      </m:e>
                    </m:func>
                    <m:r>
                      <a:rPr lang="en-US" sz="2000" i="1">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𝑐</m:t>
                        </m:r>
                      </m:e>
                      <m:sub>
                        <m:r>
                          <a:rPr lang="en-US" sz="2000" i="1">
                            <a:latin typeface="Cambria Math" panose="02040503050406030204" pitchFamily="18" charset="0"/>
                            <a:ea typeface="Times New Roman" panose="02020603050405020304" pitchFamily="18" charset="0"/>
                          </a:rPr>
                          <m:t>0</m:t>
                        </m:r>
                      </m:sub>
                    </m:sSub>
                    <m:r>
                      <a:rPr lang="en-US" sz="2000" i="1">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𝑐</m:t>
                        </m:r>
                      </m:e>
                      <m:sub>
                        <m:r>
                          <a:rPr lang="en-US" sz="2000" i="1">
                            <a:latin typeface="Cambria Math" panose="02040503050406030204" pitchFamily="18" charset="0"/>
                            <a:ea typeface="Times New Roman" panose="02020603050405020304" pitchFamily="18" charset="0"/>
                          </a:rPr>
                          <m:t>1</m:t>
                        </m:r>
                      </m:sub>
                    </m:sSub>
                    <m:func>
                      <m:funcPr>
                        <m:ctrlPr>
                          <a:rPr lang="en-US" sz="2000" i="1">
                            <a:latin typeface="Cambria Math" panose="02040503050406030204" pitchFamily="18" charset="0"/>
                            <a:ea typeface="Times New Roman" panose="02020603050405020304" pitchFamily="18" charset="0"/>
                          </a:rPr>
                        </m:ctrlPr>
                      </m:funcPr>
                      <m:fName>
                        <m:r>
                          <m:rPr>
                            <m:sty m:val="p"/>
                          </m:rPr>
                          <a:rPr lang="en-US" sz="2000">
                            <a:latin typeface="Cambria Math" panose="02040503050406030204" pitchFamily="18" charset="0"/>
                            <a:ea typeface="Times New Roman" panose="02020603050405020304" pitchFamily="18" charset="0"/>
                          </a:rPr>
                          <m:t>ln</m:t>
                        </m:r>
                      </m:fName>
                      <m:e>
                        <m:r>
                          <a:rPr lang="en-US" sz="2000" i="1">
                            <a:latin typeface="Cambria Math" panose="02040503050406030204" pitchFamily="18" charset="0"/>
                            <a:ea typeface="Times New Roman" panose="02020603050405020304" pitchFamily="18" charset="0"/>
                          </a:rPr>
                          <m:t>𝑚</m:t>
                        </m:r>
                      </m:e>
                    </m:func>
                    <m:r>
                      <a:rPr lang="en-US" sz="2000" i="1">
                        <a:latin typeface="Cambria Math" panose="02040503050406030204" pitchFamily="18" charset="0"/>
                        <a:ea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𝑐</m:t>
                        </m:r>
                      </m:e>
                      <m:sub>
                        <m:r>
                          <a:rPr lang="en-US" sz="2000" i="1">
                            <a:latin typeface="Cambria Math" panose="02040503050406030204" pitchFamily="18" charset="0"/>
                            <a:ea typeface="Times New Roman" panose="02020603050405020304" pitchFamily="18" charset="0"/>
                          </a:rPr>
                          <m:t>2</m:t>
                        </m:r>
                      </m:sub>
                    </m:sSub>
                    <m:r>
                      <a:rPr lang="en-US" sz="2000" i="1">
                        <a:latin typeface="Cambria Math" panose="02040503050406030204" pitchFamily="18" charset="0"/>
                        <a:ea typeface="Times New Roman" panose="02020603050405020304" pitchFamily="18" charset="0"/>
                      </a:rPr>
                      <m:t>𝑍</m:t>
                    </m:r>
                  </m:oMath>
                </a14:m>
                <a:r>
                  <a:rPr lang="en-US" sz="2000" dirty="0">
                    <a:latin typeface="Times New Roman" panose="02020603050405020304" pitchFamily="18" charset="0"/>
                    <a:ea typeface="Times New Roman" panose="02020603050405020304" pitchFamily="18" charset="0"/>
                  </a:rPr>
                  <a:t>            </a:t>
                </a:r>
              </a:p>
            </p:txBody>
          </p:sp>
        </mc:Choice>
        <mc:Fallback>
          <p:sp>
            <p:nvSpPr>
              <p:cNvPr id="4" name="Rectangle 3">
                <a:extLst>
                  <a:ext uri="{FF2B5EF4-FFF2-40B4-BE49-F238E27FC236}">
                    <a16:creationId xmlns:a16="http://schemas.microsoft.com/office/drawing/2014/main" id="{F91415FE-0113-A141-ABBC-B0FC12BF48D5}"/>
                  </a:ext>
                </a:extLst>
              </p:cNvPr>
              <p:cNvSpPr>
                <a:spLocks noRot="1" noChangeAspect="1" noMove="1" noResize="1" noEditPoints="1" noAdjustHandles="1" noChangeArrowheads="1" noChangeShapeType="1" noTextEdit="1"/>
              </p:cNvSpPr>
              <p:nvPr/>
            </p:nvSpPr>
            <p:spPr>
              <a:xfrm>
                <a:off x="5382875" y="61476"/>
                <a:ext cx="5121271" cy="873124"/>
              </a:xfrm>
              <a:prstGeom prst="rect">
                <a:avLst/>
              </a:prstGeom>
              <a:blipFill>
                <a:blip r:embed="rId9"/>
                <a:stretch>
                  <a:fillRect b="-1429"/>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5FC2A2FD-9E53-F448-A77E-CFDBD2EB18D8}"/>
              </a:ext>
            </a:extLst>
          </p:cNvPr>
          <p:cNvCxnSpPr>
            <a:cxnSpLocks/>
          </p:cNvCxnSpPr>
          <p:nvPr/>
        </p:nvCxnSpPr>
        <p:spPr>
          <a:xfrm>
            <a:off x="8797923" y="3201965"/>
            <a:ext cx="47318" cy="175045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 name="Picture 39" descr="Weather | Free Stock Photo | Illustration of the sun | # 15147">
            <a:extLst>
              <a:ext uri="{FF2B5EF4-FFF2-40B4-BE49-F238E27FC236}">
                <a16:creationId xmlns:a16="http://schemas.microsoft.com/office/drawing/2014/main" id="{310089B1-9C1A-6E46-95A3-E8985EDAD3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7637567" y="2319020"/>
            <a:ext cx="611889" cy="611889"/>
          </a:xfrm>
          <a:prstGeom prst="rect">
            <a:avLst/>
          </a:prstGeom>
        </p:spPr>
      </p:pic>
      <p:cxnSp>
        <p:nvCxnSpPr>
          <p:cNvPr id="41" name="Straight Arrow Connector 40">
            <a:extLst>
              <a:ext uri="{FF2B5EF4-FFF2-40B4-BE49-F238E27FC236}">
                <a16:creationId xmlns:a16="http://schemas.microsoft.com/office/drawing/2014/main" id="{74DA109F-C8AA-6F4F-8586-A8734DC98DD1}"/>
              </a:ext>
            </a:extLst>
          </p:cNvPr>
          <p:cNvCxnSpPr>
            <a:cxnSpLocks/>
          </p:cNvCxnSpPr>
          <p:nvPr/>
        </p:nvCxnSpPr>
        <p:spPr>
          <a:xfrm>
            <a:off x="8047793" y="3098228"/>
            <a:ext cx="804465" cy="18533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B2F26F9C-09F7-404C-89E0-32C1F1823CA6}"/>
              </a:ext>
            </a:extLst>
          </p:cNvPr>
          <p:cNvCxnSpPr>
            <a:cxnSpLocks/>
          </p:cNvCxnSpPr>
          <p:nvPr/>
        </p:nvCxnSpPr>
        <p:spPr>
          <a:xfrm flipV="1">
            <a:off x="8860445" y="3137711"/>
            <a:ext cx="436302" cy="18484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7" name="Picture 46" descr="The WikiPremed MCAT Course - Scientific Figures and Clip ...">
            <a:extLst>
              <a:ext uri="{FF2B5EF4-FFF2-40B4-BE49-F238E27FC236}">
                <a16:creationId xmlns:a16="http://schemas.microsoft.com/office/drawing/2014/main" id="{5BDF9451-72F2-4F47-8DE8-0491084857D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50775" y="2278828"/>
            <a:ext cx="1004529" cy="753397"/>
          </a:xfrm>
          <a:prstGeom prst="rect">
            <a:avLst/>
          </a:prstGeom>
        </p:spPr>
      </p:pic>
      <p:pic>
        <p:nvPicPr>
          <p:cNvPr id="52" name="Picture 51">
            <a:extLst>
              <a:ext uri="{FF2B5EF4-FFF2-40B4-BE49-F238E27FC236}">
                <a16:creationId xmlns:a16="http://schemas.microsoft.com/office/drawing/2014/main" id="{171C16CB-3F39-154D-A3B4-8A382C59C6FA}"/>
              </a:ext>
            </a:extLst>
          </p:cNvPr>
          <p:cNvPicPr/>
          <p:nvPr/>
        </p:nvPicPr>
        <p:blipFill rotWithShape="1">
          <a:blip r:embed="rId10">
            <a:extLst>
              <a:ext uri="{28A0092B-C50C-407E-A947-70E740481C1C}">
                <a14:useLocalDpi xmlns:a14="http://schemas.microsoft.com/office/drawing/2010/main" val="0"/>
              </a:ext>
            </a:extLst>
          </a:blip>
          <a:srcRect r="49968" b="81132"/>
          <a:stretch/>
        </p:blipFill>
        <p:spPr>
          <a:xfrm>
            <a:off x="798471" y="1891460"/>
            <a:ext cx="4284095" cy="1766562"/>
          </a:xfrm>
          <a:prstGeom prst="rect">
            <a:avLst/>
          </a:prstGeom>
        </p:spPr>
      </p:pic>
      <p:pic>
        <p:nvPicPr>
          <p:cNvPr id="53" name="Picture 52">
            <a:extLst>
              <a:ext uri="{FF2B5EF4-FFF2-40B4-BE49-F238E27FC236}">
                <a16:creationId xmlns:a16="http://schemas.microsoft.com/office/drawing/2014/main" id="{B0E60D29-F2C0-6049-9278-1CE57E6B7FDA}"/>
              </a:ext>
            </a:extLst>
          </p:cNvPr>
          <p:cNvPicPr/>
          <p:nvPr/>
        </p:nvPicPr>
        <p:blipFill rotWithShape="1">
          <a:blip r:embed="rId10">
            <a:extLst>
              <a:ext uri="{28A0092B-C50C-407E-A947-70E740481C1C}">
                <a14:useLocalDpi xmlns:a14="http://schemas.microsoft.com/office/drawing/2010/main" val="0"/>
              </a:ext>
            </a:extLst>
          </a:blip>
          <a:srcRect t="38834" r="49968" b="40514"/>
          <a:stretch/>
        </p:blipFill>
        <p:spPr>
          <a:xfrm>
            <a:off x="669064" y="3878424"/>
            <a:ext cx="4542911" cy="1942133"/>
          </a:xfrm>
          <a:prstGeom prst="rect">
            <a:avLst/>
          </a:prstGeom>
        </p:spPr>
      </p:pic>
      <p:sp>
        <p:nvSpPr>
          <p:cNvPr id="21" name="TextBox 20">
            <a:extLst>
              <a:ext uri="{FF2B5EF4-FFF2-40B4-BE49-F238E27FC236}">
                <a16:creationId xmlns:a16="http://schemas.microsoft.com/office/drawing/2014/main" id="{2381146C-945A-894A-889D-0A2E7F545A98}"/>
              </a:ext>
            </a:extLst>
          </p:cNvPr>
          <p:cNvSpPr txBox="1"/>
          <p:nvPr/>
        </p:nvSpPr>
        <p:spPr>
          <a:xfrm>
            <a:off x="615007" y="557967"/>
            <a:ext cx="5157740" cy="830997"/>
          </a:xfrm>
          <a:prstGeom prst="rect">
            <a:avLst/>
          </a:prstGeom>
          <a:noFill/>
        </p:spPr>
        <p:txBody>
          <a:bodyPr wrap="square" rtlCol="0">
            <a:spAutoFit/>
          </a:bodyPr>
          <a:lstStyle/>
          <a:p>
            <a:r>
              <a:rPr lang="en-US" sz="2400" dirty="0"/>
              <a:t>Principles of O2-band Cloud Detection:</a:t>
            </a:r>
          </a:p>
          <a:p>
            <a:r>
              <a:rPr lang="en-US" sz="2400" dirty="0"/>
              <a:t>Beer’s Law</a:t>
            </a:r>
          </a:p>
        </p:txBody>
      </p:sp>
    </p:spTree>
    <p:extLst>
      <p:ext uri="{BB962C8B-B14F-4D97-AF65-F5344CB8AC3E}">
        <p14:creationId xmlns:p14="http://schemas.microsoft.com/office/powerpoint/2010/main" val="274441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A06A-02D6-AB49-92AC-6E52EAB00918}"/>
              </a:ext>
            </a:extLst>
          </p:cNvPr>
          <p:cNvSpPr>
            <a:spLocks noGrp="1"/>
          </p:cNvSpPr>
          <p:nvPr>
            <p:ph type="title"/>
          </p:nvPr>
        </p:nvSpPr>
        <p:spPr>
          <a:xfrm>
            <a:off x="853274" y="311598"/>
            <a:ext cx="10515600" cy="1325563"/>
          </a:xfrm>
        </p:spPr>
        <p:txBody>
          <a:bodyPr>
            <a:normAutofit/>
          </a:bodyPr>
          <a:lstStyle/>
          <a:p>
            <a:r>
              <a:rPr lang="en-US" sz="3600" dirty="0"/>
              <a:t>Radiative Transfer Model Sensitivities Studies</a:t>
            </a:r>
          </a:p>
        </p:txBody>
      </p:sp>
      <p:sp>
        <p:nvSpPr>
          <p:cNvPr id="3" name="Content Placeholder 2">
            <a:extLst>
              <a:ext uri="{FF2B5EF4-FFF2-40B4-BE49-F238E27FC236}">
                <a16:creationId xmlns:a16="http://schemas.microsoft.com/office/drawing/2014/main" id="{9EFE4708-A836-D546-9E7A-3E1412A514F9}"/>
              </a:ext>
            </a:extLst>
          </p:cNvPr>
          <p:cNvSpPr>
            <a:spLocks noGrp="1"/>
          </p:cNvSpPr>
          <p:nvPr>
            <p:ph idx="1"/>
          </p:nvPr>
        </p:nvSpPr>
        <p:spPr>
          <a:xfrm>
            <a:off x="956187" y="1690688"/>
            <a:ext cx="10515600" cy="4351338"/>
          </a:xfrm>
        </p:spPr>
        <p:txBody>
          <a:bodyPr>
            <a:normAutofit fontScale="55000" lnSpcReduction="20000"/>
          </a:bodyPr>
          <a:lstStyle/>
          <a:p>
            <a:pPr marL="0" indent="0">
              <a:buNone/>
            </a:pPr>
            <a:r>
              <a:rPr lang="en-US" sz="3200" dirty="0">
                <a:solidFill>
                  <a:srgbClr val="FF0000"/>
                </a:solidFill>
              </a:rPr>
              <a:t>Clear Sky Simulations</a:t>
            </a:r>
          </a:p>
          <a:p>
            <a:r>
              <a:rPr lang="en-US" dirty="0"/>
              <a:t>Solar/view zenith angles (17): </a:t>
            </a:r>
            <a:r>
              <a:rPr lang="en-US" dirty="0">
                <a:solidFill>
                  <a:srgbClr val="0070C0"/>
                </a:solidFill>
              </a:rPr>
              <a:t>every 5</a:t>
            </a:r>
            <a:r>
              <a:rPr lang="en-US" baseline="30000" dirty="0">
                <a:solidFill>
                  <a:srgbClr val="0070C0"/>
                </a:solidFill>
              </a:rPr>
              <a:t>o</a:t>
            </a:r>
            <a:r>
              <a:rPr lang="en-US" dirty="0">
                <a:solidFill>
                  <a:srgbClr val="0070C0"/>
                </a:solidFill>
              </a:rPr>
              <a:t>, 0 - 80</a:t>
            </a:r>
            <a:r>
              <a:rPr lang="en-US" baseline="30000" dirty="0">
                <a:solidFill>
                  <a:srgbClr val="0070C0"/>
                </a:solidFill>
              </a:rPr>
              <a:t>o</a:t>
            </a:r>
            <a:endParaRPr lang="en-US" dirty="0">
              <a:solidFill>
                <a:srgbClr val="0070C0"/>
              </a:solidFill>
            </a:endParaRPr>
          </a:p>
          <a:p>
            <a:r>
              <a:rPr lang="en-US" dirty="0"/>
              <a:t>Relative azimuth angle(37): </a:t>
            </a:r>
            <a:r>
              <a:rPr lang="en-US" dirty="0">
                <a:solidFill>
                  <a:srgbClr val="0070C0"/>
                </a:solidFill>
              </a:rPr>
              <a:t>every 5</a:t>
            </a:r>
            <a:r>
              <a:rPr lang="en-US" baseline="30000" dirty="0">
                <a:solidFill>
                  <a:srgbClr val="0070C0"/>
                </a:solidFill>
              </a:rPr>
              <a:t>o</a:t>
            </a:r>
            <a:r>
              <a:rPr lang="en-US" dirty="0">
                <a:solidFill>
                  <a:srgbClr val="0070C0"/>
                </a:solidFill>
              </a:rPr>
              <a:t>, 0 -180</a:t>
            </a:r>
            <a:r>
              <a:rPr lang="en-US" baseline="30000" dirty="0">
                <a:solidFill>
                  <a:srgbClr val="0070C0"/>
                </a:solidFill>
              </a:rPr>
              <a:t>o</a:t>
            </a:r>
          </a:p>
          <a:p>
            <a:r>
              <a:rPr lang="en-US" dirty="0"/>
              <a:t>Surface elevation (7):</a:t>
            </a:r>
            <a:r>
              <a:rPr lang="en-US" dirty="0">
                <a:solidFill>
                  <a:srgbClr val="0070C0"/>
                </a:solidFill>
              </a:rPr>
              <a:t> 0.0</a:t>
            </a:r>
            <a:r>
              <a:rPr lang="en-US" dirty="0"/>
              <a:t>, 2.5, 5, 7.5 km</a:t>
            </a:r>
          </a:p>
          <a:p>
            <a:r>
              <a:rPr lang="en-US" dirty="0"/>
              <a:t>Atmosphere profiles: </a:t>
            </a:r>
            <a:r>
              <a:rPr lang="en-US" dirty="0">
                <a:solidFill>
                  <a:srgbClr val="0070C0"/>
                </a:solidFill>
              </a:rPr>
              <a:t>Standard US, </a:t>
            </a:r>
            <a:r>
              <a:rPr lang="en-US" dirty="0"/>
              <a:t>Mid-latitude winter, Subarctic winter, Subarctic summer</a:t>
            </a:r>
          </a:p>
          <a:p>
            <a:r>
              <a:rPr lang="en-US" dirty="0"/>
              <a:t>Surface Albedo: 0.8, 0.6, 1.0, </a:t>
            </a:r>
            <a:r>
              <a:rPr lang="en-US" dirty="0">
                <a:solidFill>
                  <a:srgbClr val="0070C0"/>
                </a:solidFill>
              </a:rPr>
              <a:t>0.0</a:t>
            </a:r>
          </a:p>
          <a:p>
            <a:endParaRPr lang="en-US" dirty="0"/>
          </a:p>
          <a:p>
            <a:pPr marL="0" indent="0">
              <a:buNone/>
            </a:pPr>
            <a:r>
              <a:rPr lang="en-US" sz="3200" dirty="0">
                <a:solidFill>
                  <a:srgbClr val="FF0000"/>
                </a:solidFill>
              </a:rPr>
              <a:t>Cloudy Sky Simulations</a:t>
            </a:r>
          </a:p>
          <a:p>
            <a:r>
              <a:rPr lang="en-US" dirty="0"/>
              <a:t>Cloud optical thickness(COT) (9 values): </a:t>
            </a:r>
            <a:r>
              <a:rPr lang="en-US" dirty="0">
                <a:solidFill>
                  <a:srgbClr val="0070C0"/>
                </a:solidFill>
              </a:rPr>
              <a:t>0.2, 0.8, 1.7, 3.0, 5.0, 8.0, 12.5, 19.0, 29.0</a:t>
            </a:r>
          </a:p>
          <a:p>
            <a:r>
              <a:rPr lang="en-US" dirty="0"/>
              <a:t>Cloud Top Height (CTH) in km (6 values): </a:t>
            </a:r>
            <a:r>
              <a:rPr lang="en-US" dirty="0">
                <a:solidFill>
                  <a:srgbClr val="0070C0"/>
                </a:solidFill>
              </a:rPr>
              <a:t>1, 3, 5, 7.5, 10.0, 12.5, 15.</a:t>
            </a:r>
          </a:p>
          <a:p>
            <a:r>
              <a:rPr lang="en-US" dirty="0"/>
              <a:t>Cloud Geometric Thickness (CGT) in km (1 values): </a:t>
            </a:r>
            <a:r>
              <a:rPr lang="en-US" dirty="0">
                <a:solidFill>
                  <a:srgbClr val="0070C0"/>
                </a:solidFill>
              </a:rPr>
              <a:t>0.5, 1.0, 2.0, 4.0</a:t>
            </a:r>
          </a:p>
          <a:p>
            <a:r>
              <a:rPr lang="en-US" dirty="0"/>
              <a:t>Atmosphere profiles: </a:t>
            </a:r>
            <a:r>
              <a:rPr lang="en-US" dirty="0">
                <a:solidFill>
                  <a:srgbClr val="0070C0"/>
                </a:solidFill>
              </a:rPr>
              <a:t>Standard US</a:t>
            </a:r>
          </a:p>
          <a:p>
            <a:r>
              <a:rPr lang="en-US" dirty="0"/>
              <a:t>Surface elevation</a:t>
            </a:r>
            <a:r>
              <a:rPr lang="en-US" dirty="0">
                <a:solidFill>
                  <a:srgbClr val="0070C0"/>
                </a:solidFill>
              </a:rPr>
              <a:t>: 0 km</a:t>
            </a:r>
            <a:r>
              <a:rPr lang="en-US" dirty="0"/>
              <a:t>, 2.5km</a:t>
            </a:r>
          </a:p>
          <a:p>
            <a:r>
              <a:rPr lang="en-US" dirty="0"/>
              <a:t>Surface albedo: 0.8, 0.6, </a:t>
            </a:r>
            <a:r>
              <a:rPr lang="en-US" dirty="0">
                <a:solidFill>
                  <a:srgbClr val="0070C0"/>
                </a:solidFill>
              </a:rPr>
              <a:t>0.0</a:t>
            </a:r>
          </a:p>
          <a:p>
            <a:endParaRPr lang="en-US" dirty="0"/>
          </a:p>
        </p:txBody>
      </p:sp>
      <p:sp>
        <p:nvSpPr>
          <p:cNvPr id="4" name="TextBox 3">
            <a:extLst>
              <a:ext uri="{FF2B5EF4-FFF2-40B4-BE49-F238E27FC236}">
                <a16:creationId xmlns:a16="http://schemas.microsoft.com/office/drawing/2014/main" id="{B38DEE16-6B8C-7C44-8335-654F6AFC53B0}"/>
              </a:ext>
            </a:extLst>
          </p:cNvPr>
          <p:cNvSpPr txBox="1"/>
          <p:nvPr/>
        </p:nvSpPr>
        <p:spPr>
          <a:xfrm>
            <a:off x="956187" y="6066555"/>
            <a:ext cx="7458075" cy="461665"/>
          </a:xfrm>
          <a:prstGeom prst="rect">
            <a:avLst/>
          </a:prstGeom>
          <a:noFill/>
        </p:spPr>
        <p:txBody>
          <a:bodyPr wrap="square" rtlCol="0">
            <a:spAutoFit/>
          </a:bodyPr>
          <a:lstStyle/>
          <a:p>
            <a:r>
              <a:rPr lang="en-US" sz="2400" dirty="0"/>
              <a:t>Convoluted with EPIC spectral response functions!</a:t>
            </a:r>
          </a:p>
        </p:txBody>
      </p:sp>
      <p:sp>
        <p:nvSpPr>
          <p:cNvPr id="5" name="TextBox 4">
            <a:extLst>
              <a:ext uri="{FF2B5EF4-FFF2-40B4-BE49-F238E27FC236}">
                <a16:creationId xmlns:a16="http://schemas.microsoft.com/office/drawing/2014/main" id="{86E6187F-13D8-BB42-9136-29F48FDA7944}"/>
              </a:ext>
            </a:extLst>
          </p:cNvPr>
          <p:cNvSpPr txBox="1"/>
          <p:nvPr/>
        </p:nvSpPr>
        <p:spPr>
          <a:xfrm>
            <a:off x="7612091" y="5853170"/>
            <a:ext cx="4247322" cy="646331"/>
          </a:xfrm>
          <a:prstGeom prst="rect">
            <a:avLst/>
          </a:prstGeom>
          <a:noFill/>
        </p:spPr>
        <p:txBody>
          <a:bodyPr wrap="square" rtlCol="0">
            <a:spAutoFit/>
          </a:bodyPr>
          <a:lstStyle/>
          <a:p>
            <a:r>
              <a:rPr lang="en-US" dirty="0">
                <a:solidFill>
                  <a:srgbClr val="0070C0"/>
                </a:solidFill>
              </a:rPr>
              <a:t>Blue configurations are used for ocean simulations.</a:t>
            </a:r>
          </a:p>
        </p:txBody>
      </p:sp>
      <p:sp>
        <p:nvSpPr>
          <p:cNvPr id="6" name="Right Brace 5">
            <a:extLst>
              <a:ext uri="{FF2B5EF4-FFF2-40B4-BE49-F238E27FC236}">
                <a16:creationId xmlns:a16="http://schemas.microsoft.com/office/drawing/2014/main" id="{EED1AA22-4E7E-9B45-BB1B-900DBE1C6435}"/>
              </a:ext>
            </a:extLst>
          </p:cNvPr>
          <p:cNvSpPr/>
          <p:nvPr/>
        </p:nvSpPr>
        <p:spPr>
          <a:xfrm>
            <a:off x="8706677" y="1590261"/>
            <a:ext cx="623059" cy="18387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D014699-B90E-FF46-A4C7-62315B059334}"/>
              </a:ext>
            </a:extLst>
          </p:cNvPr>
          <p:cNvSpPr txBox="1"/>
          <p:nvPr/>
        </p:nvSpPr>
        <p:spPr>
          <a:xfrm>
            <a:off x="9441635" y="2186464"/>
            <a:ext cx="1918252" cy="646331"/>
          </a:xfrm>
          <a:prstGeom prst="rect">
            <a:avLst/>
          </a:prstGeom>
          <a:noFill/>
        </p:spPr>
        <p:txBody>
          <a:bodyPr wrap="square" rtlCol="0">
            <a:spAutoFit/>
          </a:bodyPr>
          <a:lstStyle/>
          <a:p>
            <a:r>
              <a:rPr lang="en-US" dirty="0"/>
              <a:t>Define clear-sky thresholds</a:t>
            </a:r>
          </a:p>
        </p:txBody>
      </p:sp>
      <p:sp>
        <p:nvSpPr>
          <p:cNvPr id="8" name="TextBox 7">
            <a:extLst>
              <a:ext uri="{FF2B5EF4-FFF2-40B4-BE49-F238E27FC236}">
                <a16:creationId xmlns:a16="http://schemas.microsoft.com/office/drawing/2014/main" id="{06A4B5FC-9FE6-1A46-AD4E-3D2298A67651}"/>
              </a:ext>
            </a:extLst>
          </p:cNvPr>
          <p:cNvSpPr txBox="1"/>
          <p:nvPr/>
        </p:nvSpPr>
        <p:spPr>
          <a:xfrm>
            <a:off x="9553535" y="4200966"/>
            <a:ext cx="1918252" cy="923330"/>
          </a:xfrm>
          <a:prstGeom prst="rect">
            <a:avLst/>
          </a:prstGeom>
          <a:noFill/>
        </p:spPr>
        <p:txBody>
          <a:bodyPr wrap="square" rtlCol="0">
            <a:spAutoFit/>
          </a:bodyPr>
          <a:lstStyle/>
          <a:p>
            <a:r>
              <a:rPr lang="en-US" dirty="0"/>
              <a:t>Understand cloud detection uncertainties</a:t>
            </a:r>
          </a:p>
        </p:txBody>
      </p:sp>
      <p:sp>
        <p:nvSpPr>
          <p:cNvPr id="9" name="Right Brace 8">
            <a:extLst>
              <a:ext uri="{FF2B5EF4-FFF2-40B4-BE49-F238E27FC236}">
                <a16:creationId xmlns:a16="http://schemas.microsoft.com/office/drawing/2014/main" id="{94DEBB81-C9F9-2F4A-BEEA-017026012A9D}"/>
              </a:ext>
            </a:extLst>
          </p:cNvPr>
          <p:cNvSpPr/>
          <p:nvPr/>
        </p:nvSpPr>
        <p:spPr>
          <a:xfrm>
            <a:off x="8742170" y="3743262"/>
            <a:ext cx="623059" cy="18387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591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7"/>
          <p:cNvSpPr txBox="1">
            <a:spLocks noChangeArrowheads="1"/>
          </p:cNvSpPr>
          <p:nvPr/>
        </p:nvSpPr>
        <p:spPr bwMode="auto">
          <a:xfrm>
            <a:off x="1524000" y="6613525"/>
            <a:ext cx="3699924" cy="369332"/>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76200"/>
            <a:ext cx="1074586" cy="914400"/>
          </a:xfrm>
          <a:prstGeom prst="rect">
            <a:avLst/>
          </a:prstGeom>
        </p:spPr>
      </p:pic>
      <p:sp>
        <p:nvSpPr>
          <p:cNvPr id="24" name="Rectangle 23"/>
          <p:cNvSpPr/>
          <p:nvPr/>
        </p:nvSpPr>
        <p:spPr>
          <a:xfrm>
            <a:off x="2438400" y="160035"/>
            <a:ext cx="7315200" cy="1467068"/>
          </a:xfrm>
          <a:prstGeom prst="rect">
            <a:avLst/>
          </a:prstGeom>
        </p:spPr>
        <p:txBody>
          <a:bodyPr wrap="square">
            <a:spAutoFit/>
          </a:bodyPr>
          <a:lstStyle/>
          <a:p>
            <a:pPr algn="ctr"/>
            <a:r>
              <a:rPr lang="en-US" b="1" dirty="0">
                <a:latin typeface="+mj-lt"/>
              </a:rPr>
              <a:t>Cloud Detection over Snow and Ice </a:t>
            </a:r>
          </a:p>
          <a:p>
            <a:pPr algn="ctr"/>
            <a:r>
              <a:rPr lang="en-US" b="1" dirty="0">
                <a:latin typeface="+mj-lt"/>
              </a:rPr>
              <a:t>using DSCOVR-EPIC’s Oxygen Bands</a:t>
            </a:r>
          </a:p>
          <a:p>
            <a:pPr algn="ctr"/>
            <a:endParaRPr lang="en-US" sz="1600" dirty="0">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400" b="1" dirty="0">
                <a:latin typeface="+mj-lt"/>
              </a:rPr>
              <a:t>Yaping Zhou</a:t>
            </a:r>
            <a:r>
              <a:rPr lang="en-US" sz="1400" b="1" baseline="30000" dirty="0">
                <a:latin typeface="+mj-lt"/>
              </a:rPr>
              <a:t>1,2</a:t>
            </a:r>
            <a:r>
              <a:rPr lang="en-US" sz="1400" b="1" dirty="0">
                <a:latin typeface="+mj-lt"/>
              </a:rPr>
              <a:t>, </a:t>
            </a:r>
            <a:r>
              <a:rPr lang="en-US" sz="1400" b="1" dirty="0" err="1">
                <a:latin typeface="+mj-lt"/>
              </a:rPr>
              <a:t>Yuekui</a:t>
            </a:r>
            <a:r>
              <a:rPr lang="en-US" sz="1400" b="1" dirty="0">
                <a:latin typeface="+mj-lt"/>
              </a:rPr>
              <a:t> Yang</a:t>
            </a:r>
            <a:r>
              <a:rPr lang="en-US" sz="1400" b="1" baseline="30000" dirty="0">
                <a:latin typeface="+mj-lt"/>
              </a:rPr>
              <a:t>1</a:t>
            </a:r>
            <a:r>
              <a:rPr lang="en-US" sz="1400" b="1" dirty="0">
                <a:latin typeface="+mj-lt"/>
              </a:rPr>
              <a:t>, Meng Gao</a:t>
            </a:r>
            <a:r>
              <a:rPr lang="en-US" sz="1400" b="1" baseline="30000" dirty="0">
                <a:latin typeface="+mj-lt"/>
              </a:rPr>
              <a:t>3</a:t>
            </a:r>
            <a:r>
              <a:rPr lang="en-US" sz="1400" b="1" dirty="0">
                <a:latin typeface="+mj-lt"/>
              </a:rPr>
              <a:t>, Peng-Wang Zhai</a:t>
            </a:r>
            <a:r>
              <a:rPr lang="en-US" sz="1400" b="1" baseline="30000" dirty="0">
                <a:latin typeface="+mj-lt"/>
              </a:rPr>
              <a:t>4</a:t>
            </a:r>
            <a:endParaRPr lang="en-US" sz="1400" b="1" dirty="0">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400" b="1" baseline="30000"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baseline="30000" dirty="0">
                <a:solidFill>
                  <a:srgbClr val="000000"/>
                </a:solidFill>
                <a:latin typeface="+mj-lt"/>
              </a:rPr>
              <a:t>1</a:t>
            </a:r>
            <a:r>
              <a:rPr lang="en-GB" sz="1400" b="1" dirty="0">
                <a:solidFill>
                  <a:srgbClr val="000000"/>
                </a:solidFill>
                <a:latin typeface="+mj-lt"/>
              </a:rPr>
              <a:t>NASA/GSFC, Code 613, </a:t>
            </a:r>
            <a:r>
              <a:rPr lang="en-GB" sz="1400" b="1" baseline="30000" dirty="0">
                <a:solidFill>
                  <a:srgbClr val="000000"/>
                </a:solidFill>
                <a:latin typeface="+mj-lt"/>
              </a:rPr>
              <a:t>2</a:t>
            </a:r>
            <a:r>
              <a:rPr lang="en-GB" sz="1400" b="1" dirty="0">
                <a:solidFill>
                  <a:srgbClr val="000000"/>
                </a:solidFill>
                <a:latin typeface="+mj-lt"/>
              </a:rPr>
              <a:t>UMBC-JCET, </a:t>
            </a:r>
            <a:r>
              <a:rPr lang="en-GB" sz="1400" b="1" baseline="30000" dirty="0">
                <a:solidFill>
                  <a:srgbClr val="000000"/>
                </a:solidFill>
                <a:latin typeface="+mj-lt"/>
              </a:rPr>
              <a:t>3</a:t>
            </a:r>
            <a:r>
              <a:rPr lang="en-GB" sz="1400" b="1" dirty="0">
                <a:solidFill>
                  <a:srgbClr val="000000"/>
                </a:solidFill>
                <a:latin typeface="+mj-lt"/>
              </a:rPr>
              <a:t>SSAI, </a:t>
            </a:r>
            <a:r>
              <a:rPr lang="en-GB" sz="1400" b="1" baseline="30000" dirty="0">
                <a:solidFill>
                  <a:srgbClr val="000000"/>
                </a:solidFill>
                <a:latin typeface="+mj-lt"/>
              </a:rPr>
              <a:t> 4</a:t>
            </a:r>
            <a:r>
              <a:rPr lang="en-GB" sz="1400" b="1" dirty="0">
                <a:solidFill>
                  <a:srgbClr val="000000"/>
                </a:solidFill>
                <a:latin typeface="+mj-lt"/>
              </a:rPr>
              <a:t>UMBC</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1C05198-B74A-5A4B-8777-DF50C1585023}"/>
                  </a:ext>
                </a:extLst>
              </p:cNvPr>
              <p:cNvSpPr/>
              <p:nvPr/>
            </p:nvSpPr>
            <p:spPr>
              <a:xfrm rot="16200000">
                <a:off x="2548047" y="2661886"/>
                <a:ext cx="2104720" cy="1369029"/>
              </a:xfrm>
              <a:prstGeom prst="rect">
                <a:avLst/>
              </a:prstGeom>
            </p:spPr>
            <p:txBody>
              <a:bodyPr wrap="square">
                <a:spAutoFit/>
              </a:bodyPr>
              <a:lstStyle/>
              <a:p>
                <a:endParaRPr lang="en-US" i="1" dirty="0">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𝑑𝑏𝑙𝑛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abs</m:t>
                                </m:r>
                              </m:sub>
                            </m:sSub>
                          </m:num>
                          <m:den>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ref</m:t>
                                </m:r>
                              </m:sub>
                            </m:sSub>
                          </m:den>
                        </m:f>
                      </m:e>
                    </m:d>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𝑐</m:t>
                        </m:r>
                      </m:e>
                      <m:sub>
                        <m:r>
                          <a:rPr lang="en-US">
                            <a:latin typeface="Cambria Math" panose="02040503050406030204" pitchFamily="18" charset="0"/>
                            <a:ea typeface="Times New Roman" panose="02020603050405020304" pitchFamily="18" charset="0"/>
                            <a:cs typeface="Times New Roman" panose="02020603050405020304" pitchFamily="18" charset="0"/>
                          </a:rPr>
                          <m:t>0</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𝑐</m:t>
                        </m:r>
                      </m:e>
                      <m:sub>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𝑍</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𝑐</m:t>
                        </m:r>
                      </m:e>
                      <m:sub>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func>
                      <m:funcPr>
                        <m:ctrlPr>
                          <a:rPr lang="en-US" i="1">
                            <a:latin typeface="Cambria Math" panose="02040503050406030204" pitchFamily="18" charset="0"/>
                          </a:rPr>
                        </m:ctrlPr>
                      </m:funcPr>
                      <m:fNa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ln</m:t>
                        </m:r>
                      </m:fName>
                      <m:e>
                        <m:r>
                          <a:rPr lang="en-US" i="1">
                            <a:latin typeface="Cambria Math" panose="02040503050406030204" pitchFamily="18" charset="0"/>
                            <a:ea typeface="Times New Roman" panose="02020603050405020304" pitchFamily="18" charset="0"/>
                            <a:cs typeface="Times New Roman" panose="02020603050405020304" pitchFamily="18" charset="0"/>
                          </a:rPr>
                          <m:t>𝑚</m:t>
                        </m:r>
                      </m:e>
                    </m:func>
                  </m:oMath>
                </a14:m>
                <a:r>
                  <a:rPr lang="en-US" dirty="0">
                    <a:latin typeface="Times" pitchFamily="2" charset="0"/>
                    <a:ea typeface="Times New Roman" panose="02020603050405020304" pitchFamily="18" charset="0"/>
                    <a:cs typeface="Times New Roman" panose="02020603050405020304" pitchFamily="18" charset="0"/>
                  </a:rPr>
                  <a:t> </a:t>
                </a:r>
              </a:p>
              <a:p>
                <a:endParaRPr lang="en-US" dirty="0"/>
              </a:p>
            </p:txBody>
          </p:sp>
        </mc:Choice>
        <mc:Fallback>
          <p:sp>
            <p:nvSpPr>
              <p:cNvPr id="2" name="Rectangle 1">
                <a:extLst>
                  <a:ext uri="{FF2B5EF4-FFF2-40B4-BE49-F238E27FC236}">
                    <a16:creationId xmlns:a16="http://schemas.microsoft.com/office/drawing/2014/main" id="{01C05198-B74A-5A4B-8777-DF50C1585023}"/>
                  </a:ext>
                </a:extLst>
              </p:cNvPr>
              <p:cNvSpPr>
                <a:spLocks noRot="1" noChangeAspect="1" noMove="1" noResize="1" noEditPoints="1" noAdjustHandles="1" noChangeArrowheads="1" noChangeShapeType="1" noTextEdit="1"/>
              </p:cNvSpPr>
              <p:nvPr/>
            </p:nvSpPr>
            <p:spPr>
              <a:xfrm rot="16200000">
                <a:off x="2548047" y="2661886"/>
                <a:ext cx="2104720" cy="1369029"/>
              </a:xfrm>
              <a:prstGeom prst="rect">
                <a:avLst/>
              </a:prstGeom>
              <a:blipFill>
                <a:blip r:embed="rId4"/>
                <a:stretch>
                  <a:fillRect/>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EB19851F-423F-5943-ADA9-ADCAEFE87958}"/>
              </a:ext>
            </a:extLst>
          </p:cNvPr>
          <p:cNvPicPr/>
          <p:nvPr/>
        </p:nvPicPr>
        <p:blipFill rotWithShape="1">
          <a:blip r:embed="rId5">
            <a:extLst>
              <a:ext uri="{28A0092B-C50C-407E-A947-70E740481C1C}">
                <a14:useLocalDpi xmlns:a14="http://schemas.microsoft.com/office/drawing/2010/main" val="0"/>
              </a:ext>
            </a:extLst>
          </a:blip>
          <a:srcRect t="7527" b="19956"/>
          <a:stretch/>
        </p:blipFill>
        <p:spPr bwMode="auto">
          <a:xfrm>
            <a:off x="2838276" y="1801422"/>
            <a:ext cx="6610525" cy="2821902"/>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D9017F55-C30C-6844-A9D6-6859851CA410}"/>
              </a:ext>
            </a:extLst>
          </p:cNvPr>
          <p:cNvSpPr/>
          <p:nvPr/>
        </p:nvSpPr>
        <p:spPr>
          <a:xfrm>
            <a:off x="1828800" y="4737318"/>
            <a:ext cx="8694586" cy="1815882"/>
          </a:xfrm>
          <a:prstGeom prst="rect">
            <a:avLst/>
          </a:prstGeom>
          <a:solidFill>
            <a:schemeClr val="bg2">
              <a:lumMod val="60000"/>
              <a:lumOff val="40000"/>
            </a:schemeClr>
          </a:solidFill>
        </p:spPr>
        <p:txBody>
          <a:bodyPr wrap="square">
            <a:spAutoFit/>
          </a:bodyPr>
          <a:lstStyle/>
          <a:p>
            <a:r>
              <a:rPr lang="en-US" sz="1600" b="1" dirty="0"/>
              <a:t>Satellite cloud detection over snow and ice with passive remote sensing instruments is challenging due to the lack of contrast between clouds and cold/bright surfaces. Detections usually rely on shortwave infrared (IR) channels. With no such channels available, the Earth Polychromatic Imaging Camera (EPIC) instrument onboard the Deep Space Climate Observatory (DSCOVR) relies on two oxygen band ratios to detect clouds over snow and ice. We developed a novel dynamic threshold scheme for the oxygen band ratios and achieved significant improvements over the existing algorithm. </a:t>
            </a:r>
          </a:p>
        </p:txBody>
      </p:sp>
      <p:pic>
        <p:nvPicPr>
          <p:cNvPr id="1028" name="Picture 4" descr="SEVENTEENTH ANNUAL REPORT JOINT CENTER FOR EARTH SYSTEMS TECHNOLOGY">
            <a:extLst>
              <a:ext uri="{FF2B5EF4-FFF2-40B4-BE49-F238E27FC236}">
                <a16:creationId xmlns:a16="http://schemas.microsoft.com/office/drawing/2014/main" id="{F01D0671-6267-094A-85B8-65405DD6D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146353"/>
            <a:ext cx="845986" cy="7198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D370A9C-D833-464E-9EB1-A0087CABC4D8}"/>
              </a:ext>
            </a:extLst>
          </p:cNvPr>
          <p:cNvSpPr/>
          <p:nvPr/>
        </p:nvSpPr>
        <p:spPr>
          <a:xfrm>
            <a:off x="9753600" y="2294040"/>
            <a:ext cx="2830977" cy="1200329"/>
          </a:xfrm>
          <a:prstGeom prst="rect">
            <a:avLst/>
          </a:prstGeom>
        </p:spPr>
        <p:txBody>
          <a:bodyPr wrap="square">
            <a:spAutoFit/>
          </a:bodyPr>
          <a:lstStyle/>
          <a:p>
            <a:r>
              <a:rPr lang="en-US" sz="2400" b="1" dirty="0"/>
              <a:t>POD: </a:t>
            </a:r>
            <a:r>
              <a:rPr lang="en-US" sz="2400" dirty="0"/>
              <a:t>36 % to 65 % </a:t>
            </a:r>
            <a:br>
              <a:rPr lang="en-US" sz="2400" dirty="0"/>
            </a:br>
            <a:r>
              <a:rPr lang="en-US" sz="2400" b="1" dirty="0"/>
              <a:t>FOD</a:t>
            </a:r>
            <a:r>
              <a:rPr lang="en-US" sz="2400" dirty="0"/>
              <a:t>: 50 % to 10 % </a:t>
            </a:r>
          </a:p>
          <a:p>
            <a:r>
              <a:rPr lang="en-US" sz="2400" dirty="0"/>
              <a:t> Jan. 2017</a:t>
            </a:r>
          </a:p>
        </p:txBody>
      </p:sp>
    </p:spTree>
    <p:extLst>
      <p:ext uri="{BB962C8B-B14F-4D97-AF65-F5344CB8AC3E}">
        <p14:creationId xmlns:p14="http://schemas.microsoft.com/office/powerpoint/2010/main" val="22103483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B8D012-48B5-204F-9B2A-2BFD5252391F}"/>
              </a:ext>
            </a:extLst>
          </p:cNvPr>
          <p:cNvPicPr>
            <a:picLocks noGrp="1" noChangeAspect="1"/>
          </p:cNvPicPr>
          <p:nvPr>
            <p:ph idx="1"/>
          </p:nvPr>
        </p:nvPicPr>
        <p:blipFill rotWithShape="1">
          <a:blip r:embed="rId2"/>
          <a:srcRect t="6654" r="49665"/>
          <a:stretch/>
        </p:blipFill>
        <p:spPr>
          <a:xfrm>
            <a:off x="5657222" y="1497269"/>
            <a:ext cx="4839896" cy="4533613"/>
          </a:xfrm>
        </p:spPr>
      </p:pic>
      <p:pic>
        <p:nvPicPr>
          <p:cNvPr id="10" name="Picture 9">
            <a:extLst>
              <a:ext uri="{FF2B5EF4-FFF2-40B4-BE49-F238E27FC236}">
                <a16:creationId xmlns:a16="http://schemas.microsoft.com/office/drawing/2014/main" id="{4C122C85-748F-0D45-A47F-789F4CDEC36C}"/>
              </a:ext>
            </a:extLst>
          </p:cNvPr>
          <p:cNvPicPr>
            <a:picLocks noChangeAspect="1"/>
          </p:cNvPicPr>
          <p:nvPr/>
        </p:nvPicPr>
        <p:blipFill>
          <a:blip r:embed="rId3"/>
          <a:stretch>
            <a:fillRect/>
          </a:stretch>
        </p:blipFill>
        <p:spPr>
          <a:xfrm>
            <a:off x="838200" y="1934591"/>
            <a:ext cx="4023360" cy="4023360"/>
          </a:xfrm>
          <a:prstGeom prst="rect">
            <a:avLst/>
          </a:prstGeom>
        </p:spPr>
      </p:pic>
      <p:sp>
        <p:nvSpPr>
          <p:cNvPr id="5" name="TextBox 4">
            <a:extLst>
              <a:ext uri="{FF2B5EF4-FFF2-40B4-BE49-F238E27FC236}">
                <a16:creationId xmlns:a16="http://schemas.microsoft.com/office/drawing/2014/main" id="{0E5F1229-530D-6740-8EE8-0C2C17E8D1CE}"/>
              </a:ext>
            </a:extLst>
          </p:cNvPr>
          <p:cNvSpPr txBox="1"/>
          <p:nvPr/>
        </p:nvSpPr>
        <p:spPr>
          <a:xfrm>
            <a:off x="369604" y="350064"/>
            <a:ext cx="10575235" cy="1077218"/>
          </a:xfrm>
          <a:prstGeom prst="rect">
            <a:avLst/>
          </a:prstGeom>
          <a:noFill/>
        </p:spPr>
        <p:txBody>
          <a:bodyPr wrap="square" rtlCol="0">
            <a:spAutoFit/>
          </a:bodyPr>
          <a:lstStyle/>
          <a:p>
            <a:pPr algn="ctr"/>
            <a:r>
              <a:rPr lang="en-US" sz="3200" dirty="0"/>
              <a:t>Overestimation of clouds in glint region </a:t>
            </a:r>
          </a:p>
          <a:p>
            <a:pPr algn="ctr"/>
            <a:r>
              <a:rPr lang="en-US" sz="3200" dirty="0"/>
              <a:t>is very common in EPIC cloud product</a:t>
            </a:r>
          </a:p>
        </p:txBody>
      </p:sp>
    </p:spTree>
    <p:extLst>
      <p:ext uri="{BB962C8B-B14F-4D97-AF65-F5344CB8AC3E}">
        <p14:creationId xmlns:p14="http://schemas.microsoft.com/office/powerpoint/2010/main" val="194721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432D5B-DE61-204B-A341-EDA4F8179889}"/>
              </a:ext>
            </a:extLst>
          </p:cNvPr>
          <p:cNvSpPr txBox="1"/>
          <p:nvPr/>
        </p:nvSpPr>
        <p:spPr>
          <a:xfrm>
            <a:off x="3601979" y="772159"/>
            <a:ext cx="7214350" cy="584775"/>
          </a:xfrm>
          <a:prstGeom prst="rect">
            <a:avLst/>
          </a:prstGeom>
          <a:noFill/>
        </p:spPr>
        <p:txBody>
          <a:bodyPr wrap="square" rtlCol="0">
            <a:spAutoFit/>
          </a:bodyPr>
          <a:lstStyle/>
          <a:p>
            <a:r>
              <a:rPr lang="en-US" sz="3200" dirty="0"/>
              <a:t>EPIC Observed Glint Regions</a:t>
            </a:r>
          </a:p>
        </p:txBody>
      </p:sp>
      <p:sp>
        <p:nvSpPr>
          <p:cNvPr id="2" name="TextBox 1">
            <a:extLst>
              <a:ext uri="{FF2B5EF4-FFF2-40B4-BE49-F238E27FC236}">
                <a16:creationId xmlns:a16="http://schemas.microsoft.com/office/drawing/2014/main" id="{DB654001-6DE4-7A47-ADD8-86606493C409}"/>
              </a:ext>
            </a:extLst>
          </p:cNvPr>
          <p:cNvSpPr txBox="1"/>
          <p:nvPr/>
        </p:nvSpPr>
        <p:spPr>
          <a:xfrm>
            <a:off x="10277648" y="2663693"/>
            <a:ext cx="1077362" cy="369332"/>
          </a:xfrm>
          <a:prstGeom prst="rect">
            <a:avLst/>
          </a:prstGeom>
          <a:noFill/>
        </p:spPr>
        <p:txBody>
          <a:bodyPr wrap="square" rtlCol="0">
            <a:spAutoFit/>
          </a:bodyPr>
          <a:lstStyle/>
          <a:p>
            <a:r>
              <a:rPr lang="en-US" dirty="0"/>
              <a:t>06/21</a:t>
            </a:r>
          </a:p>
        </p:txBody>
      </p:sp>
      <p:sp>
        <p:nvSpPr>
          <p:cNvPr id="6" name="TextBox 5">
            <a:extLst>
              <a:ext uri="{FF2B5EF4-FFF2-40B4-BE49-F238E27FC236}">
                <a16:creationId xmlns:a16="http://schemas.microsoft.com/office/drawing/2014/main" id="{45012069-63C2-D744-9276-4E013840E5BD}"/>
              </a:ext>
            </a:extLst>
          </p:cNvPr>
          <p:cNvSpPr txBox="1"/>
          <p:nvPr/>
        </p:nvSpPr>
        <p:spPr>
          <a:xfrm>
            <a:off x="10338930" y="3961580"/>
            <a:ext cx="1077362" cy="369332"/>
          </a:xfrm>
          <a:prstGeom prst="rect">
            <a:avLst/>
          </a:prstGeom>
          <a:noFill/>
        </p:spPr>
        <p:txBody>
          <a:bodyPr wrap="square" rtlCol="0">
            <a:spAutoFit/>
          </a:bodyPr>
          <a:lstStyle/>
          <a:p>
            <a:r>
              <a:rPr lang="en-US" dirty="0"/>
              <a:t>03/21</a:t>
            </a:r>
          </a:p>
        </p:txBody>
      </p:sp>
      <p:sp>
        <p:nvSpPr>
          <p:cNvPr id="7" name="TextBox 6">
            <a:extLst>
              <a:ext uri="{FF2B5EF4-FFF2-40B4-BE49-F238E27FC236}">
                <a16:creationId xmlns:a16="http://schemas.microsoft.com/office/drawing/2014/main" id="{E78DC968-888D-DA48-A5CA-727A82B5018B}"/>
              </a:ext>
            </a:extLst>
          </p:cNvPr>
          <p:cNvSpPr txBox="1"/>
          <p:nvPr/>
        </p:nvSpPr>
        <p:spPr>
          <a:xfrm>
            <a:off x="10338930" y="5155043"/>
            <a:ext cx="1077362" cy="369332"/>
          </a:xfrm>
          <a:prstGeom prst="rect">
            <a:avLst/>
          </a:prstGeom>
          <a:noFill/>
        </p:spPr>
        <p:txBody>
          <a:bodyPr wrap="square" rtlCol="0">
            <a:spAutoFit/>
          </a:bodyPr>
          <a:lstStyle/>
          <a:p>
            <a:r>
              <a:rPr lang="en-US" dirty="0"/>
              <a:t>12/21</a:t>
            </a:r>
          </a:p>
        </p:txBody>
      </p:sp>
      <p:pic>
        <p:nvPicPr>
          <p:cNvPr id="9" name="Picture 8">
            <a:extLst>
              <a:ext uri="{FF2B5EF4-FFF2-40B4-BE49-F238E27FC236}">
                <a16:creationId xmlns:a16="http://schemas.microsoft.com/office/drawing/2014/main" id="{C74A0669-AD19-9B48-9AB5-0FD7D7B8DF3C}"/>
              </a:ext>
            </a:extLst>
          </p:cNvPr>
          <p:cNvPicPr>
            <a:picLocks noChangeAspect="1"/>
          </p:cNvPicPr>
          <p:nvPr/>
        </p:nvPicPr>
        <p:blipFill rotWithShape="1">
          <a:blip r:embed="rId2"/>
          <a:srcRect l="49686"/>
          <a:stretch/>
        </p:blipFill>
        <p:spPr>
          <a:xfrm>
            <a:off x="176805" y="209721"/>
            <a:ext cx="2245371" cy="1749202"/>
          </a:xfrm>
          <a:prstGeom prst="rect">
            <a:avLst/>
          </a:prstGeom>
        </p:spPr>
      </p:pic>
      <p:pic>
        <p:nvPicPr>
          <p:cNvPr id="11" name="Content Placeholder 10">
            <a:extLst>
              <a:ext uri="{FF2B5EF4-FFF2-40B4-BE49-F238E27FC236}">
                <a16:creationId xmlns:a16="http://schemas.microsoft.com/office/drawing/2014/main" id="{24EB0066-FBFC-BD4F-BB92-62E8AF28E57F}"/>
              </a:ext>
            </a:extLst>
          </p:cNvPr>
          <p:cNvPicPr>
            <a:picLocks noGrp="1" noChangeAspect="1"/>
          </p:cNvPicPr>
          <p:nvPr>
            <p:ph idx="1"/>
          </p:nvPr>
        </p:nvPicPr>
        <p:blipFill>
          <a:blip r:embed="rId3"/>
          <a:stretch>
            <a:fillRect/>
          </a:stretch>
        </p:blipFill>
        <p:spPr>
          <a:xfrm>
            <a:off x="859271" y="1958923"/>
            <a:ext cx="9479659" cy="4248587"/>
          </a:xfrm>
        </p:spPr>
      </p:pic>
      <p:pic>
        <p:nvPicPr>
          <p:cNvPr id="12" name="Picture 11">
            <a:extLst>
              <a:ext uri="{FF2B5EF4-FFF2-40B4-BE49-F238E27FC236}">
                <a16:creationId xmlns:a16="http://schemas.microsoft.com/office/drawing/2014/main" id="{8BF2F8B7-5075-224C-B708-C7AB55EE1FE4}"/>
              </a:ext>
            </a:extLst>
          </p:cNvPr>
          <p:cNvPicPr>
            <a:picLocks noChangeAspect="1"/>
          </p:cNvPicPr>
          <p:nvPr/>
        </p:nvPicPr>
        <p:blipFill rotWithShape="1">
          <a:blip r:embed="rId4"/>
          <a:srcRect l="3592" t="11085" r="92065" b="15331"/>
          <a:stretch/>
        </p:blipFill>
        <p:spPr>
          <a:xfrm>
            <a:off x="410816" y="2198175"/>
            <a:ext cx="439425" cy="4134678"/>
          </a:xfrm>
          <a:prstGeom prst="rect">
            <a:avLst/>
          </a:prstGeom>
        </p:spPr>
      </p:pic>
    </p:spTree>
    <p:extLst>
      <p:ext uri="{BB962C8B-B14F-4D97-AF65-F5344CB8AC3E}">
        <p14:creationId xmlns:p14="http://schemas.microsoft.com/office/powerpoint/2010/main" val="101551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3946F-2652-A940-B180-7941648C33A8}"/>
              </a:ext>
            </a:extLst>
          </p:cNvPr>
          <p:cNvPicPr>
            <a:picLocks noChangeAspect="1"/>
          </p:cNvPicPr>
          <p:nvPr/>
        </p:nvPicPr>
        <p:blipFill>
          <a:blip r:embed="rId2"/>
          <a:stretch>
            <a:fillRect/>
          </a:stretch>
        </p:blipFill>
        <p:spPr>
          <a:xfrm>
            <a:off x="899410" y="1032407"/>
            <a:ext cx="10118360" cy="5335778"/>
          </a:xfrm>
          <a:prstGeom prst="rect">
            <a:avLst/>
          </a:prstGeom>
        </p:spPr>
      </p:pic>
    </p:spTree>
    <p:extLst>
      <p:ext uri="{BB962C8B-B14F-4D97-AF65-F5344CB8AC3E}">
        <p14:creationId xmlns:p14="http://schemas.microsoft.com/office/powerpoint/2010/main" val="172975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696C-219C-F94B-B468-5C7178EE9339}"/>
              </a:ext>
            </a:extLst>
          </p:cNvPr>
          <p:cNvSpPr>
            <a:spLocks noGrp="1"/>
          </p:cNvSpPr>
          <p:nvPr>
            <p:ph type="title"/>
          </p:nvPr>
        </p:nvSpPr>
        <p:spPr>
          <a:xfrm>
            <a:off x="603245" y="153843"/>
            <a:ext cx="10515600" cy="926163"/>
          </a:xfrm>
        </p:spPr>
        <p:txBody>
          <a:bodyPr>
            <a:normAutofit fontScale="90000"/>
          </a:bodyPr>
          <a:lstStyle/>
          <a:p>
            <a:r>
              <a:rPr lang="en-US" sz="3600" dirty="0"/>
              <a:t>How can we avoid over detection of clouds in the glint region?</a:t>
            </a:r>
          </a:p>
        </p:txBody>
      </p:sp>
      <p:sp>
        <p:nvSpPr>
          <p:cNvPr id="7" name="TextBox 6">
            <a:extLst>
              <a:ext uri="{FF2B5EF4-FFF2-40B4-BE49-F238E27FC236}">
                <a16:creationId xmlns:a16="http://schemas.microsoft.com/office/drawing/2014/main" id="{9DD1578A-571A-7F4E-BE82-9E701CF6174C}"/>
              </a:ext>
            </a:extLst>
          </p:cNvPr>
          <p:cNvSpPr txBox="1"/>
          <p:nvPr/>
        </p:nvSpPr>
        <p:spPr>
          <a:xfrm>
            <a:off x="8521284" y="6106923"/>
            <a:ext cx="1765852" cy="369332"/>
          </a:xfrm>
          <a:prstGeom prst="rect">
            <a:avLst/>
          </a:prstGeom>
          <a:noFill/>
        </p:spPr>
        <p:txBody>
          <a:bodyPr wrap="square" rtlCol="0">
            <a:spAutoFit/>
          </a:bodyPr>
          <a:lstStyle/>
          <a:p>
            <a:r>
              <a:rPr lang="en-US" dirty="0"/>
              <a:t>Meng et al. 2019</a:t>
            </a:r>
          </a:p>
        </p:txBody>
      </p:sp>
      <p:pic>
        <p:nvPicPr>
          <p:cNvPr id="12" name="Picture 11">
            <a:extLst>
              <a:ext uri="{FF2B5EF4-FFF2-40B4-BE49-F238E27FC236}">
                <a16:creationId xmlns:a16="http://schemas.microsoft.com/office/drawing/2014/main" id="{449D074A-4520-BB44-8D48-37FABFCBA1EB}"/>
              </a:ext>
            </a:extLst>
          </p:cNvPr>
          <p:cNvPicPr/>
          <p:nvPr/>
        </p:nvPicPr>
        <p:blipFill rotWithShape="1">
          <a:blip r:embed="rId2"/>
          <a:srcRect l="35147" t="15687" r="32167" b="32674"/>
          <a:stretch/>
        </p:blipFill>
        <p:spPr>
          <a:xfrm>
            <a:off x="3501752" y="938577"/>
            <a:ext cx="7275443" cy="5168346"/>
          </a:xfrm>
          <a:prstGeom prst="rect">
            <a:avLst/>
          </a:prstGeom>
        </p:spPr>
      </p:pic>
      <p:grpSp>
        <p:nvGrpSpPr>
          <p:cNvPr id="16" name="Group 15">
            <a:extLst>
              <a:ext uri="{FF2B5EF4-FFF2-40B4-BE49-F238E27FC236}">
                <a16:creationId xmlns:a16="http://schemas.microsoft.com/office/drawing/2014/main" id="{BC987CC7-5A61-0F46-A60D-2EC605E0FDE1}"/>
              </a:ext>
            </a:extLst>
          </p:cNvPr>
          <p:cNvGrpSpPr/>
          <p:nvPr/>
        </p:nvGrpSpPr>
        <p:grpSpPr>
          <a:xfrm>
            <a:off x="888165" y="1449338"/>
            <a:ext cx="2527851" cy="2186608"/>
            <a:chOff x="455101" y="755375"/>
            <a:chExt cx="1990201" cy="1550418"/>
          </a:xfrm>
        </p:grpSpPr>
        <p:pic>
          <p:nvPicPr>
            <p:cNvPr id="13" name="Picture 12">
              <a:extLst>
                <a:ext uri="{FF2B5EF4-FFF2-40B4-BE49-F238E27FC236}">
                  <a16:creationId xmlns:a16="http://schemas.microsoft.com/office/drawing/2014/main" id="{EFFEA053-EDB1-DC4D-83DF-B27E052B364A}"/>
                </a:ext>
              </a:extLst>
            </p:cNvPr>
            <p:cNvPicPr>
              <a:picLocks noChangeAspect="1"/>
            </p:cNvPicPr>
            <p:nvPr/>
          </p:nvPicPr>
          <p:blipFill rotWithShape="1">
            <a:blip r:embed="rId3"/>
            <a:srcRect l="49686"/>
            <a:stretch/>
          </p:blipFill>
          <p:spPr>
            <a:xfrm>
              <a:off x="455101" y="755375"/>
              <a:ext cx="1990201" cy="1550418"/>
            </a:xfrm>
            <a:prstGeom prst="rect">
              <a:avLst/>
            </a:prstGeom>
          </p:spPr>
        </p:pic>
        <p:cxnSp>
          <p:nvCxnSpPr>
            <p:cNvPr id="14" name="Straight Connector 13">
              <a:extLst>
                <a:ext uri="{FF2B5EF4-FFF2-40B4-BE49-F238E27FC236}">
                  <a16:creationId xmlns:a16="http://schemas.microsoft.com/office/drawing/2014/main" id="{B4D99AA9-5EA0-9241-AA37-59FD658D15C6}"/>
                </a:ext>
              </a:extLst>
            </p:cNvPr>
            <p:cNvCxnSpPr>
              <a:cxnSpLocks/>
            </p:cNvCxnSpPr>
            <p:nvPr/>
          </p:nvCxnSpPr>
          <p:spPr>
            <a:xfrm>
              <a:off x="685800" y="1570383"/>
              <a:ext cx="1401418" cy="0"/>
            </a:xfrm>
            <a:prstGeom prst="line">
              <a:avLst/>
            </a:prstGeom>
            <a:ln w="28575">
              <a:solidFill>
                <a:schemeClr val="bg1"/>
              </a:solidFill>
              <a:prstDash val="sysDash"/>
            </a:ln>
          </p:spPr>
          <p:style>
            <a:lnRef idx="1">
              <a:schemeClr val="accent2"/>
            </a:lnRef>
            <a:fillRef idx="0">
              <a:schemeClr val="accent2"/>
            </a:fillRef>
            <a:effectRef idx="0">
              <a:schemeClr val="accent2"/>
            </a:effectRef>
            <a:fontRef idx="minor">
              <a:schemeClr val="tx1"/>
            </a:fontRef>
          </p:style>
        </p:cxnSp>
      </p:grpSp>
      <p:sp>
        <p:nvSpPr>
          <p:cNvPr id="17" name="TextBox 16">
            <a:extLst>
              <a:ext uri="{FF2B5EF4-FFF2-40B4-BE49-F238E27FC236}">
                <a16:creationId xmlns:a16="http://schemas.microsoft.com/office/drawing/2014/main" id="{0059D0AE-C910-2948-AD7D-80BE41146973}"/>
              </a:ext>
            </a:extLst>
          </p:cNvPr>
          <p:cNvSpPr txBox="1"/>
          <p:nvPr/>
        </p:nvSpPr>
        <p:spPr>
          <a:xfrm>
            <a:off x="931033" y="4075598"/>
            <a:ext cx="252785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EPIC geometry</a:t>
            </a:r>
          </a:p>
          <a:p>
            <a:pPr marL="285750" indent="-285750">
              <a:buFont typeface="Arial" panose="020B0604020202020204" pitchFamily="34" charset="0"/>
              <a:buChar char="•"/>
            </a:pPr>
            <a:r>
              <a:rPr lang="en-US" dirty="0"/>
              <a:t>Simulated radiances</a:t>
            </a:r>
          </a:p>
          <a:p>
            <a:pPr marL="285750" indent="-285750">
              <a:buFont typeface="Arial" panose="020B0604020202020204" pitchFamily="34" charset="0"/>
              <a:buChar char="•"/>
            </a:pPr>
            <a:r>
              <a:rPr lang="en-US" dirty="0"/>
              <a:t>Zero surface albedo</a:t>
            </a:r>
          </a:p>
          <a:p>
            <a:pPr marL="285750" indent="-285750">
              <a:buFont typeface="Arial" panose="020B0604020202020204" pitchFamily="34" charset="0"/>
              <a:buChar char="•"/>
            </a:pPr>
            <a:r>
              <a:rPr lang="en-US" dirty="0"/>
              <a:t>Cox-Munk Ocean roughness with 6 m/s surface wind</a:t>
            </a:r>
          </a:p>
          <a:p>
            <a:pPr algn="ctr"/>
            <a:endParaRPr lang="en-US" dirty="0"/>
          </a:p>
        </p:txBody>
      </p:sp>
    </p:spTree>
    <p:extLst>
      <p:ext uri="{BB962C8B-B14F-4D97-AF65-F5344CB8AC3E}">
        <p14:creationId xmlns:p14="http://schemas.microsoft.com/office/powerpoint/2010/main" val="258561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60B864-01A1-9C4A-B5EC-C6F2C9A889BE}"/>
              </a:ext>
            </a:extLst>
          </p:cNvPr>
          <p:cNvPicPr>
            <a:picLocks noChangeAspect="1"/>
          </p:cNvPicPr>
          <p:nvPr/>
        </p:nvPicPr>
        <p:blipFill>
          <a:blip r:embed="rId2"/>
          <a:stretch>
            <a:fillRect/>
          </a:stretch>
        </p:blipFill>
        <p:spPr>
          <a:xfrm>
            <a:off x="838200" y="310243"/>
            <a:ext cx="6033771" cy="6161314"/>
          </a:xfrm>
          <a:prstGeom prst="rect">
            <a:avLst/>
          </a:prstGeom>
        </p:spPr>
      </p:pic>
      <p:sp>
        <p:nvSpPr>
          <p:cNvPr id="5" name="TextBox 4">
            <a:extLst>
              <a:ext uri="{FF2B5EF4-FFF2-40B4-BE49-F238E27FC236}">
                <a16:creationId xmlns:a16="http://schemas.microsoft.com/office/drawing/2014/main" id="{D9C66504-0A2C-5545-8CA1-7059668AE8F0}"/>
              </a:ext>
            </a:extLst>
          </p:cNvPr>
          <p:cNvSpPr txBox="1"/>
          <p:nvPr/>
        </p:nvSpPr>
        <p:spPr>
          <a:xfrm>
            <a:off x="4842934" y="821267"/>
            <a:ext cx="1481666" cy="830997"/>
          </a:xfrm>
          <a:prstGeom prst="rect">
            <a:avLst/>
          </a:prstGeom>
          <a:noFill/>
        </p:spPr>
        <p:txBody>
          <a:bodyPr wrap="square" rtlCol="0">
            <a:spAutoFit/>
          </a:bodyPr>
          <a:lstStyle/>
          <a:p>
            <a:r>
              <a:rPr lang="en-US" sz="1200" dirty="0"/>
              <a:t>COD = 0</a:t>
            </a:r>
          </a:p>
          <a:p>
            <a:r>
              <a:rPr lang="en-US" sz="1200" dirty="0">
                <a:solidFill>
                  <a:srgbClr val="00B050"/>
                </a:solidFill>
              </a:rPr>
              <a:t>COD = 0.22</a:t>
            </a:r>
          </a:p>
          <a:p>
            <a:r>
              <a:rPr lang="en-US" sz="1200" dirty="0">
                <a:solidFill>
                  <a:srgbClr val="00B0F0"/>
                </a:solidFill>
              </a:rPr>
              <a:t>COD = 0.82</a:t>
            </a:r>
          </a:p>
          <a:p>
            <a:r>
              <a:rPr lang="en-US" sz="1200" dirty="0">
                <a:solidFill>
                  <a:srgbClr val="FF0000"/>
                </a:solidFill>
              </a:rPr>
              <a:t>COD = 1.72</a:t>
            </a:r>
          </a:p>
        </p:txBody>
      </p:sp>
      <p:sp>
        <p:nvSpPr>
          <p:cNvPr id="6" name="TextBox 5">
            <a:extLst>
              <a:ext uri="{FF2B5EF4-FFF2-40B4-BE49-F238E27FC236}">
                <a16:creationId xmlns:a16="http://schemas.microsoft.com/office/drawing/2014/main" id="{AD662AA7-427D-F34A-BE44-0306F1FB2092}"/>
              </a:ext>
            </a:extLst>
          </p:cNvPr>
          <p:cNvSpPr txBox="1"/>
          <p:nvPr/>
        </p:nvSpPr>
        <p:spPr>
          <a:xfrm>
            <a:off x="1938867" y="3581401"/>
            <a:ext cx="1481666" cy="830997"/>
          </a:xfrm>
          <a:prstGeom prst="rect">
            <a:avLst/>
          </a:prstGeom>
          <a:noFill/>
        </p:spPr>
        <p:txBody>
          <a:bodyPr wrap="square" rtlCol="0">
            <a:spAutoFit/>
          </a:bodyPr>
          <a:lstStyle/>
          <a:p>
            <a:r>
              <a:rPr lang="en-US" sz="1200" dirty="0"/>
              <a:t>COD = 0</a:t>
            </a:r>
          </a:p>
          <a:p>
            <a:r>
              <a:rPr lang="en-US" sz="1200" dirty="0">
                <a:solidFill>
                  <a:srgbClr val="00B050"/>
                </a:solidFill>
              </a:rPr>
              <a:t>COD = 0.22</a:t>
            </a:r>
          </a:p>
          <a:p>
            <a:r>
              <a:rPr lang="en-US" sz="1200" dirty="0">
                <a:solidFill>
                  <a:srgbClr val="00B0F0"/>
                </a:solidFill>
              </a:rPr>
              <a:t>COD = 0.82</a:t>
            </a:r>
          </a:p>
          <a:p>
            <a:r>
              <a:rPr lang="en-US" sz="1200" dirty="0">
                <a:solidFill>
                  <a:srgbClr val="FF0000"/>
                </a:solidFill>
              </a:rPr>
              <a:t>COD = 1.72</a:t>
            </a:r>
          </a:p>
        </p:txBody>
      </p:sp>
      <p:sp>
        <p:nvSpPr>
          <p:cNvPr id="7" name="TextBox 6">
            <a:extLst>
              <a:ext uri="{FF2B5EF4-FFF2-40B4-BE49-F238E27FC236}">
                <a16:creationId xmlns:a16="http://schemas.microsoft.com/office/drawing/2014/main" id="{4C2E7D4B-3440-D44E-8F69-C228FC21C9CF}"/>
              </a:ext>
            </a:extLst>
          </p:cNvPr>
          <p:cNvSpPr txBox="1"/>
          <p:nvPr/>
        </p:nvSpPr>
        <p:spPr>
          <a:xfrm>
            <a:off x="7035800" y="1083732"/>
            <a:ext cx="4318000" cy="3046988"/>
          </a:xfrm>
          <a:prstGeom prst="rect">
            <a:avLst/>
          </a:prstGeom>
          <a:noFill/>
        </p:spPr>
        <p:txBody>
          <a:bodyPr wrap="square" rtlCol="0">
            <a:spAutoFit/>
          </a:bodyPr>
          <a:lstStyle/>
          <a:p>
            <a:pPr marL="342900" indent="-342900">
              <a:buFont typeface="Wingdings" pitchFamily="2" charset="2"/>
              <a:buChar char="Ø"/>
            </a:pPr>
            <a:r>
              <a:rPr lang="en-US" sz="2400" dirty="0"/>
              <a:t>Ensemble of simulated A-band ratio and reflectance with geometries from EPIC granules from each month in 2016</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Well defined clear sky A-band reflectance and ratio</a:t>
            </a:r>
          </a:p>
        </p:txBody>
      </p:sp>
    </p:spTree>
    <p:extLst>
      <p:ext uri="{BB962C8B-B14F-4D97-AF65-F5344CB8AC3E}">
        <p14:creationId xmlns:p14="http://schemas.microsoft.com/office/powerpoint/2010/main" val="280123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12144</TotalTime>
  <Words>1037</Words>
  <Application>Microsoft Macintosh PowerPoint</Application>
  <PresentationFormat>Widescreen</PresentationFormat>
  <Paragraphs>112</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Palatino</vt:lpstr>
      <vt:lpstr>Times</vt:lpstr>
      <vt:lpstr>Times New Roman</vt:lpstr>
      <vt:lpstr>Wingdings</vt:lpstr>
      <vt:lpstr>Office Theme</vt:lpstr>
      <vt:lpstr> EPIC Cloud Observations with Oxygen Bands Over Snow, Ice and Sunglint Regions</vt:lpstr>
      <vt:lpstr>PowerPoint Presentation</vt:lpstr>
      <vt:lpstr>Radiative Transfer Model Sensitivities Studies</vt:lpstr>
      <vt:lpstr>PowerPoint Presentation</vt:lpstr>
      <vt:lpstr>PowerPoint Presentation</vt:lpstr>
      <vt:lpstr>PowerPoint Presentation</vt:lpstr>
      <vt:lpstr>PowerPoint Presentation</vt:lpstr>
      <vt:lpstr>How can we avoid over detection of clouds in the glint region?</vt:lpstr>
      <vt:lpstr>PowerPoint Presentation</vt:lpstr>
      <vt:lpstr>Improving cloud mask over ocean</vt:lpstr>
      <vt:lpstr>PowerPoint Presentation</vt:lpstr>
      <vt:lpstr>PowerPoint Presentation</vt:lpstr>
      <vt:lpstr>Sample Granules</vt:lpstr>
      <vt:lpstr>Impact on Oceanic Cloud Diurnal Cycles</vt:lpstr>
      <vt:lpstr>Impact on Zonal Mean Cloud Fractions</vt:lpstr>
      <vt:lpstr>Conclusions</vt:lpstr>
      <vt:lpstr>Conclusions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Yaping’s update</dc:title>
  <dc:creator>Zhou, Yaping (GSFC-613.0)[MORGAN STATE UNIV.]</dc:creator>
  <cp:lastModifiedBy>Zhou, Yaping (GSFC-613.0)[UNIVERSITY OF MARYLAND BALTIMORE COUNTY]</cp:lastModifiedBy>
  <cp:revision>112</cp:revision>
  <dcterms:created xsi:type="dcterms:W3CDTF">2019-09-09T00:34:06Z</dcterms:created>
  <dcterms:modified xsi:type="dcterms:W3CDTF">2020-10-07T17:21:03Z</dcterms:modified>
</cp:coreProperties>
</file>