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6" r:id="rId3"/>
    <p:sldId id="285" r:id="rId4"/>
    <p:sldId id="278" r:id="rId5"/>
    <p:sldId id="259" r:id="rId6"/>
    <p:sldId id="270" r:id="rId7"/>
    <p:sldId id="277" r:id="rId8"/>
    <p:sldId id="286" r:id="rId9"/>
    <p:sldId id="273" r:id="rId10"/>
    <p:sldId id="276" r:id="rId11"/>
    <p:sldId id="268" r:id="rId12"/>
    <p:sldId id="283" r:id="rId13"/>
    <p:sldId id="281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4C0"/>
    <a:srgbClr val="FF6618"/>
    <a:srgbClr val="FFA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63"/>
    <p:restoredTop sz="94694"/>
  </p:normalViewPr>
  <p:slideViewPr>
    <p:cSldViewPr snapToGrid="0" snapToObjects="1">
      <p:cViewPr varScale="1">
        <p:scale>
          <a:sx n="96" d="100"/>
          <a:sy n="96" d="100"/>
        </p:scale>
        <p:origin x="20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B21B-6A1A-B640-8EA8-43C82ABB8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BC972-FE43-BC41-93AA-48A335163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0A7F1-9075-3B49-B63B-991C77BF7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5CC01-9EB5-E141-935F-D53D079F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26684-9EA5-DB42-AAFA-3EF0C2254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3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E8D79-7069-2444-AB9E-76199BEC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047F4-2C7A-2648-A699-91217997C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42ADA-548D-DD4A-98CE-DF69D8B3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209C4-120B-A44E-9352-91EFC113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FF211-8E8D-BE4F-9E05-886629A2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4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BC9909-55DA-C248-B321-38106204AA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8FFE0-7699-E74B-8D3D-2A402B8AF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9D7AF-BFDA-8146-9F16-021C19207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95B05-9304-344F-9251-91880AD7D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78E3E-39D9-A84A-BE71-19F05E0E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08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4E18-5C9C-774C-B1F7-5F76D19E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65F2E-A538-2147-88D8-AE535866B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6B58-C179-6D47-A067-503B03556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6B3CC-C6F8-914C-A1D6-DAA5BBE9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C0D38-9BCF-5C4E-935C-C052715B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0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DD90-CD9D-7A44-B9E8-A6B1EC3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B9EE-EF9A-C34F-954D-4C3AE5C3D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329F6-C910-824B-B695-11E02A83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2414-5FA7-2B4E-902A-491C0337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3B00C-8055-634E-AD25-DC9521B9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4DAB1-9A85-164F-B296-AC26F085A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ED3AF-C37F-8D4D-AA5F-23B1003AC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70CE3-6D78-2B44-86AE-E072D27BC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9D12C-6330-A24A-A394-0C491A41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DE190-58E6-4047-AD1C-78E0345D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A3822-6892-C34A-A859-3990114D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07B09-A918-3444-AA70-B7193931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E96F2-ADDC-B94D-9AD1-5B33B4464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868CE-9900-1743-9370-AACF4A6F7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17865-F121-CF48-BD71-18B288DA0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3B8B2E-F9A2-4346-A533-446F11D90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1368B-0C55-6140-8A10-F9EBF804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6701D-A721-FE4A-B610-A421F8E2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EC1B00-8E70-C94A-AEC8-7156A796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4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E55A-79AE-BA44-B998-317C4CA62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05B17-6B53-B749-BE09-32747057C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8DF3C-8D6A-2848-B0C8-74A48DA4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D8234-F2BF-1D43-9A9A-9987C7B8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1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9D53C8-7905-7C45-9BD8-2711A4F10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0A333-DD52-CD44-81E3-110376A5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86336-9B3F-B84B-8206-CBB5EF11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3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A622-F3EF-0D45-B9BC-A6223D03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93C50-38F3-304D-B383-22F8939A9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1194F-7B68-1D40-828C-ACA6D7181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680F2-2D8E-9841-9583-731A563D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1396A-13A3-3246-B46C-11846405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4FDFD-3A2A-B442-8AD1-CD092D60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0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9C98-4355-744F-AEC4-A1B8E63E2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7FBB9-680C-4443-9632-8C920CEEF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3A206-C18A-A042-95E1-1F94D0AD4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44A3E-C170-2D4A-A5DA-2F08BE687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D5BE7-557F-9F47-95BF-735A23ED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6F2D5-B883-DD4A-B29E-3521C5BB4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7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92E87-D6FD-7047-87D2-E76909A99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8C68F-5500-964B-8EBA-DF19F525F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424EA-43AD-EC4A-8423-6C88726C7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1CB5F-4A90-B14C-AEF7-23BA3BF6A323}" type="datetimeFigureOut">
              <a:rPr lang="en-US" smtClean="0"/>
              <a:t>10/6/20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795C3-771F-9341-B411-F657886EF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35AE3-96A5-9C4E-A472-9D98F1C2C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C8C0C-F6CB-CE48-9C26-236FF00D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0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7762D4A-FCC1-684C-A008-6C23450DF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87" r="-1" b="19886"/>
          <a:stretch/>
        </p:blipFill>
        <p:spPr>
          <a:xfrm>
            <a:off x="4547938" y="3681407"/>
            <a:ext cx="7644062" cy="3176595"/>
          </a:xfrm>
          <a:prstGeom prst="rect">
            <a:avLst/>
          </a:prstGeom>
        </p:spPr>
      </p:pic>
      <p:sp>
        <p:nvSpPr>
          <p:cNvPr id="28" name="Rectangle 2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6D709-EFCE-DA45-AABE-77CC0B49CFB3}"/>
              </a:ext>
            </a:extLst>
          </p:cNvPr>
          <p:cNvSpPr txBox="1"/>
          <p:nvPr/>
        </p:nvSpPr>
        <p:spPr>
          <a:xfrm>
            <a:off x="3735967" y="478292"/>
            <a:ext cx="8498631" cy="2207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Reduction of Spectral Radiance Reflectance during the Annular Solar Eclipse of 21 June 2020 from DSCOVR/EPIC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Guoyong</a:t>
            </a:r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Wen, Alexander </a:t>
            </a:r>
            <a:r>
              <a:rPr lang="en-US" sz="31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Marshak</a:t>
            </a:r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and Jay Herman</a:t>
            </a:r>
          </a:p>
        </p:txBody>
      </p: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object, light, lamp, person&#10;&#10;Description automatically generated">
            <a:extLst>
              <a:ext uri="{FF2B5EF4-FFF2-40B4-BE49-F238E27FC236}">
                <a16:creationId xmlns:a16="http://schemas.microsoft.com/office/drawing/2014/main" id="{4E18BEA5-05E7-2D40-9952-61C1A81CE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5187" t="14935" r="17404" b="12914"/>
          <a:stretch/>
        </p:blipFill>
        <p:spPr>
          <a:xfrm>
            <a:off x="518984" y="504817"/>
            <a:ext cx="3089189" cy="220707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accent1">
                  <a:lumMod val="4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B6C53B-D82A-F244-A705-B2BAFF393F04}"/>
              </a:ext>
            </a:extLst>
          </p:cNvPr>
          <p:cNvSpPr/>
          <p:nvPr/>
        </p:nvSpPr>
        <p:spPr>
          <a:xfrm>
            <a:off x="518984" y="478290"/>
            <a:ext cx="3291016" cy="232668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95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DB8A14-354F-4F4D-B02B-C8AB395A5A25}"/>
              </a:ext>
            </a:extLst>
          </p:cNvPr>
          <p:cNvSpPr txBox="1"/>
          <p:nvPr/>
        </p:nvSpPr>
        <p:spPr>
          <a:xfrm>
            <a:off x="0" y="11087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Relative Reduction of the Global Average Spectral Reflectance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B2677-D35F-9A41-A1E6-E924F8709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372" y="501813"/>
            <a:ext cx="5029200" cy="502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44147-3E16-E542-8C6B-58FBFF27C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501813"/>
            <a:ext cx="502920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C4DC76-3C1B-C84F-BF79-D2F17E6F3FD0}"/>
              </a:ext>
            </a:extLst>
          </p:cNvPr>
          <p:cNvSpPr txBox="1"/>
          <p:nvPr/>
        </p:nvSpPr>
        <p:spPr>
          <a:xfrm>
            <a:off x="705080" y="5317310"/>
            <a:ext cx="11104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total eclipse in 2017 leads to larger reduction compared to the 2020 annular eclipse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Much smaller reduction over Arabian Peninsula  </a:t>
            </a:r>
          </a:p>
        </p:txBody>
      </p:sp>
    </p:spTree>
    <p:extLst>
      <p:ext uri="{BB962C8B-B14F-4D97-AF65-F5344CB8AC3E}">
        <p14:creationId xmlns:p14="http://schemas.microsoft.com/office/powerpoint/2010/main" val="152839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7C7419-0432-794A-8AE1-052E855F6F47}"/>
              </a:ext>
            </a:extLst>
          </p:cNvPr>
          <p:cNvGrpSpPr>
            <a:grpSpLocks noChangeAspect="1"/>
          </p:cNvGrpSpPr>
          <p:nvPr/>
        </p:nvGrpSpPr>
        <p:grpSpPr>
          <a:xfrm>
            <a:off x="7201376" y="719842"/>
            <a:ext cx="4469961" cy="2733346"/>
            <a:chOff x="1680571" y="999000"/>
            <a:chExt cx="8830856" cy="5400000"/>
          </a:xfrm>
        </p:grpSpPr>
        <p:pic>
          <p:nvPicPr>
            <p:cNvPr id="20" name="Picture 19" descr="Map&#10;&#10;Description automatically generated">
              <a:extLst>
                <a:ext uri="{FF2B5EF4-FFF2-40B4-BE49-F238E27FC236}">
                  <a16:creationId xmlns:a16="http://schemas.microsoft.com/office/drawing/2014/main" id="{DE0026B2-1AFF-9F47-9A39-EA975E99A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80571" y="999000"/>
              <a:ext cx="8830856" cy="54000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CB0117-B175-744C-A7E0-9F7FCEF668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28168" y="4488326"/>
              <a:ext cx="360000" cy="360000"/>
              <a:chOff x="620205" y="3304753"/>
              <a:chExt cx="720000" cy="720000"/>
            </a:xfrm>
          </p:grpSpPr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F41940A5-6F1C-1946-8C24-F14CF3F7732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28598">
                <a:off x="620205" y="3304753"/>
                <a:ext cx="720000" cy="720000"/>
              </a:xfrm>
              <a:prstGeom prst="teardrop">
                <a:avLst>
                  <a:gd name="adj" fmla="val 14593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DDF622A-92E7-254B-9BF5-7AC05376A2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205" y="3484753"/>
                <a:ext cx="360000" cy="36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643DBE6-E36E-5541-8803-919DBB5A71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71153" y="3429000"/>
              <a:ext cx="360000" cy="360000"/>
              <a:chOff x="620205" y="3304753"/>
              <a:chExt cx="720000" cy="720000"/>
            </a:xfrm>
          </p:grpSpPr>
          <p:sp>
            <p:nvSpPr>
              <p:cNvPr id="25" name="Teardrop 24">
                <a:extLst>
                  <a:ext uri="{FF2B5EF4-FFF2-40B4-BE49-F238E27FC236}">
                    <a16:creationId xmlns:a16="http://schemas.microsoft.com/office/drawing/2014/main" id="{8890A7BF-372D-BD4A-9921-82957B25F2D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28598">
                <a:off x="620205" y="3304753"/>
                <a:ext cx="720000" cy="720000"/>
              </a:xfrm>
              <a:prstGeom prst="teardrop">
                <a:avLst>
                  <a:gd name="adj" fmla="val 14593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C2A00750-AEFE-9D4B-98E1-E0DC8551D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205" y="3484753"/>
                <a:ext cx="360000" cy="36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6CBDAF-C6B2-8D45-A263-499D549D60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9499" y="3249000"/>
              <a:ext cx="360000" cy="360000"/>
              <a:chOff x="620205" y="3304753"/>
              <a:chExt cx="720000" cy="720000"/>
            </a:xfrm>
          </p:grpSpPr>
          <p:sp>
            <p:nvSpPr>
              <p:cNvPr id="28" name="Teardrop 27">
                <a:extLst>
                  <a:ext uri="{FF2B5EF4-FFF2-40B4-BE49-F238E27FC236}">
                    <a16:creationId xmlns:a16="http://schemas.microsoft.com/office/drawing/2014/main" id="{5DD407AD-0855-6A49-BF41-FE8BE1BCE45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28598">
                <a:off x="620205" y="3304753"/>
                <a:ext cx="720000" cy="720000"/>
              </a:xfrm>
              <a:prstGeom prst="teardrop">
                <a:avLst>
                  <a:gd name="adj" fmla="val 14593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11E95C5-1C77-F54A-8349-C85EBED4AF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205" y="3484753"/>
                <a:ext cx="360000" cy="36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DD8AD4-4D08-1142-AEB6-84DECD5CD961}"/>
              </a:ext>
            </a:extLst>
          </p:cNvPr>
          <p:cNvGrpSpPr>
            <a:grpSpLocks noChangeAspect="1"/>
          </p:cNvGrpSpPr>
          <p:nvPr/>
        </p:nvGrpSpPr>
        <p:grpSpPr>
          <a:xfrm>
            <a:off x="7189165" y="3724316"/>
            <a:ext cx="4482172" cy="2736000"/>
            <a:chOff x="1553096" y="810027"/>
            <a:chExt cx="8288691" cy="5059568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FBFDFEA0-44CF-9741-902C-17CE2F0FD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3096" y="810027"/>
              <a:ext cx="8288691" cy="505956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406FC9-9F64-F949-9BB8-023691860B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95496" y="3249000"/>
              <a:ext cx="360000" cy="360000"/>
              <a:chOff x="620205" y="3304753"/>
              <a:chExt cx="720000" cy="720000"/>
            </a:xfrm>
          </p:grpSpPr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BC77257C-253E-7745-B5F7-F7B767060C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28598">
                <a:off x="620205" y="3304753"/>
                <a:ext cx="720000" cy="720000"/>
              </a:xfrm>
              <a:prstGeom prst="teardrop">
                <a:avLst>
                  <a:gd name="adj" fmla="val 14593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62B0356-EAF6-F948-9153-F454655578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205" y="3484753"/>
                <a:ext cx="360000" cy="36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D71E43-94B9-D649-B036-7DB9AE0B4B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33071" y="2530543"/>
              <a:ext cx="360000" cy="360000"/>
              <a:chOff x="620205" y="3304753"/>
              <a:chExt cx="720000" cy="720000"/>
            </a:xfrm>
          </p:grpSpPr>
          <p:sp>
            <p:nvSpPr>
              <p:cNvPr id="18" name="Teardrop 17">
                <a:extLst>
                  <a:ext uri="{FF2B5EF4-FFF2-40B4-BE49-F238E27FC236}">
                    <a16:creationId xmlns:a16="http://schemas.microsoft.com/office/drawing/2014/main" id="{CA8643E9-19C4-F14B-B257-2E96637D1B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28598">
                <a:off x="620205" y="3304753"/>
                <a:ext cx="720000" cy="720000"/>
              </a:xfrm>
              <a:prstGeom prst="teardrop">
                <a:avLst>
                  <a:gd name="adj" fmla="val 14593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20DB1A3-4219-EA41-9B40-BBB51A2D53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0205" y="3484753"/>
                <a:ext cx="360000" cy="360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30D4D52-8ADC-7E47-9AAB-9568106BEF2B}"/>
              </a:ext>
            </a:extLst>
          </p:cNvPr>
          <p:cNvSpPr txBox="1"/>
          <p:nvPr/>
        </p:nvSpPr>
        <p:spPr>
          <a:xfrm>
            <a:off x="0" y="11087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MODIS Surface Albedo and the Center of the Moon’s Shadow</a:t>
            </a:r>
          </a:p>
        </p:txBody>
      </p:sp>
      <p:sp>
        <p:nvSpPr>
          <p:cNvPr id="3" name="Line Callout 1 2">
            <a:extLst>
              <a:ext uri="{FF2B5EF4-FFF2-40B4-BE49-F238E27FC236}">
                <a16:creationId xmlns:a16="http://schemas.microsoft.com/office/drawing/2014/main" id="{60914EBF-5557-BD48-8377-B1A826BCB787}"/>
              </a:ext>
            </a:extLst>
          </p:cNvPr>
          <p:cNvSpPr/>
          <p:nvPr/>
        </p:nvSpPr>
        <p:spPr>
          <a:xfrm>
            <a:off x="5060584" y="1726323"/>
            <a:ext cx="1891865" cy="629271"/>
          </a:xfrm>
          <a:prstGeom prst="borderCallout1">
            <a:avLst>
              <a:gd name="adj1" fmla="val 52420"/>
              <a:gd name="adj2" fmla="val 100122"/>
              <a:gd name="adj3" fmla="val 137309"/>
              <a:gd name="adj4" fmla="val 156178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Desert</a:t>
            </a:r>
          </a:p>
          <a:p>
            <a:r>
              <a:rPr lang="en-US" dirty="0">
                <a:solidFill>
                  <a:schemeClr val="tx1"/>
                </a:solidFill>
              </a:rPr>
              <a:t>20.43ᵒ N, 53.55ᵒE</a:t>
            </a:r>
          </a:p>
        </p:txBody>
      </p:sp>
      <p:sp>
        <p:nvSpPr>
          <p:cNvPr id="40" name="Line Callout 1 39">
            <a:extLst>
              <a:ext uri="{FF2B5EF4-FFF2-40B4-BE49-F238E27FC236}">
                <a16:creationId xmlns:a16="http://schemas.microsoft.com/office/drawing/2014/main" id="{92FB9EA9-B927-3140-A57F-60AEAC49572E}"/>
              </a:ext>
            </a:extLst>
          </p:cNvPr>
          <p:cNvSpPr/>
          <p:nvPr/>
        </p:nvSpPr>
        <p:spPr>
          <a:xfrm>
            <a:off x="5064622" y="754965"/>
            <a:ext cx="1891865" cy="629271"/>
          </a:xfrm>
          <a:prstGeom prst="borderCallout1">
            <a:avLst>
              <a:gd name="adj1" fmla="val 55964"/>
              <a:gd name="adj2" fmla="val 100711"/>
              <a:gd name="adj3" fmla="val 199332"/>
              <a:gd name="adj4" fmla="val 204512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Himalayas</a:t>
            </a:r>
          </a:p>
          <a:p>
            <a:r>
              <a:rPr lang="en-US" dirty="0">
                <a:solidFill>
                  <a:schemeClr val="tx1"/>
                </a:solidFill>
              </a:rPr>
              <a:t>30.03ᵒN, 76.94ᵒE</a:t>
            </a:r>
          </a:p>
        </p:txBody>
      </p:sp>
      <p:sp>
        <p:nvSpPr>
          <p:cNvPr id="41" name="Line Callout 1 40">
            <a:extLst>
              <a:ext uri="{FF2B5EF4-FFF2-40B4-BE49-F238E27FC236}">
                <a16:creationId xmlns:a16="http://schemas.microsoft.com/office/drawing/2014/main" id="{EDEED78A-6892-7847-953A-081EE5F536ED}"/>
              </a:ext>
            </a:extLst>
          </p:cNvPr>
          <p:cNvSpPr/>
          <p:nvPr/>
        </p:nvSpPr>
        <p:spPr>
          <a:xfrm>
            <a:off x="5064622" y="2837252"/>
            <a:ext cx="1891865" cy="629271"/>
          </a:xfrm>
          <a:prstGeom prst="borderCallout1">
            <a:avLst>
              <a:gd name="adj1" fmla="val 57736"/>
              <a:gd name="adj2" fmla="val 101890"/>
              <a:gd name="adj3" fmla="val -110783"/>
              <a:gd name="adj4" fmla="val 282316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China</a:t>
            </a:r>
          </a:p>
          <a:p>
            <a:r>
              <a:rPr lang="en-US" dirty="0">
                <a:solidFill>
                  <a:schemeClr val="tx1"/>
                </a:solidFill>
              </a:rPr>
              <a:t>29.73ᵒN, 101.16ᵒE</a:t>
            </a:r>
          </a:p>
        </p:txBody>
      </p:sp>
      <p:sp>
        <p:nvSpPr>
          <p:cNvPr id="42" name="Line Callout 1 41">
            <a:extLst>
              <a:ext uri="{FF2B5EF4-FFF2-40B4-BE49-F238E27FC236}">
                <a16:creationId xmlns:a16="http://schemas.microsoft.com/office/drawing/2014/main" id="{78981F81-5404-F54E-9D5F-2EC71270AB55}"/>
              </a:ext>
            </a:extLst>
          </p:cNvPr>
          <p:cNvSpPr/>
          <p:nvPr/>
        </p:nvSpPr>
        <p:spPr>
          <a:xfrm>
            <a:off x="4975519" y="4194450"/>
            <a:ext cx="1980968" cy="629271"/>
          </a:xfrm>
          <a:prstGeom prst="borderCallout1">
            <a:avLst>
              <a:gd name="adj1" fmla="val 57736"/>
              <a:gd name="adj2" fmla="val 101890"/>
              <a:gd name="adj3" fmla="val 96550"/>
              <a:gd name="adj4" fmla="val 190295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Casper, WY </a:t>
            </a:r>
          </a:p>
          <a:p>
            <a:r>
              <a:rPr lang="en-US" dirty="0">
                <a:solidFill>
                  <a:schemeClr val="tx1"/>
                </a:solidFill>
              </a:rPr>
              <a:t>42.87ᵒN,106.31ᵒW</a:t>
            </a:r>
          </a:p>
        </p:txBody>
      </p:sp>
      <p:sp>
        <p:nvSpPr>
          <p:cNvPr id="43" name="Line Callout 1 42">
            <a:extLst>
              <a:ext uri="{FF2B5EF4-FFF2-40B4-BE49-F238E27FC236}">
                <a16:creationId xmlns:a16="http://schemas.microsoft.com/office/drawing/2014/main" id="{183A526C-DC48-8A42-B8AC-946B80790E9E}"/>
              </a:ext>
            </a:extLst>
          </p:cNvPr>
          <p:cNvSpPr/>
          <p:nvPr/>
        </p:nvSpPr>
        <p:spPr>
          <a:xfrm>
            <a:off x="4975519" y="5516477"/>
            <a:ext cx="1980968" cy="629271"/>
          </a:xfrm>
          <a:prstGeom prst="borderCallout1">
            <a:avLst>
              <a:gd name="adj1" fmla="val 57736"/>
              <a:gd name="adj2" fmla="val 101890"/>
              <a:gd name="adj3" fmla="val -43444"/>
              <a:gd name="adj4" fmla="val 256156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Columbia, MO </a:t>
            </a:r>
          </a:p>
          <a:p>
            <a:r>
              <a:rPr lang="en-US" dirty="0">
                <a:solidFill>
                  <a:schemeClr val="tx1"/>
                </a:solidFill>
              </a:rPr>
              <a:t>38.95ᵒN,92.33ᵒW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D924277-A35B-B141-9B6B-44DE3E6C98B6}"/>
              </a:ext>
            </a:extLst>
          </p:cNvPr>
          <p:cNvGrpSpPr/>
          <p:nvPr/>
        </p:nvGrpSpPr>
        <p:grpSpPr>
          <a:xfrm>
            <a:off x="-31381" y="1116548"/>
            <a:ext cx="5029200" cy="5029200"/>
            <a:chOff x="-31381" y="1116548"/>
            <a:chExt cx="5029200" cy="50292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73AD7EB-2ACB-7947-8C1B-C13182B05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1381" y="1116548"/>
              <a:ext cx="5029200" cy="5029200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1B1238A-AC4D-9C46-AD33-1D4BE09169D1}"/>
                </a:ext>
              </a:extLst>
            </p:cNvPr>
            <p:cNvCxnSpPr>
              <a:cxnSpLocks/>
            </p:cNvCxnSpPr>
            <p:nvPr/>
          </p:nvCxnSpPr>
          <p:spPr>
            <a:xfrm>
              <a:off x="1182029" y="1495746"/>
              <a:ext cx="847493" cy="0"/>
            </a:xfrm>
            <a:prstGeom prst="line">
              <a:avLst/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83EFAE8-455D-914C-A200-8BEB93543DEB}"/>
                </a:ext>
              </a:extLst>
            </p:cNvPr>
            <p:cNvSpPr txBox="1"/>
            <p:nvPr/>
          </p:nvSpPr>
          <p:spPr>
            <a:xfrm>
              <a:off x="1362422" y="112443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EPIC</a:t>
              </a:r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478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DB8A14-354F-4F4D-B02B-C8AB395A5A25}"/>
              </a:ext>
            </a:extLst>
          </p:cNvPr>
          <p:cNvSpPr txBox="1"/>
          <p:nvPr/>
        </p:nvSpPr>
        <p:spPr>
          <a:xfrm>
            <a:off x="11309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Reduction of the Global Average Spectral Reflectance 2017 Eclipse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B6BEE-0296-E842-BAB4-B3DD0802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09" y="299847"/>
            <a:ext cx="502920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2FB2E-1264-5245-8F42-55D2F2FFC284}"/>
              </a:ext>
            </a:extLst>
          </p:cNvPr>
          <p:cNvSpPr txBox="1"/>
          <p:nvPr/>
        </p:nvSpPr>
        <p:spPr>
          <a:xfrm>
            <a:off x="0" y="5060181"/>
            <a:ext cx="121806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shape of surface spectral albedo for Casper is similar to Columbia, resulting similar TOA reflectance and reduction.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Surface albedo is larger for Casper than for Columbia -&gt; larger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Clouds?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66561C-238B-6644-887D-2F3C7FCDD352}"/>
              </a:ext>
            </a:extLst>
          </p:cNvPr>
          <p:cNvGrpSpPr/>
          <p:nvPr/>
        </p:nvGrpSpPr>
        <p:grpSpPr>
          <a:xfrm>
            <a:off x="6127595" y="343692"/>
            <a:ext cx="5029200" cy="5029200"/>
            <a:chOff x="-31381" y="1116548"/>
            <a:chExt cx="5029200" cy="5029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DE3EB2-9CCA-0648-AD5F-6F10AE916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381" y="1116548"/>
              <a:ext cx="5029200" cy="50292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4EEA06-14F2-C84B-87C2-502390CF1396}"/>
                </a:ext>
              </a:extLst>
            </p:cNvPr>
            <p:cNvCxnSpPr>
              <a:cxnSpLocks/>
            </p:cNvCxnSpPr>
            <p:nvPr/>
          </p:nvCxnSpPr>
          <p:spPr>
            <a:xfrm>
              <a:off x="1182029" y="1495746"/>
              <a:ext cx="847493" cy="0"/>
            </a:xfrm>
            <a:prstGeom prst="line">
              <a:avLst/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35745C-215A-9142-8ACA-CB2D4B8059F3}"/>
                </a:ext>
              </a:extLst>
            </p:cNvPr>
            <p:cNvSpPr txBox="1"/>
            <p:nvPr/>
          </p:nvSpPr>
          <p:spPr>
            <a:xfrm>
              <a:off x="1362422" y="112443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EPIC</a:t>
              </a:r>
              <a:r>
                <a:rPr lang="en-US" dirty="0"/>
                <a:t>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E314A25-3666-E344-95E5-481B6C6DC3BD}"/>
              </a:ext>
            </a:extLst>
          </p:cNvPr>
          <p:cNvSpPr txBox="1"/>
          <p:nvPr/>
        </p:nvSpPr>
        <p:spPr>
          <a:xfrm>
            <a:off x="3764308" y="2617391"/>
            <a:ext cx="156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Vege signature</a:t>
            </a:r>
          </a:p>
        </p:txBody>
      </p:sp>
    </p:spTree>
    <p:extLst>
      <p:ext uri="{BB962C8B-B14F-4D97-AF65-F5344CB8AC3E}">
        <p14:creationId xmlns:p14="http://schemas.microsoft.com/office/powerpoint/2010/main" val="3638665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86FE1C-E9B6-8844-B05E-3D01646E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438" y="40326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3A17FC-C61C-5F42-9F25-7D027CD148D8}"/>
              </a:ext>
            </a:extLst>
          </p:cNvPr>
          <p:cNvSpPr txBox="1"/>
          <p:nvPr/>
        </p:nvSpPr>
        <p:spPr>
          <a:xfrm>
            <a:off x="13009" y="11087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Reduction of the Global Average Spectral Reflectance 2020 Eclipse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0FE88-6D92-0B4A-824E-9531C718CB47}"/>
              </a:ext>
            </a:extLst>
          </p:cNvPr>
          <p:cNvSpPr txBox="1"/>
          <p:nvPr/>
        </p:nvSpPr>
        <p:spPr>
          <a:xfrm>
            <a:off x="537116" y="5270336"/>
            <a:ext cx="10917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reduction over the desert can be explained by 80% of desert, 10% ocean, and 10% vegetation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cloud cover leads to a larger reduction over China than Himalayas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B31CC2-1BB3-A245-910E-7FB980570CC8}"/>
              </a:ext>
            </a:extLst>
          </p:cNvPr>
          <p:cNvGrpSpPr/>
          <p:nvPr/>
        </p:nvGrpSpPr>
        <p:grpSpPr>
          <a:xfrm>
            <a:off x="6127595" y="515968"/>
            <a:ext cx="5029200" cy="5029200"/>
            <a:chOff x="-31381" y="1116548"/>
            <a:chExt cx="5029200" cy="50292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61C2C5-3EDB-654F-AA16-30DCB642C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381" y="1116548"/>
              <a:ext cx="5029200" cy="502920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DDC2A8C-847B-F441-A848-3442BA146323}"/>
                </a:ext>
              </a:extLst>
            </p:cNvPr>
            <p:cNvCxnSpPr>
              <a:cxnSpLocks/>
            </p:cNvCxnSpPr>
            <p:nvPr/>
          </p:nvCxnSpPr>
          <p:spPr>
            <a:xfrm>
              <a:off x="1182029" y="1495746"/>
              <a:ext cx="847493" cy="0"/>
            </a:xfrm>
            <a:prstGeom prst="line">
              <a:avLst/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E1E1-D90E-1548-B0B9-E6158685A77A}"/>
                </a:ext>
              </a:extLst>
            </p:cNvPr>
            <p:cNvSpPr txBox="1"/>
            <p:nvPr/>
          </p:nvSpPr>
          <p:spPr>
            <a:xfrm>
              <a:off x="1362422" y="1124438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EPIC</a:t>
              </a:r>
              <a:r>
                <a:rPr lang="en-US" dirty="0"/>
                <a:t>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C07E4FA-1CDC-7B46-BDF1-E62E2DB23046}"/>
              </a:ext>
            </a:extLst>
          </p:cNvPr>
          <p:cNvSpPr txBox="1"/>
          <p:nvPr/>
        </p:nvSpPr>
        <p:spPr>
          <a:xfrm>
            <a:off x="3774246" y="4047471"/>
            <a:ext cx="171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desert signature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630D7-C217-A64A-B150-485541291E8D}"/>
              </a:ext>
            </a:extLst>
          </p:cNvPr>
          <p:cNvSpPr txBox="1"/>
          <p:nvPr/>
        </p:nvSpPr>
        <p:spPr>
          <a:xfrm>
            <a:off x="1770633" y="2224720"/>
            <a:ext cx="162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cloud signature</a:t>
            </a:r>
          </a:p>
        </p:txBody>
      </p:sp>
    </p:spTree>
    <p:extLst>
      <p:ext uri="{BB962C8B-B14F-4D97-AF65-F5344CB8AC3E}">
        <p14:creationId xmlns:p14="http://schemas.microsoft.com/office/powerpoint/2010/main" val="268187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DB8A14-354F-4F4D-B02B-C8AB395A5A25}"/>
              </a:ext>
            </a:extLst>
          </p:cNvPr>
          <p:cNvSpPr txBox="1"/>
          <p:nvPr/>
        </p:nvSpPr>
        <p:spPr>
          <a:xfrm>
            <a:off x="0" y="11087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C90642-D1F5-574C-85E0-68BC9179E67D}"/>
              </a:ext>
            </a:extLst>
          </p:cNvPr>
          <p:cNvSpPr txBox="1"/>
          <p:nvPr/>
        </p:nvSpPr>
        <p:spPr>
          <a:xfrm>
            <a:off x="241609" y="699932"/>
            <a:ext cx="117087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reduction of global average TOA spectral reflectance is proportional to reflectance in the </a:t>
            </a:r>
            <a:r>
              <a:rPr lang="en-US" sz="2800" i="1" dirty="0"/>
              <a:t>hypothetical penumbra area </a:t>
            </a:r>
            <a:r>
              <a:rPr lang="en-US" sz="2800" dirty="0"/>
              <a:t>in a closest non-eclipse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TOA average spectral reflectance (thus the reduction) depends strongly on surface spectral albedo as well as cloud fraction.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Similar vegetation spectral albedo leads to similar reduction of TOA spectral reflectance for Casper, WY and Columbia, MO during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reduction of the average TOA spectral reflectance over Arabian Peninsula can be explained by 80% of desert, 10% ocean, and 10% vegetation during 2020 solar eclipse.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cloud explains larger reduction in China at shorter wavelengths compared to Himalayas even the surface albedo is larger.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Inhomogeneity in penumbra about 3000 km in radius plays a role in determining the average reflectance</a:t>
            </a:r>
          </a:p>
        </p:txBody>
      </p:sp>
    </p:spTree>
    <p:extLst>
      <p:ext uri="{BB962C8B-B14F-4D97-AF65-F5344CB8AC3E}">
        <p14:creationId xmlns:p14="http://schemas.microsoft.com/office/powerpoint/2010/main" val="110490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78BD-C69E-2247-9494-575E88E9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78" y="935919"/>
            <a:ext cx="4796481" cy="159878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Total Solar Eclipse</a:t>
            </a:r>
            <a:br>
              <a:rPr lang="en-US" sz="3200" b="1" dirty="0">
                <a:latin typeface="+mn-lt"/>
              </a:rPr>
            </a:br>
            <a:r>
              <a:rPr lang="en-US" sz="3200" b="1" dirty="0" err="1">
                <a:latin typeface="+mn-lt"/>
              </a:rPr>
              <a:t>R</a:t>
            </a:r>
            <a:r>
              <a:rPr lang="en-US" sz="3200" b="1" baseline="-25000" dirty="0" err="1">
                <a:latin typeface="+mn-lt"/>
              </a:rPr>
              <a:t>moon</a:t>
            </a:r>
            <a:r>
              <a:rPr lang="en-US" sz="3200" b="1" dirty="0">
                <a:latin typeface="+mn-lt"/>
              </a:rPr>
              <a:t> &gt; </a:t>
            </a:r>
            <a:r>
              <a:rPr lang="en-US" sz="3200" b="1" dirty="0" err="1">
                <a:latin typeface="+mn-lt"/>
              </a:rPr>
              <a:t>R</a:t>
            </a:r>
            <a:r>
              <a:rPr lang="en-US" sz="3200" b="1" baseline="-25000" dirty="0" err="1">
                <a:latin typeface="+mn-lt"/>
              </a:rPr>
              <a:t>sun</a:t>
            </a:r>
            <a:br>
              <a:rPr lang="en-US" sz="3200" b="1" baseline="-25000" dirty="0">
                <a:latin typeface="+mn-lt"/>
              </a:rPr>
            </a:br>
            <a:r>
              <a:rPr lang="en-US" sz="3200" b="1" dirty="0">
                <a:latin typeface="+mn-lt"/>
              </a:rPr>
              <a:t>Magnitude (2017) = 1.0306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F9BA071-FF44-7840-95E7-D6655FDC8085}"/>
              </a:ext>
            </a:extLst>
          </p:cNvPr>
          <p:cNvSpPr txBox="1">
            <a:spLocks/>
          </p:cNvSpPr>
          <p:nvPr/>
        </p:nvSpPr>
        <p:spPr>
          <a:xfrm>
            <a:off x="256478" y="4043064"/>
            <a:ext cx="4951236" cy="1704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Annular Solar Eclipse</a:t>
            </a:r>
          </a:p>
          <a:p>
            <a:r>
              <a:rPr lang="en-US" sz="3200" b="1" dirty="0" err="1">
                <a:latin typeface="+mn-lt"/>
              </a:rPr>
              <a:t>R</a:t>
            </a:r>
            <a:r>
              <a:rPr lang="en-US" sz="3200" b="1" baseline="-25000" dirty="0" err="1">
                <a:latin typeface="+mn-lt"/>
              </a:rPr>
              <a:t>moon</a:t>
            </a:r>
            <a:r>
              <a:rPr lang="en-US" sz="3200" b="1" dirty="0">
                <a:latin typeface="+mn-lt"/>
              </a:rPr>
              <a:t> &lt; </a:t>
            </a:r>
            <a:r>
              <a:rPr lang="en-US" sz="3200" b="1" dirty="0" err="1">
                <a:latin typeface="+mn-lt"/>
              </a:rPr>
              <a:t>R</a:t>
            </a:r>
            <a:r>
              <a:rPr lang="en-US" sz="3200" b="1" baseline="-25000" dirty="0" err="1">
                <a:latin typeface="+mn-lt"/>
              </a:rPr>
              <a:t>sun</a:t>
            </a:r>
            <a:endParaRPr lang="en-US" sz="3200" b="1" baseline="-25000" dirty="0">
              <a:latin typeface="+mn-lt"/>
            </a:endParaRPr>
          </a:p>
          <a:p>
            <a:r>
              <a:rPr lang="en-US" sz="3200" b="1" dirty="0">
                <a:latin typeface="+mn-lt"/>
              </a:rPr>
              <a:t>Magnitude (2020) = 0.994</a:t>
            </a:r>
          </a:p>
          <a:p>
            <a:r>
              <a:rPr lang="en-US" sz="3200" b="1" dirty="0">
                <a:latin typeface="+mn-lt"/>
              </a:rPr>
              <a:t>Covered area≈98.8%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55CE3E-D1D8-484E-A5BA-D2F938682C40}"/>
              </a:ext>
            </a:extLst>
          </p:cNvPr>
          <p:cNvGrpSpPr/>
          <p:nvPr/>
        </p:nvGrpSpPr>
        <p:grpSpPr>
          <a:xfrm>
            <a:off x="5122548" y="781331"/>
            <a:ext cx="6528775" cy="1889979"/>
            <a:chOff x="5163567" y="177825"/>
            <a:chExt cx="6528775" cy="1889979"/>
          </a:xfrm>
        </p:grpSpPr>
        <p:pic>
          <p:nvPicPr>
            <p:cNvPr id="5" name="Picture 4" descr="A picture containing orange, sitting, water, large&#10;&#10;Description automatically generated">
              <a:extLst>
                <a:ext uri="{FF2B5EF4-FFF2-40B4-BE49-F238E27FC236}">
                  <a16:creationId xmlns:a16="http://schemas.microsoft.com/office/drawing/2014/main" id="{9758E942-A198-C64F-8444-4462B51B4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06" t="7226" r="5711" b="6673"/>
            <a:stretch/>
          </p:blipFill>
          <p:spPr>
            <a:xfrm>
              <a:off x="7374732" y="231804"/>
              <a:ext cx="1800000" cy="1800000"/>
            </a:xfrm>
            <a:prstGeom prst="ellipse">
              <a:avLst/>
            </a:prstGeom>
          </p:spPr>
        </p:pic>
        <p:pic>
          <p:nvPicPr>
            <p:cNvPr id="16" name="Picture 15" descr="A picture containing orange, sitting, water, large&#10;&#10;Description automatically generated">
              <a:extLst>
                <a:ext uri="{FF2B5EF4-FFF2-40B4-BE49-F238E27FC236}">
                  <a16:creationId xmlns:a16="http://schemas.microsoft.com/office/drawing/2014/main" id="{5BD78176-E75E-DA4C-B832-2AFDEC073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06" t="7226" r="5711" b="6673"/>
            <a:stretch/>
          </p:blipFill>
          <p:spPr>
            <a:xfrm>
              <a:off x="5163567" y="231804"/>
              <a:ext cx="1800000" cy="1800000"/>
            </a:xfrm>
            <a:prstGeom prst="ellipse">
              <a:avLst/>
            </a:prstGeom>
          </p:spPr>
        </p:pic>
        <p:pic>
          <p:nvPicPr>
            <p:cNvPr id="31" name="Picture 30" descr="A picture containing sitting, dark, table, small&#10;&#10;Description automatically generated">
              <a:extLst>
                <a:ext uri="{FF2B5EF4-FFF2-40B4-BE49-F238E27FC236}">
                  <a16:creationId xmlns:a16="http://schemas.microsoft.com/office/drawing/2014/main" id="{8AF7C293-FA31-6B4B-B5E9-422DE45BE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80" t="10764" r="25080" b="17165"/>
            <a:stretch/>
          </p:blipFill>
          <p:spPr>
            <a:xfrm>
              <a:off x="7681178" y="195804"/>
              <a:ext cx="1872000" cy="1872000"/>
            </a:xfrm>
            <a:prstGeom prst="ellipse">
              <a:avLst/>
            </a:prstGeom>
          </p:spPr>
        </p:pic>
        <p:pic>
          <p:nvPicPr>
            <p:cNvPr id="32" name="Picture 31" descr="A picture containing sitting, dark, table, small&#10;&#10;Description automatically generated">
              <a:extLst>
                <a:ext uri="{FF2B5EF4-FFF2-40B4-BE49-F238E27FC236}">
                  <a16:creationId xmlns:a16="http://schemas.microsoft.com/office/drawing/2014/main" id="{BF14329C-2373-4542-86A7-ACCFFEB93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80" t="10764" r="25080" b="17165"/>
            <a:stretch/>
          </p:blipFill>
          <p:spPr>
            <a:xfrm>
              <a:off x="9820342" y="177825"/>
              <a:ext cx="1872000" cy="1872000"/>
            </a:xfrm>
            <a:prstGeom prst="ellipse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CF1E1C-131A-0B4E-8351-D609799C9E58}"/>
              </a:ext>
            </a:extLst>
          </p:cNvPr>
          <p:cNvGrpSpPr/>
          <p:nvPr/>
        </p:nvGrpSpPr>
        <p:grpSpPr>
          <a:xfrm>
            <a:off x="5163567" y="3634310"/>
            <a:ext cx="6564775" cy="1800000"/>
            <a:chOff x="5163567" y="3634310"/>
            <a:chExt cx="6564775" cy="1800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3EF1805-4E97-F04F-B5F5-B8C7C6F96448}"/>
                </a:ext>
              </a:extLst>
            </p:cNvPr>
            <p:cNvGrpSpPr/>
            <p:nvPr/>
          </p:nvGrpSpPr>
          <p:grpSpPr>
            <a:xfrm>
              <a:off x="9928342" y="3634310"/>
              <a:ext cx="1800000" cy="1800000"/>
              <a:chOff x="9928342" y="3617670"/>
              <a:chExt cx="1800000" cy="1800000"/>
            </a:xfrm>
          </p:grpSpPr>
          <p:pic>
            <p:nvPicPr>
              <p:cNvPr id="22" name="Picture 21" descr="A picture containing orange, sitting, water, large&#10;&#10;Description automatically generated">
                <a:extLst>
                  <a:ext uri="{FF2B5EF4-FFF2-40B4-BE49-F238E27FC236}">
                    <a16:creationId xmlns:a16="http://schemas.microsoft.com/office/drawing/2014/main" id="{FE3F4BB9-83AC-D344-8C3D-5C2C96A6A3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506" t="7226" r="5711" b="6673"/>
              <a:stretch/>
            </p:blipFill>
            <p:spPr>
              <a:xfrm>
                <a:off x="9928342" y="3617670"/>
                <a:ext cx="1800000" cy="1800000"/>
              </a:xfrm>
              <a:prstGeom prst="ellipse">
                <a:avLst/>
              </a:prstGeom>
            </p:spPr>
          </p:pic>
          <p:pic>
            <p:nvPicPr>
              <p:cNvPr id="33" name="Picture 32" descr="A picture containing sitting, dark, table, small&#10;&#10;Description automatically generated">
                <a:extLst>
                  <a:ext uri="{FF2B5EF4-FFF2-40B4-BE49-F238E27FC236}">
                    <a16:creationId xmlns:a16="http://schemas.microsoft.com/office/drawing/2014/main" id="{68D40D95-C398-744E-921A-9751FCF77B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5080" t="10764" r="25080" b="17165"/>
              <a:stretch/>
            </p:blipFill>
            <p:spPr>
              <a:xfrm>
                <a:off x="9964342" y="3653670"/>
                <a:ext cx="1728000" cy="1728000"/>
              </a:xfrm>
              <a:prstGeom prst="ellipse">
                <a:avLst/>
              </a:prstGeom>
            </p:spPr>
          </p:pic>
        </p:grpSp>
        <p:pic>
          <p:nvPicPr>
            <p:cNvPr id="13" name="Picture 12" descr="A picture containing orange, sitting, water, large&#10;&#10;Description automatically generated">
              <a:extLst>
                <a:ext uri="{FF2B5EF4-FFF2-40B4-BE49-F238E27FC236}">
                  <a16:creationId xmlns:a16="http://schemas.microsoft.com/office/drawing/2014/main" id="{F8580CBD-DE0E-214B-9F06-9EF1A68A4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06" t="7226" r="5711" b="6673"/>
            <a:stretch/>
          </p:blipFill>
          <p:spPr>
            <a:xfrm>
              <a:off x="5163567" y="3634310"/>
              <a:ext cx="1800000" cy="1800000"/>
            </a:xfrm>
            <a:prstGeom prst="ellipse">
              <a:avLst/>
            </a:prstGeom>
          </p:spPr>
        </p:pic>
        <p:pic>
          <p:nvPicPr>
            <p:cNvPr id="19" name="Picture 18" descr="A picture containing orange, sitting, water, large&#10;&#10;Description automatically generated">
              <a:extLst>
                <a:ext uri="{FF2B5EF4-FFF2-40B4-BE49-F238E27FC236}">
                  <a16:creationId xmlns:a16="http://schemas.microsoft.com/office/drawing/2014/main" id="{6256C7CE-40EE-F14E-84E9-9272A65C7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06" t="7226" r="5711" b="6673"/>
            <a:stretch/>
          </p:blipFill>
          <p:spPr>
            <a:xfrm>
              <a:off x="7410732" y="3634310"/>
              <a:ext cx="1800000" cy="1800000"/>
            </a:xfrm>
            <a:prstGeom prst="ellipse">
              <a:avLst/>
            </a:prstGeom>
          </p:spPr>
        </p:pic>
        <p:pic>
          <p:nvPicPr>
            <p:cNvPr id="34" name="Picture 33" descr="A picture containing sitting, dark, table, small&#10;&#10;Description automatically generated">
              <a:extLst>
                <a:ext uri="{FF2B5EF4-FFF2-40B4-BE49-F238E27FC236}">
                  <a16:creationId xmlns:a16="http://schemas.microsoft.com/office/drawing/2014/main" id="{4498CCE7-8F47-2B40-B19B-18DE616FD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80" t="10764" r="25080" b="17165"/>
            <a:stretch/>
          </p:blipFill>
          <p:spPr>
            <a:xfrm>
              <a:off x="7753178" y="3670310"/>
              <a:ext cx="1728000" cy="1728000"/>
            </a:xfrm>
            <a:prstGeom prst="ellipse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E29100-F14E-684B-91BC-ABA5E78EF042}"/>
              </a:ext>
            </a:extLst>
          </p:cNvPr>
          <p:cNvSpPr txBox="1"/>
          <p:nvPr/>
        </p:nvSpPr>
        <p:spPr>
          <a:xfrm>
            <a:off x="256478" y="3049535"/>
            <a:ext cx="4240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Magnitude = </a:t>
            </a:r>
            <a:r>
              <a:rPr lang="en-US" sz="3200" dirty="0" err="1">
                <a:solidFill>
                  <a:srgbClr val="00B050"/>
                </a:solidFill>
              </a:rPr>
              <a:t>R</a:t>
            </a:r>
            <a:r>
              <a:rPr lang="en-US" sz="3200" baseline="-25000" dirty="0" err="1">
                <a:solidFill>
                  <a:srgbClr val="00B050"/>
                </a:solidFill>
              </a:rPr>
              <a:t>moon</a:t>
            </a:r>
            <a:r>
              <a:rPr lang="en-US" sz="3200" dirty="0">
                <a:solidFill>
                  <a:srgbClr val="00B050"/>
                </a:solidFill>
              </a:rPr>
              <a:t> / </a:t>
            </a:r>
            <a:r>
              <a:rPr lang="en-US" sz="3200" dirty="0" err="1">
                <a:solidFill>
                  <a:srgbClr val="00B050"/>
                </a:solidFill>
              </a:rPr>
              <a:t>R</a:t>
            </a:r>
            <a:r>
              <a:rPr lang="en-US" sz="3200" baseline="-25000" dirty="0" err="1">
                <a:solidFill>
                  <a:srgbClr val="00B050"/>
                </a:solidFill>
              </a:rPr>
              <a:t>sun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CC219-1684-4048-A5CB-662F4210CE60}"/>
              </a:ext>
            </a:extLst>
          </p:cNvPr>
          <p:cNvSpPr txBox="1"/>
          <p:nvPr/>
        </p:nvSpPr>
        <p:spPr>
          <a:xfrm>
            <a:off x="7292694" y="2728937"/>
            <a:ext cx="218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Partial Eclipse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D4570-F4DB-FE42-9B6B-7C97DFF503A8}"/>
              </a:ext>
            </a:extLst>
          </p:cNvPr>
          <p:cNvSpPr txBox="1"/>
          <p:nvPr/>
        </p:nvSpPr>
        <p:spPr>
          <a:xfrm>
            <a:off x="7292694" y="5747396"/>
            <a:ext cx="218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Partial Eclipse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21BDD3-EC10-DF45-98D1-5677C4DE687B}"/>
              </a:ext>
            </a:extLst>
          </p:cNvPr>
          <p:cNvSpPr txBox="1"/>
          <p:nvPr/>
        </p:nvSpPr>
        <p:spPr>
          <a:xfrm>
            <a:off x="9691812" y="2707078"/>
            <a:ext cx="1959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Total Eclipse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EF3A0B-5A28-3B4E-A317-5416A8E80AC6}"/>
              </a:ext>
            </a:extLst>
          </p:cNvPr>
          <p:cNvSpPr txBox="1"/>
          <p:nvPr/>
        </p:nvSpPr>
        <p:spPr>
          <a:xfrm>
            <a:off x="9779416" y="5747396"/>
            <a:ext cx="241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Annular Eclipse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C32042-96FF-7447-9DCE-20592E7ADE56}"/>
              </a:ext>
            </a:extLst>
          </p:cNvPr>
          <p:cNvSpPr txBox="1"/>
          <p:nvPr/>
        </p:nvSpPr>
        <p:spPr>
          <a:xfrm>
            <a:off x="0" y="11087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Total Solar Eclipse vs Annular Solar Eclipse</a:t>
            </a:r>
          </a:p>
        </p:txBody>
      </p:sp>
    </p:spTree>
    <p:extLst>
      <p:ext uri="{BB962C8B-B14F-4D97-AF65-F5344CB8AC3E}">
        <p14:creationId xmlns:p14="http://schemas.microsoft.com/office/powerpoint/2010/main" val="141960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E9A0F7-7B6B-534F-82CE-D0E41734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330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2020 Annular Solar Eclipse vs 2017 Total Solar Eclipse </a:t>
            </a: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88F77114-C89D-4045-9D46-8EB7DBDF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87" r="-1" b="19886"/>
          <a:stretch/>
        </p:blipFill>
        <p:spPr>
          <a:xfrm>
            <a:off x="144966" y="1112484"/>
            <a:ext cx="6286669" cy="2716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5EB07C-60EF-6E46-AACD-D78B15188788}"/>
              </a:ext>
            </a:extLst>
          </p:cNvPr>
          <p:cNvSpPr txBox="1"/>
          <p:nvPr/>
        </p:nvSpPr>
        <p:spPr>
          <a:xfrm>
            <a:off x="1272618" y="605712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June 21, 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0B819C-1957-084D-BC83-1ED69138F6B2}"/>
              </a:ext>
            </a:extLst>
          </p:cNvPr>
          <p:cNvSpPr txBox="1"/>
          <p:nvPr/>
        </p:nvSpPr>
        <p:spPr>
          <a:xfrm>
            <a:off x="7929469" y="570919"/>
            <a:ext cx="2909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August 21,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D0191B-97C9-E44B-95D9-EF403C2F84B2}"/>
              </a:ext>
            </a:extLst>
          </p:cNvPr>
          <p:cNvSpPr txBox="1"/>
          <p:nvPr/>
        </p:nvSpPr>
        <p:spPr>
          <a:xfrm>
            <a:off x="107795" y="4250061"/>
            <a:ext cx="54222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2017 eclipse, about 10% reduction in spectrally integrated reflectance over Casper, WY and Columbia, MO from EPIC (Herman et al., 2018)</a:t>
            </a:r>
          </a:p>
          <a:p>
            <a:endParaRPr lang="en-US" sz="2000" dirty="0"/>
          </a:p>
          <a:p>
            <a:r>
              <a:rPr lang="en-US" sz="2000" dirty="0"/>
              <a:t>What can we learn from June 21, 2020 solar eclipse?</a:t>
            </a:r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431A3926-164F-E446-95B3-70434EC0D0B4}"/>
              </a:ext>
            </a:extLst>
          </p:cNvPr>
          <p:cNvSpPr/>
          <p:nvPr/>
        </p:nvSpPr>
        <p:spPr>
          <a:xfrm>
            <a:off x="107795" y="4204010"/>
            <a:ext cx="11976409" cy="2515075"/>
          </a:xfrm>
          <a:prstGeom prst="frame">
            <a:avLst>
              <a:gd name="adj1" fmla="val 8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E3C5B6-9B46-2D49-B99F-B0CAE44B2779}"/>
              </a:ext>
            </a:extLst>
          </p:cNvPr>
          <p:cNvGrpSpPr/>
          <p:nvPr/>
        </p:nvGrpSpPr>
        <p:grpSpPr>
          <a:xfrm>
            <a:off x="6646620" y="1112484"/>
            <a:ext cx="5516160" cy="2758080"/>
            <a:chOff x="6646620" y="1112484"/>
            <a:chExt cx="5516160" cy="2758080"/>
          </a:xfrm>
        </p:grpSpPr>
        <p:pic>
          <p:nvPicPr>
            <p:cNvPr id="21" name="Picture 20" descr="A picture containing bird, flock, sheep, flying&#10;&#10;Description automatically generated">
              <a:extLst>
                <a:ext uri="{FF2B5EF4-FFF2-40B4-BE49-F238E27FC236}">
                  <a16:creationId xmlns:a16="http://schemas.microsoft.com/office/drawing/2014/main" id="{204BBE2A-36C4-634F-B231-7E9D5ABD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620" y="1112484"/>
              <a:ext cx="5516160" cy="275808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517EC2-B07F-4D42-BCBC-9CF572CAAB6A}"/>
                </a:ext>
              </a:extLst>
            </p:cNvPr>
            <p:cNvGrpSpPr/>
            <p:nvPr/>
          </p:nvGrpSpPr>
          <p:grpSpPr>
            <a:xfrm>
              <a:off x="9782415" y="2187513"/>
              <a:ext cx="143510" cy="144780"/>
              <a:chOff x="0" y="0"/>
              <a:chExt cx="143510" cy="144780"/>
            </a:xfrm>
          </p:grpSpPr>
          <p:sp>
            <p:nvSpPr>
              <p:cNvPr id="39" name="Teardrop 38">
                <a:extLst>
                  <a:ext uri="{FF2B5EF4-FFF2-40B4-BE49-F238E27FC236}">
                    <a16:creationId xmlns:a16="http://schemas.microsoft.com/office/drawing/2014/main" id="{603DAB93-920E-CA44-B268-1AAA883019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083148">
                <a:off x="-635" y="635"/>
                <a:ext cx="144780" cy="143510"/>
              </a:xfrm>
              <a:prstGeom prst="teardrop">
                <a:avLst>
                  <a:gd name="adj" fmla="val 200000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89B1292-34A0-2448-AF08-32761B40EF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545" y="43815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374A6D0-39CF-BC4E-8B76-12ABBB72353F}"/>
                </a:ext>
              </a:extLst>
            </p:cNvPr>
            <p:cNvGrpSpPr/>
            <p:nvPr/>
          </p:nvGrpSpPr>
          <p:grpSpPr>
            <a:xfrm>
              <a:off x="8711480" y="1726613"/>
              <a:ext cx="143510" cy="144780"/>
              <a:chOff x="0" y="0"/>
              <a:chExt cx="143510" cy="144780"/>
            </a:xfrm>
          </p:grpSpPr>
          <p:sp>
            <p:nvSpPr>
              <p:cNvPr id="37" name="Teardrop 36">
                <a:extLst>
                  <a:ext uri="{FF2B5EF4-FFF2-40B4-BE49-F238E27FC236}">
                    <a16:creationId xmlns:a16="http://schemas.microsoft.com/office/drawing/2014/main" id="{B8A99388-C77B-084A-99B9-396D3ED5FE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083148">
                <a:off x="-635" y="635"/>
                <a:ext cx="144780" cy="143510"/>
              </a:xfrm>
              <a:prstGeom prst="teardrop">
                <a:avLst>
                  <a:gd name="adj" fmla="val 200000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1AF289C-A033-FD49-AE40-A45A72A9FE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545" y="43815"/>
                <a:ext cx="54000" cy="54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3EA43CD-4042-354E-B403-D2A950548BC9}"/>
              </a:ext>
            </a:extLst>
          </p:cNvPr>
          <p:cNvSpPr txBox="1"/>
          <p:nvPr/>
        </p:nvSpPr>
        <p:spPr>
          <a:xfrm>
            <a:off x="7967289" y="186199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C24C0"/>
                </a:solidFill>
              </a:rPr>
              <a:t>Casper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E4C45B-88B1-614E-A8CC-98DA5281481E}"/>
              </a:ext>
            </a:extLst>
          </p:cNvPr>
          <p:cNvSpPr txBox="1"/>
          <p:nvPr/>
        </p:nvSpPr>
        <p:spPr>
          <a:xfrm>
            <a:off x="8808025" y="2348714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C24C0"/>
                </a:solidFill>
              </a:rPr>
              <a:t>Columbia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F67BC3E-9BDD-CA45-BDC3-4E5B6205AD94}"/>
              </a:ext>
            </a:extLst>
          </p:cNvPr>
          <p:cNvGrpSpPr/>
          <p:nvPr/>
        </p:nvGrpSpPr>
        <p:grpSpPr>
          <a:xfrm>
            <a:off x="5341434" y="4250062"/>
            <a:ext cx="6742770" cy="2469023"/>
            <a:chOff x="5341434" y="4250062"/>
            <a:chExt cx="6742770" cy="24690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1388E4-BE50-9C43-8DF8-C60992E7C56E}"/>
                </a:ext>
              </a:extLst>
            </p:cNvPr>
            <p:cNvSpPr txBox="1"/>
            <p:nvPr/>
          </p:nvSpPr>
          <p:spPr>
            <a:xfrm>
              <a:off x="6333599" y="6349753"/>
              <a:ext cx="1800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Wavelength [nm]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7F7228-8F4D-A14D-ACBB-437D9476671D}"/>
                </a:ext>
              </a:extLst>
            </p:cNvPr>
            <p:cNvSpPr txBox="1"/>
            <p:nvPr/>
          </p:nvSpPr>
          <p:spPr>
            <a:xfrm>
              <a:off x="9282430" y="6349753"/>
              <a:ext cx="1800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Wavelength [nm]</a:t>
              </a:r>
            </a:p>
          </p:txBody>
        </p:sp>
        <p:pic>
          <p:nvPicPr>
            <p:cNvPr id="46" name="Picture 45" descr="Chart, line chart&#10;&#10;Description automatically generated">
              <a:extLst>
                <a:ext uri="{FF2B5EF4-FFF2-40B4-BE49-F238E27FC236}">
                  <a16:creationId xmlns:a16="http://schemas.microsoft.com/office/drawing/2014/main" id="{690A74ED-C7ED-B949-B55E-5B77ED3D3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1434" y="4250062"/>
              <a:ext cx="6742770" cy="2121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34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84CB0AF-AC4F-BC48-9ABC-92B44406817E}"/>
              </a:ext>
            </a:extLst>
          </p:cNvPr>
          <p:cNvSpPr txBox="1"/>
          <p:nvPr/>
        </p:nvSpPr>
        <p:spPr>
          <a:xfrm>
            <a:off x="1" y="65196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2017 Eclipse vs Non-Eclipse EPIC Images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1388907-FA8B-674D-A99C-7AC56D421F6E}"/>
              </a:ext>
            </a:extLst>
          </p:cNvPr>
          <p:cNvGrpSpPr/>
          <p:nvPr/>
        </p:nvGrpSpPr>
        <p:grpSpPr>
          <a:xfrm>
            <a:off x="4407677" y="495829"/>
            <a:ext cx="3051003" cy="6362171"/>
            <a:chOff x="3894722" y="495829"/>
            <a:chExt cx="3051003" cy="63621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DCBEBC-0E17-E045-84D8-024449CE10EB}"/>
                </a:ext>
              </a:extLst>
            </p:cNvPr>
            <p:cNvSpPr txBox="1"/>
            <p:nvPr/>
          </p:nvSpPr>
          <p:spPr>
            <a:xfrm>
              <a:off x="4491443" y="495829"/>
              <a:ext cx="18575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Casper, WY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BFED9B1-3E1B-254F-8BDB-5B3DC3B11346}"/>
                </a:ext>
              </a:extLst>
            </p:cNvPr>
            <p:cNvGrpSpPr/>
            <p:nvPr/>
          </p:nvGrpSpPr>
          <p:grpSpPr>
            <a:xfrm>
              <a:off x="3898819" y="1038764"/>
              <a:ext cx="3042809" cy="2880000"/>
              <a:chOff x="2333015" y="938405"/>
              <a:chExt cx="3042809" cy="2880000"/>
            </a:xfrm>
          </p:grpSpPr>
          <p:pic>
            <p:nvPicPr>
              <p:cNvPr id="4" name="Picture 3" descr="A picture containing table, sitting, plate, small&#10;&#10;Description automatically generated">
                <a:extLst>
                  <a:ext uri="{FF2B5EF4-FFF2-40B4-BE49-F238E27FC236}">
                    <a16:creationId xmlns:a16="http://schemas.microsoft.com/office/drawing/2014/main" id="{79AE09BB-3AE3-4A48-BC86-D713E5B05E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412" t="12997" r="10253" b="10427"/>
              <a:stretch/>
            </p:blipFill>
            <p:spPr>
              <a:xfrm>
                <a:off x="2354450" y="938405"/>
                <a:ext cx="3021374" cy="288000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8B6EA-B1D0-D646-9714-51CBABB77A4A}"/>
                  </a:ext>
                </a:extLst>
              </p:cNvPr>
              <p:cNvSpPr txBox="1"/>
              <p:nvPr/>
            </p:nvSpPr>
            <p:spPr>
              <a:xfrm>
                <a:off x="2333015" y="3356740"/>
                <a:ext cx="18551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17:44:50 UTC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DB8A14-354F-4F4D-B02B-C8AB395A5A25}"/>
                  </a:ext>
                </a:extLst>
              </p:cNvPr>
              <p:cNvSpPr txBox="1"/>
              <p:nvPr/>
            </p:nvSpPr>
            <p:spPr>
              <a:xfrm>
                <a:off x="2356758" y="938405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08/21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D5F7101-3EEA-CC46-A6DC-1E76126DF8A4}"/>
                </a:ext>
              </a:extLst>
            </p:cNvPr>
            <p:cNvGrpSpPr/>
            <p:nvPr/>
          </p:nvGrpSpPr>
          <p:grpSpPr>
            <a:xfrm>
              <a:off x="3894722" y="3978000"/>
              <a:ext cx="3051003" cy="2880000"/>
              <a:chOff x="2319989" y="3978000"/>
              <a:chExt cx="3051003" cy="2880000"/>
            </a:xfrm>
          </p:grpSpPr>
          <p:pic>
            <p:nvPicPr>
              <p:cNvPr id="7" name="Picture 6" descr="A picture containing satellite, table, holding, hand&#10;&#10;Description automatically generated">
                <a:extLst>
                  <a:ext uri="{FF2B5EF4-FFF2-40B4-BE49-F238E27FC236}">
                    <a16:creationId xmlns:a16="http://schemas.microsoft.com/office/drawing/2014/main" id="{07B9E0A5-B46D-0841-9F40-DC87AF86F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612" t="13304" r="9612" b="10119"/>
              <a:stretch/>
            </p:blipFill>
            <p:spPr>
              <a:xfrm>
                <a:off x="2333015" y="3978000"/>
                <a:ext cx="3037977" cy="2880000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F02EABC-E448-554A-9EDA-143E86631A43}"/>
                  </a:ext>
                </a:extLst>
              </p:cNvPr>
              <p:cNvSpPr txBox="1"/>
              <p:nvPr/>
            </p:nvSpPr>
            <p:spPr>
              <a:xfrm>
                <a:off x="2354450" y="6396335"/>
                <a:ext cx="18551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17:54:36 UTC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46AE76E-1B32-314D-A793-6B4389E41FEF}"/>
                  </a:ext>
                </a:extLst>
              </p:cNvPr>
              <p:cNvSpPr txBox="1"/>
              <p:nvPr/>
            </p:nvSpPr>
            <p:spPr>
              <a:xfrm>
                <a:off x="2319989" y="3978000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08/23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0A1577-5950-2046-906D-3AA5F9DE0627}"/>
              </a:ext>
            </a:extLst>
          </p:cNvPr>
          <p:cNvGrpSpPr/>
          <p:nvPr/>
        </p:nvGrpSpPr>
        <p:grpSpPr>
          <a:xfrm>
            <a:off x="8576898" y="515544"/>
            <a:ext cx="3042309" cy="6316676"/>
            <a:chOff x="8476539" y="515544"/>
            <a:chExt cx="3042309" cy="631667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058BC9-0F24-E54C-A9CC-6B473CBA814E}"/>
                </a:ext>
              </a:extLst>
            </p:cNvPr>
            <p:cNvSpPr txBox="1"/>
            <p:nvPr/>
          </p:nvSpPr>
          <p:spPr>
            <a:xfrm>
              <a:off x="8737855" y="515544"/>
              <a:ext cx="23294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Columbia, MO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1D86386-58AD-E140-9270-39E189445648}"/>
                </a:ext>
              </a:extLst>
            </p:cNvPr>
            <p:cNvGrpSpPr/>
            <p:nvPr/>
          </p:nvGrpSpPr>
          <p:grpSpPr>
            <a:xfrm>
              <a:off x="8476539" y="1016462"/>
              <a:ext cx="3031158" cy="2880000"/>
              <a:chOff x="7617896" y="938405"/>
              <a:chExt cx="3031158" cy="2880000"/>
            </a:xfrm>
          </p:grpSpPr>
          <p:pic>
            <p:nvPicPr>
              <p:cNvPr id="25" name="Picture 24" descr="A picture containing table, sitting, glass, small&#10;&#10;Description automatically generated">
                <a:extLst>
                  <a:ext uri="{FF2B5EF4-FFF2-40B4-BE49-F238E27FC236}">
                    <a16:creationId xmlns:a16="http://schemas.microsoft.com/office/drawing/2014/main" id="{DB0186D6-78A8-7249-B306-274CE3F202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0020" t="13304" r="10374" b="10123"/>
              <a:stretch/>
            </p:blipFill>
            <p:spPr>
              <a:xfrm>
                <a:off x="7655067" y="938405"/>
                <a:ext cx="2993987" cy="28800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875F708-C869-5940-9551-9277B5E1737D}"/>
                  </a:ext>
                </a:extLst>
              </p:cNvPr>
              <p:cNvSpPr txBox="1"/>
              <p:nvPr/>
            </p:nvSpPr>
            <p:spPr>
              <a:xfrm>
                <a:off x="7632746" y="3356739"/>
                <a:ext cx="18551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18:14:50 UTC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C022D2-0FFE-3D48-8C13-D9BE7E4E7BF8}"/>
                  </a:ext>
                </a:extLst>
              </p:cNvPr>
              <p:cNvSpPr txBox="1"/>
              <p:nvPr/>
            </p:nvSpPr>
            <p:spPr>
              <a:xfrm>
                <a:off x="7617896" y="964972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08/21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50F5FEB-8215-654F-A89D-34B588D36EE6}"/>
                </a:ext>
              </a:extLst>
            </p:cNvPr>
            <p:cNvGrpSpPr/>
            <p:nvPr/>
          </p:nvGrpSpPr>
          <p:grpSpPr>
            <a:xfrm>
              <a:off x="8487690" y="3910804"/>
              <a:ext cx="3031158" cy="2921416"/>
              <a:chOff x="7617896" y="3910804"/>
              <a:chExt cx="3031158" cy="2921416"/>
            </a:xfrm>
          </p:grpSpPr>
          <p:pic>
            <p:nvPicPr>
              <p:cNvPr id="26" name="Picture 25" descr="A picture containing table, sitting, glass, small&#10;&#10;Description automatically generated">
                <a:extLst>
                  <a:ext uri="{FF2B5EF4-FFF2-40B4-BE49-F238E27FC236}">
                    <a16:creationId xmlns:a16="http://schemas.microsoft.com/office/drawing/2014/main" id="{95B31459-3A58-C34C-B3E8-102CD3E910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9851" t="13459" r="10108" b="10118"/>
              <a:stretch/>
            </p:blipFill>
            <p:spPr>
              <a:xfrm>
                <a:off x="7632746" y="3952220"/>
                <a:ext cx="3016308" cy="288000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24438A-E14E-0442-B67D-0F91678AC078}"/>
                  </a:ext>
                </a:extLst>
              </p:cNvPr>
              <p:cNvSpPr txBox="1"/>
              <p:nvPr/>
            </p:nvSpPr>
            <p:spPr>
              <a:xfrm>
                <a:off x="7617896" y="6331139"/>
                <a:ext cx="18551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18:03:59 UTC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E4D1F6-2BA4-E548-A6C6-20BB23709E9D}"/>
                  </a:ext>
                </a:extLst>
              </p:cNvPr>
              <p:cNvSpPr txBox="1"/>
              <p:nvPr/>
            </p:nvSpPr>
            <p:spPr>
              <a:xfrm>
                <a:off x="7617896" y="3910804"/>
                <a:ext cx="9252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08/20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D8CF720-39BF-8848-8365-0C7BEE888254}"/>
              </a:ext>
            </a:extLst>
          </p:cNvPr>
          <p:cNvSpPr txBox="1"/>
          <p:nvPr/>
        </p:nvSpPr>
        <p:spPr>
          <a:xfrm>
            <a:off x="0" y="2279588"/>
            <a:ext cx="44076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Day-to-day variabilities of EPIC image are small except in Moon’s shadow, allowing us to examine the impact of solar eclipse on global average reflected solar radiation.</a:t>
            </a:r>
          </a:p>
        </p:txBody>
      </p:sp>
    </p:spTree>
    <p:extLst>
      <p:ext uri="{BB962C8B-B14F-4D97-AF65-F5344CB8AC3E}">
        <p14:creationId xmlns:p14="http://schemas.microsoft.com/office/powerpoint/2010/main" val="4264027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C6D46C4-0ED8-E349-B312-D863327BB9F8}"/>
              </a:ext>
            </a:extLst>
          </p:cNvPr>
          <p:cNvGrpSpPr/>
          <p:nvPr/>
        </p:nvGrpSpPr>
        <p:grpSpPr>
          <a:xfrm>
            <a:off x="706518" y="765506"/>
            <a:ext cx="10997745" cy="2991288"/>
            <a:chOff x="706518" y="765506"/>
            <a:chExt cx="10997745" cy="2991288"/>
          </a:xfrm>
        </p:grpSpPr>
        <p:pic>
          <p:nvPicPr>
            <p:cNvPr id="3" name="Picture 2" descr="A picture containing table, sitting, small, dark&#10;&#10;Description automatically generated">
              <a:extLst>
                <a:ext uri="{FF2B5EF4-FFF2-40B4-BE49-F238E27FC236}">
                  <a16:creationId xmlns:a16="http://schemas.microsoft.com/office/drawing/2014/main" id="{E7F8F70F-96FF-A645-AF15-377EC5CF6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420" t="14874" r="10259" b="9766"/>
            <a:stretch/>
          </p:blipFill>
          <p:spPr>
            <a:xfrm>
              <a:off x="741466" y="793335"/>
              <a:ext cx="3069546" cy="288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12D645-D3A1-2F4C-868A-091F9348C8B3}"/>
                </a:ext>
              </a:extLst>
            </p:cNvPr>
            <p:cNvSpPr txBox="1"/>
            <p:nvPr/>
          </p:nvSpPr>
          <p:spPr>
            <a:xfrm>
              <a:off x="706518" y="3295129"/>
              <a:ext cx="1462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05:26 UTC</a:t>
              </a:r>
            </a:p>
          </p:txBody>
        </p:sp>
        <p:pic>
          <p:nvPicPr>
            <p:cNvPr id="8" name="Picture 7" descr="A picture containing table, sitting, small, holding&#10;&#10;Description automatically generated">
              <a:extLst>
                <a:ext uri="{FF2B5EF4-FFF2-40B4-BE49-F238E27FC236}">
                  <a16:creationId xmlns:a16="http://schemas.microsoft.com/office/drawing/2014/main" id="{5BFA29C8-E3C1-A34C-9D23-DF9675AEA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22" t="14673" r="8771" b="9282"/>
            <a:stretch/>
          </p:blipFill>
          <p:spPr>
            <a:xfrm>
              <a:off x="4585776" y="765506"/>
              <a:ext cx="3128501" cy="2880000"/>
            </a:xfrm>
            <a:prstGeom prst="rect">
              <a:avLst/>
            </a:prstGeom>
          </p:spPr>
        </p:pic>
        <p:pic>
          <p:nvPicPr>
            <p:cNvPr id="10" name="Picture 9" descr="A picture containing table, sitting, small, hand&#10;&#10;Description automatically generated">
              <a:extLst>
                <a:ext uri="{FF2B5EF4-FFF2-40B4-BE49-F238E27FC236}">
                  <a16:creationId xmlns:a16="http://schemas.microsoft.com/office/drawing/2014/main" id="{D710EB44-8A89-D54A-9342-BCDE0A0AD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91" t="15333" r="8430" b="9306"/>
            <a:stretch/>
          </p:blipFill>
          <p:spPr>
            <a:xfrm>
              <a:off x="8556081" y="765506"/>
              <a:ext cx="3148182" cy="288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09121E-914A-C941-9A82-E4DF1467F5F3}"/>
                </a:ext>
              </a:extLst>
            </p:cNvPr>
            <p:cNvSpPr txBox="1"/>
            <p:nvPr/>
          </p:nvSpPr>
          <p:spPr>
            <a:xfrm>
              <a:off x="4501034" y="3280728"/>
              <a:ext cx="1462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06:31 UTC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32FF6B-55BE-9744-B3B7-452CFA529D30}"/>
                </a:ext>
              </a:extLst>
            </p:cNvPr>
            <p:cNvSpPr txBox="1"/>
            <p:nvPr/>
          </p:nvSpPr>
          <p:spPr>
            <a:xfrm>
              <a:off x="8489041" y="3252409"/>
              <a:ext cx="1462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07:37 UTC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78D936-2895-ED48-96CD-261E3870034F}"/>
              </a:ext>
            </a:extLst>
          </p:cNvPr>
          <p:cNvGrpSpPr/>
          <p:nvPr/>
        </p:nvGrpSpPr>
        <p:grpSpPr>
          <a:xfrm>
            <a:off x="632109" y="3890591"/>
            <a:ext cx="11072158" cy="2980652"/>
            <a:chOff x="632109" y="3890591"/>
            <a:chExt cx="11072158" cy="2980652"/>
          </a:xfrm>
        </p:grpSpPr>
        <p:pic>
          <p:nvPicPr>
            <p:cNvPr id="6" name="Picture 5" descr="A picture containing satellite, nature, table, sitting&#10;&#10;Description automatically generated">
              <a:extLst>
                <a:ext uri="{FF2B5EF4-FFF2-40B4-BE49-F238E27FC236}">
                  <a16:creationId xmlns:a16="http://schemas.microsoft.com/office/drawing/2014/main" id="{EAF639C0-10D1-5043-8F04-AC540B80B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620" t="14874" r="9231" b="9766"/>
            <a:stretch/>
          </p:blipFill>
          <p:spPr>
            <a:xfrm>
              <a:off x="706518" y="3899943"/>
              <a:ext cx="3139441" cy="288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63B6F9-949A-C64C-A358-694BEE443B76}"/>
                </a:ext>
              </a:extLst>
            </p:cNvPr>
            <p:cNvSpPr txBox="1"/>
            <p:nvPr/>
          </p:nvSpPr>
          <p:spPr>
            <a:xfrm>
              <a:off x="632109" y="6409578"/>
              <a:ext cx="1462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05:17 UTC</a:t>
              </a:r>
            </a:p>
          </p:txBody>
        </p:sp>
        <p:pic>
          <p:nvPicPr>
            <p:cNvPr id="9" name="Picture 8" descr="A picture containing table, sitting, dark, small&#10;&#10;Description automatically generated">
              <a:extLst>
                <a:ext uri="{FF2B5EF4-FFF2-40B4-BE49-F238E27FC236}">
                  <a16:creationId xmlns:a16="http://schemas.microsoft.com/office/drawing/2014/main" id="{E01F6B96-FFDA-104A-B141-7ACDA0762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619" t="15357" r="8774" b="9282"/>
            <a:stretch/>
          </p:blipFill>
          <p:spPr>
            <a:xfrm>
              <a:off x="4571565" y="3899943"/>
              <a:ext cx="3156923" cy="2880000"/>
            </a:xfrm>
            <a:prstGeom prst="rect">
              <a:avLst/>
            </a:prstGeom>
          </p:spPr>
        </p:pic>
        <p:pic>
          <p:nvPicPr>
            <p:cNvPr id="13" name="Picture 12" descr="A picture containing table, sitting, small, glass&#10;&#10;Description automatically generated">
              <a:extLst>
                <a:ext uri="{FF2B5EF4-FFF2-40B4-BE49-F238E27FC236}">
                  <a16:creationId xmlns:a16="http://schemas.microsoft.com/office/drawing/2014/main" id="{3BB581F4-640C-AE4D-957A-2F7D960E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431" t="15333" r="9192" b="9306"/>
            <a:stretch/>
          </p:blipFill>
          <p:spPr>
            <a:xfrm>
              <a:off x="8556078" y="3890591"/>
              <a:ext cx="3148189" cy="288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A917C5-34F9-9F4B-917F-C18AA68A96A5}"/>
                </a:ext>
              </a:extLst>
            </p:cNvPr>
            <p:cNvSpPr txBox="1"/>
            <p:nvPr/>
          </p:nvSpPr>
          <p:spPr>
            <a:xfrm>
              <a:off x="4571565" y="6393572"/>
              <a:ext cx="1462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06:22 UTC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0971DC-69BF-6048-BC61-8152B0F623A4}"/>
                </a:ext>
              </a:extLst>
            </p:cNvPr>
            <p:cNvSpPr txBox="1"/>
            <p:nvPr/>
          </p:nvSpPr>
          <p:spPr>
            <a:xfrm>
              <a:off x="8511021" y="6379384"/>
              <a:ext cx="1462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07:28 UTC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2D4A735-FA02-364C-A3EC-E35B01CFF1AC}"/>
              </a:ext>
            </a:extLst>
          </p:cNvPr>
          <p:cNvSpPr txBox="1"/>
          <p:nvPr/>
        </p:nvSpPr>
        <p:spPr>
          <a:xfrm>
            <a:off x="1" y="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2020 Eclipse (June 21) vs Non-Eclipse (June 22) EPIC Images</a:t>
            </a:r>
          </a:p>
        </p:txBody>
      </p:sp>
    </p:spTree>
    <p:extLst>
      <p:ext uri="{BB962C8B-B14F-4D97-AF65-F5344CB8AC3E}">
        <p14:creationId xmlns:p14="http://schemas.microsoft.com/office/powerpoint/2010/main" val="3873473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DB8A14-354F-4F4D-B02B-C8AB395A5A25}"/>
                  </a:ext>
                </a:extLst>
              </p:cNvPr>
              <p:cNvSpPr txBox="1"/>
              <p:nvPr/>
            </p:nvSpPr>
            <p:spPr>
              <a:xfrm>
                <a:off x="0" y="36491"/>
                <a:ext cx="12191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/>
                  <a:t>The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sz="3200" b="1" dirty="0"/>
                  <a:t> ∝ Average Radiation in the “Shadow Area” for Non-Eclipse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DB8A14-354F-4F4D-B02B-C8AB395A5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491"/>
                <a:ext cx="12191999" cy="584775"/>
              </a:xfrm>
              <a:prstGeom prst="rect">
                <a:avLst/>
              </a:prstGeom>
              <a:blipFill>
                <a:blip r:embed="rId2"/>
                <a:stretch>
                  <a:fillRect t="-12766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E2ED6-50F1-A44F-990C-5BEFAED02C09}"/>
                  </a:ext>
                </a:extLst>
              </p:cNvPr>
              <p:cNvSpPr txBox="1"/>
              <p:nvPr/>
            </p:nvSpPr>
            <p:spPr>
              <a:xfrm>
                <a:off x="3995882" y="937628"/>
                <a:ext cx="3316303" cy="75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𝑒𝑐𝑙𝑖𝑝𝑠𝑒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EE2ED6-50F1-A44F-990C-5BEFAED02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882" y="937628"/>
                <a:ext cx="3316303" cy="751424"/>
              </a:xfrm>
              <a:prstGeom prst="rect">
                <a:avLst/>
              </a:prstGeom>
              <a:blipFill>
                <a:blip r:embed="rId3"/>
                <a:stretch>
                  <a:fillRect l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62B6C6-FC7D-FD45-BAFD-9217F0CBC7FD}"/>
                  </a:ext>
                </a:extLst>
              </p:cNvPr>
              <p:cNvSpPr txBox="1"/>
              <p:nvPr/>
            </p:nvSpPr>
            <p:spPr>
              <a:xfrm>
                <a:off x="3776050" y="2485149"/>
                <a:ext cx="3755965" cy="751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𝑛𝑜𝑛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𝑒𝑐𝑙𝑖𝑝𝑠𝑒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E62B6C6-FC7D-FD45-BAFD-9217F0CBC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050" y="2485149"/>
                <a:ext cx="3755965" cy="751424"/>
              </a:xfrm>
              <a:prstGeom prst="rect">
                <a:avLst/>
              </a:prstGeom>
              <a:blipFill>
                <a:blip r:embed="rId4"/>
                <a:stretch>
                  <a:fillRect l="-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50F29F6F-881C-564E-9829-9BEBBE03C5CE}"/>
              </a:ext>
            </a:extLst>
          </p:cNvPr>
          <p:cNvGrpSpPr/>
          <p:nvPr/>
        </p:nvGrpSpPr>
        <p:grpSpPr>
          <a:xfrm>
            <a:off x="637710" y="637508"/>
            <a:ext cx="3128501" cy="2880000"/>
            <a:chOff x="6983784" y="961234"/>
            <a:chExt cx="3128501" cy="2880000"/>
          </a:xfrm>
        </p:grpSpPr>
        <p:pic>
          <p:nvPicPr>
            <p:cNvPr id="7" name="Picture 6" descr="A picture containing table, sitting, small, holding&#10;&#10;Description automatically generated">
              <a:extLst>
                <a:ext uri="{FF2B5EF4-FFF2-40B4-BE49-F238E27FC236}">
                  <a16:creationId xmlns:a16="http://schemas.microsoft.com/office/drawing/2014/main" id="{2506787B-DF6C-B74F-A5AF-399A4B78E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622" t="14673" r="8771" b="9282"/>
            <a:stretch/>
          </p:blipFill>
          <p:spPr>
            <a:xfrm>
              <a:off x="6983784" y="961234"/>
              <a:ext cx="3128501" cy="2880000"/>
            </a:xfrm>
            <a:prstGeom prst="rect">
              <a:avLst/>
            </a:prstGeom>
          </p:spPr>
        </p:pic>
        <p:sp>
          <p:nvSpPr>
            <p:cNvPr id="2" name="Donut 1">
              <a:extLst>
                <a:ext uri="{FF2B5EF4-FFF2-40B4-BE49-F238E27FC236}">
                  <a16:creationId xmlns:a16="http://schemas.microsoft.com/office/drawing/2014/main" id="{693841C0-3111-6145-BDCD-FF8134450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7688" y="1407011"/>
              <a:ext cx="1333419" cy="1332000"/>
            </a:xfrm>
            <a:prstGeom prst="donut">
              <a:avLst>
                <a:gd name="adj" fmla="val 204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23478D-7F3D-D246-BEA8-6B369851094F}"/>
              </a:ext>
            </a:extLst>
          </p:cNvPr>
          <p:cNvGrpSpPr/>
          <p:nvPr/>
        </p:nvGrpSpPr>
        <p:grpSpPr>
          <a:xfrm>
            <a:off x="7485742" y="672995"/>
            <a:ext cx="3156923" cy="2880000"/>
            <a:chOff x="6983784" y="3905286"/>
            <a:chExt cx="3156923" cy="2880000"/>
          </a:xfrm>
        </p:grpSpPr>
        <p:pic>
          <p:nvPicPr>
            <p:cNvPr id="8" name="Picture 7" descr="A picture containing table, sitting, dark, small&#10;&#10;Description automatically generated">
              <a:extLst>
                <a:ext uri="{FF2B5EF4-FFF2-40B4-BE49-F238E27FC236}">
                  <a16:creationId xmlns:a16="http://schemas.microsoft.com/office/drawing/2014/main" id="{CA88FB9B-1133-184D-A2F5-7AB467992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619" t="15357" r="8774" b="9282"/>
            <a:stretch/>
          </p:blipFill>
          <p:spPr>
            <a:xfrm>
              <a:off x="6983784" y="3905286"/>
              <a:ext cx="3156923" cy="2880000"/>
            </a:xfrm>
            <a:prstGeom prst="rect">
              <a:avLst/>
            </a:prstGeom>
          </p:spPr>
        </p:pic>
        <p:sp>
          <p:nvSpPr>
            <p:cNvPr id="10" name="Donut 9">
              <a:extLst>
                <a:ext uri="{FF2B5EF4-FFF2-40B4-BE49-F238E27FC236}">
                  <a16:creationId xmlns:a16="http://schemas.microsoft.com/office/drawing/2014/main" id="{53D92759-2135-2048-86BA-3B9A93F125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7687" y="4414986"/>
              <a:ext cx="1333419" cy="1332000"/>
            </a:xfrm>
            <a:prstGeom prst="donut">
              <a:avLst>
                <a:gd name="adj" fmla="val 204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5F4365-07E8-4A4C-98D8-B41A60E4572D}"/>
              </a:ext>
            </a:extLst>
          </p:cNvPr>
          <p:cNvCxnSpPr>
            <a:cxnSpLocks/>
          </p:cNvCxnSpPr>
          <p:nvPr/>
        </p:nvCxnSpPr>
        <p:spPr>
          <a:xfrm flipV="1">
            <a:off x="6700975" y="1921660"/>
            <a:ext cx="2215379" cy="7016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D196416-59DF-054F-90EF-3BEB0FBF5592}"/>
                  </a:ext>
                </a:extLst>
              </p:cNvPr>
              <p:cNvSpPr txBox="1"/>
              <p:nvPr/>
            </p:nvSpPr>
            <p:spPr>
              <a:xfrm>
                <a:off x="7532015" y="5531616"/>
                <a:ext cx="3295774" cy="497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𝑒𝑐𝑙𝑖𝑝𝑠𝑒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≈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acc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𝑛𝑜𝑛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𝑒𝑐𝑙𝑖𝑝𝑠𝑒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D196416-59DF-054F-90EF-3BEB0FBF5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015" y="5531616"/>
                <a:ext cx="3295774" cy="497059"/>
              </a:xfrm>
              <a:prstGeom prst="rect">
                <a:avLst/>
              </a:prstGeom>
              <a:blipFill>
                <a:blip r:embed="rId7"/>
                <a:stretch>
                  <a:fillRect l="-769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9BE6F57-1ABB-B546-BDCB-35F5655D37B5}"/>
                  </a:ext>
                </a:extLst>
              </p:cNvPr>
              <p:cNvSpPr txBox="1"/>
              <p:nvPr/>
            </p:nvSpPr>
            <p:spPr>
              <a:xfrm>
                <a:off x="1679053" y="5918761"/>
                <a:ext cx="2619884" cy="902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𝑛𝑜𝑛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𝑒𝑐𝑙𝑖𝑝𝑠𝑒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9BE6F57-1ABB-B546-BDCB-35F5655D3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053" y="5918761"/>
                <a:ext cx="2619884" cy="902748"/>
              </a:xfrm>
              <a:prstGeom prst="rect">
                <a:avLst/>
              </a:prstGeom>
              <a:blipFill>
                <a:blip r:embed="rId8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ine Callout 1 38">
            <a:extLst>
              <a:ext uri="{FF2B5EF4-FFF2-40B4-BE49-F238E27FC236}">
                <a16:creationId xmlns:a16="http://schemas.microsoft.com/office/drawing/2014/main" id="{9BCFFBD0-4522-0947-A491-5D7178D70744}"/>
              </a:ext>
            </a:extLst>
          </p:cNvPr>
          <p:cNvSpPr/>
          <p:nvPr/>
        </p:nvSpPr>
        <p:spPr>
          <a:xfrm>
            <a:off x="8915842" y="4727678"/>
            <a:ext cx="1235675" cy="612648"/>
          </a:xfrm>
          <a:prstGeom prst="borderCallout1">
            <a:avLst>
              <a:gd name="adj1" fmla="val -731"/>
              <a:gd name="adj2" fmla="val 45399"/>
              <a:gd name="adj3" fmla="val -19438"/>
              <a:gd name="adj4" fmla="val 253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Reduced brightness</a:t>
            </a:r>
          </a:p>
        </p:txBody>
      </p:sp>
      <p:sp>
        <p:nvSpPr>
          <p:cNvPr id="40" name="Line Callout 1 39">
            <a:extLst>
              <a:ext uri="{FF2B5EF4-FFF2-40B4-BE49-F238E27FC236}">
                <a16:creationId xmlns:a16="http://schemas.microsoft.com/office/drawing/2014/main" id="{2E3A542D-2A54-4C48-97C1-002E9DF914AD}"/>
              </a:ext>
            </a:extLst>
          </p:cNvPr>
          <p:cNvSpPr/>
          <p:nvPr/>
        </p:nvSpPr>
        <p:spPr>
          <a:xfrm>
            <a:off x="10197790" y="4718977"/>
            <a:ext cx="1737211" cy="612648"/>
          </a:xfrm>
          <a:prstGeom prst="borderCallout1">
            <a:avLst>
              <a:gd name="adj1" fmla="val -731"/>
              <a:gd name="adj2" fmla="val 49945"/>
              <a:gd name="adj3" fmla="val -20421"/>
              <a:gd name="adj4" fmla="val 234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TOA Irradiance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256E6C-ED48-F542-9D8B-C9AF1BF535EB}"/>
              </a:ext>
            </a:extLst>
          </p:cNvPr>
          <p:cNvSpPr txBox="1"/>
          <p:nvPr/>
        </p:nvSpPr>
        <p:spPr>
          <a:xfrm>
            <a:off x="7500551" y="6166022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821CD7D-BA00-504B-A3A5-18CF8CABAF85}"/>
                  </a:ext>
                </a:extLst>
              </p:cNvPr>
              <p:cNvSpPr/>
              <p:nvPr/>
            </p:nvSpPr>
            <p:spPr>
              <a:xfrm>
                <a:off x="7672705" y="6165420"/>
                <a:ext cx="1668651" cy="5591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821CD7D-BA00-504B-A3A5-18CF8CABAF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705" y="6165420"/>
                <a:ext cx="1668651" cy="559192"/>
              </a:xfrm>
              <a:prstGeom prst="rect">
                <a:avLst/>
              </a:prstGeom>
              <a:blipFill>
                <a:blip r:embed="rId9"/>
                <a:stretch>
                  <a:fillRect t="-117778" r="-3788" b="-20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73B65286-E5E2-FB44-9BA3-62622DC35B14}"/>
              </a:ext>
            </a:extLst>
          </p:cNvPr>
          <p:cNvSpPr txBox="1"/>
          <p:nvPr/>
        </p:nvSpPr>
        <p:spPr>
          <a:xfrm>
            <a:off x="115029" y="6139303"/>
            <a:ext cx="1178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Relative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2DECB0D-58F4-9248-A8B2-FED507AC248C}"/>
                  </a:ext>
                </a:extLst>
              </p:cNvPr>
              <p:cNvSpPr txBox="1"/>
              <p:nvPr/>
            </p:nvSpPr>
            <p:spPr>
              <a:xfrm>
                <a:off x="952717" y="3832286"/>
                <a:ext cx="5897961" cy="848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𝑒𝑐𝑙𝑖𝑝𝑠𝑒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𝑛𝑜𝑛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𝑒𝑐𝑙𝑖𝑝𝑠𝑒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2DECB0D-58F4-9248-A8B2-FED507AC2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717" y="3832286"/>
                <a:ext cx="5897961" cy="848374"/>
              </a:xfrm>
              <a:prstGeom prst="rect">
                <a:avLst/>
              </a:prstGeom>
              <a:blipFill>
                <a:blip r:embed="rId10"/>
                <a:stretch>
                  <a:fillRect l="-215" r="-429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C97A345-E1A0-944E-A718-727C088EE331}"/>
                  </a:ext>
                </a:extLst>
              </p:cNvPr>
              <p:cNvSpPr txBox="1"/>
              <p:nvPr/>
            </p:nvSpPr>
            <p:spPr>
              <a:xfrm>
                <a:off x="1675369" y="4786315"/>
                <a:ext cx="5810373" cy="848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𝑒𝑐𝑙𝑖𝑝𝑠𝑒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𝑒𝑐𝑙𝑖𝑝𝑠𝑒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C97A345-E1A0-944E-A718-727C088EE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369" y="4786315"/>
                <a:ext cx="5810373" cy="8483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339AAC58-AB7B-4A49-A26F-B28A35A4813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7583" y="1348785"/>
            <a:ext cx="4070560" cy="643724"/>
          </a:xfrm>
          <a:prstGeom prst="curvedConnector3">
            <a:avLst>
              <a:gd name="adj1" fmla="val 823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5924D619-4EAF-EC47-A061-C5A6139BA9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64704" y="843619"/>
            <a:ext cx="2385709" cy="885761"/>
          </a:xfrm>
          <a:prstGeom prst="curvedConnector3">
            <a:avLst>
              <a:gd name="adj1" fmla="val 98169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AAB9C4E3-0DE4-5040-BC36-6ABB80279453}"/>
              </a:ext>
            </a:extLst>
          </p:cNvPr>
          <p:cNvCxnSpPr>
            <a:cxnSpLocks/>
          </p:cNvCxnSpPr>
          <p:nvPr/>
        </p:nvCxnSpPr>
        <p:spPr>
          <a:xfrm flipV="1">
            <a:off x="4904370" y="1952180"/>
            <a:ext cx="3250547" cy="475837"/>
          </a:xfrm>
          <a:prstGeom prst="curvedConnector3">
            <a:avLst>
              <a:gd name="adj1" fmla="val -939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EEDE719-EA4E-3E49-A6EF-16C5A3D198F8}"/>
              </a:ext>
            </a:extLst>
          </p:cNvPr>
          <p:cNvSpPr txBox="1"/>
          <p:nvPr/>
        </p:nvSpPr>
        <p:spPr>
          <a:xfrm>
            <a:off x="115029" y="4979670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Absolute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A7AD6-6E08-4E45-9C0A-AF6E234E9D00}"/>
                  </a:ext>
                </a:extLst>
              </p:cNvPr>
              <p:cNvSpPr txBox="1"/>
              <p:nvPr/>
            </p:nvSpPr>
            <p:spPr>
              <a:xfrm>
                <a:off x="7532015" y="3953872"/>
                <a:ext cx="3618683" cy="803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Since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𝑒𝑐𝑙𝑖𝑝𝑠𝑒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acc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𝑛𝑜𝑛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𝑒𝑐𝑙𝑖𝑝𝑠𝑒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3A7AD6-6E08-4E45-9C0A-AF6E234E9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015" y="3953872"/>
                <a:ext cx="3618683" cy="803938"/>
              </a:xfrm>
              <a:prstGeom prst="rect">
                <a:avLst/>
              </a:prstGeom>
              <a:blipFill>
                <a:blip r:embed="rId12"/>
                <a:stretch>
                  <a:fillRect l="-2807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2589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DB8A14-354F-4F4D-B02B-C8AB395A5A25}"/>
              </a:ext>
            </a:extLst>
          </p:cNvPr>
          <p:cNvSpPr txBox="1"/>
          <p:nvPr/>
        </p:nvSpPr>
        <p:spPr>
          <a:xfrm>
            <a:off x="0" y="11087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Surface Spectral Albedo and TOA Spectral Reflectance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59921-9A39-3D4F-8950-8A74D6DC4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85" y="695654"/>
            <a:ext cx="5029200" cy="5029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52C8FC-A603-6942-82B6-36E8E9D67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613" y="695654"/>
            <a:ext cx="5029200" cy="5029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E0B936-BF21-5E47-B084-8F3643FA0D03}"/>
              </a:ext>
            </a:extLst>
          </p:cNvPr>
          <p:cNvSpPr txBox="1"/>
          <p:nvPr/>
        </p:nvSpPr>
        <p:spPr>
          <a:xfrm>
            <a:off x="3333037" y="1382486"/>
            <a:ext cx="16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atmosphere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A1E35-C88A-F94A-A62D-18992AA00D42}"/>
              </a:ext>
            </a:extLst>
          </p:cNvPr>
          <p:cNvSpPr txBox="1"/>
          <p:nvPr/>
        </p:nvSpPr>
        <p:spPr>
          <a:xfrm>
            <a:off x="807268" y="5580689"/>
            <a:ext cx="10144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TOA spectral reflectance depends strongly on surface spectral albedo through the wavelength dependence of Rayleigh and aerosol scattering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BDB73-555D-5245-BEF0-02E0C44D7DF8}"/>
              </a:ext>
            </a:extLst>
          </p:cNvPr>
          <p:cNvSpPr txBox="1"/>
          <p:nvPr/>
        </p:nvSpPr>
        <p:spPr>
          <a:xfrm>
            <a:off x="9504706" y="1382486"/>
            <a:ext cx="95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COD=10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D5B32B-A739-BD48-9B0D-35CED8BC2FD5}"/>
              </a:ext>
            </a:extLst>
          </p:cNvPr>
          <p:cNvSpPr>
            <a:spLocks noChangeAspect="1"/>
          </p:cNvSpPr>
          <p:nvPr/>
        </p:nvSpPr>
        <p:spPr>
          <a:xfrm>
            <a:off x="10357405" y="1751818"/>
            <a:ext cx="216387" cy="2163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C8D682-54DF-7B41-BE6D-A6EAEBC7D908}"/>
              </a:ext>
            </a:extLst>
          </p:cNvPr>
          <p:cNvSpPr>
            <a:spLocks noChangeAspect="1"/>
          </p:cNvSpPr>
          <p:nvPr/>
        </p:nvSpPr>
        <p:spPr>
          <a:xfrm>
            <a:off x="9396512" y="2438650"/>
            <a:ext cx="216387" cy="2163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E4AF80-15D4-A141-8234-798F7A4E4796}"/>
              </a:ext>
            </a:extLst>
          </p:cNvPr>
          <p:cNvSpPr>
            <a:spLocks noChangeAspect="1"/>
          </p:cNvSpPr>
          <p:nvPr/>
        </p:nvSpPr>
        <p:spPr>
          <a:xfrm>
            <a:off x="10357405" y="2501896"/>
            <a:ext cx="216387" cy="2163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4F3BA5-5ECD-B041-989E-EA7CDCD5D435}"/>
              </a:ext>
            </a:extLst>
          </p:cNvPr>
          <p:cNvSpPr>
            <a:spLocks noChangeAspect="1"/>
          </p:cNvSpPr>
          <p:nvPr/>
        </p:nvSpPr>
        <p:spPr>
          <a:xfrm>
            <a:off x="9396512" y="4569276"/>
            <a:ext cx="216387" cy="2163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D9BFF9-A97E-8245-9550-AF072143751A}"/>
              </a:ext>
            </a:extLst>
          </p:cNvPr>
          <p:cNvCxnSpPr>
            <a:cxnSpLocks/>
            <a:stCxn id="5" idx="7"/>
            <a:endCxn id="10" idx="3"/>
          </p:cNvCxnSpPr>
          <p:nvPr/>
        </p:nvCxnSpPr>
        <p:spPr>
          <a:xfrm flipH="1">
            <a:off x="9428201" y="1783507"/>
            <a:ext cx="1113902" cy="83984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901C6-C639-5348-AE12-EA96A074B11F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9459892" y="2686594"/>
            <a:ext cx="929202" cy="203569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A2E6DDE-492A-D249-9373-D07B878039FF}"/>
              </a:ext>
            </a:extLst>
          </p:cNvPr>
          <p:cNvCxnSpPr>
            <a:cxnSpLocks/>
          </p:cNvCxnSpPr>
          <p:nvPr/>
        </p:nvCxnSpPr>
        <p:spPr>
          <a:xfrm flipV="1">
            <a:off x="6904383" y="2501896"/>
            <a:ext cx="0" cy="147621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73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DB8A14-354F-4F4D-B02B-C8AB395A5A25}"/>
              </a:ext>
            </a:extLst>
          </p:cNvPr>
          <p:cNvSpPr txBox="1"/>
          <p:nvPr/>
        </p:nvSpPr>
        <p:spPr>
          <a:xfrm>
            <a:off x="0" y="11087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Factors Determining the Reflectance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8E4AA-8132-8847-80F3-7C8737B7B387}"/>
                  </a:ext>
                </a:extLst>
              </p:cNvPr>
              <p:cNvSpPr txBox="1"/>
              <p:nvPr/>
            </p:nvSpPr>
            <p:spPr>
              <a:xfrm>
                <a:off x="651199" y="1022040"/>
                <a:ext cx="5810373" cy="848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𝑒𝑐𝑙𝑖𝑝𝑠𝑒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𝑒𝑐𝑙𝑖𝑝𝑠𝑒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8E4AA-8132-8847-80F3-7C8737B7B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99" y="1022040"/>
                <a:ext cx="5810373" cy="8483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4EB1ED4-B536-D943-B827-936E35941B81}"/>
              </a:ext>
            </a:extLst>
          </p:cNvPr>
          <p:cNvGrpSpPr/>
          <p:nvPr/>
        </p:nvGrpSpPr>
        <p:grpSpPr>
          <a:xfrm>
            <a:off x="7083913" y="1527716"/>
            <a:ext cx="4783873" cy="4783873"/>
            <a:chOff x="7139669" y="936702"/>
            <a:chExt cx="4783873" cy="4783873"/>
          </a:xfrm>
        </p:grpSpPr>
        <p:pic>
          <p:nvPicPr>
            <p:cNvPr id="5" name="Picture 4" descr="A picture containing table, sitting, green, small&#10;&#10;Description automatically generated">
              <a:extLst>
                <a:ext uri="{FF2B5EF4-FFF2-40B4-BE49-F238E27FC236}">
                  <a16:creationId xmlns:a16="http://schemas.microsoft.com/office/drawing/2014/main" id="{0C64F4BC-2CE3-4841-AC97-50472F52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7139669" y="936702"/>
              <a:ext cx="4783873" cy="47838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A22A41-7653-8E4D-BF5F-D7452575DAA4}"/>
                </a:ext>
              </a:extLst>
            </p:cNvPr>
            <p:cNvSpPr txBox="1"/>
            <p:nvPr/>
          </p:nvSpPr>
          <p:spPr>
            <a:xfrm>
              <a:off x="9803579" y="204984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80%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356D5E-7D59-A64D-95C9-149B71B8FC15}"/>
                </a:ext>
              </a:extLst>
            </p:cNvPr>
            <p:cNvSpPr txBox="1"/>
            <p:nvPr/>
          </p:nvSpPr>
          <p:spPr>
            <a:xfrm>
              <a:off x="9733517" y="235682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60%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68F963-5917-7E4A-AD0A-34707D16165C}"/>
                </a:ext>
              </a:extLst>
            </p:cNvPr>
            <p:cNvSpPr txBox="1"/>
            <p:nvPr/>
          </p:nvSpPr>
          <p:spPr>
            <a:xfrm>
              <a:off x="9119789" y="2813044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20%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65A390-B6A2-134B-80F8-AA21B4908E76}"/>
                </a:ext>
              </a:extLst>
            </p:cNvPr>
            <p:cNvSpPr txBox="1"/>
            <p:nvPr/>
          </p:nvSpPr>
          <p:spPr>
            <a:xfrm>
              <a:off x="9441610" y="2582158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40%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BCE78C-CFA0-0E4E-9831-9C01E57E70EB}"/>
                </a:ext>
              </a:extLst>
            </p:cNvPr>
            <p:cNvSpPr txBox="1"/>
            <p:nvPr/>
          </p:nvSpPr>
          <p:spPr>
            <a:xfrm>
              <a:off x="8886392" y="3054092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0%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160EDD-1E11-8D48-9A53-ED10F7F6BD88}"/>
              </a:ext>
            </a:extLst>
          </p:cNvPr>
          <p:cNvSpPr txBox="1"/>
          <p:nvPr/>
        </p:nvSpPr>
        <p:spPr>
          <a:xfrm>
            <a:off x="7171079" y="1046117"/>
            <a:ext cx="4369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2017 EPIC image with obscuration levels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0B16E3-4F12-AE42-B2D3-BE0FCAA74F09}"/>
                  </a:ext>
                </a:extLst>
              </p:cNvPr>
              <p:cNvSpPr txBox="1"/>
              <p:nvPr/>
            </p:nvSpPr>
            <p:spPr>
              <a:xfrm>
                <a:off x="270362" y="2274838"/>
                <a:ext cx="6340335" cy="3082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The brighter the target, the larger the reduction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Larger surface albedo -&gt; larger reduction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Larger cloud fraction -&gt; larger reduction and depends on surface properties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Inhomogeneity in penumbra about 3000 km in radius plays a role in determining the average reflectance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𝒏𝒐𝒏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𝒆𝒄𝒍𝒊𝒑𝒔𝒆</m:t>
                        </m:r>
                      </m:sub>
                    </m:sSub>
                  </m:oMath>
                </a14:m>
                <a:r>
                  <a:rPr lang="en-US" sz="2400" b="1" dirty="0"/>
                  <a:t>)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0B16E3-4F12-AE42-B2D3-BE0FCAA74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62" y="2274838"/>
                <a:ext cx="6340335" cy="3082382"/>
              </a:xfrm>
              <a:prstGeom prst="rect">
                <a:avLst/>
              </a:prstGeom>
              <a:blipFill>
                <a:blip r:embed="rId4"/>
                <a:stretch>
                  <a:fillRect l="-1400" t="-1646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39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DB8A14-354F-4F4D-B02B-C8AB395A5A25}"/>
              </a:ext>
            </a:extLst>
          </p:cNvPr>
          <p:cNvSpPr txBox="1"/>
          <p:nvPr/>
        </p:nvSpPr>
        <p:spPr>
          <a:xfrm>
            <a:off x="0" y="11087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Reduction of the Global Average Spectral Reflectance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1A71DC-E4B0-3B44-991E-C514C0DAC495}"/>
              </a:ext>
            </a:extLst>
          </p:cNvPr>
          <p:cNvSpPr txBox="1"/>
          <p:nvPr/>
        </p:nvSpPr>
        <p:spPr>
          <a:xfrm>
            <a:off x="286059" y="5262402"/>
            <a:ext cx="5768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wavelength dependence of the reduction over Casper is similar to Columbia.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Reduction at Casper is slightly larger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B6BEE-0296-E842-BAB4-B3DD0802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22" y="472123"/>
            <a:ext cx="5029200" cy="502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6FE1C-E9B6-8844-B05E-3D01646E7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514" y="464428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43DFA-BD62-CF45-A24F-3155101FB83F}"/>
              </a:ext>
            </a:extLst>
          </p:cNvPr>
          <p:cNvSpPr txBox="1"/>
          <p:nvPr/>
        </p:nvSpPr>
        <p:spPr>
          <a:xfrm>
            <a:off x="6107309" y="5193725"/>
            <a:ext cx="59062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Desert: decrease from 388 to 551nm followed by an increase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China: larger than Himalayas, difference decrease with wavelength </a:t>
            </a:r>
          </a:p>
        </p:txBody>
      </p:sp>
    </p:spTree>
    <p:extLst>
      <p:ext uri="{BB962C8B-B14F-4D97-AF65-F5344CB8AC3E}">
        <p14:creationId xmlns:p14="http://schemas.microsoft.com/office/powerpoint/2010/main" val="78486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10905</TotalTime>
  <Words>755</Words>
  <Application>Microsoft Macintosh PowerPoint</Application>
  <PresentationFormat>Widescreen</PresentationFormat>
  <Paragraphs>111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PowerPoint Presentation</vt:lpstr>
      <vt:lpstr>Total Solar Eclipse Rmoon &gt; Rsun Magnitude (2017) = 1.0306</vt:lpstr>
      <vt:lpstr>2020 Annular Solar Eclipse vs 2017 Total Solar Eclipse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Wen, Guoyong (GSFC-613.0)[MORGAN STATE UNIV.]</dc:creator>
  <cp:lastModifiedBy>Wen, Guoyong (GSFC-613.0)[MORGAN STATE UNIV.]</cp:lastModifiedBy>
  <cp:revision>114</cp:revision>
  <dcterms:created xsi:type="dcterms:W3CDTF">2020-09-26T20:36:28Z</dcterms:created>
  <dcterms:modified xsi:type="dcterms:W3CDTF">2020-10-07T03:35:57Z</dcterms:modified>
</cp:coreProperties>
</file>