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  <p:sldMasterId id="2147483832" r:id="rId2"/>
    <p:sldMasterId id="2147483834" r:id="rId3"/>
    <p:sldMasterId id="2147483840" r:id="rId4"/>
  </p:sldMasterIdLst>
  <p:notesMasterIdLst>
    <p:notesMasterId r:id="rId19"/>
  </p:notesMasterIdLst>
  <p:sldIdLst>
    <p:sldId id="618" r:id="rId5"/>
    <p:sldId id="611" r:id="rId6"/>
    <p:sldId id="623" r:id="rId7"/>
    <p:sldId id="622" r:id="rId8"/>
    <p:sldId id="630" r:id="rId9"/>
    <p:sldId id="625" r:id="rId10"/>
    <p:sldId id="608" r:id="rId11"/>
    <p:sldId id="632" r:id="rId12"/>
    <p:sldId id="631" r:id="rId13"/>
    <p:sldId id="620" r:id="rId14"/>
    <p:sldId id="634" r:id="rId15"/>
    <p:sldId id="635" r:id="rId16"/>
    <p:sldId id="613" r:id="rId17"/>
    <p:sldId id="628" r:id="rId18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argaret Torn" initials="MT" lastIdx="0" clrIdx="6"/>
  <p:cmAuthor id="1" name="William D Collins" initials="WDC" lastIdx="40" clrIdx="0">
    <p:extLst/>
  </p:cmAuthor>
  <p:cmAuthor id="2" name="William D Collins" initials="WDC [2]" lastIdx="1" clrIdx="1">
    <p:extLst/>
  </p:cmAuthor>
  <p:cmAuthor id="3" name="William D Collins" initials="WDC [3]" lastIdx="1" clrIdx="2">
    <p:extLst/>
  </p:cmAuthor>
  <p:cmAuthor id="4" name="William D Collins" initials="WDC [4]" lastIdx="1" clrIdx="3">
    <p:extLst/>
  </p:cmAuthor>
  <p:cmAuthor id="5" name="William D Collins" initials="WDC [5]" lastIdx="1" clrIdx="4">
    <p:extLst/>
  </p:cmAuthor>
  <p:cmAuthor id="6" name="William D Collins" initials="WDC [6]" lastIdx="1" clrIdx="5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BF8"/>
    <a:srgbClr val="E5E9F7"/>
    <a:srgbClr val="DAF2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59"/>
    <p:restoredTop sz="85259" autoAdjust="0"/>
  </p:normalViewPr>
  <p:slideViewPr>
    <p:cSldViewPr>
      <p:cViewPr>
        <p:scale>
          <a:sx n="72" d="100"/>
          <a:sy n="72" d="100"/>
        </p:scale>
        <p:origin x="-1928" y="-2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47"/>
    </p:cViewPr>
  </p:sorterViewPr>
  <p:notesViewPr>
    <p:cSldViewPr>
      <p:cViewPr varScale="1">
        <p:scale>
          <a:sx n="79" d="100"/>
          <a:sy n="79" d="100"/>
        </p:scale>
        <p:origin x="1424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20" Type="http://schemas.openxmlformats.org/officeDocument/2006/relationships/printerSettings" Target="printerSettings/printerSettings1.bin"/><Relationship Id="rId21" Type="http://schemas.openxmlformats.org/officeDocument/2006/relationships/commentAuthors" Target="commentAuthors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6644" tIns="48322" rIns="96644" bIns="4832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0060"/>
          </a:xfrm>
          <a:prstGeom prst="rect">
            <a:avLst/>
          </a:prstGeom>
        </p:spPr>
        <p:txBody>
          <a:bodyPr vert="horz" lIns="96644" tIns="48322" rIns="96644" bIns="48322" rtlCol="0"/>
          <a:lstStyle>
            <a:lvl1pPr algn="r">
              <a:defRPr sz="1200"/>
            </a:lvl1pPr>
          </a:lstStyle>
          <a:p>
            <a:fld id="{C48CA22C-54D3-4F5B-AA9C-3DB68EFEFA8F}" type="datetimeFigureOut">
              <a:rPr lang="en-US" smtClean="0"/>
              <a:t>10/4/20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4" tIns="48322" rIns="96644" bIns="4832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1"/>
            <a:ext cx="5852160" cy="4320540"/>
          </a:xfrm>
          <a:prstGeom prst="rect">
            <a:avLst/>
          </a:prstGeom>
        </p:spPr>
        <p:txBody>
          <a:bodyPr vert="horz" lIns="96644" tIns="48322" rIns="96644" bIns="4832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44" tIns="48322" rIns="96644" bIns="4832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44" tIns="48322" rIns="96644" bIns="48322" rtlCol="0" anchor="b"/>
          <a:lstStyle>
            <a:lvl1pPr algn="r">
              <a:defRPr sz="1200"/>
            </a:lvl1pPr>
          </a:lstStyle>
          <a:p>
            <a:fld id="{1CCC8405-6559-4234-8447-268B92C917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265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9BC95-3743-E241-A85B-E2CEB9E016A3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967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C8405-6559-4234-8447-268B92C917D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5428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C8405-6559-4234-8447-268B92C917D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542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C8405-6559-4234-8447-268B92C917D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542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C8405-6559-4234-8447-268B92C917D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5428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C8405-6559-4234-8447-268B92C917D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5428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C8405-6559-4234-8447-268B92C917D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542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C8405-6559-4234-8447-268B92C917D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542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C8405-6559-4234-8447-268B92C917D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542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C8405-6559-4234-8447-268B92C917D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542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C8405-6559-4234-8447-268B92C917D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5428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C8405-6559-4234-8447-268B92C917D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5428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E63F-FD68-4CC9-A465-FB99551E72E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431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2E63F-FD68-4CC9-A465-FB99551E72E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643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542EE57-9E6D-4AEC-B406-AFCC2BAF1AE2}" type="datetime1">
              <a:rPr lang="en-US" smtClean="0"/>
              <a:t>10/4/20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2424-432D-4322-B147-F5508A351E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849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458200" cy="12192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229600" cy="4525963"/>
          </a:xfrm>
        </p:spPr>
        <p:txBody>
          <a:bodyPr/>
          <a:lstStyle>
            <a:lvl1pPr>
              <a:buClr>
                <a:schemeClr val="accent3">
                  <a:lumMod val="75000"/>
                </a:schemeClr>
              </a:buClr>
              <a:defRPr sz="2400">
                <a:latin typeface="+mn-lt"/>
                <a:cs typeface="Arial" panose="020B0604020202020204" pitchFamily="34" charset="0"/>
              </a:defRPr>
            </a:lvl1pPr>
            <a:lvl2pPr>
              <a:buClr>
                <a:schemeClr val="accent3">
                  <a:lumMod val="75000"/>
                </a:schemeClr>
              </a:buClr>
              <a:defRPr sz="2000"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3">
                  <a:lumMod val="75000"/>
                </a:schemeClr>
              </a:buClr>
              <a:defRPr sz="2000"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3">
                  <a:lumMod val="75000"/>
                </a:schemeClr>
              </a:buClr>
              <a:defRPr sz="1800"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3">
                  <a:lumMod val="75000"/>
                </a:schemeClr>
              </a:buClr>
              <a:defRPr sz="18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2424-432D-4322-B147-F5508A351E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90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762000"/>
            <a:ext cx="91440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229600" cy="4525963"/>
          </a:xfrm>
        </p:spPr>
        <p:txBody>
          <a:bodyPr/>
          <a:lstStyle>
            <a:lvl1pPr>
              <a:buClr>
                <a:schemeClr val="accent3">
                  <a:lumMod val="75000"/>
                </a:schemeClr>
              </a:buClr>
              <a:defRPr sz="2400">
                <a:latin typeface="+mn-lt"/>
                <a:cs typeface="Arial" panose="020B0604020202020204" pitchFamily="34" charset="0"/>
              </a:defRPr>
            </a:lvl1pPr>
            <a:lvl2pPr>
              <a:buClr>
                <a:schemeClr val="accent3">
                  <a:lumMod val="75000"/>
                </a:schemeClr>
              </a:buClr>
              <a:defRPr sz="2000">
                <a:latin typeface="+mn-lt"/>
                <a:cs typeface="Arial" panose="020B0604020202020204" pitchFamily="34" charset="0"/>
              </a:defRPr>
            </a:lvl2pPr>
            <a:lvl3pPr>
              <a:buClr>
                <a:schemeClr val="accent3">
                  <a:lumMod val="75000"/>
                </a:schemeClr>
              </a:buClr>
              <a:defRPr sz="2000">
                <a:latin typeface="+mn-lt"/>
                <a:cs typeface="Arial" panose="020B0604020202020204" pitchFamily="34" charset="0"/>
              </a:defRPr>
            </a:lvl3pPr>
            <a:lvl4pPr>
              <a:buClr>
                <a:schemeClr val="accent3">
                  <a:lumMod val="75000"/>
                </a:schemeClr>
              </a:buClr>
              <a:defRPr sz="1800">
                <a:latin typeface="+mn-lt"/>
                <a:cs typeface="Arial" panose="020B0604020202020204" pitchFamily="34" charset="0"/>
              </a:defRPr>
            </a:lvl4pPr>
            <a:lvl5pPr>
              <a:buClr>
                <a:schemeClr val="accent3">
                  <a:lumMod val="75000"/>
                </a:schemeClr>
              </a:buClr>
              <a:defRPr sz="1800"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2424-432D-4322-B147-F5508A351E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458200" cy="12192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471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1D34C6E-D80D-4FBF-A22D-A18DD8171A19}" type="datetime1">
              <a:rPr lang="en-US" smtClean="0"/>
              <a:t>10/4/20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2424-432D-4322-B147-F5508A351E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765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99EE8E3-C1F7-4A3F-B019-8AD31ED92C25}" type="datetime1">
              <a:rPr lang="en-US" smtClean="0"/>
              <a:t>10/4/20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2424-432D-4322-B147-F5508A351E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458200" cy="12192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0346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458200" cy="1219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4481A4E-404B-4364-B703-AAD84773BE99}" type="datetime1">
              <a:rPr lang="en-US" smtClean="0"/>
              <a:t>10/4/20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2424-432D-4322-B147-F5508A351EA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" y="1447800"/>
            <a:ext cx="82296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5908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3C0918A-0457-47BC-9906-019329C26DD2}" type="datetime1">
              <a:rPr lang="en-US" smtClean="0"/>
              <a:t>10/4/20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2424-432D-4322-B147-F5508A351EA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458200" cy="12192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011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8B28983-3285-468A-895D-D13577F1402E}" type="datetime1">
              <a:rPr lang="en-US" smtClean="0"/>
              <a:t>10/4/20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2424-432D-4322-B147-F5508A351E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559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E58F6B2-C4CD-4558-86C6-7A74EEEBFB18}" type="datetime1">
              <a:rPr lang="en-US" smtClean="0"/>
              <a:t>10/4/20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2424-432D-4322-B147-F5508A351E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843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6F090E0-4279-4A77-857C-D16D0A11B092}" type="datetime1">
              <a:rPr lang="en-US" smtClean="0"/>
              <a:t>10/4/20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462424-432D-4322-B147-F5508A351E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579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43920-FDE9-4277-8795-BF60D90CA527}" type="datetimeFigureOut">
              <a:rPr lang="en-US" smtClean="0"/>
              <a:t>10/4/20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826E-B8F3-4C83-8757-3B9C9C2266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6184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391FE-3821-EB44-A3C9-7D2E2F002B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228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43920-FDE9-4277-8795-BF60D90CA52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10/4/20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D826E-B8F3-4C83-8757-3B9C9C2266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9080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lab of future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/>
          <p:nvPr/>
        </p:nvSpPr>
        <p:spPr>
          <a:xfrm>
            <a:off x="0" y="0"/>
            <a:ext cx="9144000" cy="855763"/>
          </a:xfrm>
          <a:prstGeom prst="rect">
            <a:avLst/>
          </a:prstGeom>
          <a:solidFill>
            <a:srgbClr val="1F497D"/>
          </a:solidFill>
          <a:ln>
            <a:noFill/>
          </a:ln>
          <a:effectLst>
            <a:outerShdw blurRad="50799" dist="38100" dir="5400000" algn="t" rotWithShape="0">
              <a:srgbClr val="000000">
                <a:alpha val="40000"/>
              </a:srgbClr>
            </a:outerShdw>
          </a:effectLst>
        </p:spPr>
        <p:txBody>
          <a:bodyPr lIns="86050" tIns="43025" rIns="86050" bIns="43025" anchor="t" anchorCtr="0">
            <a:noAutofit/>
          </a:bodyPr>
          <a:lstStyle/>
          <a:p>
            <a:endParaRPr sz="2235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5576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rgbClr val="FFFFFF"/>
              </a:buClr>
              <a:buFont typeface="Calibri"/>
              <a:buNone/>
              <a:defRPr sz="2647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58151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png"/><Relationship Id="rId1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theme" Target="../theme/theme3.xml"/><Relationship Id="rId3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394450"/>
            <a:ext cx="9144000" cy="46355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36888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462424-432D-4322-B147-F5508A351EA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8" descr="LBNL-LOGO-NEW-2010.gif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39894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EES_Logo2015.png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534400" y="152400"/>
            <a:ext cx="495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6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31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92D05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92D050"/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92D05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92D050"/>
        </a:buClr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92D050"/>
        </a:buClr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43920-FDE9-4277-8795-BF60D90CA527}" type="datetimeFigureOut">
              <a:rPr lang="en-US" smtClean="0"/>
              <a:t>10/4/20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D826E-B8F3-4C83-8757-3B9C9C2266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971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33242"/>
            <a:ext cx="7108911" cy="461665"/>
          </a:xfrm>
          <a:prstGeom prst="rect">
            <a:avLst/>
          </a:prstGeom>
          <a:noFill/>
          <a:ln w="38100" cmpd="sng">
            <a:noFill/>
          </a:ln>
        </p:spPr>
        <p:txBody>
          <a:bodyPr vert="horz" lIns="91440" tIns="45720" rIns="91440" bIns="45720" rtlCol="0" anchor="t" anchorCtr="0">
            <a:sp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995822"/>
            <a:ext cx="9144000" cy="5862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06698" y="6492875"/>
            <a:ext cx="637302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r">
              <a:defRPr sz="120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C6E391FE-3821-EB44-A3C9-7D2E2F002B29}" type="slidenum">
              <a:rPr lang="en-US" smtClean="0"/>
              <a:pPr defTabSz="457200"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9182" y="41857"/>
            <a:ext cx="1828800" cy="45305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0" y="726582"/>
            <a:ext cx="7108911" cy="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98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Tx/>
        <a:buSzPct val="100000"/>
        <a:buFont typeface="Wingdings" charset="2"/>
        <a:buChar char="§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40080" indent="-274320" algn="l" defTabSz="914400" rtl="0" eaLnBrk="1" latinLnBrk="0" hangingPunct="1">
        <a:spcBef>
          <a:spcPct val="20000"/>
        </a:spcBef>
        <a:buClrTx/>
        <a:buSzPct val="100000"/>
        <a:buFont typeface="Wingdings" charset="2"/>
        <a:buChar char="§"/>
        <a:defRPr sz="22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28600" algn="l" defTabSz="914400" rtl="0" eaLnBrk="1" latinLnBrk="0" hangingPunct="1">
        <a:spcBef>
          <a:spcPct val="20000"/>
        </a:spcBef>
        <a:buClrTx/>
        <a:buSzPct val="100000"/>
        <a:buFont typeface="Wingdings" charset="2"/>
        <a:buChar char="§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24712" indent="-228600" algn="l" defTabSz="914400" rtl="0" eaLnBrk="1" latinLnBrk="0" hangingPunct="1">
        <a:spcBef>
          <a:spcPct val="20000"/>
        </a:spcBef>
        <a:buClrTx/>
        <a:buSzPct val="100000"/>
        <a:buFont typeface="Wingdings" charset="2"/>
        <a:buChar char="§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25880" indent="-228600" algn="l" defTabSz="914400" rtl="0" eaLnBrk="1" latinLnBrk="0" hangingPunct="1">
        <a:spcBef>
          <a:spcPct val="20000"/>
        </a:spcBef>
        <a:buClrTx/>
        <a:buSzPct val="100000"/>
        <a:buFont typeface="Wingdings" charset="2"/>
        <a:buChar char="§"/>
        <a:defRPr sz="16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43920-FDE9-4277-8795-BF60D90CA527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10/4/20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D826E-B8F3-4C83-8757-3B9C9C2266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3876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5" Type="http://schemas.openxmlformats.org/officeDocument/2006/relationships/image" Target="../media/image21.jpeg"/><Relationship Id="rId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6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6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09600" y="685800"/>
            <a:ext cx="8153400" cy="1470025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Sub</a:t>
            </a:r>
            <a:r>
              <a:rPr lang="en-US" dirty="0"/>
              <a:t>-diurnal to seasonal analysis of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NISTAR</a:t>
            </a:r>
            <a:r>
              <a:rPr lang="en-US" dirty="0"/>
              <a:t>, EPIC, and CERES shortwave flux</a:t>
            </a:r>
            <a:br>
              <a:rPr lang="en-US" dirty="0"/>
            </a:br>
            <a:r>
              <a:rPr lang="en-US" dirty="0"/>
              <a:t>observations and comparisons with </a:t>
            </a:r>
            <a:r>
              <a:rPr lang="en-US" dirty="0" smtClean="0"/>
              <a:t>models</a:t>
            </a:r>
            <a:endParaRPr lang="en-US" sz="24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990600" y="2187178"/>
            <a:ext cx="7315200" cy="1241822"/>
          </a:xfrm>
        </p:spPr>
        <p:txBody>
          <a:bodyPr>
            <a:noAutofit/>
          </a:bodyPr>
          <a:lstStyle/>
          <a:p>
            <a:r>
              <a:rPr lang="en-US" sz="1800" dirty="0" smtClean="0"/>
              <a:t>Daniel Feldman</a:t>
            </a:r>
            <a:r>
              <a:rPr lang="en-US" sz="1800" baseline="30000" dirty="0" smtClean="0"/>
              <a:t>1</a:t>
            </a:r>
            <a:r>
              <a:rPr lang="en-US" sz="1800" dirty="0" smtClean="0"/>
              <a:t>, </a:t>
            </a:r>
            <a:r>
              <a:rPr lang="en-US" sz="1800" dirty="0" err="1" smtClean="0"/>
              <a:t>Wenying</a:t>
            </a:r>
            <a:r>
              <a:rPr lang="en-US" sz="1800" dirty="0" smtClean="0"/>
              <a:t> Su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, Pat Minnis</a:t>
            </a:r>
            <a:r>
              <a:rPr lang="en-US" sz="1800" baseline="30000" dirty="0" smtClean="0"/>
              <a:t>2</a:t>
            </a:r>
          </a:p>
          <a:p>
            <a:endParaRPr lang="en-US" sz="1000" dirty="0" smtClean="0"/>
          </a:p>
          <a:p>
            <a:pPr marL="342900" indent="-342900" algn="l">
              <a:buAutoNum type="arabicPeriod"/>
            </a:pPr>
            <a:r>
              <a:rPr lang="en-US" sz="1600" dirty="0" smtClean="0"/>
              <a:t>Lawrence Berkeley </a:t>
            </a:r>
            <a:r>
              <a:rPr lang="en-US" sz="1600" dirty="0"/>
              <a:t>National </a:t>
            </a:r>
            <a:r>
              <a:rPr lang="en-US" sz="1600" dirty="0" smtClean="0"/>
              <a:t>Laboratory</a:t>
            </a:r>
          </a:p>
          <a:p>
            <a:pPr marL="342900" indent="-342900" algn="l">
              <a:buAutoNum type="arabicPeriod"/>
            </a:pPr>
            <a:r>
              <a:rPr lang="en-US" sz="1600" dirty="0" smtClean="0"/>
              <a:t>NASA Langley Research Center</a:t>
            </a:r>
            <a:endParaRPr lang="en-US" sz="1600" dirty="0"/>
          </a:p>
          <a:p>
            <a:endParaRPr lang="en-US" sz="1200" dirty="0" smtClean="0"/>
          </a:p>
          <a:p>
            <a:endParaRPr lang="en-US" sz="1200" dirty="0"/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sz="1800" dirty="0" smtClean="0">
                <a:solidFill>
                  <a:schemeClr val="bg1"/>
                </a:solidFill>
              </a:rPr>
              <a:t>California Department of Water Resources</a:t>
            </a:r>
          </a:p>
          <a:p>
            <a:r>
              <a:rPr lang="en-US" sz="1800" dirty="0" smtClean="0">
                <a:solidFill>
                  <a:schemeClr val="bg1"/>
                </a:solidFill>
              </a:rPr>
              <a:t>Water storage and Investment Program</a:t>
            </a:r>
          </a:p>
          <a:p>
            <a:r>
              <a:rPr lang="en-US" sz="1800" dirty="0" smtClean="0">
                <a:solidFill>
                  <a:schemeClr val="bg1"/>
                </a:solidFill>
              </a:rPr>
              <a:t>May 1, 2018</a:t>
            </a:r>
          </a:p>
        </p:txBody>
      </p:sp>
      <p:pic>
        <p:nvPicPr>
          <p:cNvPr id="10" name="Picture 9" descr="Screen Shot 2019-09-13 at 9.57.01 AM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3962400"/>
            <a:ext cx="3899281" cy="1838351"/>
          </a:xfrm>
          <a:prstGeom prst="rect">
            <a:avLst/>
          </a:prstGeom>
        </p:spPr>
      </p:pic>
      <p:pic>
        <p:nvPicPr>
          <p:cNvPr id="11" name="Picture 10" descr="Screen Shot 2019-09-13 at 9.57.13 AM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5800" y="3962400"/>
            <a:ext cx="4420070" cy="181554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" y="3581400"/>
            <a:ext cx="3469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TOA Annual Average SW Upwelling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05400" y="3581400"/>
            <a:ext cx="2625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Atmospheric Contribution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35613" y="6412468"/>
            <a:ext cx="3532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Stephens et al, Rev. </a:t>
            </a:r>
            <a:r>
              <a:rPr lang="en-US" dirty="0" err="1" smtClean="0"/>
              <a:t>Geophys</a:t>
            </a:r>
            <a:r>
              <a:rPr lang="en-US" dirty="0" smtClean="0"/>
              <a:t>.,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955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990600"/>
            <a:ext cx="883270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 smtClean="0"/>
              <a:t>The scientific understanding of how atmospheric processes interact to stabilize planetary albedo on interannual time-scales is not mature.</a:t>
            </a:r>
          </a:p>
          <a:p>
            <a:pPr marL="285750" indent="-285750">
              <a:buFont typeface="Arial"/>
              <a:buChar char="•"/>
            </a:pPr>
            <a:endParaRPr lang="en-US" sz="1700" dirty="0"/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Can measurements and models be used to advance the understanding of this phenomenon?</a:t>
            </a:r>
          </a:p>
          <a:p>
            <a:pPr marL="285750" indent="-285750">
              <a:buFont typeface="Arial"/>
              <a:buChar char="•"/>
            </a:pPr>
            <a:endParaRPr lang="en-US" sz="1700" dirty="0"/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The tuning of models with measurements complicates the advancement of this understanding.</a:t>
            </a:r>
          </a:p>
          <a:p>
            <a:pPr marL="285750" indent="-285750">
              <a:buFont typeface="Arial"/>
              <a:buChar char="•"/>
            </a:pPr>
            <a:endParaRPr lang="en-US" sz="1700" dirty="0"/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Models can exhibit disagreement with observed TOA reflected shortwave radiation. Why?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-9144" y="-76200"/>
            <a:ext cx="9153144" cy="1216152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Scientific Motivation</a:t>
            </a:r>
            <a:endParaRPr lang="en-US" sz="3000" dirty="0">
              <a:solidFill>
                <a:schemeClr val="tx1"/>
              </a:solidFill>
            </a:endParaRPr>
          </a:p>
        </p:txBody>
      </p:sp>
      <p:pic>
        <p:nvPicPr>
          <p:cNvPr id="12" name="Picture 11" descr="Screen Shot 2019-09-11 at 1.39.47 PM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3296987"/>
            <a:ext cx="8229600" cy="2951413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457200" y="3657600"/>
            <a:ext cx="8138159" cy="2167228"/>
            <a:chOff x="457200" y="3657600"/>
            <a:chExt cx="8138159" cy="2167228"/>
          </a:xfrm>
        </p:grpSpPr>
        <p:pic>
          <p:nvPicPr>
            <p:cNvPr id="15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57200" y="3657600"/>
              <a:ext cx="8118214" cy="1981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pic>
          <p:nvPicPr>
            <p:cNvPr id="13" name="Picture 4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57200" y="5486398"/>
              <a:ext cx="8138159" cy="3384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4600" y="3344826"/>
            <a:ext cx="4419600" cy="290357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477000" y="6488668"/>
            <a:ext cx="2555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Bender et al, </a:t>
            </a:r>
            <a:r>
              <a:rPr lang="en-US" dirty="0" err="1" smtClean="0">
                <a:solidFill>
                  <a:srgbClr val="000000"/>
                </a:solidFill>
              </a:rPr>
              <a:t>Tellus</a:t>
            </a:r>
            <a:r>
              <a:rPr lang="en-US" dirty="0" smtClean="0">
                <a:solidFill>
                  <a:srgbClr val="000000"/>
                </a:solidFill>
              </a:rPr>
              <a:t>, 2006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91400" y="6465637"/>
            <a:ext cx="1614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IPCC AR5, 2013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00800" y="6488668"/>
            <a:ext cx="2621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0000"/>
                </a:solidFill>
              </a:rPr>
              <a:t>Trenberth</a:t>
            </a:r>
            <a:r>
              <a:rPr lang="en-US" dirty="0" smtClean="0">
                <a:solidFill>
                  <a:srgbClr val="000000"/>
                </a:solidFill>
              </a:rPr>
              <a:t> et al, JGR, 2015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613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94"/>
          <a:stretch/>
        </p:blipFill>
        <p:spPr>
          <a:xfrm>
            <a:off x="304800" y="2743200"/>
            <a:ext cx="8632463" cy="297602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88134" y="6400800"/>
            <a:ext cx="4855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Yin and </a:t>
            </a:r>
            <a:r>
              <a:rPr lang="en-US" dirty="0" err="1" smtClean="0">
                <a:solidFill>
                  <a:srgbClr val="000000"/>
                </a:solidFill>
              </a:rPr>
              <a:t>Porporato</a:t>
            </a:r>
            <a:r>
              <a:rPr lang="en-US" dirty="0" smtClean="0">
                <a:solidFill>
                  <a:srgbClr val="000000"/>
                </a:solidFill>
              </a:rPr>
              <a:t>, Nature Communications, 2017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838200"/>
            <a:ext cx="89154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 smtClean="0"/>
              <a:t>Biases in albedo can arise from surface reflection and time-mean cloud properties. One understudied source of bias is cloud diurnal cycles.</a:t>
            </a:r>
            <a:br>
              <a:rPr lang="en-US" sz="1700" dirty="0" smtClean="0"/>
            </a:br>
            <a:endParaRPr lang="en-US" sz="1700" dirty="0" smtClean="0"/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Diurnal variability in clouds modulates the diurnal cycle of solar insolation.</a:t>
            </a:r>
            <a:br>
              <a:rPr lang="en-US" sz="1700" dirty="0" smtClean="0"/>
            </a:br>
            <a:endParaRPr lang="en-US" sz="1700" dirty="0" smtClean="0"/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Monthly-mean shortwave fluxes are influenced unevenly by the diurnal cycle of clouds.</a:t>
            </a:r>
          </a:p>
        </p:txBody>
      </p:sp>
      <p:pic>
        <p:nvPicPr>
          <p:cNvPr id="2" name="Picture 1" descr="Screen Shot 2019-09-13 at 9.35.21 AM.pn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5400" y="2813293"/>
            <a:ext cx="7023100" cy="358750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800600" y="6400800"/>
            <a:ext cx="4365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Bergman and </a:t>
            </a:r>
            <a:r>
              <a:rPr lang="en-US" dirty="0" err="1" smtClean="0">
                <a:solidFill>
                  <a:srgbClr val="000000"/>
                </a:solidFill>
              </a:rPr>
              <a:t>Salby</a:t>
            </a:r>
            <a:r>
              <a:rPr lang="en-US" dirty="0" smtClean="0">
                <a:solidFill>
                  <a:srgbClr val="000000"/>
                </a:solidFill>
              </a:rPr>
              <a:t>, Journal of Climate, 1997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5000" y="2438400"/>
            <a:ext cx="5763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Cloud Diurnal Cycle Contribution to Monthly-Mean SW Flux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-9144" y="-76200"/>
            <a:ext cx="9153144" cy="1216152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000" dirty="0" smtClean="0">
                <a:solidFill>
                  <a:schemeClr val="tx1"/>
                </a:solidFill>
              </a:rPr>
              <a:t>Importance of the Diurnal Cycle of Clouds</a:t>
            </a:r>
            <a:endParaRPr lang="en-US" sz="30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2895600"/>
            <a:ext cx="8632463" cy="290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100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  <p:bldP spid="14" grpId="0"/>
      <p:bldP spid="14" grpId="1"/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-9144" y="-76200"/>
            <a:ext cx="9153144" cy="1216152"/>
          </a:xfrm>
        </p:spPr>
        <p:txBody>
          <a:bodyPr anchor="ctr" anchorCtr="1">
            <a:no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RSR Diurnal Variability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94" y="1066800"/>
            <a:ext cx="410830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 smtClean="0"/>
              <a:t>But how well do we know diurnal variations in SW radiation?</a:t>
            </a:r>
          </a:p>
          <a:p>
            <a:pPr marL="285750" indent="-285750">
              <a:buFont typeface="Arial"/>
              <a:buChar char="•"/>
            </a:pPr>
            <a:endParaRPr lang="en-US" sz="1700" dirty="0"/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CERES monthly-averaged flux estimates require an estimate of the diurnal cycle in RSR, even though observations are made at fixed local solar hours. </a:t>
            </a:r>
          </a:p>
          <a:p>
            <a:pPr marL="285750" indent="-285750">
              <a:buFont typeface="Arial"/>
              <a:buChar char="•"/>
            </a:pPr>
            <a:endParaRPr lang="en-US" sz="1700" dirty="0"/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The process-chain for diurnal filling has numerous components, relying primarily on a network of geostationary cloud observations.</a:t>
            </a:r>
          </a:p>
          <a:p>
            <a:pPr marL="285750" indent="-285750">
              <a:buFont typeface="Arial"/>
              <a:buChar char="•"/>
            </a:pPr>
            <a:endParaRPr lang="en-US" sz="1700" dirty="0"/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The diurnal filling of fluxes has not independently tested.</a:t>
            </a:r>
          </a:p>
          <a:p>
            <a:pPr marL="285750" indent="-285750">
              <a:buFont typeface="Arial"/>
              <a:buChar char="•"/>
            </a:pPr>
            <a:endParaRPr lang="en-US" sz="1700" dirty="0"/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EPIC and NISTAR fluxes provide that independent tests of CERES SYN.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400" y="1219200"/>
            <a:ext cx="3714152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8125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-9144" y="-76200"/>
            <a:ext cx="9153144" cy="1216152"/>
          </a:xfrm>
        </p:spPr>
        <p:txBody>
          <a:bodyPr anchor="ctr" anchorCtr="1">
            <a:no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DSCOVR/CERES Flux Comparisons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490" y="4267200"/>
            <a:ext cx="89089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 smtClean="0"/>
              <a:t>High-frequency observationally-based estimates of RSR have been developed from NISTAR and EPIC and can be compared against CERES flux estimates.</a:t>
            </a:r>
          </a:p>
          <a:p>
            <a:pPr marL="285750" indent="-285750">
              <a:buFont typeface="Arial"/>
              <a:buChar char="•"/>
            </a:pPr>
            <a:endParaRPr lang="en-US" sz="1700" dirty="0"/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EPIC fluxes vs. CERES SYN: 		</a:t>
            </a:r>
            <a:r>
              <a:rPr lang="en-US" sz="1600" dirty="0" smtClean="0"/>
              <a:t>+</a:t>
            </a:r>
            <a:r>
              <a:rPr lang="en-US" sz="1600" dirty="0"/>
              <a:t>1.1±3.9 (1σ) W/m</a:t>
            </a:r>
            <a:r>
              <a:rPr lang="en-US" sz="1600" baseline="30000" dirty="0"/>
              <a:t>2</a:t>
            </a:r>
            <a:r>
              <a:rPr lang="en-US" sz="1600" dirty="0" smtClean="0"/>
              <a:t>)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 smtClean="0"/>
              <a:t>NISTAR fluxes vs. CERES SYN: 		+</a:t>
            </a:r>
            <a:r>
              <a:rPr lang="en-US" sz="1600" dirty="0"/>
              <a:t>11.9±7.9 (1σ) W/m</a:t>
            </a:r>
            <a:r>
              <a:rPr lang="en-US" sz="1600" baseline="30000" dirty="0"/>
              <a:t>2</a:t>
            </a:r>
            <a:r>
              <a:rPr lang="en-US" sz="1600" dirty="0"/>
              <a:t> </a:t>
            </a:r>
            <a:endParaRPr lang="en-US" sz="1700" dirty="0" smtClean="0"/>
          </a:p>
        </p:txBody>
      </p:sp>
      <p:pic>
        <p:nvPicPr>
          <p:cNvPr id="6" name="Picture 5" descr="Macintosh HD:Users:danielfeldman 1 2:Documents:publications:nistar_epic_frequency:figures:ceres_epic_nistar_flux_full_tseries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200" y="990600"/>
            <a:ext cx="4466187" cy="32162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Macintosh HD:Users:danielfeldman 1 2:Documents:publications:nistar_epic_frequency:figures:nistar_epic_residuals_tseries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0" y="990600"/>
            <a:ext cx="4419600" cy="321034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222031" y="6412468"/>
            <a:ext cx="2952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Feldman et al, GRL, In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885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-9144" y="-76200"/>
            <a:ext cx="9153144" cy="1216152"/>
          </a:xfrm>
        </p:spPr>
        <p:txBody>
          <a:bodyPr anchor="ctr" anchorCtr="1">
            <a:no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Observations of RSR Diurnal Variability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94" y="914400"/>
            <a:ext cx="875650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 smtClean="0"/>
              <a:t>One of the distinguishing features of the DSCOVR platform is its high-frequency observations: The data reveal a regular diurnal cycle that varies seasonally.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932105" y="1916668"/>
            <a:ext cx="6764095" cy="4484132"/>
            <a:chOff x="2561492" y="1752600"/>
            <a:chExt cx="6764095" cy="4484132"/>
          </a:xfrm>
        </p:grpSpPr>
        <p:pic>
          <p:nvPicPr>
            <p:cNvPr id="8" name="Picture 7" descr="flux_diurnal_cycle_timeseries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61492" y="1752600"/>
              <a:ext cx="5972908" cy="3810338"/>
            </a:xfrm>
            <a:prstGeom prst="rect">
              <a:avLst/>
            </a:prstGeom>
          </p:spPr>
        </p:pic>
        <p:cxnSp>
          <p:nvCxnSpPr>
            <p:cNvPr id="9" name="Straight Arrow Connector 8"/>
            <p:cNvCxnSpPr/>
            <p:nvPr/>
          </p:nvCxnSpPr>
          <p:spPr>
            <a:xfrm flipV="1">
              <a:off x="4677387" y="5486400"/>
              <a:ext cx="0" cy="4572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3610587" y="5867400"/>
              <a:ext cx="22246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Sunlit Prime Meridian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V="1">
              <a:off x="7696200" y="5257800"/>
              <a:ext cx="0" cy="68580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6400800" y="5867400"/>
              <a:ext cx="29247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Sunlit International Date Line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222031" y="6412468"/>
            <a:ext cx="2952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Feldman et al, GRL, In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918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494" y="838200"/>
            <a:ext cx="913750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RSR variability from 3 NISTAR, EPIC, and CERES substantially agree. 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The observations show that the diurnal-filling process chain does not have discernible biases</a:t>
            </a:r>
            <a:r>
              <a:rPr lang="en-US" dirty="0" smtClean="0"/>
              <a:t>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Diurnal mode primarily driven by Africa/Pacific surface reflection, modulated by clouds.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Sub-diurnal modes driven by zonal variations in the surface reflection of the </a:t>
            </a:r>
            <a:r>
              <a:rPr lang="en-US" dirty="0" err="1" smtClean="0"/>
              <a:t>daylit</a:t>
            </a:r>
            <a:r>
              <a:rPr lang="en-US" dirty="0" smtClean="0"/>
              <a:t> portion of Earth, modulated by clouds.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9144" y="-76200"/>
            <a:ext cx="9153144" cy="1216152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RSR Modes of Variability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7" name="Picture 6" descr="Macintosh HD:Users:danielfeldman 1 2:Documents:publications:nistar_epic_frequency:figures:ceres_epic_nistar_flux_variability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81200" y="2438401"/>
            <a:ext cx="5053698" cy="3886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222031" y="6412468"/>
            <a:ext cx="2952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Feldman et al, GRL, In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589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494" y="838200"/>
            <a:ext cx="913750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We do not have clear-sky fluxes, except from CERES SYN estimates.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Analyzing CERES SYN flux modes of variability reveals that clouds tend to mute the prominence of diurnal and sub-diurnal modes of variability caused by surface reflection.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The Cross PSD shows the frequency variability of how this muting occurs.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9144" y="-76200"/>
            <a:ext cx="9153144" cy="1216152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Cloud Contributions to RSR Variability</a:t>
            </a:r>
            <a:endParaRPr lang="en-US" sz="3200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667000"/>
            <a:ext cx="9115427" cy="3429000"/>
            <a:chOff x="0" y="2667000"/>
            <a:chExt cx="9115427" cy="3429000"/>
          </a:xfrm>
        </p:grpSpPr>
        <p:pic>
          <p:nvPicPr>
            <p:cNvPr id="2" name="Picture 1" descr="ceres_all_flux_psd_mean_ci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2667000"/>
              <a:ext cx="4339377" cy="3429000"/>
            </a:xfrm>
            <a:prstGeom prst="rect">
              <a:avLst/>
            </a:prstGeom>
          </p:spPr>
        </p:pic>
        <p:pic>
          <p:nvPicPr>
            <p:cNvPr id="3" name="Picture 2" descr="ceres_clr_flux_psd_mean_ci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31190" y="2667000"/>
              <a:ext cx="4384237" cy="3429000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34655" y="2819400"/>
            <a:ext cx="9002665" cy="3208527"/>
            <a:chOff x="-3810000" y="2133600"/>
            <a:chExt cx="9002665" cy="3208527"/>
          </a:xfrm>
        </p:grpSpPr>
        <p:pic>
          <p:nvPicPr>
            <p:cNvPr id="7" name="Picture 6" descr="Macintosh HD:Users:danielfeldman 1 2:Documents:publications:nistar_epic_frequency:figures:ceres_all_clr_flux_variability.jp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-3810000" y="2209799"/>
              <a:ext cx="4389120" cy="313232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8" name="Picture 7" descr="Macintosh HD:Users:danielfeldman 1 2:Documents:publications:nistar_epic_frequency:figures:ceres_all_clr_flux_cross_variability.jp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803545" y="2133600"/>
              <a:ext cx="4389120" cy="3091688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10" name="TextBox 9"/>
          <p:cNvSpPr txBox="1"/>
          <p:nvPr/>
        </p:nvSpPr>
        <p:spPr>
          <a:xfrm>
            <a:off x="6222031" y="6412468"/>
            <a:ext cx="2952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Feldman et al, GRL, In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467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494" y="838200"/>
            <a:ext cx="9137506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There is concurrence in observations about sub-diurnal to seasonal variability in RSR.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The distribution of surface reflection and how clouds modulate that variability produces distinct patterns in frequency-space.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These observations show a pathway by which RSR occurs, not just a value to reproduce, and enable tests of second-order behavior in RSR.  We propose it be considered in tuning exercises.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9144" y="-76200"/>
            <a:ext cx="9153144" cy="1216152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Opportunities for Model Confrontation</a:t>
            </a: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4600" y="3021117"/>
            <a:ext cx="4103533" cy="33796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22031" y="6412468"/>
            <a:ext cx="2921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Mauritsen</a:t>
            </a:r>
            <a:r>
              <a:rPr lang="en-US" dirty="0" smtClean="0"/>
              <a:t> et al, JAMES,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8309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tle 1"/>
          <p:cNvSpPr>
            <a:spLocks noGrp="1"/>
          </p:cNvSpPr>
          <p:nvPr>
            <p:ph type="title"/>
          </p:nvPr>
        </p:nvSpPr>
        <p:spPr>
          <a:xfrm>
            <a:off x="-9144" y="-76200"/>
            <a:ext cx="9153144" cy="1216152"/>
          </a:xfrm>
        </p:spPr>
        <p:txBody>
          <a:bodyPr anchor="ctr" anchorCtr="1">
            <a:no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Model TOA Energy Balance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94" y="1066800"/>
            <a:ext cx="3117706" cy="6109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 smtClean="0"/>
              <a:t>Models are calibrated/tuned to achieve TOA energy balance on long time-scales.</a:t>
            </a:r>
          </a:p>
          <a:p>
            <a:pPr marL="285750" indent="-285750">
              <a:buFont typeface="Arial"/>
              <a:buChar char="•"/>
            </a:pPr>
            <a:endParaRPr lang="en-US" sz="1700" dirty="0"/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This process involves balancing a number of competing model performance goals by adjusted parameters to which models are sensitive but which are poorly or unconstrained.</a:t>
            </a:r>
          </a:p>
          <a:p>
            <a:pPr marL="285750" indent="-285750">
              <a:buFont typeface="Arial"/>
              <a:buChar char="•"/>
            </a:pPr>
            <a:endParaRPr lang="en-US" sz="1700" dirty="0"/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There is a question of whether this juggling act is getting the right answer for the wrong reason.</a:t>
            </a:r>
          </a:p>
          <a:p>
            <a:pPr marL="285750" indent="-285750">
              <a:buFont typeface="Arial"/>
              <a:buChar char="•"/>
            </a:pPr>
            <a:endParaRPr lang="en-US" sz="1700" dirty="0"/>
          </a:p>
          <a:p>
            <a:pPr marL="285750" indent="-285750">
              <a:buFont typeface="Arial"/>
              <a:buChar char="•"/>
            </a:pPr>
            <a:endParaRPr lang="en-US" sz="1700" dirty="0"/>
          </a:p>
          <a:p>
            <a:pPr marL="285750" indent="-285750">
              <a:buFont typeface="Arial"/>
              <a:buChar char="•"/>
            </a:pPr>
            <a:endParaRPr lang="en-US" sz="1700" dirty="0" smtClean="0"/>
          </a:p>
          <a:p>
            <a:endParaRPr lang="en-US" sz="1700" dirty="0" smtClean="0"/>
          </a:p>
          <a:p>
            <a:endParaRPr lang="en-US" sz="1700" dirty="0" smtClean="0"/>
          </a:p>
          <a:p>
            <a:pPr marL="285750" indent="-285750">
              <a:buFont typeface="Arial"/>
              <a:buChar char="•"/>
            </a:pPr>
            <a:endParaRPr lang="en-US" sz="1700" dirty="0" smtClean="0"/>
          </a:p>
        </p:txBody>
      </p:sp>
      <p:grpSp>
        <p:nvGrpSpPr>
          <p:cNvPr id="9" name="Group 8"/>
          <p:cNvGrpSpPr/>
          <p:nvPr/>
        </p:nvGrpSpPr>
        <p:grpSpPr>
          <a:xfrm>
            <a:off x="3703875" y="1950374"/>
            <a:ext cx="685800" cy="3231226"/>
            <a:chOff x="2209800" y="2483774"/>
            <a:chExt cx="685800" cy="323122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0BDAF46D-EEF8-4FAB-B0C0-889B6E1432A0}"/>
                </a:ext>
              </a:extLst>
            </p:cNvPr>
            <p:cNvSpPr txBox="1"/>
            <p:nvPr/>
          </p:nvSpPr>
          <p:spPr>
            <a:xfrm rot="16200000">
              <a:off x="808689" y="3991911"/>
              <a:ext cx="304844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TOA Shortwave Radiation (W/m</a:t>
              </a:r>
              <a:r>
                <a:rPr lang="en-US" sz="16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48E4D5A4-B4B3-482D-923C-520D9EC32FD5}"/>
                </a:ext>
              </a:extLst>
            </p:cNvPr>
            <p:cNvSpPr txBox="1"/>
            <p:nvPr/>
          </p:nvSpPr>
          <p:spPr>
            <a:xfrm>
              <a:off x="2505700" y="2483774"/>
              <a:ext cx="389900" cy="323122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r">
                <a:lnSpc>
                  <a:spcPts val="2300"/>
                </a:lnSpc>
              </a:pPr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244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ts val="2300"/>
                </a:lnSpc>
              </a:pPr>
              <a:endParaRPr lang="en-US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ts val="2300"/>
                </a:lnSpc>
              </a:pPr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240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ts val="2300"/>
                </a:lnSpc>
              </a:pPr>
              <a:endParaRPr lang="en-US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ts val="2300"/>
                </a:lnSpc>
              </a:pPr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236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ts val="2300"/>
                </a:lnSpc>
              </a:pPr>
              <a:endParaRPr lang="en-US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ts val="2300"/>
                </a:lnSpc>
              </a:pPr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232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ts val="2300"/>
                </a:lnSpc>
              </a:pPr>
              <a:endParaRPr lang="en-US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ts val="2300"/>
                </a:lnSpc>
              </a:pPr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228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ts val="2300"/>
                </a:lnSpc>
              </a:pPr>
              <a:endParaRPr lang="en-US" sz="14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r">
                <a:lnSpc>
                  <a:spcPts val="2300"/>
                </a:lnSpc>
              </a:pPr>
              <a:r>
                <a:rPr lang="en-U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224</a:t>
              </a:r>
              <a:endParaRPr lang="en-U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3703875" y="1219200"/>
            <a:ext cx="4572000" cy="3924689"/>
            <a:chOff x="2438400" y="1752600"/>
            <a:chExt cx="4572000" cy="3924689"/>
          </a:xfrm>
        </p:grpSpPr>
        <p:pic>
          <p:nvPicPr>
            <p:cNvPr id="13" name="Picture 12" descr="Screen Shot 2019-08-22 at 5.11.28 P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24201" y="2438400"/>
              <a:ext cx="3155268" cy="3238889"/>
            </a:xfrm>
            <a:prstGeom prst="rect">
              <a:avLst/>
            </a:prstGeom>
          </p:spPr>
        </p:pic>
        <p:sp>
          <p:nvSpPr>
            <p:cNvPr id="14" name="Text Placeholder 7">
              <a:extLst>
                <a:ext uri="{FF2B5EF4-FFF2-40B4-BE49-F238E27FC236}">
                  <a16:creationId xmlns:a16="http://schemas.microsoft.com/office/drawing/2014/main" xmlns="" id="{731D666D-25C8-42F7-9890-F021F497F467}"/>
                </a:ext>
              </a:extLst>
            </p:cNvPr>
            <p:cNvSpPr txBox="1">
              <a:spLocks/>
            </p:cNvSpPr>
            <p:nvPr/>
          </p:nvSpPr>
          <p:spPr>
            <a:xfrm>
              <a:off x="2971800" y="2133600"/>
              <a:ext cx="3535125" cy="228600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0" tIns="0" rIns="0" bIns="0" rtlCol="0">
              <a:normAutofit lnSpcReduction="10000"/>
            </a:bodyPr>
            <a:lstStyle>
              <a:lvl1pPr marL="461963" indent="-461963" algn="l" defTabSz="914400" rtl="0" eaLnBrk="1" latinLnBrk="0" hangingPunct="1">
                <a:spcBef>
                  <a:spcPct val="20000"/>
                </a:spcBef>
                <a:buFont typeface="Wingdings" panose="05000000000000000000" pitchFamily="2" charset="2"/>
                <a:buChar char="§"/>
                <a:defRPr lang="en-US"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801688" indent="-344488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lang="en-US" sz="2800" kern="1200">
                  <a:solidFill>
                    <a:srgbClr val="2B4C7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089025" indent="-287338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○"/>
                <a:defRPr lang="en-US" sz="2400" kern="1200">
                  <a:solidFill>
                    <a:srgbClr val="175D3C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 smtClean="0"/>
                <a:t> 0.00      0.10     0.20       0.30     0.40      </a:t>
              </a:r>
              <a:endParaRPr lang="en-US" sz="1600" dirty="0"/>
            </a:p>
          </p:txBody>
        </p:sp>
        <p:sp>
          <p:nvSpPr>
            <p:cNvPr id="15" name="Text Placeholder 7">
              <a:extLst>
                <a:ext uri="{FF2B5EF4-FFF2-40B4-BE49-F238E27FC236}">
                  <a16:creationId xmlns:a16="http://schemas.microsoft.com/office/drawing/2014/main" xmlns="" id="{34B711B9-C9DD-4021-AEC3-C54FBC3F6444}"/>
                </a:ext>
              </a:extLst>
            </p:cNvPr>
            <p:cNvSpPr txBox="1">
              <a:spLocks/>
            </p:cNvSpPr>
            <p:nvPr/>
          </p:nvSpPr>
          <p:spPr>
            <a:xfrm>
              <a:off x="2438400" y="1752600"/>
              <a:ext cx="4572000" cy="228600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0" tIns="0" rIns="0" bIns="0" rtlCol="0">
              <a:noAutofit/>
            </a:bodyPr>
            <a:lstStyle>
              <a:lvl1pPr marL="461963" indent="-461963" algn="l" defTabSz="914400" rtl="0" eaLnBrk="1" latinLnBrk="0" hangingPunct="1">
                <a:spcBef>
                  <a:spcPct val="20000"/>
                </a:spcBef>
                <a:buFont typeface="Wingdings" panose="05000000000000000000" pitchFamily="2" charset="2"/>
                <a:buChar char="§"/>
                <a:defRPr lang="en-US"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801688" indent="-344488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lang="en-US" sz="2800" kern="1200">
                  <a:solidFill>
                    <a:srgbClr val="2B4C7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089025" indent="-287338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○"/>
                <a:defRPr lang="en-US" sz="2400" kern="1200">
                  <a:solidFill>
                    <a:srgbClr val="175D3C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 smtClean="0"/>
                <a:t>Convective mass-flux above level of non-buoyancy</a:t>
              </a:r>
              <a:endParaRPr lang="en-US" sz="160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237275" y="1219200"/>
            <a:ext cx="3839925" cy="3924689"/>
            <a:chOff x="6858000" y="1905000"/>
            <a:chExt cx="3839925" cy="3924689"/>
          </a:xfrm>
        </p:grpSpPr>
        <p:grpSp>
          <p:nvGrpSpPr>
            <p:cNvPr id="17" name="Group 16"/>
            <p:cNvGrpSpPr/>
            <p:nvPr/>
          </p:nvGrpSpPr>
          <p:grpSpPr>
            <a:xfrm>
              <a:off x="6858000" y="2362200"/>
              <a:ext cx="3839925" cy="3467489"/>
              <a:chOff x="7971075" y="2286000"/>
              <a:chExt cx="3839925" cy="3467489"/>
            </a:xfrm>
          </p:grpSpPr>
          <p:pic>
            <p:nvPicPr>
              <p:cNvPr id="19" name="Picture 18" descr="Screen Shot 2019-08-22 at 5.11.28 PM.png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153400" y="2514600"/>
                <a:ext cx="3137485" cy="3238889"/>
              </a:xfrm>
              <a:prstGeom prst="rect">
                <a:avLst/>
              </a:prstGeom>
            </p:spPr>
          </p:pic>
          <p:sp>
            <p:nvSpPr>
              <p:cNvPr id="20" name="Text Placeholder 7">
                <a:extLst>
                  <a:ext uri="{FF2B5EF4-FFF2-40B4-BE49-F238E27FC236}">
                    <a16:creationId xmlns:a16="http://schemas.microsoft.com/office/drawing/2014/main" xmlns="" id="{731D666D-25C8-42F7-9890-F021F497F4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971075" y="2286000"/>
                <a:ext cx="3839925" cy="2286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lIns="0" tIns="0" rIns="0" bIns="0" rtlCol="0">
                <a:normAutofit/>
              </a:bodyPr>
              <a:lstStyle>
                <a:lvl1pPr marL="461963" indent="-461963" algn="l" defTabSz="914400" rtl="0" eaLnBrk="1" latinLnBrk="0" hangingPunct="1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lang="en-US" sz="3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801688" indent="-344488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lang="en-US" sz="2800" kern="1200">
                    <a:solidFill>
                      <a:srgbClr val="2B4C73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089025" indent="-287338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○"/>
                  <a:defRPr lang="en-US" sz="2400" kern="1200">
                    <a:solidFill>
                      <a:srgbClr val="175D3C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dirty="0" smtClean="0"/>
                  <a:t> 0.0000 2e-4  4e-4   6e-4   8e-4   1e-3   1.2e-3</a:t>
                </a:r>
                <a:endParaRPr lang="en-US" sz="1400" dirty="0"/>
              </a:p>
            </p:txBody>
          </p:sp>
        </p:grpSp>
        <p:sp>
          <p:nvSpPr>
            <p:cNvPr id="18" name="Text Placeholder 7">
              <a:extLst>
                <a:ext uri="{FF2B5EF4-FFF2-40B4-BE49-F238E27FC236}">
                  <a16:creationId xmlns:a16="http://schemas.microsoft.com/office/drawing/2014/main" xmlns="" id="{34B711B9-C9DD-4021-AEC3-C54FBC3F6444}"/>
                </a:ext>
              </a:extLst>
            </p:cNvPr>
            <p:cNvSpPr txBox="1">
              <a:spLocks/>
            </p:cNvSpPr>
            <p:nvPr/>
          </p:nvSpPr>
          <p:spPr>
            <a:xfrm>
              <a:off x="6934200" y="1905000"/>
              <a:ext cx="3733800" cy="228600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0" tIns="0" rIns="0" bIns="0" rtlCol="0">
              <a:noAutofit/>
            </a:bodyPr>
            <a:lstStyle>
              <a:lvl1pPr marL="461963" indent="-461963" algn="l" defTabSz="914400" rtl="0" eaLnBrk="1" latinLnBrk="0" hangingPunct="1">
                <a:spcBef>
                  <a:spcPct val="20000"/>
                </a:spcBef>
                <a:buFont typeface="Wingdings" panose="05000000000000000000" pitchFamily="2" charset="2"/>
                <a:buChar char="§"/>
                <a:defRPr lang="en-US"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801688" indent="-344488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lang="en-US" sz="2800" kern="1200">
                  <a:solidFill>
                    <a:srgbClr val="2B4C7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089025" indent="-287338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○"/>
                <a:defRPr lang="en-US" sz="2400" kern="1200">
                  <a:solidFill>
                    <a:srgbClr val="175D3C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 smtClean="0"/>
                <a:t>Entrainment rate for shallow convection</a:t>
              </a:r>
              <a:endParaRPr lang="en-US" sz="1600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4389675" y="1219200"/>
            <a:ext cx="3878025" cy="3924689"/>
            <a:chOff x="7277100" y="1828800"/>
            <a:chExt cx="3878025" cy="3924689"/>
          </a:xfrm>
        </p:grpSpPr>
        <p:sp>
          <p:nvSpPr>
            <p:cNvPr id="22" name="Text Placeholder 7">
              <a:extLst>
                <a:ext uri="{FF2B5EF4-FFF2-40B4-BE49-F238E27FC236}">
                  <a16:creationId xmlns:a16="http://schemas.microsoft.com/office/drawing/2014/main" xmlns="" id="{34B711B9-C9DD-4021-AEC3-C54FBC3F6444}"/>
                </a:ext>
              </a:extLst>
            </p:cNvPr>
            <p:cNvSpPr txBox="1">
              <a:spLocks/>
            </p:cNvSpPr>
            <p:nvPr/>
          </p:nvSpPr>
          <p:spPr>
            <a:xfrm>
              <a:off x="7277100" y="1828800"/>
              <a:ext cx="3733800" cy="228600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0" tIns="0" rIns="0" bIns="0" rtlCol="0">
              <a:noAutofit/>
            </a:bodyPr>
            <a:lstStyle>
              <a:lvl1pPr marL="461963" indent="-461963" algn="l" defTabSz="914400" rtl="0" eaLnBrk="1" latinLnBrk="0" hangingPunct="1">
                <a:spcBef>
                  <a:spcPct val="20000"/>
                </a:spcBef>
                <a:buFont typeface="Wingdings" panose="05000000000000000000" pitchFamily="2" charset="2"/>
                <a:buChar char="§"/>
                <a:defRPr lang="en-US"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801688" indent="-344488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lang="en-US" sz="2800" kern="1200">
                  <a:solidFill>
                    <a:srgbClr val="2B4C7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089025" indent="-287338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○"/>
                <a:defRPr lang="en-US" sz="2400" kern="1200">
                  <a:solidFill>
                    <a:srgbClr val="175D3C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 smtClean="0"/>
                <a:t>Entrainment rate for deep convection</a:t>
              </a:r>
              <a:endParaRPr lang="en-US" sz="1600" dirty="0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7315200" y="2133600"/>
              <a:ext cx="3839925" cy="3619889"/>
              <a:chOff x="7315200" y="2133600"/>
              <a:chExt cx="3839925" cy="3619889"/>
            </a:xfrm>
          </p:grpSpPr>
          <p:pic>
            <p:nvPicPr>
              <p:cNvPr id="24" name="Picture 23" descr="Screen Shot 2019-08-22 at 5.11.28 PM.png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315200" y="2514600"/>
                <a:ext cx="3141292" cy="3238889"/>
              </a:xfrm>
              <a:prstGeom prst="rect">
                <a:avLst/>
              </a:prstGeom>
            </p:spPr>
          </p:pic>
          <p:sp>
            <p:nvSpPr>
              <p:cNvPr id="25" name="Text Placeholder 7">
                <a:extLst>
                  <a:ext uri="{FF2B5EF4-FFF2-40B4-BE49-F238E27FC236}">
                    <a16:creationId xmlns:a16="http://schemas.microsoft.com/office/drawing/2014/main" xmlns="" id="{731D666D-25C8-42F7-9890-F021F497F46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15200" y="2133600"/>
                <a:ext cx="3839925" cy="2286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lIns="0" tIns="0" rIns="0" bIns="0" rtlCol="0">
                <a:normAutofit/>
              </a:bodyPr>
              <a:lstStyle>
                <a:lvl1pPr marL="461963" indent="-461963" algn="l" defTabSz="914400" rtl="0" eaLnBrk="1" latinLnBrk="0" hangingPunct="1">
                  <a:spcBef>
                    <a:spcPct val="20000"/>
                  </a:spcBef>
                  <a:buFont typeface="Wingdings" panose="05000000000000000000" pitchFamily="2" charset="2"/>
                  <a:buChar char="§"/>
                  <a:defRPr lang="en-US" sz="32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801688" indent="-344488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lang="en-US" sz="2800" kern="1200">
                    <a:solidFill>
                      <a:srgbClr val="2B4C73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089025" indent="-287338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○"/>
                  <a:defRPr lang="en-US" sz="2400" kern="1200">
                    <a:solidFill>
                      <a:srgbClr val="175D3C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400" dirty="0" smtClean="0"/>
                  <a:t> 0.0000 2e-4  4e-4   6e-4   8e-4   1e-3   1.2e-3</a:t>
                </a:r>
                <a:endParaRPr lang="en-US" sz="1400" dirty="0"/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4389675" y="1219200"/>
            <a:ext cx="5059125" cy="3924689"/>
            <a:chOff x="17038875" y="1905000"/>
            <a:chExt cx="5059125" cy="3924689"/>
          </a:xfrm>
        </p:grpSpPr>
        <p:pic>
          <p:nvPicPr>
            <p:cNvPr id="27" name="Picture 26" descr="Screen Shot 2019-08-22 at 5.11.28 PM.pn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068800" y="2590800"/>
              <a:ext cx="3158978" cy="3238889"/>
            </a:xfrm>
            <a:prstGeom prst="rect">
              <a:avLst/>
            </a:prstGeom>
          </p:spPr>
        </p:pic>
        <p:sp>
          <p:nvSpPr>
            <p:cNvPr id="28" name="Text Placeholder 7">
              <a:extLst>
                <a:ext uri="{FF2B5EF4-FFF2-40B4-BE49-F238E27FC236}">
                  <a16:creationId xmlns:a16="http://schemas.microsoft.com/office/drawing/2014/main" xmlns="" id="{34B711B9-C9DD-4021-AEC3-C54FBC3F6444}"/>
                </a:ext>
              </a:extLst>
            </p:cNvPr>
            <p:cNvSpPr txBox="1">
              <a:spLocks/>
            </p:cNvSpPr>
            <p:nvPr/>
          </p:nvSpPr>
          <p:spPr>
            <a:xfrm>
              <a:off x="17068800" y="1905000"/>
              <a:ext cx="5029200" cy="228600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0" tIns="0" rIns="0" bIns="0" rtlCol="0">
              <a:noAutofit/>
            </a:bodyPr>
            <a:lstStyle>
              <a:lvl1pPr marL="461963" indent="-461963" algn="l" defTabSz="914400" rtl="0" eaLnBrk="1" latinLnBrk="0" hangingPunct="1">
                <a:spcBef>
                  <a:spcPct val="20000"/>
                </a:spcBef>
                <a:buFont typeface="Wingdings" panose="05000000000000000000" pitchFamily="2" charset="2"/>
                <a:buChar char="§"/>
                <a:defRPr lang="en-US"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801688" indent="-344488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lang="en-US" sz="2800" kern="1200">
                  <a:solidFill>
                    <a:srgbClr val="2B4C7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089025" indent="-287338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○"/>
                <a:defRPr lang="en-US" sz="2400" kern="1200">
                  <a:solidFill>
                    <a:srgbClr val="175D3C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 smtClean="0"/>
                <a:t>Convective cloud conversion rate from water to rain</a:t>
              </a:r>
              <a:endParaRPr lang="en-US" sz="1600" dirty="0"/>
            </a:p>
          </p:txBody>
        </p:sp>
        <p:sp>
          <p:nvSpPr>
            <p:cNvPr id="29" name="Text Placeholder 7">
              <a:extLst>
                <a:ext uri="{FF2B5EF4-FFF2-40B4-BE49-F238E27FC236}">
                  <a16:creationId xmlns:a16="http://schemas.microsoft.com/office/drawing/2014/main" xmlns="" id="{731D666D-25C8-42F7-9890-F021F497F467}"/>
                </a:ext>
              </a:extLst>
            </p:cNvPr>
            <p:cNvSpPr txBox="1">
              <a:spLocks/>
            </p:cNvSpPr>
            <p:nvPr/>
          </p:nvSpPr>
          <p:spPr>
            <a:xfrm>
              <a:off x="17038875" y="2286000"/>
              <a:ext cx="3839925" cy="228600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0" tIns="0" rIns="0" bIns="0" rtlCol="0">
              <a:normAutofit/>
            </a:bodyPr>
            <a:lstStyle>
              <a:lvl1pPr marL="461963" indent="-461963" algn="l" defTabSz="914400" rtl="0" eaLnBrk="1" latinLnBrk="0" hangingPunct="1">
                <a:spcBef>
                  <a:spcPct val="20000"/>
                </a:spcBef>
                <a:buFont typeface="Wingdings" panose="05000000000000000000" pitchFamily="2" charset="2"/>
                <a:buChar char="§"/>
                <a:defRPr lang="en-US"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801688" indent="-344488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lang="en-US" sz="2800" kern="1200">
                  <a:solidFill>
                    <a:srgbClr val="2B4C7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089025" indent="-287338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○"/>
                <a:defRPr lang="en-US" sz="2400" kern="1200">
                  <a:solidFill>
                    <a:srgbClr val="175D3C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400" dirty="0" smtClean="0"/>
                <a:t> 0.0000 2e-4  4e-4      6e-4     8e-4     1e-3</a:t>
              </a:r>
              <a:endParaRPr lang="en-US" sz="140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4237275" y="1219200"/>
            <a:ext cx="3657600" cy="3901167"/>
            <a:chOff x="11430000" y="6172200"/>
            <a:chExt cx="3657600" cy="3901167"/>
          </a:xfrm>
        </p:grpSpPr>
        <p:pic>
          <p:nvPicPr>
            <p:cNvPr id="31" name="Picture 30" descr="Screen Shot 2019-08-22 at 5.11.28 PM.png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658600" y="6834478"/>
              <a:ext cx="3175152" cy="3238889"/>
            </a:xfrm>
            <a:prstGeom prst="rect">
              <a:avLst/>
            </a:prstGeom>
          </p:spPr>
        </p:pic>
        <p:sp>
          <p:nvSpPr>
            <p:cNvPr id="32" name="Text Placeholder 7">
              <a:extLst>
                <a:ext uri="{FF2B5EF4-FFF2-40B4-BE49-F238E27FC236}">
                  <a16:creationId xmlns:a16="http://schemas.microsoft.com/office/drawing/2014/main" xmlns="" id="{34B711B9-C9DD-4021-AEC3-C54FBC3F6444}"/>
                </a:ext>
              </a:extLst>
            </p:cNvPr>
            <p:cNvSpPr txBox="1">
              <a:spLocks/>
            </p:cNvSpPr>
            <p:nvPr/>
          </p:nvSpPr>
          <p:spPr>
            <a:xfrm>
              <a:off x="11582400" y="6172200"/>
              <a:ext cx="3352800" cy="228600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0" tIns="0" rIns="0" bIns="0" rtlCol="0">
              <a:noAutofit/>
            </a:bodyPr>
            <a:lstStyle>
              <a:lvl1pPr marL="461963" indent="-461963" algn="l" defTabSz="914400" rtl="0" eaLnBrk="1" latinLnBrk="0" hangingPunct="1">
                <a:spcBef>
                  <a:spcPct val="20000"/>
                </a:spcBef>
                <a:buFont typeface="Wingdings" panose="05000000000000000000" pitchFamily="2" charset="2"/>
                <a:buChar char="§"/>
                <a:defRPr lang="en-US"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801688" indent="-344488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lang="en-US" sz="2800" kern="1200">
                  <a:solidFill>
                    <a:srgbClr val="2B4C7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089025" indent="-287338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○"/>
                <a:defRPr lang="en-US" sz="2400" kern="1200">
                  <a:solidFill>
                    <a:srgbClr val="175D3C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 smtClean="0"/>
                <a:t>Homogeneity factor for liquid clouds</a:t>
              </a:r>
              <a:endParaRPr lang="en-US" sz="1600" dirty="0"/>
            </a:p>
          </p:txBody>
        </p:sp>
        <p:sp>
          <p:nvSpPr>
            <p:cNvPr id="34" name="Text Placeholder 7">
              <a:extLst>
                <a:ext uri="{FF2B5EF4-FFF2-40B4-BE49-F238E27FC236}">
                  <a16:creationId xmlns:a16="http://schemas.microsoft.com/office/drawing/2014/main" xmlns="" id="{731D666D-25C8-42F7-9890-F021F497F467}"/>
                </a:ext>
              </a:extLst>
            </p:cNvPr>
            <p:cNvSpPr txBox="1">
              <a:spLocks/>
            </p:cNvSpPr>
            <p:nvPr/>
          </p:nvSpPr>
          <p:spPr>
            <a:xfrm>
              <a:off x="11430000" y="6477000"/>
              <a:ext cx="3657600" cy="228600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0" tIns="0" rIns="0" bIns="0" rtlCol="0">
              <a:normAutofit lnSpcReduction="10000"/>
            </a:bodyPr>
            <a:lstStyle>
              <a:lvl1pPr marL="461963" indent="-461963" algn="l" defTabSz="914400" rtl="0" eaLnBrk="1" latinLnBrk="0" hangingPunct="1">
                <a:spcBef>
                  <a:spcPct val="20000"/>
                </a:spcBef>
                <a:buFont typeface="Wingdings" panose="05000000000000000000" pitchFamily="2" charset="2"/>
                <a:buChar char="§"/>
                <a:defRPr lang="en-US" sz="32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801688" indent="-344488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lang="en-US" sz="2800" kern="1200">
                  <a:solidFill>
                    <a:srgbClr val="2B4C73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089025" indent="-287338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○"/>
                <a:defRPr lang="en-US" sz="2400" kern="1200">
                  <a:solidFill>
                    <a:srgbClr val="175D3C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600" dirty="0" smtClean="0"/>
                <a:t> 0.50   0.60  0.70 0.80  0.90  1.00   1.10</a:t>
              </a:r>
              <a:endParaRPr lang="en-US" sz="1600" dirty="0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6222031" y="6412468"/>
            <a:ext cx="2921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Mauritsen</a:t>
            </a:r>
            <a:r>
              <a:rPr lang="en-US" dirty="0" smtClean="0"/>
              <a:t> et al, JAMES,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275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494" y="762000"/>
            <a:ext cx="9137506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The comparison of the CNRM-CM5 model and CERES-SYN observations shows: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The model allocates amounts of power to prominent diurnal and sub-diurnal modes that generally agree with observations.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The model allocates too much power to super-diurnal modes compared to observations.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Cross PSD shows model clear vs. all-sky RSR variability is too low at non-prominent modes: the relationship between all-sky and clear-sky is under-correlated in models at these time-scales.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9144" y="-76200"/>
            <a:ext cx="9153144" cy="1216152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Measurement/Model Intercomparison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22031" y="6412468"/>
            <a:ext cx="2952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Feldman et al, GRL, In Review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28600" y="3124200"/>
            <a:ext cx="8732520" cy="3217146"/>
            <a:chOff x="228600" y="3124200"/>
            <a:chExt cx="8732520" cy="3217146"/>
          </a:xfrm>
        </p:grpSpPr>
        <p:pic>
          <p:nvPicPr>
            <p:cNvPr id="7" name="Picture 6" descr="Macintosh HD:Users:danielfeldman 1 2:Documents:publications:nistar_epic_frequency:figures:cnrm_ceres_clr_psd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28600" y="3124200"/>
              <a:ext cx="4389120" cy="3128264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3" name="Picture 2" descr="cnrm_ceres_all_psd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72000" y="3124200"/>
              <a:ext cx="4389120" cy="3217146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228600" y="3200400"/>
            <a:ext cx="8732520" cy="3129280"/>
            <a:chOff x="228600" y="3200400"/>
            <a:chExt cx="8732520" cy="3129280"/>
          </a:xfrm>
        </p:grpSpPr>
        <p:pic>
          <p:nvPicPr>
            <p:cNvPr id="8" name="Picture 7" descr="Macintosh HD:Users:danielfeldman 1 2:Documents:publications:nistar_epic_frequency:figures:cnrm_all_clr_flux_cross_variability.jp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572000" y="3200400"/>
              <a:ext cx="4389120" cy="3129280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 descr="cnrm_all_clr_flux_cross_variability.jp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28600" y="3200400"/>
              <a:ext cx="4389120" cy="31179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11868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494" y="762000"/>
            <a:ext cx="91375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The performance of 4 models was tested: CNRM-CM5, HadGEM2-ES, CanAM4, MRI-CGCM3.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All performed similarly relative to CERES SYN in Clear-Sky and All-Sky PSD and Cross-PSD.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Differences suggest: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Models </a:t>
            </a:r>
            <a:r>
              <a:rPr lang="en-US" dirty="0"/>
              <a:t>over-correlate </a:t>
            </a:r>
            <a:r>
              <a:rPr lang="en-US" dirty="0" smtClean="0"/>
              <a:t>RSR at short </a:t>
            </a:r>
            <a:r>
              <a:rPr lang="en-US" dirty="0"/>
              <a:t>time-scales </a:t>
            </a:r>
            <a:r>
              <a:rPr lang="en-US" dirty="0" smtClean="0"/>
              <a:t>with RSR at </a:t>
            </a:r>
            <a:r>
              <a:rPr lang="en-US" dirty="0"/>
              <a:t>longer time-</a:t>
            </a:r>
            <a:r>
              <a:rPr lang="en-US" dirty="0" smtClean="0"/>
              <a:t>scales.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Models slightly under-estimate correlation of clear- and all-sky RSR at diurnal to synoptic time-scales.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9144" y="-76200"/>
            <a:ext cx="9153144" cy="1216152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kern="1200">
                <a:solidFill>
                  <a:schemeClr val="bg1"/>
                </a:solidFill>
                <a:latin typeface="+mn-lt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Measurement/Model Intercomparison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22031" y="6412468"/>
            <a:ext cx="2921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Mauritsen</a:t>
            </a:r>
            <a:r>
              <a:rPr lang="en-US" dirty="0" smtClean="0"/>
              <a:t> et al, JAMES, 2012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0106" y="3200400"/>
            <a:ext cx="8874814" cy="3152220"/>
            <a:chOff x="10106" y="3200400"/>
            <a:chExt cx="8874814" cy="3152220"/>
          </a:xfrm>
        </p:grpSpPr>
        <p:pic>
          <p:nvPicPr>
            <p:cNvPr id="2" name="Picture 1" descr="hadgem2_ceres_clr_psd.jp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106" y="3200400"/>
              <a:ext cx="4389120" cy="3152220"/>
            </a:xfrm>
            <a:prstGeom prst="rect">
              <a:avLst/>
            </a:prstGeom>
          </p:spPr>
        </p:pic>
        <p:pic>
          <p:nvPicPr>
            <p:cNvPr id="9" name="Picture 8" descr="hadgem2_ceres_all_psd.jpg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495800" y="3200400"/>
              <a:ext cx="4389120" cy="3149495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3399" y="2895600"/>
            <a:ext cx="8957721" cy="3166320"/>
            <a:chOff x="186279" y="2133600"/>
            <a:chExt cx="8957721" cy="3166320"/>
          </a:xfrm>
        </p:grpSpPr>
        <p:pic>
          <p:nvPicPr>
            <p:cNvPr id="16" name="Picture 15" descr="hadgem2_all_clr_flux_cross_variability.jpg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54880" y="2133600"/>
              <a:ext cx="4389120" cy="3165128"/>
            </a:xfrm>
            <a:prstGeom prst="rect">
              <a:avLst/>
            </a:prstGeom>
          </p:spPr>
        </p:pic>
        <p:pic>
          <p:nvPicPr>
            <p:cNvPr id="17" name="Picture 16" descr="hadgem2_all_clr_flux_cross_variability.jpg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6279" y="2133600"/>
              <a:ext cx="4389120" cy="3166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107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7A1CAB-7516-4CCD-94E9-49442F727EC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9144" y="-76200"/>
            <a:ext cx="9153144" cy="1216152"/>
          </a:xfrm>
        </p:spPr>
        <p:txBody>
          <a:bodyPr anchor="ctr" anchorCtr="1">
            <a:no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Examining CMIP6 Models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94" y="914400"/>
            <a:ext cx="906130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1700" dirty="0" smtClean="0"/>
              <a:t>The Coupled Model Intercomparison Project </a:t>
            </a:r>
            <a:r>
              <a:rPr lang="mr-IN" sz="1700" dirty="0" smtClean="0"/>
              <a:t>–</a:t>
            </a:r>
            <a:r>
              <a:rPr lang="en-US" sz="1700" dirty="0" smtClean="0"/>
              <a:t> Phase 6 (CMIP6) is underway, with many models having already reported results.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Several experiments report TOA shortwave upwelling fluxes at hourly or sub-hourly intervals.</a:t>
            </a:r>
          </a:p>
          <a:p>
            <a:pPr marL="285750" indent="-285750">
              <a:buFont typeface="Arial"/>
              <a:buChar char="•"/>
            </a:pPr>
            <a:r>
              <a:rPr lang="en-US" sz="1700" dirty="0" smtClean="0"/>
              <a:t>Dozens of models can be tested in </a:t>
            </a:r>
            <a:r>
              <a:rPr lang="en-US" sz="1700" smtClean="0"/>
              <a:t>limited cases.</a:t>
            </a:r>
            <a:endParaRPr lang="en-US" sz="1700" dirty="0" smtClean="0"/>
          </a:p>
        </p:txBody>
      </p:sp>
      <p:pic>
        <p:nvPicPr>
          <p:cNvPr id="2" name="Picture 1" descr="Screen Shot 2020-10-04 at 11.05.24 P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667000"/>
            <a:ext cx="9144000" cy="225558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3124200"/>
            <a:ext cx="9144000" cy="5334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48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7A1CAB-7516-4CCD-94E9-49442F727EC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9144" y="-76200"/>
            <a:ext cx="9153144" cy="1216152"/>
          </a:xfrm>
        </p:spPr>
        <p:txBody>
          <a:bodyPr anchor="ctr" anchorCtr="1">
            <a:noAutofit/>
          </a:bodyPr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Summary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94" y="914400"/>
            <a:ext cx="9061306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For radiation budget observations, one of DSCOVR’s distinguishing feature is its frequency of observations.</a:t>
            </a:r>
          </a:p>
          <a:p>
            <a:pPr marL="285750" indent="-285750">
              <a:buFont typeface="Arial"/>
              <a:buChar char="•"/>
            </a:pPr>
            <a:endParaRPr lang="en-US" sz="24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SW flux estimates constructed from EPIC and NISTAR suggest that previously-untested diurnal filling is not problematic for long-term estimates of SW fluxes.</a:t>
            </a:r>
          </a:p>
          <a:p>
            <a:pPr marL="285750" indent="-285750">
              <a:buFont typeface="Arial"/>
              <a:buChar char="•"/>
            </a:pPr>
            <a:endParaRPr lang="en-US" sz="2400" dirty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Frequency analysis can help constrain not just long-term SW fluxes, but how they are achieved by models.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Analysis suggests models overestimate variability of RSR in super-diurnal frequencies and therefore overestimate how RSR is correlated between shorter and longer time-scales.</a:t>
            </a:r>
            <a:br>
              <a:rPr lang="en-US" sz="2000" dirty="0" smtClean="0"/>
            </a:br>
            <a:endParaRPr lang="en-US" sz="2000" dirty="0" smtClean="0"/>
          </a:p>
          <a:p>
            <a:pPr marL="285750" indent="-285750">
              <a:buFont typeface="Arial"/>
              <a:buChar char="•"/>
            </a:pPr>
            <a:r>
              <a:rPr lang="en-US" sz="2000" dirty="0" smtClean="0"/>
              <a:t>Causes for model biases should be investigated.</a:t>
            </a:r>
          </a:p>
        </p:txBody>
      </p:sp>
    </p:spTree>
    <p:extLst>
      <p:ext uri="{BB962C8B-B14F-4D97-AF65-F5344CB8AC3E}">
        <p14:creationId xmlns:p14="http://schemas.microsoft.com/office/powerpoint/2010/main" val="326675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6_BER SandT 2013 presentation templat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75362</TotalTime>
  <Words>1152</Words>
  <Application>Microsoft Macintosh PowerPoint</Application>
  <PresentationFormat>On-screen Show (4:3)</PresentationFormat>
  <Paragraphs>148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Office Theme</vt:lpstr>
      <vt:lpstr>Custom Design</vt:lpstr>
      <vt:lpstr>6_BER SandT 2013 presentation template</vt:lpstr>
      <vt:lpstr>1_Custom Design</vt:lpstr>
      <vt:lpstr>Sub-diurnal to seasonal analysis of  NISTAR, EPIC, and CERES shortwave flux observations and comparisons with models</vt:lpstr>
      <vt:lpstr>PowerPoint Presentation</vt:lpstr>
      <vt:lpstr>PowerPoint Presentation</vt:lpstr>
      <vt:lpstr>RSR Diurnal Variability</vt:lpstr>
      <vt:lpstr>DSCOVR/CERES Flux Comparisons</vt:lpstr>
      <vt:lpstr>Observations of RSR Diurnal Variability</vt:lpstr>
      <vt:lpstr>PowerPoint Presentation</vt:lpstr>
      <vt:lpstr>PowerPoint Presentation</vt:lpstr>
      <vt:lpstr>PowerPoint Presentation</vt:lpstr>
      <vt:lpstr>Model TOA Energy Balance</vt:lpstr>
      <vt:lpstr>PowerPoint Presentation</vt:lpstr>
      <vt:lpstr>PowerPoint Presentation</vt:lpstr>
      <vt:lpstr>Examining CMIP6 Models </vt:lpstr>
      <vt:lpstr>Summary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M. Kelly</dc:creator>
  <cp:lastModifiedBy>Daniel Feldman</cp:lastModifiedBy>
  <cp:revision>945</cp:revision>
  <cp:lastPrinted>2017-08-25T19:12:18Z</cp:lastPrinted>
  <dcterms:created xsi:type="dcterms:W3CDTF">2016-08-22T15:37:41Z</dcterms:created>
  <dcterms:modified xsi:type="dcterms:W3CDTF">2020-10-05T06:10:06Z</dcterms:modified>
</cp:coreProperties>
</file>