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0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6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5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FE658-4BCE-4C11-A2D5-0A368DC6F17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812F-2E4E-436B-A779-F189AD10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763000" cy="6172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EPIC UV Albedo Calibration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O</a:t>
            </a:r>
            <a:r>
              <a:rPr lang="en-US" sz="1800" b="1" dirty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SO</a:t>
            </a:r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Reflectivity, </a:t>
            </a:r>
            <a:r>
              <a:rPr lang="en-US" sz="1800" b="1" dirty="0" smtClean="0">
                <a:solidFill>
                  <a:schemeClr val="tx1"/>
                </a:solidFill>
              </a:rPr>
              <a:t>&amp; </a:t>
            </a:r>
            <a:r>
              <a:rPr lang="en-US" sz="2400" b="1" dirty="0" smtClean="0">
                <a:solidFill>
                  <a:schemeClr val="tx1"/>
                </a:solidFill>
              </a:rPr>
              <a:t>AI (Aerosol Index) </a:t>
            </a:r>
            <a:r>
              <a:rPr lang="en-US" sz="2400" b="1" dirty="0" smtClean="0">
                <a:solidFill>
                  <a:schemeClr val="tx1"/>
                </a:solidFill>
              </a:rPr>
              <a:t>retrievals are based on albedo </a:t>
            </a:r>
            <a:r>
              <a:rPr lang="en-US" sz="2400" b="1" dirty="0" smtClean="0">
                <a:solidFill>
                  <a:schemeClr val="tx1"/>
                </a:solidFill>
              </a:rPr>
              <a:t>measurements(</a:t>
            </a:r>
            <a:r>
              <a:rPr lang="en-US" sz="2400" b="1" dirty="0" err="1" smtClean="0">
                <a:solidFill>
                  <a:schemeClr val="tx1"/>
                </a:solidFill>
              </a:rPr>
              <a:t>Earth_Radiance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Solar_Irradiance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EPIC uses NPP </a:t>
            </a:r>
            <a:r>
              <a:rPr lang="en-US" sz="2400" b="1" dirty="0" smtClean="0">
                <a:solidFill>
                  <a:schemeClr val="tx1"/>
                </a:solidFill>
              </a:rPr>
              <a:t>OMPS NADIR Mapper (NM</a:t>
            </a:r>
            <a:r>
              <a:rPr lang="en-US" sz="2400" b="1" dirty="0" smtClean="0">
                <a:solidFill>
                  <a:schemeClr val="tx1"/>
                </a:solidFill>
              </a:rPr>
              <a:t>) for in-flight calibration. 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Prelaunch </a:t>
            </a:r>
            <a:r>
              <a:rPr lang="en-US" sz="2000" b="1" dirty="0" smtClean="0">
                <a:solidFill>
                  <a:schemeClr val="tx1"/>
                </a:solidFill>
              </a:rPr>
              <a:t>Lab Radiance and Irradiance Calibrations Are Traceable To NIST Standards with Uncertainty 7% and 8%, respectively.  Specs for Uncertainty in Ratio of Radiance to Irradiance is 2%. 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NPP OMPS NM </a:t>
            </a:r>
            <a:r>
              <a:rPr lang="en-US" sz="2400" b="1" dirty="0" smtClean="0">
                <a:solidFill>
                  <a:schemeClr val="tx1"/>
                </a:solidFill>
              </a:rPr>
              <a:t>Counts/Second Sensitivity </a:t>
            </a:r>
            <a:r>
              <a:rPr lang="en-US" sz="2400" b="1" dirty="0" smtClean="0">
                <a:solidFill>
                  <a:schemeClr val="tx1"/>
                </a:solidFill>
              </a:rPr>
              <a:t>Has Been Stable Within 0.5% Since Launched in 2011. 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We used Coincidence </a:t>
            </a:r>
            <a:r>
              <a:rPr lang="en-US" sz="2400" b="1" dirty="0" smtClean="0">
                <a:solidFill>
                  <a:schemeClr val="tx1"/>
                </a:solidFill>
              </a:rPr>
              <a:t>Albedo </a:t>
            </a:r>
            <a:r>
              <a:rPr lang="en-US" sz="2400" b="1" dirty="0" smtClean="0">
                <a:solidFill>
                  <a:schemeClr val="tx1"/>
                </a:solidFill>
              </a:rPr>
              <a:t>Comparisons </a:t>
            </a:r>
            <a:r>
              <a:rPr lang="en-US" sz="2400" b="1" dirty="0" smtClean="0">
                <a:solidFill>
                  <a:schemeClr val="tx1"/>
                </a:solidFill>
              </a:rPr>
              <a:t>between EPIC and NM, also between EPIC and OMI.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63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7080" y="-829542"/>
            <a:ext cx="6653643" cy="8610598"/>
          </a:xfrm>
        </p:spPr>
      </p:pic>
    </p:spTree>
    <p:extLst>
      <p:ext uri="{BB962C8B-B14F-4D97-AF65-F5344CB8AC3E}">
        <p14:creationId xmlns:p14="http://schemas.microsoft.com/office/powerpoint/2010/main" val="20941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3164" y="-803564"/>
            <a:ext cx="6500552" cy="8412480"/>
          </a:xfrm>
        </p:spPr>
      </p:pic>
    </p:spTree>
    <p:extLst>
      <p:ext uri="{BB962C8B-B14F-4D97-AF65-F5344CB8AC3E}">
        <p14:creationId xmlns:p14="http://schemas.microsoft.com/office/powerpoint/2010/main" val="180553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410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 fit is used for extrapolation into the future for operational processing</a:t>
            </a:r>
          </a:p>
          <a:p>
            <a:r>
              <a:rPr lang="en-US" b="1" dirty="0" smtClean="0"/>
              <a:t>The linear fit will be replaced by the data curves in a reprocessing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16" y="533400"/>
            <a:ext cx="6055001" cy="4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8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EPIC UV Albedo Calibration</a:t>
            </a:r>
            <a:endParaRPr lang="en-US" dirty="0"/>
          </a:p>
          <a:p>
            <a:r>
              <a:rPr lang="en-US" sz="2400" b="1" dirty="0" smtClean="0"/>
              <a:t>EPIC Radiance Calibration Coefficients At t=2016</a:t>
            </a:r>
          </a:p>
          <a:p>
            <a:pPr marL="0" indent="0">
              <a:buNone/>
            </a:pPr>
            <a:r>
              <a:rPr lang="en-US" sz="2400" b="1" dirty="0" smtClean="0"/>
              <a:t>      Channel        OMPS</a:t>
            </a:r>
            <a:r>
              <a:rPr lang="en-US" sz="2400" b="1" dirty="0" smtClean="0"/>
              <a:t>     </a:t>
            </a:r>
            <a:r>
              <a:rPr lang="en-US" sz="2400" b="1" dirty="0" smtClean="0"/>
              <a:t>    OMI           </a:t>
            </a:r>
            <a:r>
              <a:rPr lang="en-US" sz="2400" b="1" dirty="0" err="1" smtClean="0"/>
              <a:t>OMI</a:t>
            </a:r>
            <a:r>
              <a:rPr lang="en-US" sz="2400" b="1" dirty="0" smtClean="0"/>
              <a:t>                 Ref Spec</a:t>
            </a:r>
            <a:endParaRPr lang="en-US" sz="2400" b="1" u="sng" dirty="0"/>
          </a:p>
          <a:p>
            <a:pPr marL="0" indent="0">
              <a:buNone/>
            </a:pPr>
            <a:r>
              <a:rPr lang="en-US" sz="2000" b="1" dirty="0" smtClean="0"/>
              <a:t>      </a:t>
            </a:r>
            <a:r>
              <a:rPr lang="el-GR" sz="2000" b="1" dirty="0" smtClean="0"/>
              <a:t>λ</a:t>
            </a:r>
            <a:r>
              <a:rPr lang="en-US" sz="2000" b="1" dirty="0" smtClean="0"/>
              <a:t>(nm)	  </a:t>
            </a:r>
            <a:r>
              <a:rPr lang="en-US" sz="2000" b="1" dirty="0" smtClean="0">
                <a:latin typeface="Brush Script MT" panose="03060802040406070304" pitchFamily="66" charset="0"/>
              </a:rPr>
              <a:t>E</a:t>
            </a:r>
            <a:r>
              <a:rPr lang="en-US" sz="2800" b="1" baseline="-25000" dirty="0" smtClean="0"/>
              <a:t>0</a:t>
            </a:r>
            <a:r>
              <a:rPr lang="en-US" sz="2000" b="1" dirty="0" smtClean="0"/>
              <a:t>(NM)        </a:t>
            </a:r>
            <a:r>
              <a:rPr lang="en-US" sz="2000" b="1" dirty="0" smtClean="0">
                <a:latin typeface="Brush Script MT" panose="03060802040406070304" pitchFamily="66" charset="0"/>
              </a:rPr>
              <a:t>E</a:t>
            </a:r>
            <a:r>
              <a:rPr lang="en-US" sz="2800" b="1" baseline="-25000" dirty="0" smtClean="0"/>
              <a:t>0</a:t>
            </a:r>
            <a:r>
              <a:rPr lang="en-US" sz="2000" b="1" dirty="0" smtClean="0"/>
              <a:t>(VIS</a:t>
            </a:r>
            <a:r>
              <a:rPr lang="en-US" sz="2000" b="1" dirty="0" smtClean="0"/>
              <a:t>)	</a:t>
            </a:r>
            <a:r>
              <a:rPr lang="en-US" sz="2000" b="1" dirty="0" smtClean="0">
                <a:latin typeface="Brush Script MT" panose="03060802040406070304" pitchFamily="66" charset="0"/>
              </a:rPr>
              <a:t>E</a:t>
            </a:r>
            <a:r>
              <a:rPr lang="en-US" sz="2800" b="1" baseline="-25000" dirty="0" smtClean="0"/>
              <a:t>0</a:t>
            </a:r>
            <a:r>
              <a:rPr lang="en-US" sz="2000" b="1" dirty="0" smtClean="0"/>
              <a:t>(UV2)	</a:t>
            </a:r>
            <a:r>
              <a:rPr lang="en-US" sz="2000" b="1" dirty="0" smtClean="0"/>
              <a:t>               </a:t>
            </a:r>
            <a:r>
              <a:rPr lang="en-US" sz="2000" b="1" i="1" dirty="0" smtClean="0"/>
              <a:t>F</a:t>
            </a:r>
            <a:r>
              <a:rPr lang="en-US" sz="2000" b="1" dirty="0" smtClean="0"/>
              <a:t>(AU1</a:t>
            </a:r>
            <a:r>
              <a:rPr lang="en-US" sz="2000" b="1" dirty="0"/>
              <a:t>)</a:t>
            </a:r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smtClean="0"/>
              <a:t>1   317.478   </a:t>
            </a:r>
            <a:r>
              <a:rPr lang="en-US" sz="2000" b="1" dirty="0" smtClean="0"/>
              <a:t>     3.172e-02</a:t>
            </a:r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          </a:t>
            </a:r>
            <a:r>
              <a:rPr lang="en-US" sz="2000" b="1" dirty="0" smtClean="0"/>
              <a:t>3.204e-02 </a:t>
            </a:r>
            <a:r>
              <a:rPr lang="en-US" sz="2000" b="1" dirty="0" smtClean="0"/>
              <a:t>	819.0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smtClean="0"/>
              <a:t>2   325.035   </a:t>
            </a:r>
            <a:r>
              <a:rPr lang="en-US" sz="2000" b="1" dirty="0" smtClean="0"/>
              <a:t>     2.857e-02</a:t>
            </a:r>
            <a:r>
              <a:rPr lang="en-US" sz="2000" b="1" dirty="0" smtClean="0"/>
              <a:t>		</a:t>
            </a:r>
            <a:r>
              <a:rPr lang="en-US" sz="2000" b="1" dirty="0" smtClean="0"/>
              <a:t>2.912e-02 </a:t>
            </a:r>
            <a:r>
              <a:rPr lang="en-US" sz="2000" b="1" dirty="0" smtClean="0"/>
              <a:t>	807.7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smtClean="0"/>
              <a:t>3   339.858   </a:t>
            </a:r>
            <a:r>
              <a:rPr lang="en-US" sz="2000" b="1" dirty="0" smtClean="0"/>
              <a:t>     6.259e-03</a:t>
            </a:r>
            <a:r>
              <a:rPr lang="en-US" sz="2000" b="1" dirty="0" smtClean="0"/>
              <a:t>		</a:t>
            </a:r>
            <a:r>
              <a:rPr lang="en-US" sz="2000" b="1" dirty="0" smtClean="0"/>
              <a:t>6.337e-03 </a:t>
            </a:r>
            <a:r>
              <a:rPr lang="en-US" sz="2000" b="1" dirty="0" smtClean="0"/>
              <a:t>	995.8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smtClean="0"/>
              <a:t>4   387.923   </a:t>
            </a:r>
            <a:r>
              <a:rPr lang="en-US" sz="2000" b="1" dirty="0" smtClean="0"/>
              <a:t>     8.575e-03</a:t>
            </a: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b="1" dirty="0" smtClean="0"/>
              <a:t>8.736e-03 </a:t>
            </a:r>
            <a:r>
              <a:rPr lang="en-US" sz="2000" b="1" dirty="0" smtClean="0"/>
              <a:t>			1003.3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5   442.397   		 </a:t>
            </a:r>
            <a:r>
              <a:rPr lang="en-US" sz="2000" b="1" dirty="0" smtClean="0"/>
              <a:t>     5.240e-03 </a:t>
            </a:r>
            <a:r>
              <a:rPr lang="en-US" sz="2000" b="1" dirty="0" smtClean="0"/>
              <a:t>			</a:t>
            </a:r>
            <a:r>
              <a:rPr lang="en-US" sz="2000" b="1" dirty="0" smtClean="0"/>
              <a:t>1956.0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Albedo uncertainties are about 2% in absolute calibration.  The uncertainties in relative calibration with the same spectrometer are about 1%.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736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EPIC TO3 Ozone Retrieval Algorithm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23975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INPUT EPIC UV Albedo Measurements</a:t>
            </a:r>
          </a:p>
          <a:p>
            <a:pPr algn="ctr"/>
            <a:r>
              <a:rPr lang="en-US" dirty="0" smtClean="0"/>
              <a:t>N=-100log(Albedo)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8908" y="5181600"/>
            <a:ext cx="23920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TOMRAD Lookup Tables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154" y="2819400"/>
            <a:ext cx="23947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EPIC Geo Location, Solar/View Angles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908" y="4038600"/>
            <a:ext cx="23920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Cloud Climatology &amp; Terrain Pressure</a:t>
            </a:r>
          </a:p>
        </p:txBody>
      </p:sp>
      <p:cxnSp>
        <p:nvCxnSpPr>
          <p:cNvPr id="14" name="Straight Arrow Connector 13"/>
          <p:cNvCxnSpPr>
            <a:stCxn id="5" idx="3"/>
          </p:cNvCxnSpPr>
          <p:nvPr/>
        </p:nvCxnSpPr>
        <p:spPr>
          <a:xfrm>
            <a:off x="2930946" y="5638800"/>
            <a:ext cx="2694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4495800"/>
            <a:ext cx="527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72508" y="3272928"/>
            <a:ext cx="527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87656" y="2133600"/>
            <a:ext cx="527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94892" y="2133600"/>
            <a:ext cx="20656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05200" y="16764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Surface Reflectivity &amp; Cloud Fraction at 388 nm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505200" y="2841434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Ozone Estimate </a:t>
            </a:r>
            <a:r>
              <a:rPr lang="el-GR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 Using 325 &amp; 340 nm pair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400800" y="4040436"/>
            <a:ext cx="243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Residue r=N</a:t>
            </a:r>
            <a:r>
              <a:rPr lang="en-US" sz="2000" baseline="-25000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N</a:t>
            </a:r>
            <a:r>
              <a:rPr lang="en-US" sz="2000" baseline="-25000" dirty="0" err="1" smtClean="0"/>
              <a:t>c</a:t>
            </a:r>
            <a:endParaRPr lang="en-US" baseline="30000" dirty="0" smtClean="0"/>
          </a:p>
          <a:p>
            <a:pPr algn="ctr"/>
            <a:r>
              <a:rPr lang="en-US" dirty="0" smtClean="0"/>
              <a:t>Sensitivity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dN</a:t>
            </a:r>
            <a:r>
              <a:rPr lang="en-US" dirty="0" smtClean="0"/>
              <a:t>/R</a:t>
            </a:r>
          </a:p>
        </p:txBody>
      </p:sp>
      <p:sp>
        <p:nvSpPr>
          <p:cNvPr id="26" name="Diamond 25"/>
          <p:cNvSpPr/>
          <p:nvPr/>
        </p:nvSpPr>
        <p:spPr>
          <a:xfrm>
            <a:off x="6629400" y="1676400"/>
            <a:ext cx="14478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</a:t>
            </a:r>
            <a:r>
              <a:rPr lang="el-GR" dirty="0" smtClean="0"/>
              <a:t>&lt;</a:t>
            </a:r>
            <a:r>
              <a:rPr lang="en-US" dirty="0" smtClean="0"/>
              <a:t>1.5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20" idx="1"/>
          </p:cNvCxnSpPr>
          <p:nvPr/>
        </p:nvCxnSpPr>
        <p:spPr>
          <a:xfrm>
            <a:off x="3205220" y="2133600"/>
            <a:ext cx="299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2"/>
            <a:endCxn id="22" idx="0"/>
          </p:cNvCxnSpPr>
          <p:nvPr/>
        </p:nvCxnSpPr>
        <p:spPr>
          <a:xfrm>
            <a:off x="4838700" y="2590800"/>
            <a:ext cx="0" cy="250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28152" y="4038600"/>
            <a:ext cx="26440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Climatology Ozone Profiles/Lookup Table</a:t>
            </a:r>
            <a:endParaRPr lang="en-US" dirty="0"/>
          </a:p>
        </p:txBody>
      </p:sp>
      <p:cxnSp>
        <p:nvCxnSpPr>
          <p:cNvPr id="33" name="Elbow Connector 32"/>
          <p:cNvCxnSpPr>
            <a:stCxn id="22" idx="3"/>
            <a:endCxn id="26" idx="1"/>
          </p:cNvCxnSpPr>
          <p:nvPr/>
        </p:nvCxnSpPr>
        <p:spPr>
          <a:xfrm flipV="1">
            <a:off x="6172200" y="2133600"/>
            <a:ext cx="457200" cy="116503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477000" y="2841434"/>
            <a:ext cx="10498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325 nm 340 nm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733841" y="2866222"/>
            <a:ext cx="99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318 nm</a:t>
            </a:r>
          </a:p>
          <a:p>
            <a:pPr algn="ctr"/>
            <a:r>
              <a:rPr lang="en-US" dirty="0" smtClean="0"/>
              <a:t>325 nm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36" idx="0"/>
          </p:cNvCxnSpPr>
          <p:nvPr/>
        </p:nvCxnSpPr>
        <p:spPr>
          <a:xfrm>
            <a:off x="8229141" y="2133600"/>
            <a:ext cx="0" cy="732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3"/>
          </p:cNvCxnSpPr>
          <p:nvPr/>
        </p:nvCxnSpPr>
        <p:spPr>
          <a:xfrm>
            <a:off x="8077200" y="2133600"/>
            <a:ext cx="151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2"/>
          </p:cNvCxnSpPr>
          <p:nvPr/>
        </p:nvCxnSpPr>
        <p:spPr>
          <a:xfrm flipH="1">
            <a:off x="7001908" y="2590800"/>
            <a:ext cx="351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5" idx="0"/>
          </p:cNvCxnSpPr>
          <p:nvPr/>
        </p:nvCxnSpPr>
        <p:spPr>
          <a:xfrm>
            <a:off x="7001908" y="2590800"/>
            <a:ext cx="0" cy="250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2"/>
            <a:endCxn id="31" idx="0"/>
          </p:cNvCxnSpPr>
          <p:nvPr/>
        </p:nvCxnSpPr>
        <p:spPr>
          <a:xfrm>
            <a:off x="4838700" y="3755834"/>
            <a:ext cx="11476" cy="282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2"/>
          </p:cNvCxnSpPr>
          <p:nvPr/>
        </p:nvCxnSpPr>
        <p:spPr>
          <a:xfrm>
            <a:off x="7001908" y="3755834"/>
            <a:ext cx="0" cy="282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6" idx="2"/>
          </p:cNvCxnSpPr>
          <p:nvPr/>
        </p:nvCxnSpPr>
        <p:spPr>
          <a:xfrm>
            <a:off x="8229141" y="3780622"/>
            <a:ext cx="0" cy="257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1" idx="3"/>
            <a:endCxn id="23" idx="1"/>
          </p:cNvCxnSpPr>
          <p:nvPr/>
        </p:nvCxnSpPr>
        <p:spPr>
          <a:xfrm>
            <a:off x="6172200" y="4495800"/>
            <a:ext cx="228600" cy="1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400800" y="5205470"/>
            <a:ext cx="243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Triplet Formula </a:t>
            </a:r>
            <a:r>
              <a:rPr lang="el-GR" dirty="0" smtClean="0"/>
              <a:t>ΔΩ</a:t>
            </a:r>
            <a:endParaRPr lang="en-US" dirty="0" smtClean="0"/>
          </a:p>
          <a:p>
            <a:pPr algn="ctr"/>
            <a:r>
              <a:rPr lang="el-GR" dirty="0" smtClean="0"/>
              <a:t>Ω</a:t>
            </a:r>
            <a:r>
              <a:rPr lang="en-US" dirty="0" smtClean="0"/>
              <a:t>=</a:t>
            </a:r>
            <a:r>
              <a:rPr lang="el-GR" dirty="0"/>
              <a:t> Ω</a:t>
            </a:r>
            <a:r>
              <a:rPr lang="en-US" baseline="-25000" dirty="0"/>
              <a:t>0 </a:t>
            </a:r>
            <a:r>
              <a:rPr lang="en-US" dirty="0" smtClean="0"/>
              <a:t>+</a:t>
            </a:r>
            <a:r>
              <a:rPr lang="el-GR" dirty="0" smtClean="0"/>
              <a:t>ΔΩ</a:t>
            </a:r>
            <a:endParaRPr lang="en-US" dirty="0"/>
          </a:p>
        </p:txBody>
      </p:sp>
      <p:sp>
        <p:nvSpPr>
          <p:cNvPr id="58" name="Diamond 57"/>
          <p:cNvSpPr/>
          <p:nvPr/>
        </p:nvSpPr>
        <p:spPr>
          <a:xfrm>
            <a:off x="3859576" y="5198126"/>
            <a:ext cx="19812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|</a:t>
            </a:r>
            <a:r>
              <a:rPr lang="el-GR" dirty="0" smtClean="0"/>
              <a:t>ΔΩ</a:t>
            </a:r>
            <a:r>
              <a:rPr lang="en-US" dirty="0" smtClean="0"/>
              <a:t>|</a:t>
            </a:r>
          </a:p>
          <a:p>
            <a:pPr algn="ctr"/>
            <a:r>
              <a:rPr lang="en-US" dirty="0" smtClean="0"/>
              <a:t>&lt;0.1DU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60" name="Straight Arrow Connector 59"/>
          <p:cNvCxnSpPr>
            <a:stCxn id="23" idx="2"/>
            <a:endCxn id="57" idx="0"/>
          </p:cNvCxnSpPr>
          <p:nvPr/>
        </p:nvCxnSpPr>
        <p:spPr>
          <a:xfrm>
            <a:off x="7620000" y="4954836"/>
            <a:ext cx="0" cy="250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1"/>
            <a:endCxn id="58" idx="3"/>
          </p:cNvCxnSpPr>
          <p:nvPr/>
        </p:nvCxnSpPr>
        <p:spPr>
          <a:xfrm flipH="1" flipV="1">
            <a:off x="5840776" y="5655326"/>
            <a:ext cx="560024" cy="7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0"/>
            <a:endCxn id="31" idx="2"/>
          </p:cNvCxnSpPr>
          <p:nvPr/>
        </p:nvCxnSpPr>
        <p:spPr>
          <a:xfrm flipV="1">
            <a:off x="4850176" y="4953000"/>
            <a:ext cx="0" cy="245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058329" y="6040916"/>
            <a:ext cx="1337172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</a:t>
            </a:r>
            <a:endParaRPr lang="en-US" dirty="0"/>
          </a:p>
        </p:txBody>
      </p:sp>
      <p:cxnSp>
        <p:nvCxnSpPr>
          <p:cNvPr id="76" name="Straight Arrow Connector 75"/>
          <p:cNvCxnSpPr>
            <a:endCxn id="74" idx="0"/>
          </p:cNvCxnSpPr>
          <p:nvPr/>
        </p:nvCxnSpPr>
        <p:spPr>
          <a:xfrm>
            <a:off x="3726915" y="5662670"/>
            <a:ext cx="0" cy="378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8" idx="1"/>
          </p:cNvCxnSpPr>
          <p:nvPr/>
        </p:nvCxnSpPr>
        <p:spPr>
          <a:xfrm flipH="1">
            <a:off x="3726915" y="5655326"/>
            <a:ext cx="132661" cy="7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8" idx="0"/>
          </p:cNvCxnSpPr>
          <p:nvPr/>
        </p:nvCxnSpPr>
        <p:spPr>
          <a:xfrm>
            <a:off x="4850176" y="5198126"/>
            <a:ext cx="1436324" cy="7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286500" y="3323422"/>
            <a:ext cx="0" cy="188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8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EPIC TO3 Ozone Retrieval Uses a Partial Cloud Model</a:t>
                </a:r>
                <a:endParaRPr lang="en-US" sz="2400" b="1" dirty="0" smtClean="0"/>
              </a:p>
              <a:p>
                <a:r>
                  <a:rPr lang="en-US" sz="2400" b="1" dirty="0" smtClean="0"/>
                  <a:t>Triplet </a:t>
                </a:r>
                <a:r>
                  <a:rPr lang="en-US" sz="2400" b="1" dirty="0" smtClean="0"/>
                  <a:t>formula assumes the surface reflectivity is a linear function of </a:t>
                </a:r>
                <a:r>
                  <a:rPr lang="en-US" sz="2400" b="1" dirty="0" smtClean="0"/>
                  <a:t>wavelength  </a:t>
                </a:r>
                <a:r>
                  <a:rPr lang="en-US" sz="2400" dirty="0"/>
                  <a:t>R=</a:t>
                </a:r>
                <a:r>
                  <a:rPr lang="en-US" sz="2400" dirty="0" err="1"/>
                  <a:t>a+b</a:t>
                </a:r>
                <a:r>
                  <a:rPr lang="en-US" sz="2400" dirty="0"/>
                  <a:t>(</a:t>
                </a:r>
                <a:r>
                  <a:rPr lang="el-GR" sz="2400" dirty="0"/>
                  <a:t>λ</a:t>
                </a:r>
                <a:r>
                  <a:rPr lang="en-US" sz="2400" dirty="0"/>
                  <a:t>-</a:t>
                </a:r>
                <a:r>
                  <a:rPr lang="el-GR" sz="2400" dirty="0"/>
                  <a:t>λ</a:t>
                </a:r>
                <a:r>
                  <a:rPr lang="en-US" sz="2400" baseline="-25000" dirty="0"/>
                  <a:t>0</a:t>
                </a:r>
                <a:r>
                  <a:rPr lang="en-US" sz="2400" dirty="0" smtClean="0"/>
                  <a:t>)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dirty="0"/>
                  <a:t> </a:t>
                </a:r>
                <a:r>
                  <a:rPr lang="en-US" sz="2800" b="1" dirty="0" smtClean="0"/>
                  <a:t>Ω-</a:t>
                </a:r>
                <a:r>
                  <a:rPr lang="el-GR" sz="2800" b="1" dirty="0" smtClean="0"/>
                  <a:t>Ω</a:t>
                </a:r>
                <a:r>
                  <a:rPr lang="en-US" sz="2800" b="1" baseline="-25000" dirty="0" smtClean="0"/>
                  <a:t>0 </a:t>
                </a:r>
                <a:r>
                  <a:rPr lang="en-US" sz="2800" b="1" dirty="0" smtClean="0"/>
                  <a:t>= {r(</a:t>
                </a:r>
                <a:r>
                  <a:rPr lang="el-GR" sz="2800" b="1" dirty="0" smtClean="0"/>
                  <a:t>λ</a:t>
                </a:r>
                <a:r>
                  <a:rPr lang="en-US" sz="2800" b="1" baseline="-25000" dirty="0" smtClean="0"/>
                  <a:t>2</a:t>
                </a:r>
                <a:r>
                  <a:rPr lang="en-US" sz="2800" b="1" dirty="0" smtClean="0"/>
                  <a:t>)</a:t>
                </a:r>
                <a:r>
                  <a:rPr lang="el-GR" sz="2800" b="1" dirty="0" smtClean="0"/>
                  <a:t>Δλ</a:t>
                </a:r>
                <a:r>
                  <a:rPr lang="en-US" sz="2800" b="1" baseline="-25000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𝑵</m:t>
                        </m:r>
                        <m:r>
                          <a:rPr lang="en-US" sz="2800" b="1" i="1" dirty="0">
                            <a:latin typeface="Cambria Math"/>
                          </a:rPr>
                          <m:t>(</m:t>
                        </m:r>
                        <m:r>
                          <a:rPr lang="el-GR" sz="2800" b="1" i="1" dirty="0">
                            <a:latin typeface="Cambria Math"/>
                          </a:rPr>
                          <m:t>𝝀</m:t>
                        </m:r>
                        <m:r>
                          <a:rPr lang="en-US" sz="2800" b="1" i="1" baseline="-25000" dirty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𝑹</m:t>
                        </m:r>
                      </m:den>
                    </m:f>
                    <m:r>
                      <a:rPr lang="en-US" sz="28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/>
                  <a:t>- r(</a:t>
                </a:r>
                <a:r>
                  <a:rPr lang="el-GR" sz="2800" b="1" dirty="0" smtClean="0"/>
                  <a:t>λ</a:t>
                </a:r>
                <a:r>
                  <a:rPr lang="en-US" sz="2800" b="1" baseline="-25000" dirty="0" smtClean="0"/>
                  <a:t>1</a:t>
                </a:r>
                <a:r>
                  <a:rPr lang="en-US" sz="2800" b="1" dirty="0" smtClean="0"/>
                  <a:t>)</a:t>
                </a:r>
                <a:r>
                  <a:rPr lang="el-GR" sz="2800" b="1" dirty="0" smtClean="0"/>
                  <a:t> Δλ</a:t>
                </a:r>
                <a:r>
                  <a:rPr lang="en-US" sz="2800" b="1" baseline="-25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𝑵</m:t>
                        </m:r>
                        <m:r>
                          <a:rPr lang="en-US" sz="2800" b="1" i="1" dirty="0">
                            <a:latin typeface="Cambria Math"/>
                          </a:rPr>
                          <m:t>(</m:t>
                        </m:r>
                        <m:r>
                          <a:rPr lang="el-GR" sz="2800" b="1" i="1" dirty="0">
                            <a:latin typeface="Cambria Math"/>
                          </a:rPr>
                          <m:t>𝝀</m:t>
                        </m:r>
                        <m:r>
                          <a:rPr lang="en-US" sz="2800" b="1" i="1" baseline="-25000" dirty="0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dirty="0" smtClean="0"/>
                  <a:t>}</a:t>
                </a:r>
                <a:r>
                  <a:rPr lang="en-US" sz="2800" b="1" dirty="0"/>
                  <a:t/>
                </a:r>
                <a:br>
                  <a:rPr lang="en-US" sz="2800" b="1" dirty="0"/>
                </a:br>
                <a:r>
                  <a:rPr lang="en-US" sz="800" b="1" dirty="0" smtClean="0"/>
                  <a:t> </a:t>
                </a: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lang="en-US" sz="2800" b="1" dirty="0" smtClean="0"/>
                  <a:t>	/{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𝑵</m:t>
                        </m:r>
                        <m:r>
                          <a:rPr lang="en-US" sz="2800" b="1" i="1" dirty="0">
                            <a:latin typeface="Cambria Math"/>
                          </a:rPr>
                          <m:t>(</m:t>
                        </m:r>
                        <m:r>
                          <a:rPr lang="el-GR" sz="2800" b="1" i="1" dirty="0">
                            <a:latin typeface="Cambria Math"/>
                          </a:rPr>
                          <m:t>𝝀</m:t>
                        </m:r>
                        <m:r>
                          <a:rPr lang="en-US" sz="2800" b="1" i="1" baseline="-25000" dirty="0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m:rPr>
                            <m:nor/>
                          </m:rPr>
                          <a:rPr lang="en-US" sz="2800" b="1" dirty="0"/>
                          <m:t>Ω</m:t>
                        </m:r>
                      </m:den>
                    </m:f>
                    <m:r>
                      <a:rPr lang="en-US" sz="28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l-GR" sz="2800" b="1" dirty="0" smtClean="0"/>
                  <a:t>Δλ</a:t>
                </a:r>
                <a:r>
                  <a:rPr lang="en-US" sz="2800" b="1" baseline="-25000" dirty="0" smtClean="0"/>
                  <a:t>1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𝑵</m:t>
                        </m:r>
                        <m:r>
                          <a:rPr lang="en-US" sz="2800" b="1" i="1" dirty="0">
                            <a:latin typeface="Cambria Math"/>
                          </a:rPr>
                          <m:t>(</m:t>
                        </m:r>
                        <m:r>
                          <a:rPr lang="el-GR" sz="2800" b="1" i="1" dirty="0">
                            <a:latin typeface="Cambria Math"/>
                          </a:rPr>
                          <m:t>𝝀</m:t>
                        </m:r>
                        <m:r>
                          <a:rPr lang="en-US" sz="2800" b="1" i="1" baseline="-25000" dirty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𝑹</m:t>
                        </m:r>
                      </m:den>
                    </m:f>
                    <m:r>
                      <a:rPr lang="en-US" sz="28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𝑵</m:t>
                        </m:r>
                        <m:r>
                          <a:rPr lang="en-US" sz="2800" b="1" i="1" dirty="0">
                            <a:latin typeface="Cambria Math"/>
                          </a:rPr>
                          <m:t>(</m:t>
                        </m:r>
                        <m:r>
                          <a:rPr lang="el-GR" sz="2800" b="1" i="1" dirty="0">
                            <a:latin typeface="Cambria Math"/>
                          </a:rPr>
                          <m:t>𝝀</m:t>
                        </m:r>
                        <m:r>
                          <a:rPr lang="en-US" sz="2800" b="1" i="1" baseline="-25000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m:rPr>
                            <m:nor/>
                          </m:rPr>
                          <a:rPr lang="en-US" sz="2800" b="1" dirty="0"/>
                          <m:t>Ω</m:t>
                        </m:r>
                      </m:den>
                    </m:f>
                  </m:oMath>
                </a14:m>
                <a:r>
                  <a:rPr lang="el-GR" sz="2800" b="1" dirty="0" smtClean="0"/>
                  <a:t>Δλ</a:t>
                </a:r>
                <a:r>
                  <a:rPr lang="en-US" sz="2800" b="1" baseline="-25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𝑵</m:t>
                        </m:r>
                        <m:r>
                          <a:rPr lang="en-US" sz="2800" b="1" i="1" dirty="0">
                            <a:latin typeface="Cambria Math"/>
                          </a:rPr>
                          <m:t>(</m:t>
                        </m:r>
                        <m:r>
                          <a:rPr lang="el-GR" sz="2800" b="1" i="1" dirty="0">
                            <a:latin typeface="Cambria Math"/>
                          </a:rPr>
                          <m:t>𝝀</m:t>
                        </m:r>
                        <m:r>
                          <a:rPr lang="en-US" sz="2800" b="1" i="1" baseline="-25000" dirty="0">
                            <a:latin typeface="Cambria Math"/>
                          </a:rPr>
                          <m:t>𝟐</m:t>
                        </m:r>
                        <m:r>
                          <a:rPr lang="en-US" sz="2800" b="1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dirty="0" smtClean="0"/>
                  <a:t>} </a:t>
                </a:r>
                <a:r>
                  <a:rPr lang="en-US" sz="2800" b="1" dirty="0"/>
                  <a:t> </a:t>
                </a: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 smtClean="0"/>
                  <a:t>    Where </a:t>
                </a:r>
                <a:r>
                  <a:rPr lang="en-US" sz="2800" b="1" dirty="0"/>
                  <a:t>N=-100log(Albedo)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EPIC TO3 Ozone Retrieval Algorithm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1219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Work For Improvement</a:t>
            </a:r>
          </a:p>
          <a:p>
            <a:r>
              <a:rPr lang="en-US" sz="2800" b="1" dirty="0" smtClean="0"/>
              <a:t>Update Cloud Climatology</a:t>
            </a:r>
          </a:p>
          <a:p>
            <a:r>
              <a:rPr lang="en-US" sz="2800" b="1" dirty="0" smtClean="0"/>
              <a:t>Current TOMRAD Limitation: VZA &lt; 70 degrees</a:t>
            </a:r>
          </a:p>
          <a:p>
            <a:pPr marL="0" indent="0">
              <a:buNone/>
            </a:pPr>
            <a:r>
              <a:rPr lang="en-US" sz="2000" b="1" dirty="0" smtClean="0"/>
              <a:t>	</a:t>
            </a:r>
            <a:r>
              <a:rPr lang="en-US" sz="2400" b="1" i="1" dirty="0" smtClean="0"/>
              <a:t>Need better spherical correction than Chapman </a:t>
            </a:r>
            <a:r>
              <a:rPr lang="en-US" sz="2400" b="1" i="1" dirty="0" err="1"/>
              <a:t>A</a:t>
            </a:r>
            <a:r>
              <a:rPr lang="en-US" sz="2400" b="1" i="1" dirty="0" err="1" smtClean="0"/>
              <a:t>pproximartion</a:t>
            </a:r>
            <a:endParaRPr lang="en-US" sz="2400" b="1" i="1" dirty="0" smtClean="0"/>
          </a:p>
          <a:p>
            <a:r>
              <a:rPr lang="en-US" sz="2800" b="1" dirty="0" smtClean="0"/>
              <a:t>Better Albedo Calibration</a:t>
            </a:r>
          </a:p>
          <a:p>
            <a:pPr marL="0" indent="0">
              <a:buNone/>
            </a:pPr>
            <a:r>
              <a:rPr lang="en-US" sz="2400" b="1" i="1" dirty="0" smtClean="0"/>
              <a:t> 	“Soft Calibration” &amp; Improved flat field calibration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EPIC TO3 Ozone Retrieval Algorithm</a:t>
            </a:r>
          </a:p>
        </p:txBody>
      </p:sp>
    </p:spTree>
    <p:extLst>
      <p:ext uri="{BB962C8B-B14F-4D97-AF65-F5344CB8AC3E}">
        <p14:creationId xmlns:p14="http://schemas.microsoft.com/office/powerpoint/2010/main" val="263766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Acknowledgment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400" b="1" i="1" dirty="0" smtClean="0"/>
              <a:t>Dr. Glen </a:t>
            </a:r>
            <a:r>
              <a:rPr lang="en-US" sz="2400" b="1" i="1" dirty="0" err="1" smtClean="0"/>
              <a:t>Jaross</a:t>
            </a:r>
            <a:r>
              <a:rPr lang="en-US" sz="2400" b="1" i="1" dirty="0" smtClean="0"/>
              <a:t> and Dr. Colin </a:t>
            </a:r>
            <a:r>
              <a:rPr lang="en-US" sz="2400" b="1" i="1" dirty="0" err="1" smtClean="0"/>
              <a:t>Seftor</a:t>
            </a:r>
            <a:r>
              <a:rPr lang="en-US" sz="2400" b="1" i="1" dirty="0" smtClean="0"/>
              <a:t> and OMPS team provided OMPS NADIR Mapper data and insider’s knowledge on OMPS NM prelaunch and orbital calibrations.  </a:t>
            </a: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Dr. </a:t>
            </a:r>
            <a:r>
              <a:rPr lang="en-US" sz="2400" b="1" i="1" dirty="0" smtClean="0"/>
              <a:t>Colin </a:t>
            </a:r>
            <a:r>
              <a:rPr lang="en-US" sz="2400" b="1" i="1" dirty="0" err="1" smtClean="0"/>
              <a:t>Seftor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provided the initial version of EPIC TO3 retrieval code. 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99028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EPIC UV Albedo Calibration</a:t>
            </a:r>
          </a:p>
          <a:p>
            <a:r>
              <a:rPr lang="en-US" sz="2800" b="1" dirty="0" smtClean="0"/>
              <a:t>EPIC Solar Irradiance at </a:t>
            </a:r>
            <a:r>
              <a:rPr lang="en-US" sz="2800" b="1" dirty="0" smtClean="0"/>
              <a:t>1 AU 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Channel	  </a:t>
            </a:r>
            <a:r>
              <a:rPr lang="en-US" sz="2800" b="1" dirty="0" err="1" smtClean="0"/>
              <a:t>Wavelenght</a:t>
            </a:r>
            <a:r>
              <a:rPr lang="en-US" sz="2800" b="1" dirty="0" smtClean="0"/>
              <a:t>(nm)</a:t>
            </a:r>
            <a:r>
              <a:rPr lang="en-US" sz="2800" b="1" dirty="0"/>
              <a:t> </a:t>
            </a:r>
            <a:r>
              <a:rPr lang="en-US" sz="2800" b="1" dirty="0" smtClean="0"/>
              <a:t>     Irradiance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1		317.478          	819.0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2		325.035          	807.7</a:t>
            </a:r>
          </a:p>
          <a:p>
            <a:pPr marL="0" indent="0">
              <a:buNone/>
            </a:pPr>
            <a:r>
              <a:rPr lang="en-US" sz="2800" b="1" dirty="0" smtClean="0"/>
              <a:t>  	3  		339.858		995.8</a:t>
            </a:r>
          </a:p>
          <a:p>
            <a:pPr marL="0" indent="0">
              <a:buNone/>
            </a:pPr>
            <a:r>
              <a:rPr lang="en-US" sz="2800" b="1" dirty="0" smtClean="0"/>
              <a:t>  	4		387.923	         1003.3</a:t>
            </a:r>
          </a:p>
          <a:p>
            <a:pPr marL="0" indent="0">
              <a:buNone/>
            </a:pPr>
            <a:r>
              <a:rPr lang="en-US" sz="2800" b="1" dirty="0" smtClean="0"/>
              <a:t>     	5		442.397	         1956.0</a:t>
            </a:r>
          </a:p>
          <a:p>
            <a:pPr marL="0" indent="0">
              <a:buNone/>
            </a:pPr>
            <a:r>
              <a:rPr lang="en-US" sz="2800" b="1" dirty="0" smtClean="0"/>
              <a:t>Derived from EPIC Filter Transmission Profiles and </a:t>
            </a:r>
            <a:r>
              <a:rPr lang="en-US" sz="2800" b="1" dirty="0" err="1" smtClean="0"/>
              <a:t>OMPS</a:t>
            </a:r>
            <a:r>
              <a:rPr lang="en-US" sz="2800" b="1" dirty="0" smtClean="0"/>
              <a:t>’ Reference Solar Spectrum</a:t>
            </a:r>
          </a:p>
          <a:p>
            <a:pPr marL="0" indent="0">
              <a:buNone/>
            </a:pPr>
            <a:r>
              <a:rPr lang="en-US" sz="2800" b="1" i="1" dirty="0" err="1" smtClean="0"/>
              <a:t>Dobbers</a:t>
            </a:r>
            <a:r>
              <a:rPr lang="en-US" sz="2800" b="1" i="1" dirty="0" smtClean="0"/>
              <a:t> &amp; </a:t>
            </a:r>
            <a:r>
              <a:rPr lang="en-US" sz="2800" b="1" i="1" dirty="0" err="1" smtClean="0"/>
              <a:t>Voors</a:t>
            </a:r>
            <a:r>
              <a:rPr lang="en-US" sz="2800" b="1" dirty="0" smtClean="0"/>
              <a:t>,  </a:t>
            </a:r>
            <a:r>
              <a:rPr lang="en-US" sz="2800" b="1" i="1" dirty="0"/>
              <a:t>Solar Phys</a:t>
            </a:r>
            <a:r>
              <a:rPr lang="en-US" sz="2800" b="1" dirty="0"/>
              <a:t> (2008) 249: 281–291</a:t>
            </a:r>
          </a:p>
        </p:txBody>
      </p:sp>
    </p:spTree>
    <p:extLst>
      <p:ext uri="{BB962C8B-B14F-4D97-AF65-F5344CB8AC3E}">
        <p14:creationId xmlns:p14="http://schemas.microsoft.com/office/powerpoint/2010/main" val="32787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EPIC UV Albedo </a:t>
            </a:r>
            <a:r>
              <a:rPr lang="en-US" sz="3900" b="1" dirty="0" smtClean="0"/>
              <a:t>Calibration</a:t>
            </a:r>
            <a:endParaRPr lang="en-US" sz="3900" dirty="0"/>
          </a:p>
          <a:p>
            <a:r>
              <a:rPr lang="en-US" sz="3000" b="1" dirty="0" smtClean="0"/>
              <a:t>Select OMPS NM Footprints (50km x 50km) </a:t>
            </a:r>
            <a:r>
              <a:rPr lang="en-US" sz="3000" b="1" dirty="0" smtClean="0"/>
              <a:t>with these </a:t>
            </a:r>
            <a:r>
              <a:rPr lang="en-US" sz="3000" b="1" dirty="0" smtClean="0"/>
              <a:t>Coincidence </a:t>
            </a:r>
            <a:r>
              <a:rPr lang="en-US" sz="3000" b="1" dirty="0" smtClean="0"/>
              <a:t>Criteria </a:t>
            </a:r>
            <a:r>
              <a:rPr lang="en-US" sz="3000" b="1" dirty="0" smtClean="0"/>
              <a:t>Against EPIC Pixels</a:t>
            </a:r>
            <a:r>
              <a:rPr lang="en-US" sz="3000" b="1" dirty="0" smtClean="0"/>
              <a:t>: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sz="3000" b="1" dirty="0" smtClean="0"/>
              <a:t>Backscattering Angle Difference &lt; </a:t>
            </a:r>
            <a:r>
              <a:rPr lang="en-US" sz="3000" b="1" dirty="0" smtClean="0"/>
              <a:t>1</a:t>
            </a:r>
            <a:r>
              <a:rPr lang="en-US" sz="3000" b="1" baseline="30000" dirty="0" smtClean="0"/>
              <a:t>O</a:t>
            </a:r>
            <a:r>
              <a:rPr lang="en-US" sz="3000" b="1" dirty="0" smtClean="0"/>
              <a:t> </a:t>
            </a:r>
          </a:p>
          <a:p>
            <a:r>
              <a:rPr lang="en-US" sz="3000" b="1" dirty="0" smtClean="0"/>
              <a:t>Solar </a:t>
            </a:r>
            <a:r>
              <a:rPr lang="en-US" sz="3000" b="1" dirty="0" smtClean="0"/>
              <a:t>Zenith Angle Difference &lt; </a:t>
            </a:r>
            <a:r>
              <a:rPr lang="en-US" sz="3000" b="1" dirty="0" smtClean="0"/>
              <a:t>2</a:t>
            </a:r>
            <a:r>
              <a:rPr lang="en-US" sz="3000" b="1" baseline="30000" dirty="0" smtClean="0"/>
              <a:t>O</a:t>
            </a:r>
            <a:r>
              <a:rPr lang="en-US" sz="3000" b="1" dirty="0" smtClean="0"/>
              <a:t> </a:t>
            </a:r>
            <a:endParaRPr lang="en-US" sz="3000" b="1" dirty="0" smtClean="0"/>
          </a:p>
          <a:p>
            <a:r>
              <a:rPr lang="en-US" sz="3000" b="1" dirty="0" smtClean="0"/>
              <a:t>Satellite Zenith Angle Difference &lt; </a:t>
            </a:r>
            <a:r>
              <a:rPr lang="en-US" sz="3000" b="1" dirty="0" smtClean="0"/>
              <a:t>2</a:t>
            </a:r>
            <a:r>
              <a:rPr lang="en-US" sz="3000" b="1" baseline="30000" dirty="0" smtClean="0"/>
              <a:t>O</a:t>
            </a:r>
            <a:r>
              <a:rPr lang="en-US" sz="3000" b="1" dirty="0" smtClean="0"/>
              <a:t> </a:t>
            </a:r>
            <a:endParaRPr lang="en-US" sz="3000" b="1" dirty="0" smtClean="0"/>
          </a:p>
          <a:p>
            <a:r>
              <a:rPr lang="en-US" sz="3000" b="1" dirty="0" smtClean="0"/>
              <a:t>Time Difference &lt; 15 minutes</a:t>
            </a:r>
          </a:p>
          <a:p>
            <a:r>
              <a:rPr lang="en-US" sz="3000" b="1" dirty="0" smtClean="0"/>
              <a:t>Same Geolocation by </a:t>
            </a:r>
            <a:r>
              <a:rPr lang="en-US" sz="3000" b="1" dirty="0" smtClean="0"/>
              <a:t>Fitting smaller </a:t>
            </a:r>
            <a:r>
              <a:rPr lang="en-US" sz="3000" b="1" dirty="0" smtClean="0"/>
              <a:t>EPIC Pixels inside </a:t>
            </a:r>
            <a:r>
              <a:rPr lang="en-US" sz="3000" b="1" dirty="0" smtClean="0"/>
              <a:t>the larger NM </a:t>
            </a:r>
            <a:r>
              <a:rPr lang="en-US" sz="3000" b="1" dirty="0" smtClean="0"/>
              <a:t>Footprint</a:t>
            </a:r>
          </a:p>
          <a:p>
            <a:r>
              <a:rPr lang="en-US" sz="3000" b="1" dirty="0" smtClean="0"/>
              <a:t>Require Scene </a:t>
            </a:r>
            <a:r>
              <a:rPr lang="en-US" sz="3000" b="1" dirty="0" smtClean="0"/>
              <a:t>Uniformity Characterized </a:t>
            </a:r>
            <a:r>
              <a:rPr lang="en-US" sz="3000" b="1" dirty="0" smtClean="0"/>
              <a:t>by </a:t>
            </a:r>
            <a:r>
              <a:rPr lang="en-US" sz="3000" b="1" dirty="0" smtClean="0"/>
              <a:t>STDV of EPIC Counts in </a:t>
            </a:r>
            <a:r>
              <a:rPr lang="en-US" sz="3000" b="1" dirty="0" smtClean="0"/>
              <a:t>NM Footprint Weighted by 1/STDV</a:t>
            </a:r>
            <a:r>
              <a:rPr lang="en-US" sz="3000" b="1" baseline="30000" dirty="0" smtClean="0"/>
              <a:t>2</a:t>
            </a:r>
            <a:r>
              <a:rPr lang="en-US" sz="3000" b="1" dirty="0" smtClean="0"/>
              <a:t>.</a:t>
            </a:r>
            <a:endParaRPr lang="en-US" sz="3000" b="1" dirty="0" smtClean="0"/>
          </a:p>
          <a:p>
            <a:r>
              <a:rPr lang="en-US" sz="3000" b="1" dirty="0" smtClean="0"/>
              <a:t>Difference in Solar/View Angles Are Accounted </a:t>
            </a:r>
            <a:r>
              <a:rPr lang="en-US" sz="3000" b="1" dirty="0" smtClean="0"/>
              <a:t>using radiative transfer </a:t>
            </a:r>
            <a:r>
              <a:rPr lang="en-US" sz="3000" b="1" dirty="0" smtClean="0"/>
              <a:t>with TOMRAD.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043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9112" y="-428067"/>
            <a:ext cx="6019801" cy="7790331"/>
          </a:xfrm>
        </p:spPr>
      </p:pic>
    </p:spTree>
    <p:extLst>
      <p:ext uri="{BB962C8B-B14F-4D97-AF65-F5344CB8AC3E}">
        <p14:creationId xmlns:p14="http://schemas.microsoft.com/office/powerpoint/2010/main" val="40003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6400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 smtClean="0"/>
                  <a:t>EPIC UV Albedo Calibration</a:t>
                </a:r>
                <a:endParaRPr lang="en-US" dirty="0" smtClean="0"/>
              </a:p>
              <a:p>
                <a:r>
                  <a:rPr lang="en-US" sz="2800" b="1" dirty="0" smtClean="0"/>
                  <a:t>Normalized EPIC Counts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 </a:t>
                </a:r>
                <a:r>
                  <a:rPr lang="en-US" sz="2800" b="1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 smtClean="0"/>
                  <a:t>n(</a:t>
                </a:r>
                <a:r>
                  <a:rPr lang="el-GR" sz="2000" b="1" dirty="0" smtClean="0"/>
                  <a:t>λ</a:t>
                </a:r>
                <a:r>
                  <a:rPr lang="en-US" sz="2000" b="1" dirty="0" smtClean="0"/>
                  <a:t>)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latin typeface="Cambria Math"/>
                          </a:rPr>
                          <m:t>(</m:t>
                        </m:r>
                        <m:r>
                          <a:rPr lang="el-GR" sz="2800" b="1" i="1" smtClean="0">
                            <a:latin typeface="Cambria Math"/>
                          </a:rPr>
                          <m:t>𝝀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/>
                          </a:rPr>
                          <m:t>(</m:t>
                        </m:r>
                        <m:r>
                          <a:rPr lang="el-GR" sz="2800" b="1" i="1" smtClean="0">
                            <a:latin typeface="Cambria Math"/>
                          </a:rPr>
                          <m:t>𝝀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)/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C(</a:t>
                </a:r>
                <a:r>
                  <a:rPr lang="el-GR" sz="2000" b="1" dirty="0" smtClean="0"/>
                  <a:t>λ</a:t>
                </a:r>
                <a:r>
                  <a:rPr lang="en-US" sz="2000" b="1" dirty="0" smtClean="0"/>
                  <a:t>) : Average EPIC count inside the coincidence footprint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F(</a:t>
                </a:r>
                <a:r>
                  <a:rPr lang="el-GR" sz="2000" b="1" dirty="0" smtClean="0"/>
                  <a:t>λ</a:t>
                </a:r>
                <a:r>
                  <a:rPr lang="en-US" sz="2000" b="1" dirty="0" smtClean="0"/>
                  <a:t>) : Solar Irradiance at </a:t>
                </a:r>
                <a:r>
                  <a:rPr lang="en-US" sz="2000" b="1" dirty="0" smtClean="0"/>
                  <a:t>1 AU </a:t>
                </a: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D: Solar-Earth Distance in </a:t>
                </a:r>
                <a:r>
                  <a:rPr lang="en-US" sz="2000" b="1" dirty="0" smtClean="0"/>
                  <a:t>AU</a:t>
                </a:r>
                <a:endParaRPr lang="en-US" sz="800" b="1" dirty="0" smtClean="0"/>
              </a:p>
              <a:p>
                <a:r>
                  <a:rPr lang="en-US" sz="2800" b="1" dirty="0" smtClean="0"/>
                  <a:t>NM Albedo Measurements in L1b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Spectral Range : 300-380 nm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Resolution:  1nm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  Sample Interval: 0.4 nm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(1) Cubic Spline Interpolations at 318 nm and 325 nm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(2) EPIC 340 nm Filter Transmission Profile Spectral Convolution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(3) Fit 360-380 nm Albedo Spectrum with (</a:t>
                </a:r>
                <a:r>
                  <a:rPr lang="en-US" sz="2000" b="1" dirty="0" err="1" smtClean="0"/>
                  <a:t>a+b</a:t>
                </a:r>
                <a:r>
                  <a:rPr lang="el-GR" sz="2000" b="1" dirty="0" smtClean="0"/>
                  <a:t>λ</a:t>
                </a:r>
                <a:r>
                  <a:rPr lang="en-US" sz="2000" b="1" dirty="0" smtClean="0"/>
                  <a:t>)/</a:t>
                </a:r>
                <a:r>
                  <a:rPr lang="el-GR" sz="2000" b="1" dirty="0" smtClean="0"/>
                  <a:t>λ</a:t>
                </a:r>
                <a:r>
                  <a:rPr lang="en-US" sz="2000" b="1" baseline="30000" dirty="0" smtClean="0"/>
                  <a:t>4</a:t>
                </a:r>
                <a:r>
                  <a:rPr lang="en-US" sz="2000" b="1" dirty="0" smtClean="0"/>
                  <a:t>, and Extrapolate the fitted function to 388nm (to be justified with OMI albedo spectra).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6400800"/>
              </a:xfrm>
              <a:blipFill rotWithShape="1">
                <a:blip r:embed="rId2"/>
                <a:stretch>
                  <a:fillRect l="-1259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3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526"/>
            <a:ext cx="8239125" cy="62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5387" y="213014"/>
            <a:ext cx="4769427" cy="6172200"/>
          </a:xfrm>
        </p:spPr>
      </p:pic>
      <p:sp>
        <p:nvSpPr>
          <p:cNvPr id="2" name="TextBox 1"/>
          <p:cNvSpPr txBox="1"/>
          <p:nvPr/>
        </p:nvSpPr>
        <p:spPr>
          <a:xfrm>
            <a:off x="1066800" y="402492"/>
            <a:ext cx="7127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Extrapolation of OMPS Albedo to 388 nm using OMI as Validation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1810434"/>
            <a:ext cx="89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OMI</a:t>
            </a:r>
          </a:p>
          <a:p>
            <a:r>
              <a:rPr lang="en-US" b="1" dirty="0" smtClean="0"/>
              <a:t>Spectra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2133600"/>
            <a:ext cx="381000" cy="2758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486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Repeat this fitting for each OMI measurement (1000’s)</a:t>
            </a:r>
          </a:p>
          <a:p>
            <a:r>
              <a:rPr lang="en-US" b="1" dirty="0" smtClean="0"/>
              <a:t>Calculate ratio of extrapolated values to measured values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6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8373" y="-890053"/>
            <a:ext cx="6688280" cy="8655423"/>
          </a:xfrm>
        </p:spPr>
      </p:pic>
    </p:spTree>
    <p:extLst>
      <p:ext uri="{BB962C8B-B14F-4D97-AF65-F5344CB8AC3E}">
        <p14:creationId xmlns:p14="http://schemas.microsoft.com/office/powerpoint/2010/main" val="40382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 smtClean="0"/>
              <a:t>EPIC UV Albedo Calibration</a:t>
            </a:r>
            <a:endParaRPr lang="en-US" sz="3500" dirty="0" smtClean="0"/>
          </a:p>
          <a:p>
            <a:r>
              <a:rPr lang="en-US" sz="2400" b="1" dirty="0" smtClean="0"/>
              <a:t>EPIC Radiance Calibration </a:t>
            </a:r>
            <a:r>
              <a:rPr lang="en-US" sz="2400" b="1" dirty="0" smtClean="0"/>
              <a:t>Coefficients </a:t>
            </a:r>
            <a:r>
              <a:rPr lang="en-US" sz="2400" b="1" i="1" dirty="0"/>
              <a:t>E</a:t>
            </a:r>
            <a:r>
              <a:rPr lang="en-US" sz="2400" b="1" dirty="0"/>
              <a:t>(</a:t>
            </a:r>
            <a:r>
              <a:rPr lang="el-GR" sz="2400" b="1" dirty="0"/>
              <a:t>λ</a:t>
            </a:r>
            <a:r>
              <a:rPr lang="en-US" sz="2400" b="1" dirty="0"/>
              <a:t>)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i="1" dirty="0" smtClean="0"/>
              <a:t>          E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)=</a:t>
            </a:r>
            <a:r>
              <a:rPr lang="en-US" sz="2400" b="1" i="1" dirty="0" err="1" smtClean="0"/>
              <a:t>A</a:t>
            </a:r>
            <a:r>
              <a:rPr lang="en-US" sz="1800" b="1" dirty="0" err="1" smtClean="0"/>
              <a:t>OMPS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)/{</a:t>
            </a:r>
            <a:r>
              <a:rPr lang="en-US" sz="2400" b="1" i="1" dirty="0" smtClean="0"/>
              <a:t>C</a:t>
            </a:r>
            <a:r>
              <a:rPr lang="en-US" sz="1800" b="1" dirty="0" smtClean="0"/>
              <a:t>n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)×[</a:t>
            </a:r>
            <a:r>
              <a:rPr lang="el-GR" sz="3600" b="1" dirty="0" smtClean="0"/>
              <a:t>α</a:t>
            </a:r>
            <a:r>
              <a:rPr lang="en-US" sz="1800" b="1" dirty="0" err="1" smtClean="0"/>
              <a:t>OMPS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)/</a:t>
            </a:r>
            <a:r>
              <a:rPr lang="en-US" sz="3600" b="1" dirty="0"/>
              <a:t>α</a:t>
            </a:r>
            <a:r>
              <a:rPr lang="en-US" sz="1800" b="1" dirty="0" smtClean="0"/>
              <a:t>EPIC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)]}</a:t>
            </a:r>
          </a:p>
          <a:p>
            <a:pPr marL="0" indent="0">
              <a:buNone/>
            </a:pPr>
            <a:r>
              <a:rPr lang="en-US" sz="2400" b="1" dirty="0" smtClean="0"/>
              <a:t>Where </a:t>
            </a:r>
            <a:r>
              <a:rPr lang="en-US" sz="2400" b="1" i="1" dirty="0" err="1" smtClean="0"/>
              <a:t>A</a:t>
            </a:r>
            <a:r>
              <a:rPr lang="en-US" sz="1800" b="1" dirty="0" err="1" smtClean="0"/>
              <a:t>OMPS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 Is Estimated Albedo Values from </a:t>
            </a:r>
            <a:r>
              <a:rPr lang="en-US" sz="2400" b="1" dirty="0" err="1" smtClean="0"/>
              <a:t>OMPS</a:t>
            </a:r>
            <a:r>
              <a:rPr lang="en-US" sz="2400" b="1" dirty="0" smtClean="0"/>
              <a:t> NM Measurements, </a:t>
            </a:r>
            <a:r>
              <a:rPr lang="el-GR" b="1" dirty="0" smtClean="0"/>
              <a:t>α</a:t>
            </a:r>
            <a:r>
              <a:rPr lang="en-US" sz="1600" b="1" dirty="0" err="1" smtClean="0"/>
              <a:t>OMPS</a:t>
            </a:r>
            <a:r>
              <a:rPr lang="en-US" sz="1600" b="1" dirty="0" smtClean="0"/>
              <a:t>(</a:t>
            </a:r>
            <a:r>
              <a:rPr lang="el-GR" sz="1600" b="1" dirty="0" smtClean="0"/>
              <a:t>λ</a:t>
            </a:r>
            <a:r>
              <a:rPr lang="en-US" sz="1600" b="1" dirty="0" smtClean="0"/>
              <a:t>) &amp; </a:t>
            </a:r>
            <a:r>
              <a:rPr lang="en-US" b="1" dirty="0" smtClean="0"/>
              <a:t>α</a:t>
            </a:r>
            <a:r>
              <a:rPr lang="en-US" sz="1600" b="1" dirty="0" smtClean="0"/>
              <a:t>EPIC</a:t>
            </a:r>
            <a:r>
              <a:rPr lang="en-US" sz="2400" b="1" dirty="0" smtClean="0"/>
              <a:t> Are TOMRAD Albedos Computed with OMPS NM and EPIC </a:t>
            </a:r>
            <a:r>
              <a:rPr lang="en-US" sz="2400" b="1" dirty="0" smtClean="0"/>
              <a:t>geometric </a:t>
            </a:r>
            <a:r>
              <a:rPr lang="en-US" sz="2400" b="1" dirty="0" smtClean="0"/>
              <a:t>angles, respectively.</a:t>
            </a:r>
          </a:p>
          <a:p>
            <a:r>
              <a:rPr lang="en-US" sz="2400" b="1" dirty="0" smtClean="0"/>
              <a:t>Derived </a:t>
            </a:r>
            <a:r>
              <a:rPr lang="en-US" sz="2400" b="1" i="1" dirty="0" smtClean="0"/>
              <a:t>E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 Are Weighted with </a:t>
            </a:r>
            <a:r>
              <a:rPr lang="en-US" sz="2400" b="1" dirty="0" smtClean="0"/>
              <a:t>1/STDV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 smtClean="0"/>
              <a:t>and Smoothed with </a:t>
            </a:r>
            <a:r>
              <a:rPr lang="en-US" sz="2400" b="1" dirty="0"/>
              <a:t>P</a:t>
            </a:r>
            <a:r>
              <a:rPr lang="en-US" sz="2400" b="1" dirty="0" smtClean="0"/>
              <a:t>iece-wise </a:t>
            </a:r>
            <a:r>
              <a:rPr lang="en-US" sz="2400" b="1" dirty="0" smtClean="0"/>
              <a:t>Parabola Fitting.</a:t>
            </a:r>
          </a:p>
          <a:p>
            <a:r>
              <a:rPr lang="en-US" sz="2400" b="1" dirty="0" smtClean="0"/>
              <a:t>Smoothed </a:t>
            </a:r>
            <a:r>
              <a:rPr lang="en-US" sz="2400" b="1" i="1" dirty="0" smtClean="0"/>
              <a:t>E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) Curve</a:t>
            </a:r>
          </a:p>
          <a:p>
            <a:pPr marL="0" indent="0">
              <a:buNone/>
            </a:pPr>
            <a:r>
              <a:rPr lang="en-US" sz="2400" b="1" dirty="0" smtClean="0">
                <a:latin typeface="Brush Script MT" panose="03060802040406070304" pitchFamily="66" charset="0"/>
              </a:rPr>
              <a:t>                       E 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,t)= </a:t>
            </a:r>
            <a:r>
              <a:rPr lang="en-US" sz="2400" b="1" dirty="0" smtClean="0">
                <a:latin typeface="Brush Script MT" panose="03060802040406070304" pitchFamily="66" charset="0"/>
              </a:rPr>
              <a:t>E 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,t=2016)×</a:t>
            </a:r>
            <a:r>
              <a:rPr lang="en-US" sz="2400" b="1" dirty="0" err="1" smtClean="0">
                <a:latin typeface="Brush Script MT" panose="03060802040406070304" pitchFamily="66" charset="0"/>
              </a:rPr>
              <a:t>Acf</a:t>
            </a:r>
            <a:r>
              <a:rPr lang="en-US" sz="2400" b="1" dirty="0" smtClean="0"/>
              <a:t>(</a:t>
            </a:r>
            <a:r>
              <a:rPr lang="el-GR" sz="2400" b="1" dirty="0"/>
              <a:t>λ</a:t>
            </a:r>
            <a:r>
              <a:rPr lang="en-US" sz="2400" b="1" dirty="0"/>
              <a:t>,t</a:t>
            </a:r>
            <a:r>
              <a:rPr lang="en-US" sz="2400" b="1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Are Tabulated in </a:t>
            </a:r>
            <a:r>
              <a:rPr lang="en-US" sz="2400" b="1" dirty="0" smtClean="0">
                <a:latin typeface="Brush Script MT" panose="03060802040406070304" pitchFamily="66" charset="0"/>
              </a:rPr>
              <a:t>E </a:t>
            </a:r>
            <a:r>
              <a:rPr lang="en-US" sz="2400" b="1" dirty="0" smtClean="0"/>
              <a:t>(</a:t>
            </a:r>
            <a:r>
              <a:rPr lang="el-GR" sz="2400" b="1" dirty="0" smtClean="0"/>
              <a:t>λ</a:t>
            </a:r>
            <a:r>
              <a:rPr lang="en-US" sz="2400" b="1" dirty="0" smtClean="0"/>
              <a:t>,t=2016) for Constant Radiance Coefficients at t=2016, and in </a:t>
            </a:r>
            <a:r>
              <a:rPr lang="en-US" sz="2400" b="1" dirty="0" err="1" smtClean="0">
                <a:latin typeface="Brush Script MT" panose="03060802040406070304" pitchFamily="66" charset="0"/>
              </a:rPr>
              <a:t>Acf</a:t>
            </a:r>
            <a:r>
              <a:rPr lang="en-US" sz="2400" b="1" dirty="0" smtClean="0"/>
              <a:t>(t) for Time </a:t>
            </a:r>
            <a:r>
              <a:rPr lang="en-US" sz="2400" b="1" dirty="0"/>
              <a:t>D</a:t>
            </a:r>
            <a:r>
              <a:rPr lang="en-US" sz="2400" b="1" dirty="0" smtClean="0"/>
              <a:t>ependence </a:t>
            </a:r>
            <a:r>
              <a:rPr lang="en-US" sz="2400" b="1" dirty="0"/>
              <a:t>T</a:t>
            </a:r>
            <a:r>
              <a:rPr lang="en-US" sz="2400" b="1" dirty="0" smtClean="0"/>
              <a:t>hat Are </a:t>
            </a:r>
            <a:r>
              <a:rPr lang="en-US" sz="2400" b="1" dirty="0"/>
              <a:t>N</a:t>
            </a:r>
            <a:r>
              <a:rPr lang="en-US" sz="2400" b="1" dirty="0" smtClean="0"/>
              <a:t>ormalized at t</a:t>
            </a:r>
            <a:r>
              <a:rPr lang="en-US" sz="2400" b="1" dirty="0" smtClean="0"/>
              <a:t>= Jan 1, 2016</a:t>
            </a:r>
            <a:r>
              <a:rPr lang="en-US" sz="2400" b="1" dirty="0" smtClean="0"/>
              <a:t>. 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9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640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EPIC TO3 Ozone Retrieval Algorithm</vt:lpstr>
      <vt:lpstr>PowerPoint Presentation</vt:lpstr>
      <vt:lpstr>PowerPoint Presentation</vt:lpstr>
      <vt:lpstr>EPIC TO3 Ozone Retrieval Algorithm</vt:lpstr>
      <vt:lpstr>PowerPoint Presentation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Liang-Kang Huang</dc:creator>
  <cp:lastModifiedBy>jrherman</cp:lastModifiedBy>
  <cp:revision>64</cp:revision>
  <dcterms:created xsi:type="dcterms:W3CDTF">2016-10-27T14:59:00Z</dcterms:created>
  <dcterms:modified xsi:type="dcterms:W3CDTF">2016-10-28T20:01:44Z</dcterms:modified>
</cp:coreProperties>
</file>