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69" r:id="rId4"/>
    <p:sldId id="260" r:id="rId5"/>
    <p:sldId id="257" r:id="rId6"/>
    <p:sldId id="259" r:id="rId7"/>
    <p:sldId id="262" r:id="rId8"/>
    <p:sldId id="263" r:id="rId9"/>
    <p:sldId id="264" r:id="rId10"/>
    <p:sldId id="265" r:id="rId11"/>
    <p:sldId id="268" r:id="rId12"/>
    <p:sldId id="267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-22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909C5-0699-4347-A483-3EB8F100A1CC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04789-FE40-44DA-9CC3-12B296244C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029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04789-FE40-44DA-9CC3-12B296244C7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08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555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062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5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6466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17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5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67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35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50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797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61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4CEE9-9C44-4D75-AEF5-CBDEFE8489EF}" type="datetimeFigureOut">
              <a:rPr lang="en-US" smtClean="0"/>
              <a:t>11/1/2016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D62D3-B85C-4541-B5D4-92AB161137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8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19200"/>
            <a:ext cx="6553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Validation of Ozone Derived from EPIC Measured Radiances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J. Herman, L. Huang, and R. </a:t>
            </a:r>
            <a:r>
              <a:rPr lang="en-US" sz="2000" b="1" dirty="0" err="1" smtClean="0">
                <a:solidFill>
                  <a:schemeClr val="bg1"/>
                </a:solidFill>
              </a:rPr>
              <a:t>McPeters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305175"/>
            <a:ext cx="288036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115446"/>
            <a:ext cx="3366666" cy="3371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6302103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23 November 2015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WPDOCS\Triana_EPIC\O3-EPIC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28601"/>
            <a:ext cx="9144000" cy="6114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64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446" y="713508"/>
            <a:ext cx="5839692" cy="583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713508"/>
            <a:ext cx="2133600" cy="3016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810000"/>
            <a:ext cx="218125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99695" y="152400"/>
            <a:ext cx="5991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Effect of New Geolocation on Ozone Retrieval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05458" y="168269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New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29600" y="44312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Old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Up Arrow 3"/>
          <p:cNvSpPr/>
          <p:nvPr/>
        </p:nvSpPr>
        <p:spPr>
          <a:xfrm rot="3001416">
            <a:off x="6857623" y="5533991"/>
            <a:ext cx="252425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Up Arrow 8"/>
          <p:cNvSpPr/>
          <p:nvPr/>
        </p:nvSpPr>
        <p:spPr>
          <a:xfrm rot="3001416">
            <a:off x="6882658" y="2848009"/>
            <a:ext cx="252425" cy="381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670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534797"/>
            <a:ext cx="3886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Validation Methods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81534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Direct satellite to satellite comparison   (EPIC compared to OMPS) </a:t>
            </a:r>
          </a:p>
          <a:p>
            <a:pPr marL="342900" indent="-342900"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EPIC ozone compared to ground-based observations (EPIC compared to Pandora)</a:t>
            </a:r>
          </a:p>
          <a:p>
            <a:endParaRPr lang="en-US" sz="2000" b="1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solidFill>
                  <a:schemeClr val="bg1"/>
                </a:solidFill>
              </a:rPr>
              <a:t>Why Pandora?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Pandora measures every 80 seconds from sunrise to sunset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Pandora has been validated against OMI and OMPS satellites and against a traditional ground-based Dobson and Brewer </a:t>
            </a:r>
            <a:r>
              <a:rPr lang="en-US" sz="2000" b="1" dirty="0" err="1" smtClean="0">
                <a:solidFill>
                  <a:schemeClr val="bg1"/>
                </a:solidFill>
              </a:rPr>
              <a:t>spectroradiometers</a:t>
            </a:r>
            <a:r>
              <a:rPr lang="en-US" sz="2000" b="1" dirty="0" smtClean="0">
                <a:solidFill>
                  <a:schemeClr val="bg1"/>
                </a:solidFill>
              </a:rPr>
              <a:t>.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At a fixed site EPIC measures a maximum of 10 times per day in the summer and 8 times in the winter at varying local times each day.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endParaRPr lang="en-US" sz="2000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 smtClean="0">
                <a:solidFill>
                  <a:schemeClr val="bg1"/>
                </a:solidFill>
              </a:rPr>
              <a:t>Useful EPIC ozone measurements are for Solar Zenith and Satellite Zenith angles less than 70</a:t>
            </a:r>
            <a:r>
              <a:rPr lang="en-US" sz="2000" b="1" baseline="30000" dirty="0" smtClean="0">
                <a:solidFill>
                  <a:schemeClr val="bg1"/>
                </a:solidFill>
              </a:rPr>
              <a:t>O</a:t>
            </a:r>
            <a:r>
              <a:rPr lang="en-US" sz="2000" b="1" dirty="0" smtClean="0">
                <a:solidFill>
                  <a:schemeClr val="bg1"/>
                </a:solidFill>
              </a:rPr>
              <a:t>.  This reduces the number per day.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862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710184" y="1371600"/>
            <a:ext cx="7772400" cy="526637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04800"/>
            <a:ext cx="7110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Comparison between OMPS and EPIC Ozone </a:t>
            </a:r>
          </a:p>
        </p:txBody>
      </p:sp>
    </p:spTree>
    <p:extLst>
      <p:ext uri="{BB962C8B-B14F-4D97-AF65-F5344CB8AC3E}">
        <p14:creationId xmlns:p14="http://schemas.microsoft.com/office/powerpoint/2010/main" val="18957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0300" y="3384604"/>
            <a:ext cx="1143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Boulder, CO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1981200"/>
            <a:ext cx="13335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Four Corners, NM</a:t>
            </a:r>
            <a:endParaRPr lang="en-US" sz="11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0554" y="150167"/>
            <a:ext cx="3634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Pandora Sites in the US</a:t>
            </a:r>
            <a:endParaRPr lang="en-US" sz="2800" b="1" dirty="0"/>
          </a:p>
        </p:txBody>
      </p:sp>
      <p:sp>
        <p:nvSpPr>
          <p:cNvPr id="6" name="Rectangle 5"/>
          <p:cNvSpPr/>
          <p:nvPr/>
        </p:nvSpPr>
        <p:spPr>
          <a:xfrm>
            <a:off x="3429000" y="762000"/>
            <a:ext cx="20574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467600" y="2817650"/>
            <a:ext cx="762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solidFill>
                  <a:schemeClr val="bg1"/>
                </a:solidFill>
              </a:rPr>
              <a:t>NASA HQ</a:t>
            </a:r>
            <a:endParaRPr lang="en-US" sz="1100" b="1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10574"/>
            <a:ext cx="9067800" cy="5523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80953" y="3197041"/>
            <a:ext cx="11903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Boulder CO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09800" y="3951292"/>
            <a:ext cx="11903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>
                <a:solidFill>
                  <a:schemeClr val="bg1"/>
                </a:solidFill>
              </a:rPr>
              <a:t>Farmington, NM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67600" y="2976190"/>
            <a:ext cx="7620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N</a:t>
            </a:r>
            <a:r>
              <a:rPr lang="en-US" sz="1050" b="1" dirty="0" smtClean="0">
                <a:solidFill>
                  <a:schemeClr val="bg1"/>
                </a:solidFill>
              </a:rPr>
              <a:t>ASA HQ</a:t>
            </a:r>
            <a:endParaRPr lang="en-US" sz="1050" b="1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" y="663834"/>
            <a:ext cx="9134288" cy="5965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939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73369"/>
            <a:ext cx="309535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19789" y="4921984"/>
            <a:ext cx="310921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Pandora Spectrometer </a:t>
            </a:r>
          </a:p>
          <a:p>
            <a:r>
              <a:rPr lang="en-US" sz="2000" b="1" dirty="0" smtClean="0">
                <a:solidFill>
                  <a:schemeClr val="bg1"/>
                </a:solidFill>
              </a:rPr>
              <a:t>Instrument views the sun or sky to derive the amounts of Ozone, NO</a:t>
            </a:r>
            <a:r>
              <a:rPr lang="en-US" sz="2000" b="1" baseline="-25000" dirty="0" smtClean="0">
                <a:solidFill>
                  <a:schemeClr val="bg1"/>
                </a:solidFill>
              </a:rPr>
              <a:t>2</a:t>
            </a:r>
            <a:r>
              <a:rPr lang="en-US" sz="2000" b="1" dirty="0" smtClean="0">
                <a:solidFill>
                  <a:schemeClr val="bg1"/>
                </a:solidFill>
              </a:rPr>
              <a:t>, Formaldehyde, and </a:t>
            </a:r>
            <a:r>
              <a:rPr lang="en-US" sz="2000" b="1" dirty="0" err="1" smtClean="0">
                <a:solidFill>
                  <a:schemeClr val="bg1"/>
                </a:solidFill>
              </a:rPr>
              <a:t>BrO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endParaRPr lang="en-US" sz="2000" b="1" baseline="-25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7582" y="76200"/>
            <a:ext cx="74358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Pandora Spectrometer Instrument Compared with OMI and Dobson 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</a:rPr>
              <a:t>Boulder, Colorado</a:t>
            </a:r>
            <a:endParaRPr lang="en-US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768299"/>
            <a:ext cx="4057649" cy="2998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003894"/>
            <a:ext cx="4047417" cy="2854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77200" y="1981200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OMI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01000" y="5086290"/>
            <a:ext cx="9993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Dobson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73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524000"/>
            <a:ext cx="5495926" cy="465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228599"/>
            <a:ext cx="472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One Year of EPIC Ozone Data </a:t>
            </a:r>
            <a:endParaRPr lang="en-US" sz="2800" b="1" dirty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Four Corners, New Mexico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2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36" y="838200"/>
            <a:ext cx="3631674" cy="2911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4189274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EPIC ozone data follows the monthly variations</a:t>
            </a:r>
          </a:p>
          <a:p>
            <a:r>
              <a:rPr lang="en-US" b="1" dirty="0">
                <a:solidFill>
                  <a:schemeClr val="bg1"/>
                </a:solidFill>
              </a:rPr>
              <a:t>a</a:t>
            </a:r>
            <a:r>
              <a:rPr lang="en-US" b="1" dirty="0" smtClean="0">
                <a:solidFill>
                  <a:schemeClr val="bg1"/>
                </a:solidFill>
              </a:rPr>
              <a:t>nd has a small difference in the annual average ozone amount (1.4%).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However, the differences on a monthly average basis are still too large.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05000" y="101024"/>
            <a:ext cx="510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EPIC comparison at Four Corners New Mexico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9710" y="501134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Daily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0" y="501874"/>
            <a:ext cx="1821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Monthly Average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36" y="3810000"/>
            <a:ext cx="3635406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665" y="858743"/>
            <a:ext cx="3569135" cy="2890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7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199" y="888062"/>
            <a:ext cx="3421201" cy="278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542" y="914400"/>
            <a:ext cx="3358458" cy="275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3600" y="101024"/>
            <a:ext cx="419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EPIC comparison at Boulder, Colorado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1433" y="533400"/>
            <a:ext cx="6655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Daily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32037" y="501874"/>
            <a:ext cx="1821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Monthly Average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41148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EPIC ozone data follows the monthly variations</a:t>
            </a:r>
          </a:p>
          <a:p>
            <a:r>
              <a:rPr lang="en-US" b="1" dirty="0">
                <a:solidFill>
                  <a:schemeClr val="bg1"/>
                </a:solidFill>
              </a:rPr>
              <a:t>a</a:t>
            </a:r>
            <a:r>
              <a:rPr lang="en-US" b="1" dirty="0" smtClean="0">
                <a:solidFill>
                  <a:schemeClr val="bg1"/>
                </a:solidFill>
              </a:rPr>
              <a:t>nd has a small difference in the annual average ozone amount (</a:t>
            </a:r>
            <a:r>
              <a:rPr lang="en-US" b="1" dirty="0">
                <a:solidFill>
                  <a:schemeClr val="bg1"/>
                </a:solidFill>
              </a:rPr>
              <a:t>3</a:t>
            </a:r>
            <a:r>
              <a:rPr lang="en-US" b="1" dirty="0" smtClean="0">
                <a:solidFill>
                  <a:schemeClr val="bg1"/>
                </a:solidFill>
              </a:rPr>
              <a:t>%).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However, the differences on a monthly average basis are still too large.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36" y="3886200"/>
            <a:ext cx="3373860" cy="2742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354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886630"/>
            <a:ext cx="3276601" cy="2661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80" y="3810000"/>
            <a:ext cx="357432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838200"/>
            <a:ext cx="3429000" cy="2790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19600" y="4114800"/>
            <a:ext cx="4648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EPIC ozone data follows the monthly variations</a:t>
            </a:r>
          </a:p>
          <a:p>
            <a:r>
              <a:rPr lang="en-US" b="1" dirty="0">
                <a:solidFill>
                  <a:schemeClr val="bg1"/>
                </a:solidFill>
              </a:rPr>
              <a:t>a</a:t>
            </a:r>
            <a:r>
              <a:rPr lang="en-US" b="1" dirty="0" smtClean="0">
                <a:solidFill>
                  <a:schemeClr val="bg1"/>
                </a:solidFill>
              </a:rPr>
              <a:t>nd has a small difference in the annual average ozone amount (5%).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 smtClean="0">
                <a:solidFill>
                  <a:schemeClr val="bg1"/>
                </a:solidFill>
              </a:rPr>
              <a:t>However, the differences on a monthly average basis are still too large.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33600" y="101024"/>
            <a:ext cx="487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EPIC comparison at NASA Headquarters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066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66800"/>
            <a:ext cx="7685258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79921" y="380999"/>
            <a:ext cx="78018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EPIC Zonal Average Ozone Compared with NOAA-19 SBUV-2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3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296427"/>
            <a:ext cx="14042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Summary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914400"/>
            <a:ext cx="79248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Validation of EPIC with ground-based instruments requires nearly continuous measurements because of the varying local time throughout each day.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Low latitude comparison with LEO satellite data is only possible for a narrow strip of EPIC data centered around the equator crossing time ± ~ 1 hour.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High latitude comparisons with LEO satellite data require a latitude dependent time shift of the central time ± ~ 1 hour.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Comparison of EPIC preliminary Ozone data shows reasonably good agreement with satellite and ground-based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Boulder Colorado: Mean Difference = 8.7 ± 16  DU  or 3%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     Slope = -0.7 ± 1.5 DU/Year or -0.2%/</a:t>
            </a:r>
            <a:r>
              <a:rPr lang="en-US" b="1" dirty="0" err="1" smtClean="0">
                <a:solidFill>
                  <a:schemeClr val="bg1"/>
                </a:solidFill>
              </a:rPr>
              <a:t>Yr</a:t>
            </a:r>
            <a:endParaRPr lang="en-US" b="1" dirty="0">
              <a:solidFill>
                <a:schemeClr val="bg1"/>
              </a:solidFill>
            </a:endParaRPr>
          </a:p>
          <a:p>
            <a:endParaRPr lang="en-US" b="1" dirty="0" smtClean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Four Corners New Mexico: Mean = 4.4 ± 16 DU  or  1.4%</a:t>
            </a:r>
          </a:p>
          <a:p>
            <a:r>
              <a:rPr lang="en-US" b="1" dirty="0" smtClean="0">
                <a:solidFill>
                  <a:schemeClr val="bg1"/>
                </a:solidFill>
              </a:rPr>
              <a:t>     Slope = -11 ± 1.8 DU/Year or 3.5%/</a:t>
            </a:r>
            <a:r>
              <a:rPr lang="en-US" b="1" dirty="0" err="1" smtClean="0">
                <a:solidFill>
                  <a:schemeClr val="bg1"/>
                </a:solidFill>
              </a:rPr>
              <a:t>Yr</a:t>
            </a:r>
            <a:endParaRPr lang="en-US" b="1" dirty="0" smtClean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bg1"/>
                </a:solidFill>
              </a:rPr>
              <a:t>NASA HQ Washington DC: </a:t>
            </a:r>
            <a:r>
              <a:rPr lang="en-US" b="1" dirty="0">
                <a:solidFill>
                  <a:schemeClr val="bg1"/>
                </a:solidFill>
              </a:rPr>
              <a:t>Mean = </a:t>
            </a:r>
            <a:r>
              <a:rPr lang="en-US" b="1" dirty="0" smtClean="0">
                <a:solidFill>
                  <a:schemeClr val="bg1"/>
                </a:solidFill>
              </a:rPr>
              <a:t>16 </a:t>
            </a:r>
            <a:r>
              <a:rPr lang="en-US" b="1" dirty="0">
                <a:solidFill>
                  <a:schemeClr val="bg1"/>
                </a:solidFill>
              </a:rPr>
              <a:t>± </a:t>
            </a:r>
            <a:r>
              <a:rPr lang="en-US" b="1" dirty="0" smtClean="0">
                <a:solidFill>
                  <a:schemeClr val="bg1"/>
                </a:solidFill>
              </a:rPr>
              <a:t>19 </a:t>
            </a:r>
            <a:r>
              <a:rPr lang="en-US" b="1" dirty="0">
                <a:solidFill>
                  <a:schemeClr val="bg1"/>
                </a:solidFill>
              </a:rPr>
              <a:t>DU  or  5</a:t>
            </a:r>
            <a:r>
              <a:rPr lang="en-US" b="1" dirty="0" smtClean="0">
                <a:solidFill>
                  <a:schemeClr val="bg1"/>
                </a:solidFill>
              </a:rPr>
              <a:t>%</a:t>
            </a:r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     Slope = </a:t>
            </a:r>
            <a:r>
              <a:rPr lang="en-US" b="1" dirty="0" smtClean="0">
                <a:solidFill>
                  <a:schemeClr val="bg1"/>
                </a:solidFill>
              </a:rPr>
              <a:t>0.7 </a:t>
            </a:r>
            <a:r>
              <a:rPr lang="en-US" b="1" dirty="0">
                <a:solidFill>
                  <a:schemeClr val="bg1"/>
                </a:solidFill>
              </a:rPr>
              <a:t>± 2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DU/Year or </a:t>
            </a:r>
            <a:r>
              <a:rPr lang="en-US" b="1" dirty="0" smtClean="0">
                <a:solidFill>
                  <a:schemeClr val="bg1"/>
                </a:solidFill>
              </a:rPr>
              <a:t>0.2%/</a:t>
            </a:r>
            <a:r>
              <a:rPr lang="en-US" b="1" dirty="0" err="1" smtClean="0">
                <a:solidFill>
                  <a:schemeClr val="bg1"/>
                </a:solidFill>
              </a:rPr>
              <a:t>Yr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80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442</Words>
  <Application>Microsoft Office PowerPoint</Application>
  <PresentationFormat>On-screen Show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jrherman</dc:creator>
  <cp:lastModifiedBy>jrherman</cp:lastModifiedBy>
  <cp:revision>26</cp:revision>
  <dcterms:created xsi:type="dcterms:W3CDTF">2016-10-19T12:56:08Z</dcterms:created>
  <dcterms:modified xsi:type="dcterms:W3CDTF">2016-11-01T11:34:25Z</dcterms:modified>
</cp:coreProperties>
</file>