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330" r:id="rId18"/>
    <p:sldId id="331" r:id="rId19"/>
    <p:sldId id="275" r:id="rId20"/>
    <p:sldId id="276" r:id="rId21"/>
    <p:sldId id="288" r:id="rId22"/>
    <p:sldId id="277" r:id="rId23"/>
    <p:sldId id="278" r:id="rId24"/>
    <p:sldId id="279" r:id="rId25"/>
    <p:sldId id="280" r:id="rId26"/>
    <p:sldId id="281" r:id="rId27"/>
    <p:sldId id="295" r:id="rId28"/>
    <p:sldId id="289" r:id="rId29"/>
    <p:sldId id="290" r:id="rId30"/>
    <p:sldId id="291" r:id="rId31"/>
    <p:sldId id="292" r:id="rId32"/>
    <p:sldId id="329" r:id="rId33"/>
    <p:sldId id="293" r:id="rId34"/>
    <p:sldId id="296" r:id="rId35"/>
    <p:sldId id="297" r:id="rId36"/>
    <p:sldId id="300" r:id="rId37"/>
    <p:sldId id="325" r:id="rId38"/>
    <p:sldId id="318" r:id="rId39"/>
    <p:sldId id="301" r:id="rId40"/>
    <p:sldId id="315" r:id="rId41"/>
    <p:sldId id="304" r:id="rId42"/>
    <p:sldId id="306" r:id="rId43"/>
    <p:sldId id="303" r:id="rId44"/>
    <p:sldId id="307" r:id="rId45"/>
    <p:sldId id="335" r:id="rId46"/>
    <p:sldId id="309" r:id="rId47"/>
    <p:sldId id="319" r:id="rId48"/>
    <p:sldId id="320" r:id="rId49"/>
    <p:sldId id="321" r:id="rId50"/>
    <p:sldId id="316" r:id="rId51"/>
    <p:sldId id="317" r:id="rId52"/>
    <p:sldId id="336" r:id="rId53"/>
    <p:sldId id="337" r:id="rId54"/>
    <p:sldId id="294" r:id="rId55"/>
    <p:sldId id="282" r:id="rId56"/>
    <p:sldId id="327" r:id="rId57"/>
    <p:sldId id="328" r:id="rId58"/>
    <p:sldId id="285" r:id="rId59"/>
    <p:sldId id="286" r:id="rId60"/>
    <p:sldId id="287" r:id="rId61"/>
    <p:sldId id="326" r:id="rId62"/>
    <p:sldId id="332" r:id="rId63"/>
    <p:sldId id="333" r:id="rId64"/>
    <p:sldId id="334" r:id="rId65"/>
    <p:sldId id="312" r:id="rId66"/>
    <p:sldId id="310" r:id="rId67"/>
  </p:sldIdLst>
  <p:sldSz cx="9144000" cy="6858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 autoAdjust="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3088AC2C-AD2A-41D5-8444-D3E651C3BDA5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98A436A0-F59D-4A3C-9175-4BD2B06103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894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State</a:t>
            </a:r>
            <a:r>
              <a:rPr lang="en-US" baseline="0" dirty="0" smtClean="0"/>
              <a:t> the “why” for each channel – photodiode for calibration, band A for absolute radiation, band B to separate solar reflected portion, and band C to better understand the near IR region to help answer an open question in literature regarding this spectral band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590F63-C304-49F3-9AE9-19BDD8687DC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9098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Integrals</a:t>
            </a:r>
            <a:r>
              <a:rPr lang="en-US" baseline="0" dirty="0" smtClean="0"/>
              <a:t> of two curve match, ~14 </a:t>
            </a:r>
            <a:r>
              <a:rPr lang="en-US" baseline="0" dirty="0" err="1" smtClean="0"/>
              <a:t>mW</a:t>
            </a:r>
            <a:r>
              <a:rPr lang="en-US" baseline="0" dirty="0" smtClean="0"/>
              <a:t>/cm2 </a:t>
            </a:r>
            <a:r>
              <a:rPr lang="en-US" baseline="0" dirty="0" err="1" smtClean="0"/>
              <a:t>sr</a:t>
            </a: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436A0-F59D-4A3C-9175-4BD2B061036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0638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436A0-F59D-4A3C-9175-4BD2B061036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051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436A0-F59D-4A3C-9175-4BD2B061036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0274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4458">
              <a:defRPr/>
            </a:pPr>
            <a:r>
              <a:rPr lang="en-US" dirty="0" smtClean="0"/>
              <a:t>Measurements taken during dark space</a:t>
            </a:r>
            <a:r>
              <a:rPr lang="en-US" baseline="0" dirty="0" smtClean="0"/>
              <a:t> calibrations, earth signal most accurate at these times as no interpolation is needed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90437-7446-48E1-A57E-14592CFA335C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173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4458">
              <a:defRPr/>
            </a:pPr>
            <a:r>
              <a:rPr lang="en-US" dirty="0" smtClean="0"/>
              <a:t>Measurements taken during dark space</a:t>
            </a:r>
            <a:r>
              <a:rPr lang="en-US" baseline="0" dirty="0" smtClean="0"/>
              <a:t> calibrations, earth signal most accurate at these times as no interpolation is needed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90437-7446-48E1-A57E-14592CFA335C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173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092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090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248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174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331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555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456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021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619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6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189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briscoe\Dropbox\L1\space-stars-gradient-backgrounds-wallpapers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9220200" cy="69723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7201C-231B-422B-9BD2-087EDE139ACF}" type="datetimeFigureOut">
              <a:rPr lang="en-US" smtClean="0"/>
              <a:t>11/4/2016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169C8-C252-41DC-85E4-E44E72952A7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4317"/>
            <a:ext cx="7620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C:\Users\jbriscoe\Dropbox\L1\newlogo.pn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197064"/>
            <a:ext cx="626992" cy="40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430" y="140110"/>
            <a:ext cx="614267" cy="522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073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>
          <a:ln w="12700">
            <a:solidFill>
              <a:schemeClr val="tx2">
                <a:satMod val="155000"/>
              </a:schemeClr>
            </a:solidFill>
            <a:prstDash val="solid"/>
          </a:ln>
          <a:solidFill>
            <a:schemeClr val="bg2">
              <a:tint val="85000"/>
              <a:satMod val="155000"/>
            </a:schemeClr>
          </a:solidFill>
          <a:effectLst>
            <a:outerShdw blurRad="41275" dist="20320" dir="18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b="1" kern="1200" cap="none" spc="0">
          <a:ln w="12700">
            <a:solidFill>
              <a:schemeClr val="tx2">
                <a:satMod val="155000"/>
              </a:schemeClr>
            </a:solidFill>
            <a:prstDash val="solid"/>
          </a:ln>
          <a:solidFill>
            <a:schemeClr val="bg2">
              <a:tint val="85000"/>
              <a:satMod val="155000"/>
            </a:schemeClr>
          </a:solidFill>
          <a:effectLst>
            <a:outerShdw blurRad="41275" dist="20320" dir="1800000" algn="tl" rotWithShape="0">
              <a:srgbClr val="000000">
                <a:alpha val="4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b="1" kern="1200" cap="none" spc="0">
          <a:ln w="12700">
            <a:solidFill>
              <a:schemeClr val="tx2">
                <a:satMod val="155000"/>
              </a:schemeClr>
            </a:solidFill>
            <a:prstDash val="solid"/>
          </a:ln>
          <a:solidFill>
            <a:schemeClr val="bg2">
              <a:tint val="85000"/>
              <a:satMod val="155000"/>
            </a:schemeClr>
          </a:solidFill>
          <a:effectLst>
            <a:outerShdw blurRad="41275" dist="20320" dir="1800000" algn="tl" rotWithShape="0">
              <a:srgbClr val="000000">
                <a:alpha val="40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b="1" kern="1200" cap="none" spc="0">
          <a:ln w="12700">
            <a:solidFill>
              <a:schemeClr val="tx2">
                <a:satMod val="155000"/>
              </a:schemeClr>
            </a:solidFill>
            <a:prstDash val="solid"/>
          </a:ln>
          <a:solidFill>
            <a:schemeClr val="bg2">
              <a:tint val="85000"/>
              <a:satMod val="155000"/>
            </a:schemeClr>
          </a:solidFill>
          <a:effectLst>
            <a:outerShdw blurRad="41275" dist="20320" dir="1800000" algn="tl" rotWithShape="0">
              <a:srgbClr val="000000">
                <a:alpha val="40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b="1" kern="1200" cap="none" spc="0">
          <a:ln w="12700">
            <a:solidFill>
              <a:schemeClr val="tx2">
                <a:satMod val="155000"/>
              </a:schemeClr>
            </a:solidFill>
            <a:prstDash val="solid"/>
          </a:ln>
          <a:solidFill>
            <a:schemeClr val="bg2">
              <a:tint val="85000"/>
              <a:satMod val="155000"/>
            </a:schemeClr>
          </a:solidFill>
          <a:effectLst>
            <a:outerShdw blurRad="41275" dist="20320" dir="1800000" algn="tl" rotWithShape="0">
              <a:srgbClr val="000000">
                <a:alpha val="40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b="1" kern="1200" cap="none" spc="0">
          <a:ln w="12700">
            <a:solidFill>
              <a:schemeClr val="tx2">
                <a:satMod val="155000"/>
              </a:schemeClr>
            </a:solidFill>
            <a:prstDash val="solid"/>
          </a:ln>
          <a:solidFill>
            <a:schemeClr val="bg2">
              <a:tint val="85000"/>
              <a:satMod val="155000"/>
            </a:schemeClr>
          </a:solidFill>
          <a:effectLst>
            <a:outerShdw blurRad="41275" dist="20320" dir="1800000" algn="tl" rotWithShape="0">
              <a:srgbClr val="000000">
                <a:alpha val="4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140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NIST Advanced Radiometer</a:t>
            </a:r>
            <a:br>
              <a:rPr lang="en-US" dirty="0" smtClean="0"/>
            </a:br>
            <a:r>
              <a:rPr lang="en-US" dirty="0" smtClean="0"/>
              <a:t>NISTAR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Dr. Steven Lorentz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James Briscoe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L-1 Standards and Technology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52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Overview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81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Introduction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NISTAR Description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Objectives and Requirements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Data Products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Level 1 Data Issues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Thermal Instability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Operating Modes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Results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Future Work</a:t>
            </a:r>
          </a:p>
        </p:txBody>
      </p:sp>
    </p:spTree>
    <p:extLst>
      <p:ext uri="{BB962C8B-B14F-4D97-AF65-F5344CB8AC3E}">
        <p14:creationId xmlns:p14="http://schemas.microsoft.com/office/powerpoint/2010/main" val="287291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Introduction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72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NISTAR Objective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The objective of NISTAR is to measure the solar reflected and Earth emitted irradiance along the Earth-Sun line.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An accurate measurement of the irradiance can help increase our understanding of the energy balance of the planet and human impact on climate change.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07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NISTAR Channels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irradiance is measured over four broadband channels: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534295"/>
              </p:ext>
            </p:extLst>
          </p:nvPr>
        </p:nvGraphicFramePr>
        <p:xfrm>
          <a:off x="990600" y="2844800"/>
          <a:ext cx="7162800" cy="30226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1827368"/>
                <a:gridCol w="2042352"/>
                <a:gridCol w="3293080"/>
              </a:tblGrid>
              <a:tr h="60452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Channel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Wavelengths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Description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60452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Photodiode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0.2 to 1.1 </a:t>
                      </a:r>
                      <a:r>
                        <a:rPr lang="el-GR" sz="2400" dirty="0" smtClean="0">
                          <a:latin typeface="+mj-lt"/>
                        </a:rPr>
                        <a:t>μ</a:t>
                      </a:r>
                      <a:r>
                        <a:rPr lang="en-US" sz="2400" dirty="0" smtClean="0">
                          <a:latin typeface="+mj-lt"/>
                        </a:rPr>
                        <a:t>m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UV-Vis-NIR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60452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Band</a:t>
                      </a:r>
                      <a:r>
                        <a:rPr lang="en-US" sz="2400" baseline="0" dirty="0" smtClean="0">
                          <a:latin typeface="+mj-lt"/>
                        </a:rPr>
                        <a:t> A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0.2 to 100 </a:t>
                      </a:r>
                      <a:r>
                        <a:rPr lang="el-GR" sz="2400" dirty="0" smtClean="0">
                          <a:latin typeface="+mj-lt"/>
                        </a:rPr>
                        <a:t>μ</a:t>
                      </a:r>
                      <a:r>
                        <a:rPr lang="en-US" sz="2400" dirty="0" smtClean="0">
                          <a:latin typeface="+mj-lt"/>
                        </a:rPr>
                        <a:t>m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Total Irradiance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60452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Band B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0.2 to 4 </a:t>
                      </a:r>
                      <a:r>
                        <a:rPr lang="el-GR" sz="2400" dirty="0" smtClean="0">
                          <a:latin typeface="+mj-lt"/>
                        </a:rPr>
                        <a:t>μ</a:t>
                      </a:r>
                      <a:r>
                        <a:rPr lang="en-US" sz="2400" dirty="0" smtClean="0">
                          <a:latin typeface="+mj-lt"/>
                        </a:rPr>
                        <a:t>m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Total Solar Reflected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60452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Band C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0.7 to 4 </a:t>
                      </a:r>
                      <a:r>
                        <a:rPr lang="el-GR" sz="2400" dirty="0" smtClean="0">
                          <a:latin typeface="+mj-lt"/>
                        </a:rPr>
                        <a:t>μ</a:t>
                      </a:r>
                      <a:r>
                        <a:rPr lang="en-US" sz="2400" dirty="0" smtClean="0">
                          <a:latin typeface="+mj-lt"/>
                        </a:rPr>
                        <a:t>m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j-lt"/>
                        </a:rPr>
                        <a:t>Near IR Solar Reflected</a:t>
                      </a:r>
                      <a:endParaRPr lang="en-US" sz="2400" dirty="0"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581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Irradiance Source Spectral 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352800" cy="51054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Blue: Estimate for solar reflected assuming </a:t>
            </a:r>
            <a:r>
              <a:rPr lang="en-US" dirty="0" err="1" smtClean="0"/>
              <a:t>Lambertian</a:t>
            </a:r>
            <a:endParaRPr lang="en-US" dirty="0" smtClean="0"/>
          </a:p>
          <a:p>
            <a:r>
              <a:rPr lang="en-US" dirty="0" smtClean="0"/>
              <a:t>Red: Earth thermal emissions</a:t>
            </a:r>
          </a:p>
          <a:p>
            <a:r>
              <a:rPr lang="en-US" dirty="0" smtClean="0"/>
              <a:t>Two curves have almost equal integral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676400"/>
            <a:ext cx="4839460" cy="460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NISTAR at Test Facility</a:t>
            </a:r>
            <a:endParaRPr lang="en-US" dirty="0"/>
          </a:p>
        </p:txBody>
      </p:sp>
      <p:pic>
        <p:nvPicPr>
          <p:cNvPr id="4" name="Picture 3" descr="DSCF0520"/>
          <p:cNvPicPr>
            <a:picLocks noChangeAspect="1" noChangeArrowheads="1"/>
          </p:cNvPicPr>
          <p:nvPr/>
        </p:nvPicPr>
        <p:blipFill>
          <a:blip r:embed="rId2" cstate="print"/>
          <a:srcRect l="11674" t="6485" r="3688" b="16995"/>
          <a:stretch>
            <a:fillRect/>
          </a:stretch>
        </p:blipFill>
        <p:spPr bwMode="auto">
          <a:xfrm>
            <a:off x="938213" y="1600200"/>
            <a:ext cx="7267575" cy="4714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011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Radiometer Description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Active cavity radiometer with precision aperture.</a:t>
            </a:r>
          </a:p>
          <a:p>
            <a:r>
              <a:rPr lang="en-US" dirty="0" smtClean="0"/>
              <a:t>Shutter is cycled open and closed and the power to maintain a nearly constant temperature in the cavity is measured. </a:t>
            </a:r>
          </a:p>
          <a:p>
            <a:r>
              <a:rPr lang="en-US" dirty="0" smtClean="0"/>
              <a:t>More power = Less irradiance.</a:t>
            </a:r>
          </a:p>
          <a:p>
            <a:r>
              <a:rPr lang="en-US" dirty="0" smtClean="0"/>
              <a:t>The irradiance is then computed by demodulating this square wave power signal to extract the optical power. </a:t>
            </a:r>
          </a:p>
          <a:p>
            <a:r>
              <a:rPr lang="en-US" dirty="0" smtClean="0"/>
              <a:t>Apply a zero offset measurement using dark space calibration.</a:t>
            </a:r>
          </a:p>
        </p:txBody>
      </p:sp>
    </p:spTree>
    <p:extLst>
      <p:ext uri="{BB962C8B-B14F-4D97-AF65-F5344CB8AC3E}">
        <p14:creationId xmlns:p14="http://schemas.microsoft.com/office/powerpoint/2010/main" val="393401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Science Requirements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Absolute-calibrated daily mean irradiance or current measurements from all four channels</a:t>
            </a:r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Must </a:t>
            </a:r>
            <a:r>
              <a:rPr lang="en-US" dirty="0" smtClean="0">
                <a:cs typeface="Arial" panose="020B0604020202020204" pitchFamily="34" charset="0"/>
              </a:rPr>
              <a:t>be able to provide </a:t>
            </a:r>
            <a:r>
              <a:rPr lang="en-US" dirty="0">
                <a:cs typeface="Arial" panose="020B0604020202020204" pitchFamily="34" charset="0"/>
              </a:rPr>
              <a:t>measurements to determine total outgoing radiation of Earth in wavelength range of 0.2-100 </a:t>
            </a:r>
            <a:r>
              <a:rPr lang="el-GR" dirty="0"/>
              <a:t>μ</a:t>
            </a:r>
            <a:r>
              <a:rPr lang="en-US" dirty="0"/>
              <a:t>m </a:t>
            </a:r>
            <a:r>
              <a:rPr lang="en-US" dirty="0">
                <a:cs typeface="Arial" panose="020B0604020202020204" pitchFamily="34" charset="0"/>
              </a:rPr>
              <a:t>with an accuracy of 1.5% or better.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65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NISTAR Timeline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Feb 11</a:t>
            </a:r>
            <a:r>
              <a:rPr lang="en-US" baseline="30000" dirty="0" smtClean="0"/>
              <a:t>th</a:t>
            </a:r>
            <a:r>
              <a:rPr lang="en-US" dirty="0" smtClean="0"/>
              <a:t>, 2015: Launch and NISTAR Power On</a:t>
            </a:r>
          </a:p>
          <a:p>
            <a:r>
              <a:rPr lang="en-US" dirty="0" smtClean="0"/>
              <a:t>Feb 16</a:t>
            </a:r>
            <a:r>
              <a:rPr lang="en-US" baseline="30000" dirty="0" smtClean="0"/>
              <a:t>th</a:t>
            </a:r>
            <a:r>
              <a:rPr lang="en-US" dirty="0" smtClean="0"/>
              <a:t>, 2015: First brief shutter opening</a:t>
            </a:r>
          </a:p>
          <a:p>
            <a:r>
              <a:rPr lang="en-US" dirty="0" smtClean="0"/>
              <a:t>Mar 18</a:t>
            </a:r>
            <a:r>
              <a:rPr lang="en-US" baseline="30000" dirty="0" smtClean="0"/>
              <a:t>th</a:t>
            </a:r>
            <a:r>
              <a:rPr lang="en-US" dirty="0" smtClean="0"/>
              <a:t>, 2015: First extended shutter opening</a:t>
            </a:r>
            <a:endParaRPr lang="en-US" baseline="30000" dirty="0" smtClean="0"/>
          </a:p>
          <a:p>
            <a:r>
              <a:rPr lang="en-US" dirty="0" smtClean="0"/>
              <a:t>Apr 1</a:t>
            </a:r>
            <a:r>
              <a:rPr lang="en-US" baseline="30000" dirty="0" smtClean="0"/>
              <a:t>st</a:t>
            </a:r>
            <a:r>
              <a:rPr lang="en-US" dirty="0" smtClean="0"/>
              <a:t>, 2015: Began editing ground processing software</a:t>
            </a:r>
            <a:endParaRPr lang="en-US" baseline="30000" dirty="0" smtClean="0"/>
          </a:p>
          <a:p>
            <a:r>
              <a:rPr lang="en-US" dirty="0" smtClean="0"/>
              <a:t>Jun 7</a:t>
            </a:r>
            <a:r>
              <a:rPr lang="en-US" baseline="30000" dirty="0" smtClean="0"/>
              <a:t>th</a:t>
            </a:r>
            <a:r>
              <a:rPr lang="en-US" dirty="0" smtClean="0"/>
              <a:t>, 2015: </a:t>
            </a:r>
            <a:r>
              <a:rPr lang="en-US" dirty="0" err="1" smtClean="0"/>
              <a:t>Lissajous</a:t>
            </a:r>
            <a:r>
              <a:rPr lang="en-US" dirty="0" smtClean="0"/>
              <a:t> injection burn</a:t>
            </a:r>
            <a:endParaRPr lang="en-US" baseline="30000" dirty="0" smtClean="0"/>
          </a:p>
          <a:p>
            <a:r>
              <a:rPr lang="en-US" dirty="0" smtClean="0"/>
              <a:t>Aug 12</a:t>
            </a:r>
            <a:r>
              <a:rPr lang="en-US" baseline="30000" dirty="0" smtClean="0"/>
              <a:t>th</a:t>
            </a:r>
            <a:r>
              <a:rPr lang="en-US" dirty="0" smtClean="0"/>
              <a:t>, 2015: First ground processing software release to NASA</a:t>
            </a:r>
          </a:p>
          <a:p>
            <a:r>
              <a:rPr lang="en-US" dirty="0" smtClean="0"/>
              <a:t>Nov 9</a:t>
            </a:r>
            <a:r>
              <a:rPr lang="en-US" baseline="30000" dirty="0" smtClean="0"/>
              <a:t>th</a:t>
            </a:r>
            <a:r>
              <a:rPr lang="en-US" dirty="0" smtClean="0"/>
              <a:t>, 2015: Transition to 30 minute autocycle</a:t>
            </a:r>
          </a:p>
          <a:p>
            <a:r>
              <a:rPr lang="en-US" dirty="0" smtClean="0"/>
              <a:t>Jan 4</a:t>
            </a:r>
            <a:r>
              <a:rPr lang="en-US" baseline="30000" dirty="0" smtClean="0"/>
              <a:t>th</a:t>
            </a:r>
            <a:r>
              <a:rPr lang="en-US" dirty="0" smtClean="0"/>
              <a:t>, 2016: Second ground processing software release to NASA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28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NISTAR Timeline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May 10</a:t>
            </a:r>
            <a:r>
              <a:rPr lang="en-US" baseline="30000" dirty="0" smtClean="0"/>
              <a:t>th</a:t>
            </a:r>
            <a:r>
              <a:rPr lang="en-US" dirty="0" smtClean="0"/>
              <a:t>, 2016: Transition to autocycle off</a:t>
            </a:r>
          </a:p>
          <a:p>
            <a:r>
              <a:rPr lang="en-US" dirty="0" smtClean="0"/>
              <a:t>June 8</a:t>
            </a:r>
            <a:r>
              <a:rPr lang="en-US" baseline="30000" dirty="0" smtClean="0"/>
              <a:t>th</a:t>
            </a:r>
            <a:r>
              <a:rPr lang="en-US" dirty="0" smtClean="0"/>
              <a:t>, 2016: Discovered temperature control anomaly which affected about a month of data total and four dark space calibrations</a:t>
            </a:r>
          </a:p>
          <a:p>
            <a:r>
              <a:rPr lang="en-US" dirty="0" smtClean="0"/>
              <a:t>Sept 23</a:t>
            </a:r>
            <a:r>
              <a:rPr lang="en-US" baseline="30000" dirty="0" smtClean="0"/>
              <a:t>rd</a:t>
            </a:r>
            <a:r>
              <a:rPr lang="en-US" dirty="0" smtClean="0"/>
              <a:t>, 2016: Transition to 4 minute autocycle</a:t>
            </a:r>
          </a:p>
          <a:p>
            <a:r>
              <a:rPr lang="en-US" dirty="0" smtClean="0"/>
              <a:t>Oct 7</a:t>
            </a:r>
            <a:r>
              <a:rPr lang="en-US" baseline="30000" dirty="0" smtClean="0"/>
              <a:t>th</a:t>
            </a:r>
            <a:r>
              <a:rPr lang="en-US" dirty="0" smtClean="0"/>
              <a:t>, 2016: NISTAR Ground Processing Software Version 1</a:t>
            </a:r>
          </a:p>
          <a:p>
            <a:r>
              <a:rPr lang="en-US" dirty="0" smtClean="0"/>
              <a:t>Oct 24</a:t>
            </a:r>
            <a:r>
              <a:rPr lang="en-US" baseline="30000" dirty="0" smtClean="0"/>
              <a:t>th</a:t>
            </a:r>
            <a:r>
              <a:rPr lang="en-US" dirty="0" smtClean="0"/>
              <a:t>, 2016: NISTAR Level 1 data public release</a:t>
            </a:r>
          </a:p>
          <a:p>
            <a:r>
              <a:rPr lang="en-US" dirty="0" smtClean="0"/>
              <a:t>12 spacecraft </a:t>
            </a:r>
            <a:r>
              <a:rPr lang="en-US" dirty="0" err="1" smtClean="0"/>
              <a:t>safehold</a:t>
            </a:r>
            <a:r>
              <a:rPr lang="en-US" dirty="0" smtClean="0"/>
              <a:t> states, NISTAR requires at least two to four days to recover from each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31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NISTAR Data Products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58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NISTAR Level 0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Level 0 data takes </a:t>
            </a:r>
            <a:r>
              <a:rPr lang="en-US" dirty="0" err="1" smtClean="0"/>
              <a:t>AppID</a:t>
            </a:r>
            <a:r>
              <a:rPr lang="en-US" dirty="0" smtClean="0"/>
              <a:t> sequential print data files, ephemeris, and attitude data and outputs data which has been:</a:t>
            </a:r>
          </a:p>
          <a:p>
            <a:r>
              <a:rPr lang="en-US" dirty="0" smtClean="0"/>
              <a:t>Sorted into one file per Julian Day in chronological order.</a:t>
            </a:r>
          </a:p>
          <a:p>
            <a:r>
              <a:rPr lang="en-US" dirty="0" smtClean="0"/>
              <a:t>Filtered to only contain data values which are within the defined limits.</a:t>
            </a:r>
          </a:p>
          <a:p>
            <a:r>
              <a:rPr lang="en-US" dirty="0" smtClean="0"/>
              <a:t>Ensured not to contain two data points which are too close in time.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09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NISTAR Level 1A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Science data is converted to engineering units.</a:t>
            </a:r>
          </a:p>
          <a:p>
            <a:r>
              <a:rPr lang="en-US" dirty="0" smtClean="0"/>
              <a:t>Ephemeris and attitude data are used to determine what bodies are in the field of view.</a:t>
            </a:r>
          </a:p>
          <a:p>
            <a:r>
              <a:rPr lang="en-US" dirty="0" smtClean="0"/>
              <a:t>Compute photodiode current and radiometer power from raw data. </a:t>
            </a:r>
          </a:p>
          <a:p>
            <a:r>
              <a:rPr lang="en-US" dirty="0" smtClean="0"/>
              <a:t>Process calibration tables.</a:t>
            </a:r>
          </a:p>
          <a:p>
            <a:r>
              <a:rPr lang="en-US" dirty="0" smtClean="0"/>
              <a:t>Outputs </a:t>
            </a:r>
            <a:r>
              <a:rPr lang="en-US" dirty="0" err="1" smtClean="0"/>
              <a:t>hdf</a:t>
            </a:r>
            <a:r>
              <a:rPr lang="en-US" dirty="0" smtClean="0"/>
              <a:t> files and text file inputs to Level 1B processing.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91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NISTAR Level 1B Data Products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Level 1B data products are the daily, four hour, and four shutter cycle period averages of:</a:t>
            </a:r>
          </a:p>
          <a:p>
            <a:pPr lvl="1"/>
            <a:r>
              <a:rPr lang="en-US" dirty="0" smtClean="0"/>
              <a:t>Radiometer Irradiance: Demodulation of the radiometer power signal,</a:t>
            </a:r>
          </a:p>
          <a:p>
            <a:pPr lvl="1"/>
            <a:r>
              <a:rPr lang="en-US" dirty="0" smtClean="0"/>
              <a:t>Photodiode Current,</a:t>
            </a:r>
          </a:p>
          <a:p>
            <a:pPr marL="0" indent="0">
              <a:buNone/>
            </a:pPr>
            <a:r>
              <a:rPr lang="en-US" dirty="0" smtClean="0"/>
              <a:t>    Along with the corresponding Geolocation data</a:t>
            </a:r>
          </a:p>
          <a:p>
            <a:r>
              <a:rPr lang="en-US" dirty="0" smtClean="0"/>
              <a:t>Averages are only computed over data at nominal operating configuration, and only when enough data is present within the time bin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87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Level 1 Data Issues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2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Publicly Released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Last week the first NISTAR data was publicly released. This is not science-ready data:</a:t>
            </a:r>
          </a:p>
          <a:p>
            <a:r>
              <a:rPr lang="en-US" dirty="0" smtClean="0"/>
              <a:t>Dark Space offsets not applied</a:t>
            </a:r>
          </a:p>
          <a:p>
            <a:r>
              <a:rPr lang="en-US" dirty="0" smtClean="0"/>
              <a:t>Must be careful when comparing data from different operating modes</a:t>
            </a:r>
          </a:p>
          <a:p>
            <a:r>
              <a:rPr lang="en-US" dirty="0" smtClean="0"/>
              <a:t>Other calibration parameters not applied.</a:t>
            </a:r>
          </a:p>
          <a:p>
            <a:r>
              <a:rPr lang="en-US" dirty="0" smtClean="0"/>
              <a:t>Photodiode data good to go. Offset is well known, and not affected by mode changes.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0415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Data Release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The next data release will incorporate:</a:t>
            </a:r>
          </a:p>
          <a:p>
            <a:r>
              <a:rPr lang="en-US" dirty="0" smtClean="0"/>
              <a:t>A finalized instrument state</a:t>
            </a:r>
          </a:p>
          <a:p>
            <a:r>
              <a:rPr lang="en-US" dirty="0" smtClean="0"/>
              <a:t>Carefully applied offsets for past data to allow comparison across modes</a:t>
            </a:r>
          </a:p>
          <a:p>
            <a:r>
              <a:rPr lang="en-US" dirty="0" smtClean="0"/>
              <a:t>Offset algorithm for data going forward</a:t>
            </a:r>
          </a:p>
          <a:p>
            <a:r>
              <a:rPr lang="en-US" dirty="0" smtClean="0"/>
              <a:t>Calibration parameters</a:t>
            </a:r>
          </a:p>
          <a:p>
            <a:r>
              <a:rPr lang="en-US" dirty="0" smtClean="0"/>
              <a:t>Data product of Earth irradiance daily, four hour, and four shutter period means</a:t>
            </a:r>
          </a:p>
          <a:p>
            <a:r>
              <a:rPr lang="en-US" dirty="0" smtClean="0"/>
              <a:t>Calendar and metadata indicating good/bad data, and pertinent spacecraft events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4540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Uncertainty Sources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933700" y="1371600"/>
            <a:ext cx="3276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Level 1B Irradiance Averages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22849" y="1961072"/>
            <a:ext cx="3276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Radiometer Demodulated Power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553200" y="1961072"/>
            <a:ext cx="19812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Geolocation Data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962400" y="1961072"/>
            <a:ext cx="2337758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Primary Aperture Area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22849" y="2590800"/>
            <a:ext cx="32766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Radiometer Power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22848" y="3200400"/>
            <a:ext cx="2139351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Thermal Stabilization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934199" y="2590800"/>
            <a:ext cx="2068901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Attitude Control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887223" y="2593674"/>
            <a:ext cx="1910751" cy="13716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Ephemerides: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DSCOVR</a:t>
            </a:r>
          </a:p>
          <a:p>
            <a:pPr algn="ctr"/>
            <a:r>
              <a:rPr lang="en-US" dirty="0" smtClean="0"/>
              <a:t>Solar</a:t>
            </a:r>
            <a:br>
              <a:rPr lang="en-US" dirty="0" smtClean="0"/>
            </a:br>
            <a:r>
              <a:rPr lang="en-US" dirty="0" smtClean="0"/>
              <a:t>Lunar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577142" y="3200399"/>
            <a:ext cx="2094062" cy="5463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Dark Signal Noise</a:t>
            </a:r>
          </a:p>
          <a:p>
            <a:pPr algn="ctr"/>
            <a:r>
              <a:rPr lang="en-US" dirty="0" smtClean="0"/>
              <a:t>Power Lost to Space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622843" y="3861758"/>
            <a:ext cx="1758351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Calibration Data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0" y="4343400"/>
            <a:ext cx="2362199" cy="2514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Ground Calibration: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Filter Transmission</a:t>
            </a:r>
          </a:p>
          <a:p>
            <a:pPr algn="ctr"/>
            <a:r>
              <a:rPr lang="en-US" dirty="0" smtClean="0"/>
              <a:t>Receiver Responsivity</a:t>
            </a:r>
          </a:p>
          <a:p>
            <a:pPr algn="ctr"/>
            <a:r>
              <a:rPr lang="en-US" dirty="0" smtClean="0"/>
              <a:t>Dark Current</a:t>
            </a:r>
          </a:p>
          <a:p>
            <a:pPr algn="ctr"/>
            <a:r>
              <a:rPr lang="en-US" dirty="0" smtClean="0"/>
              <a:t>PTC Res. vs. T</a:t>
            </a:r>
          </a:p>
          <a:p>
            <a:pPr algn="ctr"/>
            <a:r>
              <a:rPr lang="en-US" dirty="0" smtClean="0"/>
              <a:t>Thermistor Res. vs. T</a:t>
            </a:r>
          </a:p>
          <a:p>
            <a:pPr algn="ctr"/>
            <a:r>
              <a:rPr lang="en-US" dirty="0" smtClean="0"/>
              <a:t>PD Spectral Resp</a:t>
            </a:r>
            <a:r>
              <a:rPr lang="en-US" dirty="0"/>
              <a:t>.</a:t>
            </a:r>
          </a:p>
          <a:p>
            <a:pPr algn="ctr"/>
            <a:r>
              <a:rPr lang="en-US" dirty="0"/>
              <a:t>Electronics </a:t>
            </a:r>
            <a:r>
              <a:rPr lang="en-US" dirty="0" smtClean="0"/>
              <a:t>Gain/Offset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67001" y="4343400"/>
            <a:ext cx="2286000" cy="2514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On-Orbit Calibration: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Dark Measurement</a:t>
            </a:r>
          </a:p>
          <a:p>
            <a:pPr algn="ctr"/>
            <a:r>
              <a:rPr lang="en-US" dirty="0" smtClean="0"/>
              <a:t>Filter Degradation</a:t>
            </a:r>
          </a:p>
          <a:p>
            <a:pPr algn="ctr"/>
            <a:r>
              <a:rPr lang="en-US" dirty="0" smtClean="0"/>
              <a:t>Receiver Responsivity</a:t>
            </a:r>
          </a:p>
          <a:p>
            <a:pPr algn="ctr"/>
            <a:r>
              <a:rPr lang="en-US" dirty="0" smtClean="0"/>
              <a:t>Filter Transmission</a:t>
            </a:r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</p:txBody>
      </p:sp>
      <p:sp>
        <p:nvSpPr>
          <p:cNvPr id="16" name="Rectangle 15"/>
          <p:cNvSpPr/>
          <p:nvPr/>
        </p:nvSpPr>
        <p:spPr>
          <a:xfrm>
            <a:off x="7385649" y="4572000"/>
            <a:ext cx="1758351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Quaternion Data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5989967" y="4572000"/>
            <a:ext cx="1183975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FOV/FOR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7490960" y="3861758"/>
            <a:ext cx="955377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Jitter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7315558" y="5257800"/>
            <a:ext cx="1581867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Aperture Areas and</a:t>
            </a:r>
          </a:p>
          <a:p>
            <a:pPr algn="ctr"/>
            <a:r>
              <a:rPr lang="en-US" dirty="0" smtClean="0"/>
              <a:t>Separation</a:t>
            </a:r>
            <a:endParaRPr lang="en-US" dirty="0"/>
          </a:p>
        </p:txBody>
      </p:sp>
      <p:cxnSp>
        <p:nvCxnSpPr>
          <p:cNvPr id="21" name="Straight Arrow Connector 20"/>
          <p:cNvCxnSpPr>
            <a:endCxn id="4" idx="1"/>
          </p:cNvCxnSpPr>
          <p:nvPr/>
        </p:nvCxnSpPr>
        <p:spPr>
          <a:xfrm flipV="1">
            <a:off x="2209800" y="1524000"/>
            <a:ext cx="723900" cy="437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7" idx="0"/>
          </p:cNvCxnSpPr>
          <p:nvPr/>
        </p:nvCxnSpPr>
        <p:spPr>
          <a:xfrm flipV="1">
            <a:off x="5131279" y="1676400"/>
            <a:ext cx="0" cy="2846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4" idx="3"/>
          </p:cNvCxnSpPr>
          <p:nvPr/>
        </p:nvCxnSpPr>
        <p:spPr>
          <a:xfrm flipH="1" flipV="1">
            <a:off x="6210300" y="1524000"/>
            <a:ext cx="1175350" cy="437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8" idx="0"/>
            <a:endCxn id="5" idx="2"/>
          </p:cNvCxnSpPr>
          <p:nvPr/>
        </p:nvCxnSpPr>
        <p:spPr>
          <a:xfrm flipV="1">
            <a:off x="1861149" y="2265872"/>
            <a:ext cx="0" cy="3249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9" idx="0"/>
          </p:cNvCxnSpPr>
          <p:nvPr/>
        </p:nvCxnSpPr>
        <p:spPr>
          <a:xfrm flipH="1" flipV="1">
            <a:off x="1292523" y="2895600"/>
            <a:ext cx="1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3381194" y="28956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13" idx="0"/>
          </p:cNvCxnSpPr>
          <p:nvPr/>
        </p:nvCxnSpPr>
        <p:spPr>
          <a:xfrm flipH="1" flipV="1">
            <a:off x="2502018" y="2895600"/>
            <a:ext cx="1" cy="96615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14" idx="0"/>
            <a:endCxn id="13" idx="1"/>
          </p:cNvCxnSpPr>
          <p:nvPr/>
        </p:nvCxnSpPr>
        <p:spPr>
          <a:xfrm flipV="1">
            <a:off x="1181100" y="4014158"/>
            <a:ext cx="441743" cy="3292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15" idx="0"/>
            <a:endCxn id="13" idx="3"/>
          </p:cNvCxnSpPr>
          <p:nvPr/>
        </p:nvCxnSpPr>
        <p:spPr>
          <a:xfrm flipH="1" flipV="1">
            <a:off x="3381194" y="4014158"/>
            <a:ext cx="428807" cy="3292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11" idx="0"/>
          </p:cNvCxnSpPr>
          <p:nvPr/>
        </p:nvCxnSpPr>
        <p:spPr>
          <a:xfrm flipV="1">
            <a:off x="5842599" y="2265872"/>
            <a:ext cx="739356" cy="32780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10" idx="0"/>
          </p:cNvCxnSpPr>
          <p:nvPr/>
        </p:nvCxnSpPr>
        <p:spPr>
          <a:xfrm flipV="1">
            <a:off x="7968650" y="2265872"/>
            <a:ext cx="0" cy="3249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17" idx="0"/>
          </p:cNvCxnSpPr>
          <p:nvPr/>
        </p:nvCxnSpPr>
        <p:spPr>
          <a:xfrm flipV="1">
            <a:off x="6581955" y="2895600"/>
            <a:ext cx="909005" cy="1676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18" idx="0"/>
            <a:endCxn id="10" idx="2"/>
          </p:cNvCxnSpPr>
          <p:nvPr/>
        </p:nvCxnSpPr>
        <p:spPr>
          <a:xfrm flipV="1">
            <a:off x="7968649" y="2895600"/>
            <a:ext cx="1" cy="96615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H="1" flipV="1">
            <a:off x="8534400" y="2895600"/>
            <a:ext cx="304800" cy="1676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19" idx="0"/>
          </p:cNvCxnSpPr>
          <p:nvPr/>
        </p:nvCxnSpPr>
        <p:spPr>
          <a:xfrm flipH="1" flipV="1">
            <a:off x="7036457" y="4876800"/>
            <a:ext cx="1070035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64" name="Rectangle 63"/>
          <p:cNvSpPr/>
          <p:nvPr/>
        </p:nvSpPr>
        <p:spPr>
          <a:xfrm>
            <a:off x="5111151" y="5257800"/>
            <a:ext cx="1977603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Relative Pointing between NISTAR and EPIC</a:t>
            </a:r>
            <a:endParaRPr lang="en-US" dirty="0"/>
          </a:p>
        </p:txBody>
      </p:sp>
      <p:cxnSp>
        <p:nvCxnSpPr>
          <p:cNvPr id="66" name="Straight Arrow Connector 65"/>
          <p:cNvCxnSpPr>
            <a:stCxn id="64" idx="0"/>
          </p:cNvCxnSpPr>
          <p:nvPr/>
        </p:nvCxnSpPr>
        <p:spPr>
          <a:xfrm flipV="1">
            <a:off x="6099953" y="4876800"/>
            <a:ext cx="110347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7" name="Rounded Rectangle 36"/>
          <p:cNvSpPr/>
          <p:nvPr/>
        </p:nvSpPr>
        <p:spPr>
          <a:xfrm>
            <a:off x="222848" y="3200399"/>
            <a:ext cx="2139351" cy="304802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ounded Rectangle 38"/>
          <p:cNvSpPr/>
          <p:nvPr/>
        </p:nvSpPr>
        <p:spPr>
          <a:xfrm>
            <a:off x="2571750" y="3200399"/>
            <a:ext cx="2099454" cy="533401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698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Uncertainty Budget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63890"/>
            <a:ext cx="4343400" cy="541791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000" u="sng" dirty="0" smtClean="0"/>
              <a:t>Geolocation </a:t>
            </a:r>
          </a:p>
          <a:p>
            <a:r>
              <a:rPr lang="en-US" sz="3000" dirty="0" smtClean="0"/>
              <a:t>Low uncertainties</a:t>
            </a:r>
          </a:p>
          <a:p>
            <a:r>
              <a:rPr lang="en-US" sz="3000" dirty="0" smtClean="0"/>
              <a:t>Can tolerate 0.1° error</a:t>
            </a:r>
          </a:p>
          <a:p>
            <a:endParaRPr lang="en-US" sz="3000" dirty="0"/>
          </a:p>
          <a:p>
            <a:pPr marL="0" indent="0">
              <a:buNone/>
            </a:pPr>
            <a:r>
              <a:rPr lang="en-US" sz="3000" u="sng" dirty="0"/>
              <a:t>Calibration Data</a:t>
            </a:r>
          </a:p>
          <a:p>
            <a:r>
              <a:rPr lang="en-US" sz="3000" dirty="0" smtClean="0"/>
              <a:t>Some are well defined</a:t>
            </a:r>
          </a:p>
          <a:p>
            <a:r>
              <a:rPr lang="en-US" sz="3000" dirty="0" smtClean="0"/>
              <a:t>Some do not directly affect uncertainty</a:t>
            </a:r>
          </a:p>
          <a:p>
            <a:r>
              <a:rPr lang="en-US" sz="3000" dirty="0" smtClean="0"/>
              <a:t>Responsivity needs more analysis</a:t>
            </a:r>
            <a:endParaRPr lang="en-US" sz="30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648200" y="1363890"/>
            <a:ext cx="4495800" cy="54179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b="1" kern="1200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b="1" kern="1200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b="1" kern="1200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b="1" kern="1200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b="1" kern="1200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000" u="sng" dirty="0" smtClean="0"/>
              <a:t>Thermal Stabilization</a:t>
            </a:r>
          </a:p>
          <a:p>
            <a:r>
              <a:rPr lang="en-US" sz="3000" dirty="0" smtClean="0"/>
              <a:t>Increased shutter period </a:t>
            </a:r>
          </a:p>
          <a:p>
            <a:r>
              <a:rPr lang="en-US" sz="3000" dirty="0" smtClean="0"/>
              <a:t>But still drifting</a:t>
            </a:r>
          </a:p>
          <a:p>
            <a:r>
              <a:rPr lang="en-US" sz="3000" dirty="0" smtClean="0"/>
              <a:t>Now at short autocycle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000" u="sng" dirty="0" smtClean="0"/>
              <a:t>Dark Signal Noise</a:t>
            </a:r>
          </a:p>
          <a:p>
            <a:r>
              <a:rPr lang="en-US" sz="3000" dirty="0" smtClean="0"/>
              <a:t>Well understood</a:t>
            </a:r>
          </a:p>
          <a:p>
            <a:r>
              <a:rPr lang="en-US" sz="3000" dirty="0" smtClean="0"/>
              <a:t>&lt; 1% on Band A</a:t>
            </a:r>
          </a:p>
          <a:p>
            <a:r>
              <a:rPr lang="en-US" sz="3000" dirty="0" smtClean="0"/>
              <a:t>&lt; 2% on Band B</a:t>
            </a:r>
          </a:p>
          <a:p>
            <a:r>
              <a:rPr lang="en-US" sz="3000" dirty="0" smtClean="0"/>
              <a:t>About 3-4% on Band C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61791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Thermal Stability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20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Operations with Autocycle 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Shutters cycled open and closed</a:t>
            </a:r>
          </a:p>
          <a:p>
            <a:r>
              <a:rPr lang="en-US" dirty="0" smtClean="0"/>
              <a:t>Measured irradiance from demodulating the noisy “square” wave power signal</a:t>
            </a:r>
          </a:p>
          <a:p>
            <a:r>
              <a:rPr lang="en-US" dirty="0" smtClean="0"/>
              <a:t>Drifting of the signal due to external thermal effects are canceled out in demodulation</a:t>
            </a:r>
          </a:p>
          <a:p>
            <a:r>
              <a:rPr lang="en-US" dirty="0" smtClean="0"/>
              <a:t>Relies on internal thermal equilibrium achieved before next shutter motion</a:t>
            </a:r>
          </a:p>
        </p:txBody>
      </p:sp>
    </p:spTree>
    <p:extLst>
      <p:ext uri="{BB962C8B-B14F-4D97-AF65-F5344CB8AC3E}">
        <p14:creationId xmlns:p14="http://schemas.microsoft.com/office/powerpoint/2010/main" val="317426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Users\jbriscoe\Dropbox\L1\plots\Dark Space Calibrations\Dark Space Calibration 11 DOY 272 Long FW 3\RCManual50Demod_DarkCal1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8800"/>
            <a:ext cx="5573266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Original Configuration: </a:t>
            </a:r>
            <a:br>
              <a:rPr lang="en-US" dirty="0" smtClean="0"/>
            </a:br>
            <a:r>
              <a:rPr lang="en-US" dirty="0" smtClean="0"/>
              <a:t>10 Minute Shutter Period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1600200" y="3505200"/>
            <a:ext cx="533400" cy="22860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973670" y="4832412"/>
            <a:ext cx="2590800" cy="6096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No Equilibrium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5" idx="7"/>
          </p:cNvCxnSpPr>
          <p:nvPr/>
        </p:nvCxnSpPr>
        <p:spPr>
          <a:xfrm flipV="1">
            <a:off x="2055485" y="3131820"/>
            <a:ext cx="3423295" cy="40685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1" name="Picture 5" descr="C:\Users\jbriscoe\Dropbox\L1\plots\Dark Space Calibrations\Dark Space Calibration 11 DOY 272 Long FW 3\RC2Zoom_DarkCal1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629" y="2057400"/>
            <a:ext cx="3619371" cy="263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05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Second Configuration:</a:t>
            </a:r>
            <a:br>
              <a:rPr lang="en-US" dirty="0" smtClean="0"/>
            </a:br>
            <a:r>
              <a:rPr lang="en-US" dirty="0" smtClean="0"/>
              <a:t>30 Minute Shutter Period</a:t>
            </a:r>
            <a:endParaRPr lang="en-US" dirty="0"/>
          </a:p>
        </p:txBody>
      </p:sp>
      <p:pic>
        <p:nvPicPr>
          <p:cNvPr id="6146" name="Picture 2" descr="C:\Users\jbriscoe\Dropbox\L1\plots\Dark Space Calibrations\Dark Space Calibration 15 DOY 301 FW 3 30 Min Period\RCManual50Demod_DarkCal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8800"/>
            <a:ext cx="5573266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1600200" y="3505200"/>
            <a:ext cx="609600" cy="22860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stCxn id="4" idx="7"/>
          </p:cNvCxnSpPr>
          <p:nvPr/>
        </p:nvCxnSpPr>
        <p:spPr>
          <a:xfrm flipV="1">
            <a:off x="2120526" y="3124200"/>
            <a:ext cx="3409566" cy="41447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5973670" y="4832412"/>
            <a:ext cx="2590800" cy="6096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Did it Reach Equilibrium?</a:t>
            </a:r>
            <a:endParaRPr lang="en-US" dirty="0"/>
          </a:p>
        </p:txBody>
      </p:sp>
      <p:pic>
        <p:nvPicPr>
          <p:cNvPr id="6149" name="Picture 5" descr="C:\Users\jbriscoe\Dropbox\L1\plots\Dark Space Calibrations\Dark Space Calibration 15 DOY 301 FW 3 30 Min Period\RC2Zoom_DarkCal1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267" y="2057400"/>
            <a:ext cx="3576196" cy="263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0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Second Configuration:</a:t>
            </a:r>
            <a:br>
              <a:rPr lang="en-US" dirty="0"/>
            </a:br>
            <a:r>
              <a:rPr lang="en-US" dirty="0"/>
              <a:t>30 Minute Shutter Period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029200" cy="49530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Only use second half of data from each shutter motion</a:t>
            </a:r>
          </a:p>
          <a:p>
            <a:r>
              <a:rPr lang="en-US" dirty="0" smtClean="0"/>
              <a:t>Small slope remaining showing it was not fully at equilibrium</a:t>
            </a:r>
          </a:p>
          <a:p>
            <a:r>
              <a:rPr lang="en-US" dirty="0" smtClean="0"/>
              <a:t>This effect does not cancel out after subtracting dark measurement</a:t>
            </a:r>
          </a:p>
          <a:p>
            <a:r>
              <a:rPr lang="en-US" dirty="0" smtClean="0"/>
              <a:t>Estimated 1-5% error due to this remaining drift</a:t>
            </a:r>
            <a:endParaRPr lang="en-US" dirty="0"/>
          </a:p>
        </p:txBody>
      </p:sp>
      <p:pic>
        <p:nvPicPr>
          <p:cNvPr id="7170" name="Picture 2" descr="C:\Users\jbriscoe\Dropbox\L1\plots\Dark Space Calibrations\Dark Space Calibration 15 DOY 301 FW 3 30 Min Period\RC2DataForIrradianceZoom_DarkCal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286001"/>
            <a:ext cx="3810001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944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 Arounds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Increasing shutter period further not practical:</a:t>
            </a:r>
          </a:p>
          <a:p>
            <a:pPr lvl="1"/>
            <a:r>
              <a:rPr lang="en-US" dirty="0" smtClean="0"/>
              <a:t>Earth signal would change significantly within a shutter period</a:t>
            </a:r>
          </a:p>
          <a:p>
            <a:pPr lvl="1"/>
            <a:r>
              <a:rPr lang="en-US" dirty="0" smtClean="0"/>
              <a:t>Thermal time constant would increase</a:t>
            </a:r>
          </a:p>
          <a:p>
            <a:r>
              <a:rPr lang="en-US" dirty="0" smtClean="0"/>
              <a:t>Can the decay curve towards equilibrium be modeled to predict final stabilized value?</a:t>
            </a:r>
          </a:p>
          <a:p>
            <a:pPr lvl="1"/>
            <a:r>
              <a:rPr lang="en-US" dirty="0" smtClean="0"/>
              <a:t>Decay waveform not constant</a:t>
            </a:r>
          </a:p>
          <a:p>
            <a:pPr lvl="1"/>
            <a:r>
              <a:rPr lang="en-US" dirty="0" smtClean="0"/>
              <a:t>Extrapolation </a:t>
            </a:r>
            <a:r>
              <a:rPr lang="en-US" dirty="0"/>
              <a:t>introduces additional </a:t>
            </a:r>
            <a:r>
              <a:rPr lang="en-US" dirty="0" smtClean="0"/>
              <a:t>error</a:t>
            </a:r>
          </a:p>
          <a:p>
            <a:pPr lvl="1"/>
            <a:r>
              <a:rPr lang="en-US" dirty="0" smtClean="0"/>
              <a:t>How can accuracy be quantified?</a:t>
            </a:r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82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Autocycle On 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Thermal instability prevents meeting accuracy requirement </a:t>
            </a:r>
          </a:p>
          <a:p>
            <a:r>
              <a:rPr lang="en-US" dirty="0" smtClean="0"/>
              <a:t>Longer shutter period not possible</a:t>
            </a:r>
          </a:p>
          <a:p>
            <a:r>
              <a:rPr lang="en-US" dirty="0" smtClean="0"/>
              <a:t>Thermal effects highly dependent on shutter period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93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Second Configuration: </a:t>
            </a:r>
            <a:br>
              <a:rPr lang="en-US" dirty="0" smtClean="0"/>
            </a:br>
            <a:r>
              <a:rPr lang="en-US" dirty="0" smtClean="0"/>
              <a:t>Autocycle Off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81600"/>
          </a:xfrm>
        </p:spPr>
        <p:txBody>
          <a:bodyPr>
            <a:normAutofit/>
          </a:bodyPr>
          <a:lstStyle/>
          <a:p>
            <a:r>
              <a:rPr lang="en-US" dirty="0" smtClean="0"/>
              <a:t>Shutter remains open all the time</a:t>
            </a:r>
          </a:p>
          <a:p>
            <a:r>
              <a:rPr lang="en-US" dirty="0" smtClean="0"/>
              <a:t>Always at thermal equilibrium internally</a:t>
            </a:r>
          </a:p>
          <a:p>
            <a:r>
              <a:rPr lang="en-US" dirty="0" smtClean="0"/>
              <a:t>Vulnerable to external thermal effects</a:t>
            </a:r>
          </a:p>
          <a:p>
            <a:r>
              <a:rPr lang="en-US" dirty="0" smtClean="0"/>
              <a:t>Needs more frequent dark space calibrations to maintain accuracy</a:t>
            </a:r>
          </a:p>
          <a:p>
            <a:r>
              <a:rPr lang="en-US" dirty="0" smtClean="0"/>
              <a:t>Need some way to interpolate dark power measurements in between calibrations</a:t>
            </a:r>
          </a:p>
          <a:p>
            <a:r>
              <a:rPr lang="en-US" dirty="0" smtClean="0"/>
              <a:t>Heat sink power should be a measure of external thermal variability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96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RC1 Autocycle Off (Last 5)</a:t>
            </a:r>
            <a:endParaRPr lang="en-US" dirty="0"/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66" y="1726348"/>
            <a:ext cx="7785267" cy="4273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547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RC2 Autocycle Off</a:t>
            </a:r>
            <a:endParaRPr lang="en-US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66" y="1726348"/>
            <a:ext cx="7785267" cy="4273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460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RC3 Autocycle Off (Last 5)</a:t>
            </a:r>
            <a:endParaRPr lang="en-US" dirty="0"/>
          </a:p>
        </p:txBody>
      </p:sp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66" y="1726348"/>
            <a:ext cx="7785267" cy="4273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470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Receiver Servo Anomaly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964" y="1600200"/>
            <a:ext cx="7452072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6398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Autocycle Off 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Would need weekly or at most biweekly dark space calibrations </a:t>
            </a:r>
          </a:p>
          <a:p>
            <a:r>
              <a:rPr lang="en-US" dirty="0" smtClean="0"/>
              <a:t>Operations concerns</a:t>
            </a:r>
          </a:p>
          <a:p>
            <a:r>
              <a:rPr lang="en-US" dirty="0" smtClean="0"/>
              <a:t>Even still, Heat sink power may not be good enough interpolating function to meet accuracy requirement</a:t>
            </a:r>
          </a:p>
          <a:p>
            <a:r>
              <a:rPr lang="en-US" dirty="0" smtClean="0"/>
              <a:t>Unresolved receiver servo anomaly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85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Current Configuration: </a:t>
            </a:r>
            <a:br>
              <a:rPr lang="en-US" dirty="0" smtClean="0"/>
            </a:br>
            <a:r>
              <a:rPr lang="en-US" dirty="0" smtClean="0"/>
              <a:t>Autocycle On 4 Min Period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Thermal effects showed to be significantly dependent on autocycle period</a:t>
            </a:r>
          </a:p>
          <a:p>
            <a:r>
              <a:rPr lang="en-US" dirty="0" smtClean="0"/>
              <a:t>Shorter autocycle period would decrease temperature swing during shutter motions</a:t>
            </a:r>
          </a:p>
          <a:p>
            <a:r>
              <a:rPr lang="en-US" dirty="0" smtClean="0"/>
              <a:t>Preempt the problem</a:t>
            </a:r>
            <a:endParaRPr lang="en-US" dirty="0"/>
          </a:p>
          <a:p>
            <a:r>
              <a:rPr lang="en-US" dirty="0" smtClean="0"/>
              <a:t>Limit on how short: must return to temperature </a:t>
            </a:r>
            <a:r>
              <a:rPr lang="en-US" dirty="0" err="1" smtClean="0"/>
              <a:t>setpoint</a:t>
            </a:r>
            <a:r>
              <a:rPr lang="en-US" dirty="0" smtClean="0"/>
              <a:t> between shutter motions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186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Min Autocycle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4613"/>
            <a:ext cx="8229600" cy="4517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24000" y="2057400"/>
            <a:ext cx="6400800" cy="304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90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Min Autocycle</a:t>
            </a:r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19853"/>
            <a:ext cx="8229600" cy="4486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112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Autocycle</a:t>
            </a:r>
            <a:r>
              <a:rPr lang="en-US" dirty="0" smtClean="0"/>
              <a:t> Comparison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203736"/>
              </p:ext>
            </p:extLst>
          </p:nvPr>
        </p:nvGraphicFramePr>
        <p:xfrm>
          <a:off x="137159" y="3276600"/>
          <a:ext cx="9006841" cy="26666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86841"/>
                <a:gridCol w="2209800"/>
                <a:gridCol w="2362200"/>
                <a:gridCol w="3048000"/>
              </a:tblGrid>
              <a:tr h="278080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30 Min Autocycle Dark </a:t>
                      </a:r>
                      <a:r>
                        <a:rPr lang="en-US" sz="1800" dirty="0">
                          <a:effectLst/>
                        </a:rPr>
                        <a:t>Space </a:t>
                      </a:r>
                      <a:r>
                        <a:rPr lang="en-US" sz="1800" dirty="0" smtClean="0">
                          <a:effectLst/>
                        </a:rPr>
                        <a:t>Calibration Noise 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309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Band A: Total Channel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Band B: Solar Reflected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Band C: Near IR Solar Reflected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62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Dark Cal 15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0.89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2.03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3.29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Dark Cal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18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0.64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3.29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4.43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Dark Cal 21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0.67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2.08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6.02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Dark Cal 22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0.91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1.34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5.47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Dark Cal 27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0.56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2.15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5.66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932449"/>
              </p:ext>
            </p:extLst>
          </p:nvPr>
        </p:nvGraphicFramePr>
        <p:xfrm>
          <a:off x="137159" y="1259736"/>
          <a:ext cx="9006841" cy="18830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86841"/>
                <a:gridCol w="2209800"/>
                <a:gridCol w="2362200"/>
                <a:gridCol w="3048000"/>
              </a:tblGrid>
              <a:tr h="278080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4 Min Autocycle Dark </a:t>
                      </a:r>
                      <a:r>
                        <a:rPr lang="en-US" sz="1800" dirty="0">
                          <a:effectLst/>
                        </a:rPr>
                        <a:t>Space </a:t>
                      </a:r>
                      <a:r>
                        <a:rPr lang="en-US" sz="1800" dirty="0" smtClean="0">
                          <a:effectLst/>
                        </a:rPr>
                        <a:t>Calibration Noise 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90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Band A: Total Channel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Band B: Solar Reflected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Band C: Near IR Solar Reflected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645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Dark Cal 37</a:t>
                      </a:r>
                      <a:endParaRPr lang="en-US" sz="16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0.12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1.23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6.45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81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Dark Cal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38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0.50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1.39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1.28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806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Dark Cal 39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0.53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0.51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1.64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5943600"/>
            <a:ext cx="43529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423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Have We Gained?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Allows quicker dark calibrations</a:t>
            </a:r>
          </a:p>
          <a:p>
            <a:r>
              <a:rPr lang="en-US" dirty="0" smtClean="0"/>
              <a:t>Earth scene does not change significantly within shutter period</a:t>
            </a:r>
          </a:p>
          <a:p>
            <a:r>
              <a:rPr lang="en-US" dirty="0" smtClean="0"/>
              <a:t>Absolute noise increases, but</a:t>
            </a:r>
          </a:p>
          <a:p>
            <a:r>
              <a:rPr lang="en-US" dirty="0" smtClean="0"/>
              <a:t>Noise on daily mean decreases due to statistics</a:t>
            </a:r>
          </a:p>
          <a:p>
            <a:r>
              <a:rPr lang="en-US" dirty="0" smtClean="0"/>
              <a:t>Visibly improved waveform shape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95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48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90" name="Picture 10" descr="C:\Users\jbriscoe\Dropbox\L1\plots\Random Normal Days\Long Term PD Plots\PDCurrent_LongTerm_All_V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5400"/>
            <a:ext cx="9220202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 Term PD Current</a:t>
            </a:r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5562600" y="2667000"/>
            <a:ext cx="563880" cy="1676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4191000" y="2286000"/>
            <a:ext cx="762000" cy="208944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7162800" y="2743200"/>
            <a:ext cx="381000" cy="1676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2743200" y="2895600"/>
            <a:ext cx="685800" cy="1600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990600" y="2362200"/>
            <a:ext cx="1188720" cy="201324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24" name="Straight Arrow Connector 1023"/>
          <p:cNvCxnSpPr/>
          <p:nvPr/>
        </p:nvCxnSpPr>
        <p:spPr>
          <a:xfrm flipH="1">
            <a:off x="8648344" y="2895600"/>
            <a:ext cx="114656" cy="147984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1030" name="Group 1029"/>
          <p:cNvGrpSpPr/>
          <p:nvPr/>
        </p:nvGrpSpPr>
        <p:grpSpPr>
          <a:xfrm>
            <a:off x="-76200" y="4190996"/>
            <a:ext cx="9296402" cy="2218204"/>
            <a:chOff x="-76200" y="4190996"/>
            <a:chExt cx="9296402" cy="2218204"/>
          </a:xfrm>
        </p:grpSpPr>
        <p:pic>
          <p:nvPicPr>
            <p:cNvPr id="7173" name="Picture 5" descr="C:\Users\jbriscoe\Dropbox\L1\epic_1b_20160321110606_01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5800" y="4191000"/>
              <a:ext cx="1676400" cy="1676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0" y="5875800"/>
              <a:ext cx="1447801" cy="533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June 17</a:t>
              </a:r>
              <a:r>
                <a:rPr lang="en-US" sz="1600" baseline="30000" dirty="0" smtClean="0"/>
                <a:t>th</a:t>
              </a:r>
              <a:r>
                <a:rPr lang="en-US" sz="1600" dirty="0" smtClean="0"/>
                <a:t> 2015</a:t>
              </a:r>
            </a:p>
            <a:p>
              <a:pPr algn="ctr"/>
              <a:r>
                <a:rPr lang="en-US" sz="1600" dirty="0" smtClean="0"/>
                <a:t>11:13</a:t>
              </a:r>
              <a:endParaRPr lang="en-US" sz="1600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531620" y="5875800"/>
              <a:ext cx="1447801" cy="533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Sep. 22</a:t>
              </a:r>
              <a:r>
                <a:rPr lang="en-US" sz="1600" baseline="30000" dirty="0" smtClean="0"/>
                <a:t>nd</a:t>
              </a:r>
              <a:r>
                <a:rPr lang="en-US" sz="1600" dirty="0" smtClean="0"/>
                <a:t> 2015</a:t>
              </a:r>
            </a:p>
            <a:p>
              <a:pPr algn="ctr"/>
              <a:r>
                <a:rPr lang="en-US" sz="1600" dirty="0" smtClean="0"/>
                <a:t>10:35</a:t>
              </a:r>
              <a:endParaRPr lang="en-US" sz="1600" dirty="0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3063240" y="5875800"/>
              <a:ext cx="1447801" cy="533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Dec. 22</a:t>
              </a:r>
              <a:r>
                <a:rPr lang="en-US" sz="1600" baseline="30000" dirty="0" smtClean="0"/>
                <a:t>nd</a:t>
              </a:r>
              <a:r>
                <a:rPr lang="en-US" sz="1600" dirty="0" smtClean="0"/>
                <a:t> 2015</a:t>
              </a:r>
            </a:p>
            <a:p>
              <a:pPr algn="ctr"/>
              <a:r>
                <a:rPr lang="en-US" sz="1600" dirty="0" smtClean="0"/>
                <a:t>11:15</a:t>
              </a:r>
              <a:endParaRPr lang="en-US" sz="1600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594860" y="5875800"/>
              <a:ext cx="1447801" cy="533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Mar. 21</a:t>
              </a:r>
              <a:r>
                <a:rPr lang="en-US" sz="1600" baseline="30000" dirty="0" smtClean="0"/>
                <a:t>st</a:t>
              </a:r>
              <a:r>
                <a:rPr lang="en-US" sz="1600" dirty="0" smtClean="0"/>
                <a:t> 2016</a:t>
              </a:r>
            </a:p>
            <a:p>
              <a:pPr algn="ctr"/>
              <a:r>
                <a:rPr lang="en-US" sz="1600" dirty="0" smtClean="0"/>
                <a:t>11:06</a:t>
              </a:r>
              <a:endParaRPr lang="en-US" sz="1600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126480" y="5875800"/>
              <a:ext cx="1447801" cy="533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June 21</a:t>
              </a:r>
              <a:r>
                <a:rPr lang="en-US" sz="1600" baseline="30000" dirty="0" smtClean="0"/>
                <a:t>st</a:t>
              </a:r>
              <a:r>
                <a:rPr lang="en-US" sz="1600" dirty="0" smtClean="0"/>
                <a:t> 2016</a:t>
              </a:r>
            </a:p>
            <a:p>
              <a:pPr algn="ctr"/>
              <a:r>
                <a:rPr lang="en-US" sz="1600" dirty="0" smtClean="0"/>
                <a:t>12:08</a:t>
              </a:r>
              <a:endParaRPr lang="en-US" sz="1600" dirty="0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658099" y="5875800"/>
              <a:ext cx="1447801" cy="533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/>
                <a:t>Sep. 21</a:t>
              </a:r>
              <a:r>
                <a:rPr lang="en-US" sz="1600" baseline="30000" dirty="0" smtClean="0"/>
                <a:t>st</a:t>
              </a:r>
              <a:r>
                <a:rPr lang="en-US" sz="1600" dirty="0" smtClean="0"/>
                <a:t> 2016</a:t>
              </a:r>
            </a:p>
            <a:p>
              <a:pPr algn="ctr"/>
              <a:r>
                <a:rPr lang="en-US" sz="1600" dirty="0" smtClean="0"/>
                <a:t>11:15</a:t>
              </a:r>
              <a:endParaRPr lang="en-US" sz="1600" dirty="0"/>
            </a:p>
          </p:txBody>
        </p:sp>
        <p:pic>
          <p:nvPicPr>
            <p:cNvPr id="7171" name="Picture 3" descr="C:\Users\jbriscoe\Dropbox\L1\epic_1b_20150922103550_01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799" y="4190997"/>
              <a:ext cx="1676401" cy="1676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" descr="C:\Users\jbriscoe\Dropbox\L1\epic_1b_20150617113230_01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6200" y="4190998"/>
              <a:ext cx="1676401" cy="16764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2" name="Picture 4" descr="C:\Users\jbriscoe\Dropbox\L1\epic_1b_20151222111530_01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1800" y="4191000"/>
              <a:ext cx="1676400" cy="1676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C:\Users\jbriscoe\Dropbox\L1\epic_1b_20160621120835_01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9800" y="4191000"/>
              <a:ext cx="1676400" cy="1676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11" descr="C:\Users\jbriscoe\Dropbox\L1\epic_1b_20160921111532_01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3800" y="4190996"/>
              <a:ext cx="1676402" cy="16764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3120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Seasonal Variability of Photodiode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8600" y="5530060"/>
            <a:ext cx="76041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Scaled to remove distance effects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Signal increases as SEV angle approaches 0 (opposition)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30% </a:t>
            </a:r>
            <a:r>
              <a:rPr 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Peak to peak variability relative to </a:t>
            </a: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mean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7" y="1365821"/>
            <a:ext cx="9087286" cy="4120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Seasonal Variability of Photodiode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8600" y="5530060"/>
            <a:ext cx="73055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Scaled to remove distance effects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Subsatellite</a:t>
            </a: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latitude can quantify the </a:t>
            </a:r>
            <a:r>
              <a:rPr 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seasonal </a:t>
            </a: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effect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30% </a:t>
            </a:r>
            <a:r>
              <a:rPr 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Peak to peak variability relative to </a:t>
            </a: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mean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14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7" y="1365821"/>
            <a:ext cx="9087286" cy="4120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940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Daily Variability of Photodiode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8534400" y="6418052"/>
            <a:ext cx="381000" cy="365125"/>
          </a:xfrm>
        </p:spPr>
        <p:txBody>
          <a:bodyPr/>
          <a:lstStyle/>
          <a:p>
            <a:pPr>
              <a:defRPr/>
            </a:pPr>
            <a:fld id="{199A22D7-0E7A-4EAA-B3C9-BDB341E3F769}" type="slidenum">
              <a:rPr lang="en-US" smtClean="0">
                <a:solidFill>
                  <a:schemeClr val="bg1"/>
                </a:solidFill>
                <a:latin typeface="+mj-lt"/>
              </a:rPr>
              <a:pPr>
                <a:defRPr/>
              </a:pPr>
              <a:t>43</a:t>
            </a:fld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10100" y="5105400"/>
            <a:ext cx="4495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More visibility of ice caps and more cloud </a:t>
            </a:r>
            <a:r>
              <a:rPr 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cover leads to increased </a:t>
            </a: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irradiance</a:t>
            </a:r>
          </a:p>
          <a:p>
            <a:pPr algn="ctr"/>
            <a:endParaRPr 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  <a:p>
            <a:pPr algn="ctr"/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Average current: 84.73 </a:t>
            </a:r>
            <a:r>
              <a:rPr lang="en-US" sz="2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nA</a:t>
            </a:r>
            <a:endParaRPr lang="en-US" sz="2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  <a:p>
            <a:pPr algn="ctr"/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Peak to peak: 19.89 </a:t>
            </a:r>
            <a:r>
              <a:rPr lang="en-US" sz="2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nA</a:t>
            </a: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 (23.5% of </a:t>
            </a:r>
            <a:r>
              <a:rPr lang="en-US" sz="2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avg</a:t>
            </a: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)</a:t>
            </a:r>
          </a:p>
        </p:txBody>
      </p:sp>
      <p:sp>
        <p:nvSpPr>
          <p:cNvPr id="7" name="Rectangle 6"/>
          <p:cNvSpPr/>
          <p:nvPr/>
        </p:nvSpPr>
        <p:spPr>
          <a:xfrm>
            <a:off x="5557840" y="1154668"/>
            <a:ext cx="2600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Nov 19</a:t>
            </a:r>
            <a:r>
              <a:rPr lang="en-US" b="1" u="sng" baseline="30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th</a:t>
            </a:r>
            <a:r>
              <a:rPr lang="en-US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 – Nov 23</a:t>
            </a:r>
            <a:r>
              <a:rPr lang="en-US" b="1" u="sng" baseline="30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rd</a:t>
            </a:r>
            <a:r>
              <a:rPr lang="en-US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, 2015</a:t>
            </a:r>
            <a:endParaRPr lang="en-US" b="1" u="sng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143" y="5105400"/>
            <a:ext cx="44895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Africa land mass corresponds to peak photodiode current each </a:t>
            </a: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day</a:t>
            </a:r>
          </a:p>
          <a:p>
            <a:pPr algn="ctr"/>
            <a:endParaRPr 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  <a:p>
            <a:pPr algn="ctr"/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Average current: 70.77 </a:t>
            </a:r>
            <a:r>
              <a:rPr lang="en-US" sz="2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nA</a:t>
            </a:r>
            <a:endParaRPr lang="en-US" sz="2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  <a:p>
            <a:pPr algn="ctr"/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Peak to peak: 23.15 </a:t>
            </a:r>
            <a:r>
              <a:rPr lang="en-US" sz="2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nA</a:t>
            </a: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 (32.7% of </a:t>
            </a:r>
            <a:r>
              <a:rPr lang="en-US" sz="2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avg</a:t>
            </a:r>
            <a:r>
              <a:rPr 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)</a:t>
            </a:r>
            <a:endParaRPr lang="en-US" sz="2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51364" y="1154668"/>
            <a:ext cx="24311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Oct 29</a:t>
            </a:r>
            <a:r>
              <a:rPr lang="en-US" b="1" u="sng" baseline="30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th</a:t>
            </a:r>
            <a:r>
              <a:rPr lang="en-US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 – Nov 3</a:t>
            </a:r>
            <a:r>
              <a:rPr lang="en-US" b="1" u="sng" baseline="30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rd</a:t>
            </a:r>
            <a:r>
              <a:rPr lang="en-US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, 2015</a:t>
            </a:r>
            <a:endParaRPr lang="en-US" b="1" u="sng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143" y="1187968"/>
            <a:ext cx="4549859" cy="55938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72002" y="1187968"/>
            <a:ext cx="4533898" cy="55938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2" name="Picture 2" descr="C:\Users\jbriscoe\Dropbox\L1\plots\Random Normal Days\Nominal Operation  for PPT\PDCurrent_Julian2457325to2457329_wEPICimages_BigFont_veiw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01" y="1524000"/>
            <a:ext cx="3357341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jbriscoe\Dropbox\L1\plots\Random Normal Days\Nominal Operation  for PPT\PDCurrent_Julian2457346to2457349_wEPICImages_BigFont_view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333" y="1524000"/>
            <a:ext cx="3357341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824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Seasonal Variability of</a:t>
            </a:r>
            <a:br>
              <a:rPr lang="en-US" dirty="0" smtClean="0"/>
            </a:br>
            <a:r>
              <a:rPr lang="en-US" dirty="0" smtClean="0"/>
              <a:t>Total Channel Irradiance</a:t>
            </a:r>
            <a:endParaRPr lang="en-US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53" y="1706562"/>
            <a:ext cx="7865494" cy="4922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202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Seasonal Variability of</a:t>
            </a:r>
            <a:br>
              <a:rPr lang="en-US" dirty="0" smtClean="0"/>
            </a:br>
            <a:r>
              <a:rPr lang="en-US" dirty="0" smtClean="0"/>
              <a:t>Total Channel Irradiance</a:t>
            </a:r>
            <a:endParaRPr 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1669446"/>
            <a:ext cx="7924798" cy="4959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522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Seasonal Variability of</a:t>
            </a:r>
            <a:br>
              <a:rPr lang="en-US" dirty="0" smtClean="0"/>
            </a:br>
            <a:r>
              <a:rPr lang="en-US" dirty="0" smtClean="0"/>
              <a:t>Total Channel Irradiance</a:t>
            </a:r>
            <a:endParaRPr lang="en-US" dirty="0"/>
          </a:p>
        </p:txBody>
      </p:sp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11803"/>
            <a:ext cx="7924800" cy="4959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318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Band A 30 Min Autocycle </a:t>
            </a:r>
            <a:br>
              <a:rPr lang="en-US" dirty="0" smtClean="0"/>
            </a:br>
            <a:r>
              <a:rPr lang="en-US" dirty="0" smtClean="0"/>
              <a:t>Dark Measurements</a:t>
            </a:r>
            <a:endParaRPr lang="en-US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00" y="1782762"/>
            <a:ext cx="8913000" cy="4922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45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Min Autocycle Daily Means</a:t>
            </a:r>
            <a:endParaRPr lang="en-US" dirty="0"/>
          </a:p>
        </p:txBody>
      </p:sp>
      <p:pic>
        <p:nvPicPr>
          <p:cNvPr id="21" name="Content Placeholder 2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799352"/>
            <a:ext cx="7696200" cy="4127658"/>
          </a:xfrm>
        </p:spPr>
      </p:pic>
      <p:sp>
        <p:nvSpPr>
          <p:cNvPr id="11" name="TextBox 10"/>
          <p:cNvSpPr txBox="1"/>
          <p:nvPr/>
        </p:nvSpPr>
        <p:spPr>
          <a:xfrm>
            <a:off x="0" y="2758976"/>
            <a:ext cx="198120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Blue: Demodulated Power</a:t>
            </a:r>
          </a:p>
          <a:p>
            <a:endParaRPr lang="en-US" dirty="0" smtClean="0"/>
          </a:p>
          <a:p>
            <a:r>
              <a:rPr lang="en-US" dirty="0" smtClean="0"/>
              <a:t>Red: Dark Calibration Power</a:t>
            </a:r>
          </a:p>
          <a:p>
            <a:endParaRPr lang="en-US" dirty="0" smtClean="0"/>
          </a:p>
          <a:p>
            <a:r>
              <a:rPr lang="en-US" dirty="0" smtClean="0"/>
              <a:t>Black: Interpolated Dark Power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02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4 Min Autocycle Irradiance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799352"/>
            <a:ext cx="7696200" cy="4127658"/>
          </a:xfrm>
        </p:spPr>
      </p:pic>
    </p:spTree>
    <p:extLst>
      <p:ext uri="{BB962C8B-B14F-4D97-AF65-F5344CB8AC3E}">
        <p14:creationId xmlns:p14="http://schemas.microsoft.com/office/powerpoint/2010/main" val="163688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Future Work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6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Live Session for finalizing parameters</a:t>
            </a:r>
          </a:p>
          <a:p>
            <a:r>
              <a:rPr lang="en-US" dirty="0" smtClean="0"/>
              <a:t>Validate accuracy for 4 minute autocycle data</a:t>
            </a:r>
          </a:p>
          <a:p>
            <a:r>
              <a:rPr lang="en-US" dirty="0" smtClean="0"/>
              <a:t>Get back to filling calibration tables</a:t>
            </a:r>
          </a:p>
          <a:p>
            <a:pPr lvl="1"/>
            <a:r>
              <a:rPr lang="en-US" dirty="0" smtClean="0"/>
              <a:t>Relative responsivities</a:t>
            </a:r>
          </a:p>
          <a:p>
            <a:pPr lvl="1"/>
            <a:r>
              <a:rPr lang="en-US" dirty="0" smtClean="0"/>
              <a:t>Filter degradation</a:t>
            </a:r>
          </a:p>
          <a:p>
            <a:r>
              <a:rPr lang="en-US" dirty="0" smtClean="0"/>
              <a:t>Rev 2 software and data release</a:t>
            </a:r>
          </a:p>
          <a:p>
            <a:r>
              <a:rPr lang="en-US" dirty="0" smtClean="0"/>
              <a:t>Collaborate with Level 2 science teams</a:t>
            </a:r>
          </a:p>
          <a:p>
            <a:r>
              <a:rPr lang="en-US" dirty="0" smtClean="0"/>
              <a:t>Prepare for AGU Fall Meeting</a:t>
            </a:r>
          </a:p>
          <a:p>
            <a:r>
              <a:rPr lang="en-US" dirty="0" smtClean="0"/>
              <a:t>Publish results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79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Epilogue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Live Session Results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70388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 Session Results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32105"/>
            <a:ext cx="8229600" cy="4462153"/>
          </a:xfrm>
        </p:spPr>
      </p:pic>
      <p:sp>
        <p:nvSpPr>
          <p:cNvPr id="5" name="TextBox 4"/>
          <p:cNvSpPr txBox="1"/>
          <p:nvPr/>
        </p:nvSpPr>
        <p:spPr>
          <a:xfrm>
            <a:off x="381000" y="6172200"/>
            <a:ext cx="86114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Very much improved waveform, signal squared up nicely in exchange for increased fast </a:t>
            </a:r>
          </a:p>
          <a:p>
            <a:r>
              <a:rPr 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noise, which is filtered out by demodulation. Accuracy requirement will be met.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34126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Backup Slides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27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Modeling Decay Waveform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693602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For this data set,</a:t>
            </a:r>
          </a:p>
          <a:p>
            <a:r>
              <a:rPr lang="en-US" dirty="0" smtClean="0"/>
              <a:t>RC 2: Slopes of remaining drift varies from 9.5e-7 to 1.6e-6 (</a:t>
            </a:r>
            <a:r>
              <a:rPr lang="en-US" dirty="0"/>
              <a:t>W/</a:t>
            </a:r>
            <a:r>
              <a:rPr lang="en-US" dirty="0" err="1"/>
              <a:t>hr</a:t>
            </a:r>
            <a:r>
              <a:rPr lang="en-US" dirty="0"/>
              <a:t>) </a:t>
            </a:r>
            <a:endParaRPr lang="en-US" dirty="0" smtClean="0"/>
          </a:p>
          <a:p>
            <a:r>
              <a:rPr lang="en-US" dirty="0" smtClean="0"/>
              <a:t>RC 3: Slopes of remaining drift varies from 1.3e-8 to 2.4e-7</a:t>
            </a:r>
            <a:endParaRPr lang="en-US" dirty="0"/>
          </a:p>
        </p:txBody>
      </p:sp>
      <p:pic>
        <p:nvPicPr>
          <p:cNvPr id="2053" name="Picture 5" descr="C:\Users\jbriscoe\Dropbox\L1\plots\Dark Space Calibrations\Dark Space Calibration 15 DOY 301 FW 3 30 Min Period\RC3HADC_DarkCal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962" y="4005264"/>
            <a:ext cx="4684038" cy="28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briscoe\Dropbox\L1\plots\Dark Space Calibrations\Dark Space Calibration 15 DOY 301 FW 3 30 Min Period\RC2HADC_DarkCal1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962" y="1147362"/>
            <a:ext cx="4693563" cy="2857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459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Exponential Fitting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Assume functional of form: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Constant term captures the final settling point of the curve</a:t>
            </a:r>
          </a:p>
          <a:p>
            <a:r>
              <a:rPr lang="en-US" dirty="0" smtClean="0"/>
              <a:t>B, C define horizontal offset and rate of decay</a:t>
            </a:r>
          </a:p>
          <a:p>
            <a:r>
              <a:rPr lang="en-US" dirty="0" smtClean="0"/>
              <a:t>B, C expected to be negative on open side and only C expected to be negative on closed side</a:t>
            </a:r>
          </a:p>
          <a:p>
            <a:r>
              <a:rPr lang="en-US" dirty="0" smtClean="0"/>
              <a:t>Least squares fit over each half period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1532" y="2166937"/>
            <a:ext cx="2420937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89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Exponential Fitting (2)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6629400" cy="2286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Radiometer 1 during dark </a:t>
            </a:r>
            <a:r>
              <a:rPr lang="en-US" dirty="0" err="1" smtClean="0"/>
              <a:t>cal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Where </a:t>
            </a:r>
            <a:r>
              <a:rPr lang="en-US" b="0" i="1" dirty="0" smtClean="0"/>
              <a:t>T</a:t>
            </a:r>
            <a:r>
              <a:rPr lang="en-US" dirty="0" smtClean="0"/>
              <a:t> is time in hours, </a:t>
            </a:r>
            <a:r>
              <a:rPr lang="en-US" b="0" i="1" dirty="0" smtClean="0"/>
              <a:t>Rad</a:t>
            </a:r>
            <a:r>
              <a:rPr lang="en-US" dirty="0" smtClean="0"/>
              <a:t> is power in Watts, and </a:t>
            </a:r>
            <a:r>
              <a:rPr lang="en-US" b="0" i="1" dirty="0" smtClean="0"/>
              <a:t>D</a:t>
            </a:r>
            <a:r>
              <a:rPr lang="en-US" dirty="0" smtClean="0"/>
              <a:t> and </a:t>
            </a:r>
            <a:r>
              <a:rPr lang="en-US" b="0" i="1" dirty="0" smtClean="0"/>
              <a:t>E</a:t>
            </a:r>
            <a:r>
              <a:rPr lang="en-US" dirty="0" smtClean="0"/>
              <a:t> are applied offsets (fixed parameters)</a:t>
            </a:r>
            <a:endParaRPr lang="en-US" dirty="0"/>
          </a:p>
        </p:txBody>
      </p:sp>
      <p:pic>
        <p:nvPicPr>
          <p:cNvPr id="1026" name="Picture 2" descr="\\EDGE\Public\_Staff\James\ExpFit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733800"/>
            <a:ext cx="4724400" cy="2849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EDGE\Public\_Staff\James\ExpFit1_ZoomOu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599" y="3733800"/>
            <a:ext cx="4724401" cy="2849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/>
              </p:nvPr>
            </p:nvGraphicFramePr>
            <p:xfrm>
              <a:off x="7052733" y="1524000"/>
              <a:ext cx="2057400" cy="1854200"/>
            </p:xfrm>
            <a:graphic>
              <a:graphicData uri="http://schemas.openxmlformats.org/drawingml/2006/table">
                <a:tbl>
                  <a:tblPr bandRow="1">
                    <a:tableStyleId>{D113A9D2-9D6B-4929-AA2D-F23B5EE8CBE7}</a:tableStyleId>
                  </a:tblPr>
                  <a:tblGrid>
                    <a:gridCol w="331839"/>
                    <a:gridCol w="1725561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0" i="1" smtClean="0">
                                    <a:latin typeface="Cambria Math"/>
                                  </a:rPr>
                                  <m:t>9.927∗</m:t>
                                </m:r>
                                <m:sSup>
                                  <m:sSupPr>
                                    <m:ctrlPr>
                                      <a:rPr lang="en-US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−8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0" i="1" smtClean="0">
                                    <a:latin typeface="Cambria Math"/>
                                  </a:rPr>
                                  <m:t>−3.269∗</m:t>
                                </m:r>
                                <m:sSup>
                                  <m:sSupPr>
                                    <m:ctrlPr>
                                      <a:rPr lang="en-US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−8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0" i="1" smtClean="0">
                                    <a:latin typeface="Cambria Math"/>
                                  </a:rPr>
                                  <m:t>−22.239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D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0" i="1" smtClean="0">
                                    <a:latin typeface="Cambria Math"/>
                                  </a:rPr>
                                  <m:t>−6.306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E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0" i="1" smtClean="0">
                                    <a:latin typeface="Cambria Math"/>
                                  </a:rPr>
                                  <m:t>2.158∗</m:t>
                                </m:r>
                                <m:sSup>
                                  <m:sSupPr>
                                    <m:ctrlPr>
                                      <a:rPr lang="en-US" b="0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−5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9524243"/>
                  </p:ext>
                </p:extLst>
              </p:nvPr>
            </p:nvGraphicFramePr>
            <p:xfrm>
              <a:off x="7052733" y="1524000"/>
              <a:ext cx="2057400" cy="1854200"/>
            </p:xfrm>
            <a:graphic>
              <a:graphicData uri="http://schemas.openxmlformats.org/drawingml/2006/table">
                <a:tbl>
                  <a:tblPr bandRow="1">
                    <a:tableStyleId>{D113A9D2-9D6B-4929-AA2D-F23B5EE8CBE7}</a:tableStyleId>
                  </a:tblPr>
                  <a:tblGrid>
                    <a:gridCol w="331839"/>
                    <a:gridCol w="1725561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21555" t="-8197" r="-2827" b="-422951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21555" t="-108197" r="-2827" b="-322951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21555" t="-211667" r="-2827" b="-228333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D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21555" t="-306557" r="-2827" b="-124590"/>
                          </a:stretch>
                        </a:blipFill>
                      </a:tcPr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E</a:t>
                          </a:r>
                          <a:endParaRPr lang="en-US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21555" t="-406557" r="-2827" b="-2459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060575"/>
            <a:ext cx="5395913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65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Exponential Fit Algorithm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482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Very sensitive to initial </a:t>
            </a:r>
            <a:r>
              <a:rPr lang="en-US" dirty="0" smtClean="0"/>
              <a:t>guesses</a:t>
            </a:r>
          </a:p>
          <a:p>
            <a:r>
              <a:rPr lang="en-US" dirty="0" smtClean="0"/>
              <a:t>Subtract mean Time and max/min Rad power (parameters </a:t>
            </a:r>
            <a:r>
              <a:rPr lang="en-US" b="0" i="1" dirty="0" smtClean="0"/>
              <a:t>D</a:t>
            </a:r>
            <a:r>
              <a:rPr lang="en-US" dirty="0" smtClean="0"/>
              <a:t> and </a:t>
            </a:r>
            <a:r>
              <a:rPr lang="en-US" b="0" i="1" dirty="0" smtClean="0"/>
              <a:t>E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Solve least squares </a:t>
            </a:r>
            <a:r>
              <a:rPr lang="en-US" dirty="0" smtClean="0"/>
              <a:t>of                             with </a:t>
            </a:r>
            <a:r>
              <a:rPr lang="en-US" dirty="0"/>
              <a:t>A fixed to </a:t>
            </a:r>
            <a:r>
              <a:rPr lang="en-US" dirty="0" smtClean="0"/>
              <a:t>maximum (or minimum) power (Linear Least Squares)</a:t>
            </a:r>
            <a:br>
              <a:rPr lang="en-US" dirty="0" smtClean="0"/>
            </a:br>
            <a:r>
              <a:rPr lang="en-US" dirty="0" smtClean="0"/>
              <a:t>Then </a:t>
            </a:r>
            <a:r>
              <a:rPr lang="en-US" dirty="0"/>
              <a:t>use </a:t>
            </a:r>
            <a:r>
              <a:rPr lang="en-US" b="0" i="1" dirty="0" smtClean="0"/>
              <a:t>B</a:t>
            </a:r>
            <a:r>
              <a:rPr lang="en-US" dirty="0" smtClean="0"/>
              <a:t>, </a:t>
            </a:r>
            <a:r>
              <a:rPr lang="en-US" b="0" i="1" dirty="0"/>
              <a:t>C</a:t>
            </a:r>
            <a:r>
              <a:rPr lang="en-US" dirty="0"/>
              <a:t> from this as initial guesses to second solution with </a:t>
            </a:r>
            <a:r>
              <a:rPr lang="en-US" b="0" i="1" dirty="0"/>
              <a:t>A</a:t>
            </a:r>
            <a:r>
              <a:rPr lang="en-US" dirty="0"/>
              <a:t> as a free parameter </a:t>
            </a:r>
            <a:r>
              <a:rPr lang="en-US" dirty="0" smtClean="0"/>
              <a:t>(Nonlinear Least Squares)</a:t>
            </a:r>
          </a:p>
          <a:p>
            <a:r>
              <a:rPr lang="en-US" dirty="0" smtClean="0"/>
              <a:t>If diverges adjust </a:t>
            </a:r>
            <a:r>
              <a:rPr lang="en-US" b="0" i="1" dirty="0" smtClean="0"/>
              <a:t>B</a:t>
            </a:r>
            <a:r>
              <a:rPr lang="en-US" dirty="0" smtClean="0"/>
              <a:t>, </a:t>
            </a:r>
            <a:r>
              <a:rPr lang="en-US" b="0" i="1" dirty="0" smtClean="0"/>
              <a:t>C</a:t>
            </a:r>
            <a:r>
              <a:rPr lang="en-US" dirty="0" smtClean="0"/>
              <a:t> and retry</a:t>
            </a:r>
            <a:endParaRPr lang="en-US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971800"/>
            <a:ext cx="2536825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485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Exponential Fit Results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5753425"/>
              </p:ext>
            </p:extLst>
          </p:nvPr>
        </p:nvGraphicFramePr>
        <p:xfrm>
          <a:off x="76200" y="1346200"/>
          <a:ext cx="8991600" cy="5359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7900"/>
                <a:gridCol w="2247900"/>
                <a:gridCol w="2247900"/>
                <a:gridCol w="22479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Dark</a:t>
                      </a:r>
                      <a:r>
                        <a:rPr lang="en-US" baseline="0" dirty="0" smtClean="0"/>
                        <a:t> Cal 15 RC1 (C)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Dark</a:t>
                      </a:r>
                      <a:r>
                        <a:rPr lang="en-US" baseline="0" dirty="0" smtClean="0"/>
                        <a:t> Cal 15 RC2 (A)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Dark</a:t>
                      </a:r>
                      <a:r>
                        <a:rPr lang="en-US" baseline="0" dirty="0" smtClean="0"/>
                        <a:t> Cal 15 RC3 (B)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Dark </a:t>
                      </a:r>
                      <a:r>
                        <a:rPr lang="en-US" dirty="0" err="1" smtClean="0"/>
                        <a:t>Demod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7.65778E-007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3.15092E-005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7.26365E-007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Earth </a:t>
                      </a:r>
                      <a:r>
                        <a:rPr lang="en-US" dirty="0" err="1" smtClean="0"/>
                        <a:t>Demod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6.85616E-007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3.10008E-005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5.09570E-007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rgbClr val="00B050"/>
                          </a:solidFill>
                        </a:rPr>
                        <a:t>Demod</a:t>
                      </a:r>
                      <a:r>
                        <a:rPr lang="en-US" dirty="0" smtClean="0">
                          <a:solidFill>
                            <a:srgbClr val="00B050"/>
                          </a:solidFill>
                        </a:rPr>
                        <a:t> Earth</a:t>
                      </a:r>
                      <a:r>
                        <a:rPr lang="en-US" baseline="0" dirty="0" smtClean="0">
                          <a:solidFill>
                            <a:srgbClr val="00B050"/>
                          </a:solidFill>
                        </a:rPr>
                        <a:t> Signal</a:t>
                      </a:r>
                      <a:endParaRPr lang="en-US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8.01625E-008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5.08355E-007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2.16795E-007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Dark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Demod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Std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6.46084E-009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1.11245E-008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1.08052E-008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Demod</a:t>
                      </a:r>
                      <a:r>
                        <a:rPr lang="en-US" dirty="0" smtClean="0"/>
                        <a:t> Noise Percent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8.05967543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2.188337229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4.984070799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Demod</a:t>
                      </a:r>
                      <a:r>
                        <a:rPr lang="en-US" dirty="0" smtClean="0"/>
                        <a:t> Daily Mean Noise Percent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3.29034872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0.89338493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2.03473838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Dark </a:t>
                      </a:r>
                      <a:r>
                        <a:rPr lang="en-US" dirty="0" err="1" smtClean="0"/>
                        <a:t>Exp</a:t>
                      </a:r>
                      <a:r>
                        <a:rPr lang="en-US" dirty="0" smtClean="0"/>
                        <a:t> Fit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7.83557E-007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3.16513E-005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7.69493E-007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Earth </a:t>
                      </a:r>
                      <a:r>
                        <a:rPr lang="en-US" dirty="0" err="1" smtClean="0"/>
                        <a:t>Exp</a:t>
                      </a:r>
                      <a:r>
                        <a:rPr lang="en-US" baseline="0" dirty="0" smtClean="0"/>
                        <a:t> Fit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7.03863E-007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3.11506E-005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5.52424E-007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rgbClr val="00B050"/>
                          </a:solidFill>
                        </a:rPr>
                        <a:t>Exp</a:t>
                      </a:r>
                      <a:r>
                        <a:rPr lang="en-US" dirty="0" smtClean="0">
                          <a:solidFill>
                            <a:srgbClr val="00B050"/>
                          </a:solidFill>
                        </a:rPr>
                        <a:t> Fit Earth Signal</a:t>
                      </a:r>
                      <a:endParaRPr lang="en-US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7.96938E-008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5.00672E-007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</a:rPr>
                        <a:t>2.17069E-007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Exp</a:t>
                      </a:r>
                      <a:r>
                        <a:rPr lang="en-US" dirty="0" smtClean="0"/>
                        <a:t> Fit </a:t>
                      </a:r>
                      <a:r>
                        <a:rPr lang="en-US" dirty="0" err="1" smtClean="0"/>
                        <a:t>Demod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Std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1.63874E-008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2.43461E-008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2.69870E-008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Exp</a:t>
                      </a:r>
                      <a:r>
                        <a:rPr lang="en-US" dirty="0" smtClean="0"/>
                        <a:t> Fit Noise Percent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20.56301434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4.862693161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12.43246319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Exp</a:t>
                      </a:r>
                      <a:r>
                        <a:rPr lang="en-US" dirty="0" smtClean="0"/>
                        <a:t> Fit Daily Mean Noise Percent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8.39481545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1.98518617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5.07553184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63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Exponential </a:t>
            </a:r>
            <a:r>
              <a:rPr lang="en-US" smtClean="0"/>
              <a:t>Fit Results (2)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2066263"/>
              </p:ext>
            </p:extLst>
          </p:nvPr>
        </p:nvGraphicFramePr>
        <p:xfrm>
          <a:off x="76200" y="1346200"/>
          <a:ext cx="8991600" cy="5359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7900"/>
                <a:gridCol w="2247900"/>
                <a:gridCol w="2247900"/>
                <a:gridCol w="22479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Dark</a:t>
                      </a:r>
                      <a:r>
                        <a:rPr lang="en-US" baseline="0" dirty="0" smtClean="0"/>
                        <a:t> Cal 27 RC1 (C)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Dark</a:t>
                      </a:r>
                      <a:r>
                        <a:rPr lang="en-US" baseline="0" dirty="0" smtClean="0"/>
                        <a:t> Cal 27 RC2 (A)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Dark</a:t>
                      </a:r>
                      <a:r>
                        <a:rPr lang="en-US" baseline="0" dirty="0" smtClean="0"/>
                        <a:t> Cal 27 RC3 (B)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Dark </a:t>
                      </a:r>
                      <a:r>
                        <a:rPr lang="en-US" dirty="0" err="1" smtClean="0"/>
                        <a:t>Demod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7.57177E-007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3.14624E-005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7.15100E-007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Earth </a:t>
                      </a:r>
                      <a:r>
                        <a:rPr lang="en-US" dirty="0" err="1" smtClean="0"/>
                        <a:t>Demod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6.75633E-007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3.09639E-005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5.03363E-007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rgbClr val="00B050"/>
                          </a:solidFill>
                        </a:rPr>
                        <a:t>Demod</a:t>
                      </a:r>
                      <a:r>
                        <a:rPr lang="en-US" dirty="0" smtClean="0">
                          <a:solidFill>
                            <a:srgbClr val="00B050"/>
                          </a:solidFill>
                        </a:rPr>
                        <a:t> Earth</a:t>
                      </a:r>
                      <a:r>
                        <a:rPr lang="en-US" baseline="0" dirty="0" smtClean="0">
                          <a:solidFill>
                            <a:srgbClr val="00B050"/>
                          </a:solidFill>
                        </a:rPr>
                        <a:t> Signal</a:t>
                      </a:r>
                      <a:endParaRPr lang="en-US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8.1544E-08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4.98441E-07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2.11738E-07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Dark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Demod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Std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1.13021E-008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6.88325E-009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1.11473E-008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Demod</a:t>
                      </a:r>
                      <a:r>
                        <a:rPr lang="en-US" dirty="0" smtClean="0"/>
                        <a:t> Noise Percent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13.86011855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1.380956121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5.26465335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Demod</a:t>
                      </a:r>
                      <a:r>
                        <a:rPr lang="en-US" dirty="0" smtClean="0"/>
                        <a:t> Daily Mean Noise Percent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5.658369705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0.563772975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2.14928573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Dark </a:t>
                      </a:r>
                      <a:r>
                        <a:rPr lang="en-US" dirty="0" err="1" smtClean="0"/>
                        <a:t>Exp</a:t>
                      </a:r>
                      <a:r>
                        <a:rPr lang="en-US" dirty="0" smtClean="0"/>
                        <a:t> Fit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7.69885E-007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3.16211E-005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7.58347E-007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Earth </a:t>
                      </a:r>
                      <a:r>
                        <a:rPr lang="en-US" dirty="0" err="1" smtClean="0"/>
                        <a:t>Exp</a:t>
                      </a:r>
                      <a:r>
                        <a:rPr lang="en-US" baseline="0" dirty="0" smtClean="0"/>
                        <a:t> Fit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6.94690E-007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3.11288E-005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5.52231E-007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rgbClr val="00B050"/>
                          </a:solidFill>
                        </a:rPr>
                        <a:t>Exp</a:t>
                      </a:r>
                      <a:r>
                        <a:rPr lang="en-US" dirty="0" smtClean="0">
                          <a:solidFill>
                            <a:srgbClr val="00B050"/>
                          </a:solidFill>
                        </a:rPr>
                        <a:t> Fit Earth Signal</a:t>
                      </a:r>
                      <a:endParaRPr lang="en-US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7.51953E-08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4.92239E-07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B05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2.06116E-07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Exp</a:t>
                      </a:r>
                      <a:r>
                        <a:rPr lang="en-US" dirty="0" smtClean="0"/>
                        <a:t> Fit </a:t>
                      </a:r>
                      <a:r>
                        <a:rPr lang="en-US" dirty="0" err="1" smtClean="0"/>
                        <a:t>Demod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Std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1.98873E-008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2.55559E-008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1.73129E-008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Exp</a:t>
                      </a:r>
                      <a:r>
                        <a:rPr lang="en-US" dirty="0" smtClean="0"/>
                        <a:t> Fit Noise Percent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26.44757248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5.191754983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8.399594902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Exp</a:t>
                      </a:r>
                      <a:r>
                        <a:rPr lang="en-US" dirty="0" smtClean="0"/>
                        <a:t> Fit Daily Mean Noise Percent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10.79717625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2.119525096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3.429120259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84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Min Autocycle </a:t>
            </a:r>
            <a:r>
              <a:rPr lang="en-US" dirty="0" err="1" smtClean="0"/>
              <a:t>Demod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7826"/>
            <a:ext cx="8229600" cy="4510710"/>
          </a:xfrm>
        </p:spPr>
      </p:pic>
    </p:spTree>
    <p:extLst>
      <p:ext uri="{BB962C8B-B14F-4D97-AF65-F5344CB8AC3E}">
        <p14:creationId xmlns:p14="http://schemas.microsoft.com/office/powerpoint/2010/main" val="159078061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Min Autocycle 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Dark Space Calibration #37 Results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37159" y="2286000"/>
          <a:ext cx="9006841" cy="2453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48549"/>
                <a:gridCol w="2200919"/>
                <a:gridCol w="2285571"/>
                <a:gridCol w="2471802"/>
              </a:tblGrid>
              <a:tr h="278080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Dark Space Calibration # </a:t>
                      </a:r>
                      <a:r>
                        <a:rPr lang="en-US" sz="2000" dirty="0" smtClean="0">
                          <a:effectLst/>
                        </a:rPr>
                        <a:t>37: </a:t>
                      </a:r>
                      <a:r>
                        <a:rPr lang="en-US" sz="2000" dirty="0">
                          <a:effectLst/>
                        </a:rPr>
                        <a:t>2016/270/20:15 – 20:45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34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Channel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Band A: Total Channel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Band B: Solar Reflected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Band C: Near IR Solar Reflected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80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Earth Signal [nW]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502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195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65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80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Dark Noise [nW]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3.9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16.1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27.9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34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Est. Signal Noise % for Daily </a:t>
                      </a:r>
                      <a:r>
                        <a:rPr lang="en-US" sz="2000" dirty="0" smtClean="0">
                          <a:effectLst/>
                        </a:rPr>
                        <a:t>Mean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0.12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1.23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6.45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5029200"/>
            <a:ext cx="456565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676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Min Autocycle 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Dark Space Calibration #38 Results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37159" y="2286000"/>
          <a:ext cx="9006841" cy="2453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48549"/>
                <a:gridCol w="2200919"/>
                <a:gridCol w="2285571"/>
                <a:gridCol w="2471802"/>
              </a:tblGrid>
              <a:tr h="278080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Dark Space Calibration # 37: </a:t>
                      </a:r>
                      <a:r>
                        <a:rPr lang="en-US" sz="2000" dirty="0" smtClean="0">
                          <a:effectLst/>
                        </a:rPr>
                        <a:t>2016/284/20:15 </a:t>
                      </a:r>
                      <a:r>
                        <a:rPr lang="en-US" sz="2000" dirty="0">
                          <a:effectLst/>
                        </a:rPr>
                        <a:t>– 20:45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34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Channel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Band A: Total Channel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Band B: Solar Reflected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Band C: Near IR Solar Reflected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80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Earth Signal [nW]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450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274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63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80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Dark Noise [nW]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15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26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5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34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Est. Signal Noise % for Daily </a:t>
                      </a:r>
                      <a:r>
                        <a:rPr lang="en-US" sz="2000" dirty="0" smtClean="0">
                          <a:effectLst/>
                        </a:rPr>
                        <a:t>Mean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0.50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1.39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1.28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5029200"/>
            <a:ext cx="456565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34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Min Autocycle 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Dark Space Calibration #39 Results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37159" y="2286000"/>
          <a:ext cx="9006841" cy="2453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48549"/>
                <a:gridCol w="2200919"/>
                <a:gridCol w="2285571"/>
                <a:gridCol w="2471802"/>
              </a:tblGrid>
              <a:tr h="278080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Dark Space Calibration # </a:t>
                      </a:r>
                      <a:r>
                        <a:rPr lang="en-US" sz="2000" dirty="0" smtClean="0">
                          <a:effectLst/>
                        </a:rPr>
                        <a:t>39: 2016/298/20:15 </a:t>
                      </a:r>
                      <a:r>
                        <a:rPr lang="en-US" sz="2000" dirty="0">
                          <a:effectLst/>
                        </a:rPr>
                        <a:t>– 20:45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34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Channel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Band A: Total Channel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Band B: Solar Reflected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Band C: Near IR Solar Reflected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80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Earth Signal [nW]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528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246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100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80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Dark Noise [nW]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19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7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11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734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Est. Signal Noise % for Daily </a:t>
                      </a:r>
                      <a:r>
                        <a:rPr lang="en-US" sz="2000" dirty="0" smtClean="0">
                          <a:effectLst/>
                        </a:rPr>
                        <a:t>Mean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0.53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0.51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1.64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5029200"/>
            <a:ext cx="456565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372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00200"/>
            <a:ext cx="88392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Earth Signal Power</a:t>
            </a:r>
            <a:br>
              <a:rPr lang="en-US" dirty="0"/>
            </a:br>
            <a:r>
              <a:rPr lang="en-US" dirty="0"/>
              <a:t>Total Channel (Scaled by Distance)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19350" y="6248400"/>
            <a:ext cx="4305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15% increase from March to July</a:t>
            </a:r>
            <a:endParaRPr lang="en-U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Users\jbriscoe\Dropbox\L1\epic_1b_20160317113409_0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276600"/>
            <a:ext cx="2667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1256232" y="4576629"/>
            <a:ext cx="1029768" cy="3542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5334000" y="2514600"/>
            <a:ext cx="762000" cy="1143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C:\Users\jbriscoe\Dropbox\L1\epic_1b_20160728114031_0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791" y="3270191"/>
            <a:ext cx="2673409" cy="267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13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Earth Signal Power</a:t>
            </a:r>
            <a:br>
              <a:rPr lang="en-US" dirty="0"/>
            </a:br>
            <a:r>
              <a:rPr lang="en-US" dirty="0"/>
              <a:t>Total Channel (Scaled by Distance)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" y="6096000"/>
            <a:ext cx="868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Variation is a result of complex interaction between Latitude (Seasons) and </a:t>
            </a:r>
            <a:b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Sun-Earth-Vehicle Angle (Geometry)</a:t>
            </a:r>
            <a:endParaRPr 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600200"/>
            <a:ext cx="88392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745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14618</TotalTime>
  <Words>2347</Words>
  <Application>Microsoft Office PowerPoint</Application>
  <PresentationFormat>On-screen Show (4:3)</PresentationFormat>
  <Paragraphs>520</Paragraphs>
  <Slides>66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67" baseType="lpstr">
      <vt:lpstr>Office Theme</vt:lpstr>
      <vt:lpstr>NIST Advanced Radiometer NISTAR</vt:lpstr>
      <vt:lpstr>Overview</vt:lpstr>
      <vt:lpstr>Introduction</vt:lpstr>
      <vt:lpstr>NISTAR Objective</vt:lpstr>
      <vt:lpstr>NISTAR Channels</vt:lpstr>
      <vt:lpstr>Irradiance Source Spectral Content</vt:lpstr>
      <vt:lpstr>NISTAR at Test Facility</vt:lpstr>
      <vt:lpstr>Radiometer Description</vt:lpstr>
      <vt:lpstr>Science Requirements</vt:lpstr>
      <vt:lpstr>NISTAR Timeline</vt:lpstr>
      <vt:lpstr>NISTAR Timeline</vt:lpstr>
      <vt:lpstr>NISTAR Data Products</vt:lpstr>
      <vt:lpstr>NISTAR Level 0 Data</vt:lpstr>
      <vt:lpstr>NISTAR Level 1A Data</vt:lpstr>
      <vt:lpstr>NISTAR Level 1B Data Products</vt:lpstr>
      <vt:lpstr>Level 1 Data Issues</vt:lpstr>
      <vt:lpstr>Publicly Released Data</vt:lpstr>
      <vt:lpstr>Next Data Release</vt:lpstr>
      <vt:lpstr>Uncertainty Sources</vt:lpstr>
      <vt:lpstr>Uncertainty Budget Overview</vt:lpstr>
      <vt:lpstr>Thermal Stability</vt:lpstr>
      <vt:lpstr>Operations with Autocycle On</vt:lpstr>
      <vt:lpstr>Original Configuration:  10 Minute Shutter Period</vt:lpstr>
      <vt:lpstr>Second Configuration: 30 Minute Shutter Period</vt:lpstr>
      <vt:lpstr>Second Configuration: 30 Minute Shutter Period</vt:lpstr>
      <vt:lpstr>Work Arounds</vt:lpstr>
      <vt:lpstr>Autocycle On Conclusions</vt:lpstr>
      <vt:lpstr>Second Configuration:  Autocycle Off</vt:lpstr>
      <vt:lpstr>RC1 Autocycle Off (Last 5)</vt:lpstr>
      <vt:lpstr>RC2 Autocycle Off</vt:lpstr>
      <vt:lpstr>RC3 Autocycle Off (Last 5)</vt:lpstr>
      <vt:lpstr>Receiver Servo Anomaly</vt:lpstr>
      <vt:lpstr>Autocycle Off Conclusions</vt:lpstr>
      <vt:lpstr>Current Configuration:  Autocycle On 4 Min Period</vt:lpstr>
      <vt:lpstr>4 Min Autocycle</vt:lpstr>
      <vt:lpstr>4 Min Autocycle</vt:lpstr>
      <vt:lpstr>Autocycle Comparison</vt:lpstr>
      <vt:lpstr>What Have We Gained?</vt:lpstr>
      <vt:lpstr>Results</vt:lpstr>
      <vt:lpstr>Long Term PD Current</vt:lpstr>
      <vt:lpstr>Seasonal Variability of Photodiode</vt:lpstr>
      <vt:lpstr>Seasonal Variability of Photodiode</vt:lpstr>
      <vt:lpstr>Daily Variability of Photodiode</vt:lpstr>
      <vt:lpstr>Seasonal Variability of Total Channel Irradiance</vt:lpstr>
      <vt:lpstr>Seasonal Variability of Total Channel Irradiance</vt:lpstr>
      <vt:lpstr>Seasonal Variability of Total Channel Irradiance</vt:lpstr>
      <vt:lpstr>Band A 30 Min Autocycle  Dark Measurements</vt:lpstr>
      <vt:lpstr>4 Min Autocycle Daily Means</vt:lpstr>
      <vt:lpstr>4 Min Autocycle Irradiance</vt:lpstr>
      <vt:lpstr>Future Work</vt:lpstr>
      <vt:lpstr>Future Work</vt:lpstr>
      <vt:lpstr>Epilogue</vt:lpstr>
      <vt:lpstr>Live Session Results</vt:lpstr>
      <vt:lpstr>Backup Slides</vt:lpstr>
      <vt:lpstr>Modeling Decay Waveform</vt:lpstr>
      <vt:lpstr>Exponential Fitting</vt:lpstr>
      <vt:lpstr>Exponential Fitting (2)</vt:lpstr>
      <vt:lpstr>Exponential Fit Algorithm</vt:lpstr>
      <vt:lpstr>Exponential Fit Results</vt:lpstr>
      <vt:lpstr>Exponential Fit Results (2)</vt:lpstr>
      <vt:lpstr>4 Min Autocycle Demod</vt:lpstr>
      <vt:lpstr>4 Min Autocycle Conclusions</vt:lpstr>
      <vt:lpstr>4 Min Autocycle Conclusions</vt:lpstr>
      <vt:lpstr>4 Min Autocycle Conclusions</vt:lpstr>
      <vt:lpstr>Earth Signal Power Total Channel (Scaled by Distance)</vt:lpstr>
      <vt:lpstr>Earth Signal Power Total Channel (Scaled by Distance)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jbriscoe</dc:creator>
  <cp:lastModifiedBy>jbriscoe</cp:lastModifiedBy>
  <cp:revision>67</cp:revision>
  <cp:lastPrinted>2016-10-19T12:42:15Z</cp:lastPrinted>
  <dcterms:created xsi:type="dcterms:W3CDTF">2016-10-19T12:04:07Z</dcterms:created>
  <dcterms:modified xsi:type="dcterms:W3CDTF">2016-11-04T12:52:44Z</dcterms:modified>
</cp:coreProperties>
</file>