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9" r:id="rId5"/>
    <p:sldId id="258" r:id="rId6"/>
    <p:sldId id="261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8F607-35B7-4A34-9BDC-06393EE99519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1B07F-8F88-4EDE-B199-60C08D428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9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8F607-35B7-4A34-9BDC-06393EE99519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1B07F-8F88-4EDE-B199-60C08D428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894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8F607-35B7-4A34-9BDC-06393EE99519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1B07F-8F88-4EDE-B199-60C08D428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972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8F607-35B7-4A34-9BDC-06393EE99519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1B07F-8F88-4EDE-B199-60C08D428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0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8F607-35B7-4A34-9BDC-06393EE99519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1B07F-8F88-4EDE-B199-60C08D428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434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8F607-35B7-4A34-9BDC-06393EE99519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1B07F-8F88-4EDE-B199-60C08D428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353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8F607-35B7-4A34-9BDC-06393EE99519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1B07F-8F88-4EDE-B199-60C08D428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915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8F607-35B7-4A34-9BDC-06393EE99519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1B07F-8F88-4EDE-B199-60C08D428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13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8F607-35B7-4A34-9BDC-06393EE99519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1B07F-8F88-4EDE-B199-60C08D428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616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8F607-35B7-4A34-9BDC-06393EE99519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1B07F-8F88-4EDE-B199-60C08D428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42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8F607-35B7-4A34-9BDC-06393EE99519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1B07F-8F88-4EDE-B199-60C08D428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397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8F607-35B7-4A34-9BDC-06393EE99519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1B07F-8F88-4EDE-B199-60C08D428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8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clipse2017.nasa.gov/eclipse-map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380999"/>
            <a:ext cx="6231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EPIC and the 2017 Lunar Eclipse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7696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The lunar eclipse experiment was designed to test 3-D radiative transfer calculations against measurements made on the ground (Pandora Spectrometer Instrument) in Casper Wyoming and from space using EPIC.</a:t>
            </a:r>
          </a:p>
          <a:p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This presentation will only discuss the EPIC portion of the experiment.</a:t>
            </a:r>
          </a:p>
          <a:p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The bottom line is that EPIC detected an 11% reduction in global sunlight reflected back to space or reaching the ground for the wavelength range 387 – 780 nm.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3511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058260" y="1295400"/>
            <a:ext cx="6705600" cy="44205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380999"/>
            <a:ext cx="6231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EPIC and the 2017 Lunar Eclipse</a:t>
            </a:r>
            <a:endParaRPr lang="en-US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5772834"/>
            <a:ext cx="77496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timing and shape of the Moon’s shadow over Casper, Wyoming showing the </a:t>
            </a:r>
            <a:endParaRPr lang="en-US" dirty="0" smtClean="0"/>
          </a:p>
          <a:p>
            <a:r>
              <a:rPr lang="en-US" dirty="0" smtClean="0"/>
              <a:t>relative </a:t>
            </a:r>
            <a:r>
              <a:rPr lang="en-US" dirty="0"/>
              <a:t>location of Casper (white circle) at 11:45 MDT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u="sng" dirty="0">
                <a:hlinkClick r:id="rId3"/>
              </a:rPr>
              <a:t>https://eclipse2017.nasa.gov/eclipse-maps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75872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352550"/>
            <a:ext cx="4531995" cy="4152900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4710485" y="1352550"/>
            <a:ext cx="4433515" cy="41338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2600" y="291548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EPIC and the 2017 Lunar Eclipse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1447800"/>
            <a:ext cx="6551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 Casper WY                                                                       Columbia MO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" y="5791200"/>
            <a:ext cx="7294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We observed at two sites, Casper Wyoming and Columbia Missouri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428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693582"/>
              </p:ext>
            </p:extLst>
          </p:nvPr>
        </p:nvGraphicFramePr>
        <p:xfrm>
          <a:off x="304799" y="2133600"/>
          <a:ext cx="8382001" cy="42672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7276"/>
                <a:gridCol w="1944946"/>
                <a:gridCol w="3072350"/>
                <a:gridCol w="1197429"/>
              </a:tblGrid>
              <a:tr h="669048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Table 1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Eclipse Maximum and EPIC Image Times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Measurement Duration 2.7 minutes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Longitude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4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Eclipse West Edge of WY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2017-08-21 17:35:40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-111</a:t>
                      </a:r>
                      <a:r>
                        <a:rPr lang="en-US" sz="1400" baseline="30000">
                          <a:effectLst/>
                        </a:rPr>
                        <a:t>O</a:t>
                      </a:r>
                      <a:r>
                        <a:rPr lang="en-US" sz="1400">
                          <a:effectLst/>
                        </a:rPr>
                        <a:t>02’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4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4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Wavelength (nm)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Date and Time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Location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4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551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2017-08-21 17:42:36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West of Casper 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-106</a:t>
                      </a:r>
                      <a:r>
                        <a:rPr lang="en-US" sz="1400" baseline="30000">
                          <a:effectLst/>
                        </a:rPr>
                        <a:t>O</a:t>
                      </a:r>
                      <a:r>
                        <a:rPr lang="en-US" sz="1400">
                          <a:effectLst/>
                        </a:rPr>
                        <a:t>22’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4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680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2017-08-21 17:43:30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West of Casper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4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Casper Wyoming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2017-08-21 17:43:51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Casper WY 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-106</a:t>
                      </a:r>
                      <a:r>
                        <a:rPr lang="en-US" sz="1400" baseline="30000">
                          <a:effectLst/>
                        </a:rPr>
                        <a:t>O</a:t>
                      </a:r>
                      <a:r>
                        <a:rPr lang="en-US" sz="1400">
                          <a:effectLst/>
                        </a:rPr>
                        <a:t>19’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4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780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2017-08-21 17:44:24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Near Glenrock WY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-105</a:t>
                      </a:r>
                      <a:r>
                        <a:rPr lang="en-US" sz="1400" baseline="30000">
                          <a:effectLst/>
                        </a:rPr>
                        <a:t>O</a:t>
                      </a:r>
                      <a:r>
                        <a:rPr lang="en-US" sz="1400">
                          <a:effectLst/>
                        </a:rPr>
                        <a:t>52’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4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443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2017-08-21 17:44:50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West of Douglas WY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4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388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2017-08-21 17:45:18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West of Douglas WY 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-105</a:t>
                      </a:r>
                      <a:r>
                        <a:rPr lang="en-US" sz="1400" baseline="30000">
                          <a:effectLst/>
                        </a:rPr>
                        <a:t>O</a:t>
                      </a:r>
                      <a:r>
                        <a:rPr lang="en-US" sz="1400">
                          <a:effectLst/>
                        </a:rPr>
                        <a:t>17’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39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4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Eclipse East Edge of WY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2017-08-21 17:48:04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-104</a:t>
                      </a:r>
                      <a:r>
                        <a:rPr lang="en-US" sz="1400" baseline="30000" dirty="0">
                          <a:effectLst/>
                        </a:rPr>
                        <a:t>O</a:t>
                      </a:r>
                      <a:r>
                        <a:rPr lang="en-US" sz="1400" dirty="0">
                          <a:effectLst/>
                        </a:rPr>
                        <a:t>03’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1295400"/>
            <a:ext cx="81717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All of the wavelengths considered were obtained in a period of 2.7 minutes</a:t>
            </a:r>
          </a:p>
          <a:p>
            <a:r>
              <a:rPr lang="en-US" sz="2000" b="1" dirty="0" smtClean="0"/>
              <a:t>Within 100 km of Casper or 1</a:t>
            </a:r>
            <a:r>
              <a:rPr lang="en-US" sz="2000" b="1" baseline="30000" dirty="0" smtClean="0"/>
              <a:t>O</a:t>
            </a:r>
            <a:r>
              <a:rPr lang="en-US" sz="2000" b="1" dirty="0" smtClean="0"/>
              <a:t> of Longitude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380999"/>
            <a:ext cx="6231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EPIC and the 2017 Lunar Eclipse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709150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14" y="1524000"/>
            <a:ext cx="4043561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558028"/>
            <a:ext cx="3962400" cy="337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5800" y="4953000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effect of an eclipse on the solar energy reflected back to space as a function of longitude (degrees).  In Casper WY, the </a:t>
            </a:r>
            <a:r>
              <a:rPr lang="en-US" b="1" dirty="0" smtClean="0"/>
              <a:t>eclipse totality </a:t>
            </a:r>
            <a:r>
              <a:rPr lang="en-US" b="1" dirty="0"/>
              <a:t>reached almost zero energy reflected back to space, while light clouds in Columbia MO diminished the effect.  For 443±1.3 nm, </a:t>
            </a:r>
            <a:r>
              <a:rPr lang="en-US" b="1" dirty="0" smtClean="0"/>
              <a:t>reflected irradiance(W/m</a:t>
            </a:r>
            <a:r>
              <a:rPr lang="en-US" b="1" baseline="30000" dirty="0" smtClean="0"/>
              <a:t>2</a:t>
            </a:r>
            <a:r>
              <a:rPr lang="en-US" b="1" dirty="0"/>
              <a:t>) = 5.291x10</a:t>
            </a:r>
            <a:r>
              <a:rPr lang="en-US" b="1" baseline="30000" dirty="0"/>
              <a:t>-6</a:t>
            </a:r>
            <a:r>
              <a:rPr lang="en-US" b="1" dirty="0"/>
              <a:t> π 2.6 C/S.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0" y="380999"/>
            <a:ext cx="6231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EPIC and the 2017 Lunar Eclipse</a:t>
            </a:r>
            <a:endParaRPr lang="en-US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362200" y="121609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Reflected Irradiance in longitudinal slice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49197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603513" y="685800"/>
            <a:ext cx="5943600" cy="46869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548640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counts/second C/S observed by EPIC for the 443 nm channel corresponding to the color </a:t>
            </a:r>
            <a:r>
              <a:rPr lang="en-US" b="1" dirty="0" smtClean="0"/>
              <a:t>image. </a:t>
            </a:r>
            <a:r>
              <a:rPr lang="en-US" b="1" dirty="0"/>
              <a:t>In this image there are approximately 2.59x10</a:t>
            </a:r>
            <a:r>
              <a:rPr lang="en-US" b="1" baseline="30000" dirty="0"/>
              <a:t>6</a:t>
            </a:r>
            <a:r>
              <a:rPr lang="en-US" b="1" dirty="0"/>
              <a:t> illuminated pixels out of 2048</a:t>
            </a:r>
            <a:r>
              <a:rPr lang="en-US" b="1" baseline="30000" dirty="0"/>
              <a:t>2</a:t>
            </a:r>
            <a:r>
              <a:rPr lang="en-US" b="1" dirty="0"/>
              <a:t> = 4.194304x10</a:t>
            </a:r>
            <a:r>
              <a:rPr lang="en-US" b="1" baseline="30000" dirty="0"/>
              <a:t>6</a:t>
            </a:r>
            <a:r>
              <a:rPr lang="en-US" b="1" dirty="0"/>
              <a:t> pixels (61.8</a:t>
            </a:r>
            <a:r>
              <a:rPr lang="en-US" b="1" dirty="0" smtClean="0"/>
              <a:t>%).  Illuminated </a:t>
            </a:r>
            <a:r>
              <a:rPr lang="en-US" b="1" dirty="0"/>
              <a:t>pixels form a circle of 1816 pixels in diameter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15792" y="57833"/>
            <a:ext cx="6231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EPIC and the 2017 Lunar Eclipse</a:t>
            </a:r>
            <a:endParaRPr lang="en-US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3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443 nm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88462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4838661"/>
              </p:ext>
            </p:extLst>
          </p:nvPr>
        </p:nvGraphicFramePr>
        <p:xfrm>
          <a:off x="433388" y="5410200"/>
          <a:ext cx="3457575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3" imgW="2514600" imgH="482400" progId="Equation.3">
                  <p:embed/>
                </p:oleObj>
              </mc:Choice>
              <mc:Fallback>
                <p:oleObj name="Equation" r:id="rId3" imgW="251460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3388" y="5410200"/>
                        <a:ext cx="3457575" cy="773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3715867"/>
              </p:ext>
            </p:extLst>
          </p:nvPr>
        </p:nvGraphicFramePr>
        <p:xfrm>
          <a:off x="5105400" y="5486400"/>
          <a:ext cx="3371713" cy="634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5" imgW="2565360" imgH="482400" progId="Equation.3">
                  <p:embed/>
                </p:oleObj>
              </mc:Choice>
              <mc:Fallback>
                <p:oleObj name="Equation" r:id="rId5" imgW="256536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05400" y="5486400"/>
                        <a:ext cx="3371713" cy="6342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14849" y="2662535"/>
            <a:ext cx="2092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TOA No Eclipse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604558" y="2662535"/>
            <a:ext cx="1656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TOA Eclipse</a:t>
            </a:r>
            <a:endParaRPr lang="en-US" sz="2400" b="1" dirty="0"/>
          </a:p>
        </p:txBody>
      </p:sp>
      <p:pic>
        <p:nvPicPr>
          <p:cNvPr id="6" name="Picture 5"/>
          <p:cNvPicPr/>
          <p:nvPr/>
        </p:nvPicPr>
        <p:blipFill>
          <a:blip r:embed="rId7"/>
          <a:stretch>
            <a:fillRect/>
          </a:stretch>
        </p:blipFill>
        <p:spPr>
          <a:xfrm>
            <a:off x="609600" y="3095625"/>
            <a:ext cx="3102610" cy="2314575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8"/>
          <a:stretch>
            <a:fillRect/>
          </a:stretch>
        </p:blipFill>
        <p:spPr>
          <a:xfrm>
            <a:off x="5105400" y="3095625"/>
            <a:ext cx="2875915" cy="231457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72996"/>
              </p:ext>
            </p:extLst>
          </p:nvPr>
        </p:nvGraphicFramePr>
        <p:xfrm>
          <a:off x="3177143" y="1011047"/>
          <a:ext cx="2297430" cy="1735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7280"/>
                <a:gridCol w="1200150"/>
              </a:tblGrid>
              <a:tr h="0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Table 2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Eclipse Percent Change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Wavelength nm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Percent Decrease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R(</a:t>
                      </a:r>
                      <a:r>
                        <a:rPr lang="en-US" sz="1100" dirty="0" smtClean="0">
                          <a:effectLst/>
                          <a:latin typeface="Mathematica1" panose="05000502060100000001" pitchFamily="2" charset="2"/>
                        </a:rPr>
                        <a:t>l</a:t>
                      </a:r>
                      <a:r>
                        <a:rPr lang="en-US" sz="1100" dirty="0" smtClean="0">
                          <a:effectLst/>
                        </a:rPr>
                        <a:t>)=PD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54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443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551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680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780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809742" y="4572000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R(</a:t>
            </a:r>
            <a:r>
              <a:rPr lang="en-US" dirty="0" smtClean="0">
                <a:latin typeface="Symbol" panose="05050102010706020507" pitchFamily="18" charset="2"/>
              </a:rPr>
              <a:t>l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771836" y="3722132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(</a:t>
            </a:r>
            <a:r>
              <a:rPr lang="en-US" dirty="0" smtClean="0">
                <a:latin typeface="Symbol" panose="05050102010706020507" pitchFamily="18" charset="2"/>
              </a:rPr>
              <a:t>l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280598" y="3707151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r>
              <a:rPr lang="en-US" baseline="-25000" dirty="0" smtClean="0"/>
              <a:t>R</a:t>
            </a:r>
            <a:r>
              <a:rPr lang="en-US" dirty="0" smtClean="0"/>
              <a:t>(</a:t>
            </a:r>
            <a:r>
              <a:rPr lang="en-US" dirty="0" smtClean="0">
                <a:latin typeface="Symbol" panose="05050102010706020507" pitchFamily="18" charset="2"/>
              </a:rPr>
              <a:t>l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295400" y="228600"/>
            <a:ext cx="6231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EPIC and the 2017 Lunar Eclipse</a:t>
            </a:r>
            <a:endParaRPr lang="en-US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914400" y="6324600"/>
            <a:ext cx="7331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72.3 Watts/m</a:t>
            </a:r>
            <a:r>
              <a:rPr lang="en-US" sz="2000" b="1" baseline="30000" dirty="0" smtClean="0"/>
              <a:t>2</a:t>
            </a:r>
            <a:r>
              <a:rPr lang="en-US" sz="2000" b="1" dirty="0" smtClean="0"/>
              <a:t> represents and 11% reduction caused by the eclipse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34935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428</Words>
  <Application>Microsoft Office PowerPoint</Application>
  <PresentationFormat>On-screen Show (4:3)</PresentationFormat>
  <Paragraphs>95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Office Theme</vt:lpstr>
      <vt:lpstr>Microsoft Equation 3.0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</dc:creator>
  <cp:lastModifiedBy>jrherman</cp:lastModifiedBy>
  <cp:revision>9</cp:revision>
  <dcterms:created xsi:type="dcterms:W3CDTF">2017-10-01T20:39:57Z</dcterms:created>
  <dcterms:modified xsi:type="dcterms:W3CDTF">2017-10-02T19:38:45Z</dcterms:modified>
</cp:coreProperties>
</file>