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90" r:id="rId3"/>
    <p:sldId id="258" r:id="rId4"/>
    <p:sldId id="259" r:id="rId5"/>
    <p:sldId id="263" r:id="rId6"/>
    <p:sldId id="261" r:id="rId7"/>
    <p:sldId id="260" r:id="rId8"/>
    <p:sldId id="264" r:id="rId9"/>
    <p:sldId id="297" r:id="rId10"/>
    <p:sldId id="265" r:id="rId11"/>
    <p:sldId id="266" r:id="rId12"/>
    <p:sldId id="267" r:id="rId13"/>
    <p:sldId id="268" r:id="rId14"/>
    <p:sldId id="269" r:id="rId15"/>
    <p:sldId id="298" r:id="rId16"/>
    <p:sldId id="271" r:id="rId17"/>
    <p:sldId id="272" r:id="rId18"/>
    <p:sldId id="273" r:id="rId19"/>
    <p:sldId id="274" r:id="rId20"/>
    <p:sldId id="289" r:id="rId21"/>
    <p:sldId id="275" r:id="rId22"/>
    <p:sldId id="291" r:id="rId23"/>
    <p:sldId id="281" r:id="rId24"/>
    <p:sldId id="282" r:id="rId25"/>
    <p:sldId id="292" r:id="rId26"/>
    <p:sldId id="293" r:id="rId27"/>
    <p:sldId id="296" r:id="rId28"/>
    <p:sldId id="294" r:id="rId29"/>
    <p:sldId id="295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72CE0-B5E9-414E-9072-A64339A8FBC3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D761A-0BAA-E84D-ADB1-3EFF46F6C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A12EE-0180-6F4F-84E3-0A3D0491A5DE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6A09A-D618-2641-9E3B-E2123A1BCFFF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6D79-50F9-E740-91C6-04F087048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Logo-nasa-800px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820" y="35276"/>
            <a:ext cx="889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77200" y="-25400"/>
            <a:ext cx="1078381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30.pd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d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df"/><Relationship Id="rId5" Type="http://schemas.openxmlformats.org/officeDocument/2006/relationships/image" Target="../media/image40.png"/><Relationship Id="rId6" Type="http://schemas.openxmlformats.org/officeDocument/2006/relationships/image" Target="../media/image41.pdf"/><Relationship Id="rId7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df"/><Relationship Id="rId4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Macintosh%20HD:Users:yuekuiyang:research:DSCOVR:ScienceTeam:Meetings-Local:STM0208-09-2016:Products.docx!OLE_LINK2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070" y="1134838"/>
            <a:ext cx="7717345" cy="81708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EPIC L2 Cloud Product Updates</a:t>
            </a:r>
            <a:endParaRPr lang="en-US" sz="2800" dirty="0" smtClean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667393" y="2205210"/>
            <a:ext cx="5903732" cy="14569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SimSun" charset="-122"/>
              </a:rPr>
              <a:t>Yuekui Yang</a:t>
            </a:r>
            <a:r>
              <a:rPr lang="en-US" dirty="0" smtClean="0">
                <a:latin typeface="Tahoma" pitchFamily="-107" charset="0"/>
                <a:ea typeface="SimSun" charset="-122"/>
              </a:rPr>
              <a:t> (GSFC)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ahoma" pitchFamily="-107" charset="0"/>
                <a:ea typeface="SimSun" charset="-122"/>
              </a:rPr>
              <a:t> </a:t>
            </a:r>
            <a:r>
              <a:rPr lang="en-US" dirty="0" smtClean="0">
                <a:latin typeface="Cambria" pitchFamily="-107" charset="0"/>
                <a:ea typeface="SimSun" charset="-122"/>
              </a:rPr>
              <a:t>Kerry </a:t>
            </a:r>
            <a:r>
              <a:rPr lang="en-US" dirty="0">
                <a:latin typeface="Cambria" pitchFamily="-107" charset="0"/>
                <a:ea typeface="SimSun" charset="-122"/>
              </a:rPr>
              <a:t>Meyer</a:t>
            </a:r>
            <a:r>
              <a:rPr lang="en-US" dirty="0" smtClean="0">
                <a:latin typeface="Cambria" pitchFamily="-107" charset="0"/>
                <a:ea typeface="SimSun" charset="-122"/>
              </a:rPr>
              <a:t>, Gala Wind, </a:t>
            </a:r>
            <a:r>
              <a:rPr lang="en-US" dirty="0" err="1" smtClean="0">
                <a:latin typeface="Cambria" pitchFamily="-107" charset="0"/>
                <a:ea typeface="SimSun" charset="-122"/>
              </a:rPr>
              <a:t>Qilong</a:t>
            </a:r>
            <a:r>
              <a:rPr lang="en-US" dirty="0" smtClean="0">
                <a:latin typeface="Cambria" pitchFamily="-107" charset="0"/>
                <a:ea typeface="SimSun" charset="-122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SimSun" charset="-122"/>
              </a:rPr>
              <a:t>Min, Anthony Davis,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Steven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Platnick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Cambria" pitchFamily="-107" charset="0"/>
                <a:ea typeface="Times New Roman" pitchFamily="-107" charset="0"/>
              </a:rPr>
              <a:t>, Daniel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Holdaway</a:t>
            </a:r>
            <a:endParaRPr lang="en-US" dirty="0" smtClean="0">
              <a:latin typeface="Cambria" pitchFamily="-107" charset="0"/>
              <a:ea typeface="Times New Roman" pitchFamily="-107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Alexei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Lyapustin</a:t>
            </a:r>
            <a:r>
              <a:rPr lang="en-US" dirty="0" smtClean="0">
                <a:latin typeface="Cambria" pitchFamily="-107" charset="0"/>
                <a:ea typeface="SimSun" charset="-122"/>
              </a:rPr>
              <a:t>,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Lazaros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Oreopoulos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,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Zhibo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 Zhang</a:t>
            </a:r>
            <a:endParaRPr lang="en-US" dirty="0" smtClean="0">
              <a:latin typeface="Times New Roman" pitchFamily="-107" charset="0"/>
              <a:ea typeface="Times New Roman" pitchFamily="-107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mbria" pitchFamily="-107" charset="0"/>
              <a:ea typeface="Times New Roman" pitchFamily="-107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latin typeface="Cambria" pitchFamily="-107" charset="0"/>
              <a:ea typeface="Times New Roman" pitchFamily="-107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Thanks to: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David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Duda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, Patrick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Minnis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, </a:t>
            </a:r>
            <a:r>
              <a:rPr lang="en-US" dirty="0" err="1" smtClean="0">
                <a:latin typeface="Cambria" pitchFamily="-107" charset="0"/>
                <a:ea typeface="Times New Roman" pitchFamily="-107" charset="0"/>
              </a:rPr>
              <a:t>Wenying</a:t>
            </a:r>
            <a:r>
              <a:rPr lang="en-US" dirty="0" smtClean="0">
                <a:latin typeface="Cambria" pitchFamily="-107" charset="0"/>
                <a:ea typeface="Times New Roman" pitchFamily="-107" charset="0"/>
              </a:rPr>
              <a:t> Su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4649" y="5255845"/>
            <a:ext cx="709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EPIC Science Team Meeting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03-04 October 2017 , Greenbelt, MD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1" y="202650"/>
            <a:ext cx="9067799" cy="658991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Mixed </a:t>
            </a:r>
            <a:r>
              <a:rPr lang="en-US" sz="2200" dirty="0" err="1" smtClean="0">
                <a:solidFill>
                  <a:srgbClr val="0000FF"/>
                </a:solidFill>
              </a:rPr>
              <a:t>Lambertian</a:t>
            </a:r>
            <a:r>
              <a:rPr lang="en-US" sz="2200" dirty="0" smtClean="0">
                <a:solidFill>
                  <a:srgbClr val="0000FF"/>
                </a:solidFill>
              </a:rPr>
              <a:t>-Equivalent Reflectivity (MLER) method</a:t>
            </a:r>
            <a:endParaRPr lang="en-US" sz="2200" dirty="0">
              <a:solidFill>
                <a:srgbClr val="0000FF"/>
              </a:solidFill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76200" y="2908388"/>
            <a:ext cx="5105400" cy="3590936"/>
            <a:chOff x="76200" y="2908388"/>
            <a:chExt cx="5105400" cy="3590937"/>
          </a:xfrm>
        </p:grpSpPr>
        <p:sp>
          <p:nvSpPr>
            <p:cNvPr id="7" name="TextBox 6"/>
            <p:cNvSpPr txBox="1"/>
            <p:nvPr/>
          </p:nvSpPr>
          <p:spPr>
            <a:xfrm>
              <a:off x="152400" y="4191001"/>
              <a:ext cx="3810000" cy="2308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FF0000"/>
                  </a:solidFill>
                  <a:latin typeface="Calibri"/>
                  <a:cs typeface="Calibri"/>
                </a:rPr>
                <a:t>Variables:</a:t>
              </a:r>
            </a:p>
            <a:p>
              <a:pPr marL="517525" indent="-517525"/>
              <a:r>
                <a:rPr lang="en-US" sz="1800" i="1" dirty="0" err="1" smtClean="0">
                  <a:latin typeface="Calibri"/>
                  <a:cs typeface="Calibri"/>
                </a:rPr>
                <a:t>R</a:t>
              </a:r>
              <a:r>
                <a:rPr lang="en-US" sz="1800" i="1" baseline="-25000" dirty="0" err="1" smtClean="0">
                  <a:latin typeface="Calibri"/>
                  <a:cs typeface="Calibri"/>
                </a:rPr>
                <a:t>abs</a:t>
              </a:r>
              <a:r>
                <a:rPr lang="en-US" sz="1800" i="1" dirty="0" smtClean="0">
                  <a:latin typeface="Calibri"/>
                  <a:cs typeface="Calibri"/>
                </a:rPr>
                <a:t>: absorption channel radiance</a:t>
              </a:r>
            </a:p>
            <a:p>
              <a:r>
                <a:rPr lang="en-US" sz="1800" i="1" dirty="0" err="1" smtClean="0">
                  <a:latin typeface="Calibri"/>
                  <a:cs typeface="Calibri"/>
                </a:rPr>
                <a:t>R</a:t>
              </a:r>
              <a:r>
                <a:rPr lang="en-US" sz="1800" i="1" baseline="-25000" dirty="0" err="1" smtClean="0">
                  <a:latin typeface="Calibri"/>
                  <a:cs typeface="Calibri"/>
                </a:rPr>
                <a:t>ref</a:t>
              </a:r>
              <a:r>
                <a:rPr lang="en-US" sz="1800" i="1" dirty="0" smtClean="0">
                  <a:latin typeface="Calibri"/>
                  <a:cs typeface="Calibri"/>
                </a:rPr>
                <a:t>: reference channel radiance</a:t>
              </a:r>
            </a:p>
            <a:p>
              <a:r>
                <a:rPr lang="en-US" sz="1800" i="1" dirty="0" smtClean="0">
                  <a:latin typeface="Calibri"/>
                  <a:cs typeface="Calibri"/>
                </a:rPr>
                <a:t>A</a:t>
              </a:r>
              <a:r>
                <a:rPr lang="en-US" sz="1800" i="1" baseline="-25000" dirty="0" smtClean="0">
                  <a:latin typeface="Calibri"/>
                  <a:cs typeface="Calibri"/>
                </a:rPr>
                <a:t>c</a:t>
              </a:r>
              <a:r>
                <a:rPr lang="en-US" sz="1800" i="1" dirty="0" smtClean="0">
                  <a:latin typeface="Calibri"/>
                  <a:cs typeface="Calibri"/>
                </a:rPr>
                <a:t>: cloud fraction </a:t>
              </a:r>
            </a:p>
            <a:p>
              <a:r>
                <a:rPr lang="en-US" sz="1800" i="1" dirty="0" err="1" smtClean="0">
                  <a:latin typeface="Calibri"/>
                  <a:cs typeface="Calibri"/>
                </a:rPr>
                <a:t>α</a:t>
              </a:r>
              <a:r>
                <a:rPr lang="en-US" sz="1800" i="1" baseline="-25000" dirty="0" err="1" smtClean="0">
                  <a:latin typeface="Calibri"/>
                  <a:cs typeface="Calibri"/>
                </a:rPr>
                <a:t>s</a:t>
              </a:r>
              <a:r>
                <a:rPr lang="en-US" sz="1800" i="1" dirty="0" smtClean="0">
                  <a:latin typeface="Calibri"/>
                  <a:cs typeface="Calibri"/>
                </a:rPr>
                <a:t>: surface </a:t>
              </a:r>
              <a:r>
                <a:rPr lang="en-US" sz="1800" i="1" dirty="0" err="1" smtClean="0">
                  <a:latin typeface="Calibri"/>
                  <a:cs typeface="Calibri"/>
                </a:rPr>
                <a:t>albedo</a:t>
              </a:r>
              <a:endParaRPr lang="en-US" sz="1800" i="1" baseline="-25000" dirty="0" smtClean="0">
                <a:latin typeface="Calibri"/>
                <a:cs typeface="Calibri"/>
              </a:endParaRPr>
            </a:p>
            <a:p>
              <a:r>
                <a:rPr lang="en-US" sz="1800" i="1" dirty="0" err="1" smtClean="0">
                  <a:latin typeface="Calibri"/>
                  <a:cs typeface="Calibri"/>
                </a:rPr>
                <a:t>α</a:t>
              </a:r>
              <a:r>
                <a:rPr lang="en-US" sz="1800" i="1" baseline="-25000" dirty="0" err="1">
                  <a:latin typeface="Calibri"/>
                  <a:cs typeface="Calibri"/>
                </a:rPr>
                <a:t>c</a:t>
              </a:r>
              <a:r>
                <a:rPr lang="en-US" sz="1800" i="1" dirty="0" smtClean="0">
                  <a:latin typeface="Calibri"/>
                  <a:cs typeface="Calibri"/>
                </a:rPr>
                <a:t>: cloud </a:t>
              </a:r>
              <a:r>
                <a:rPr lang="en-US" sz="1800" i="1" dirty="0" err="1" smtClean="0">
                  <a:latin typeface="Calibri"/>
                  <a:cs typeface="Calibri"/>
                </a:rPr>
                <a:t>albedo</a:t>
              </a:r>
              <a:endParaRPr lang="en-US" sz="1800" i="1" dirty="0" smtClean="0">
                <a:latin typeface="Calibri"/>
                <a:cs typeface="Calibri"/>
              </a:endParaRPr>
            </a:p>
            <a:p>
              <a:pPr marL="517525" indent="-517525"/>
              <a:r>
                <a:rPr lang="en-US" sz="1800" i="1" dirty="0" smtClean="0">
                  <a:latin typeface="Calibri"/>
                  <a:cs typeface="Calibri"/>
                </a:rPr>
                <a:t>T</a:t>
              </a:r>
              <a:r>
                <a:rPr lang="en-US" sz="1800" i="1" baseline="-25000" dirty="0" smtClean="0">
                  <a:latin typeface="Calibri"/>
                  <a:cs typeface="Calibri"/>
                </a:rPr>
                <a:t>abs</a:t>
              </a:r>
              <a:r>
                <a:rPr lang="en-US" sz="1800" i="1" dirty="0" smtClean="0">
                  <a:latin typeface="Calibri"/>
                  <a:cs typeface="Calibri"/>
                </a:rPr>
                <a:t> : absorption channel transmittance </a:t>
              </a:r>
            </a:p>
            <a:p>
              <a:pPr marL="517525" indent="-517525"/>
              <a:r>
                <a:rPr lang="en-US" sz="1800" i="1" dirty="0" err="1" smtClean="0">
                  <a:latin typeface="Calibri"/>
                  <a:cs typeface="Calibri"/>
                </a:rPr>
                <a:t>T</a:t>
              </a:r>
              <a:r>
                <a:rPr lang="en-US" sz="1800" i="1" baseline="-25000" dirty="0" err="1" smtClean="0">
                  <a:latin typeface="Calibri"/>
                  <a:cs typeface="Calibri"/>
                </a:rPr>
                <a:t>ref</a:t>
              </a:r>
              <a:r>
                <a:rPr lang="en-US" sz="1800" i="1" dirty="0" smtClean="0">
                  <a:latin typeface="Calibri"/>
                  <a:cs typeface="Calibri"/>
                </a:rPr>
                <a:t> : absorption channel transmittance </a:t>
              </a:r>
            </a:p>
          </p:txBody>
        </p:sp>
        <p:graphicFrame>
          <p:nvGraphicFramePr>
            <p:cNvPr id="41992" name="Object 8"/>
            <p:cNvGraphicFramePr>
              <a:graphicFrameLocks noChangeAspect="1"/>
            </p:cNvGraphicFramePr>
            <p:nvPr/>
          </p:nvGraphicFramePr>
          <p:xfrm>
            <a:off x="85725" y="2908388"/>
            <a:ext cx="5095875" cy="336462"/>
          </p:xfrm>
          <a:graphic>
            <a:graphicData uri="http://schemas.openxmlformats.org/presentationml/2006/ole">
              <p:oleObj spid="_x0000_s24578" name="Equation" r:id="rId3" imgW="3162300" imgH="177800" progId="Equation.3">
                <p:embed/>
              </p:oleObj>
            </a:graphicData>
          </a:graphic>
        </p:graphicFrame>
        <p:graphicFrame>
          <p:nvGraphicFramePr>
            <p:cNvPr id="41993" name="Object 9"/>
            <p:cNvGraphicFramePr>
              <a:graphicFrameLocks noChangeAspect="1"/>
            </p:cNvGraphicFramePr>
            <p:nvPr/>
          </p:nvGraphicFramePr>
          <p:xfrm>
            <a:off x="76200" y="3443590"/>
            <a:ext cx="4851175" cy="383872"/>
          </p:xfrm>
          <a:graphic>
            <a:graphicData uri="http://schemas.openxmlformats.org/presentationml/2006/ole">
              <p:oleObj spid="_x0000_s24579" name="Equation" r:id="rId4" imgW="3149600" imgH="203200" progId="Equation.3">
                <p:embed/>
              </p:oleObj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152400" y="11430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200" dirty="0" smtClean="0">
                <a:latin typeface="+mj-lt"/>
              </a:rPr>
              <a:t>A pixel contains two </a:t>
            </a:r>
            <a:r>
              <a:rPr lang="en-US" sz="2200" dirty="0" err="1" smtClean="0">
                <a:latin typeface="+mj-lt"/>
              </a:rPr>
              <a:t>Lambertian</a:t>
            </a:r>
            <a:r>
              <a:rPr lang="en-US" sz="2200" dirty="0" smtClean="0">
                <a:latin typeface="+mj-lt"/>
              </a:rPr>
              <a:t> reflectors, the surface and the cloud;</a:t>
            </a:r>
          </a:p>
          <a:p>
            <a:pPr marL="342900" indent="-342900">
              <a:buAutoNum type="arabicParenBoth"/>
            </a:pPr>
            <a:r>
              <a:rPr lang="en-US" sz="2200" dirty="0" smtClean="0">
                <a:latin typeface="+mj-lt"/>
              </a:rPr>
              <a:t>Clouds are opaque; no photon penetration and transmission considered.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6699" y="4674451"/>
            <a:ext cx="47073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  <a:latin typeface="+mj-lt"/>
              </a:rPr>
              <a:t>Two cloud effective pressure sets, one for A-band and the other for B-band, are retrieved by solving the equations through iteration.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5486400" y="850612"/>
            <a:ext cx="3352800" cy="3050711"/>
            <a:chOff x="568020" y="2053754"/>
            <a:chExt cx="3352800" cy="3050711"/>
          </a:xfrm>
        </p:grpSpPr>
        <p:pic>
          <p:nvPicPr>
            <p:cNvPr id="12" name="Picture 11" descr="Screen Shot 2014-06-21 at 6.35.22 PM.png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8020" y="2053754"/>
              <a:ext cx="33528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68020" y="4181135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Mixed </a:t>
              </a:r>
              <a:r>
                <a:rPr lang="en-US" dirty="0" err="1" smtClean="0"/>
                <a:t>Lambertian</a:t>
              </a:r>
              <a:r>
                <a:rPr lang="en-US" dirty="0" smtClean="0"/>
                <a:t> Equivalent Reflectivity (MLER)  Model, e.g. </a:t>
              </a:r>
              <a:r>
                <a:rPr lang="en-US" i="1" dirty="0" err="1" smtClean="0"/>
                <a:t>Koelemeijer</a:t>
              </a:r>
              <a:r>
                <a:rPr lang="en-US" i="1" dirty="0" smtClean="0"/>
                <a:t> et al. 2001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K_plot.MODIS.Ice_ACOL.Cox-Munk.ws7.066.2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710" y="914400"/>
            <a:ext cx="4393692" cy="4393692"/>
          </a:xfrm>
          <a:prstGeom prst="rect">
            <a:avLst/>
          </a:prstGeom>
        </p:spPr>
      </p:pic>
      <p:pic>
        <p:nvPicPr>
          <p:cNvPr id="19" name="Picture 18" descr="NK_plot.MODIS.Water.Cox-Munk.ws7.066.2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4393692" cy="4393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895049" cy="76683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3. Cloud Optical Thickness Retrieval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660679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+mj-lt"/>
              </a:rPr>
              <a:t>EPIC cloud optical thickness retrieval adopts a single channel method assuming a fixed effective radius.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Uncertainties due to Single-Channel Retrieval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89432" y="1765862"/>
            <a:ext cx="4747971" cy="4380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715505"/>
            <a:ext cx="2848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Myriad Pro" charset="0"/>
                <a:ea typeface="Myriad Pro" charset="0"/>
                <a:cs typeface="Myriad Pro" charset="0"/>
              </a:rPr>
              <a:t>Distribution of single-channel COT retrieval errors </a:t>
            </a:r>
            <a:r>
              <a:rPr lang="en-US" sz="2200" dirty="0" err="1" smtClean="0">
                <a:latin typeface="Myriad Pro" charset="0"/>
                <a:ea typeface="Myriad Pro" charset="0"/>
                <a:cs typeface="Myriad Pro" charset="0"/>
              </a:rPr>
              <a:t>w.r.t</a:t>
            </a:r>
            <a:r>
              <a:rPr lang="en-US" sz="2200" dirty="0" smtClean="0">
                <a:latin typeface="Myriad Pro" charset="0"/>
                <a:ea typeface="Myriad Pro" charset="0"/>
                <a:cs typeface="Myriad Pro" charset="0"/>
              </a:rPr>
              <a:t>. two-channel COT-CER retrievals.</a:t>
            </a:r>
            <a:endParaRPr lang="en-US" sz="22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95909"/>
            <a:ext cx="286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Meyer, Yang and </a:t>
            </a:r>
            <a:r>
              <a:rPr lang="en-US" b="1" i="1" dirty="0" err="1" smtClean="0">
                <a:solidFill>
                  <a:srgbClr val="0000FF"/>
                </a:solidFill>
              </a:rPr>
              <a:t>Platnick</a:t>
            </a:r>
            <a:r>
              <a:rPr lang="en-US" b="1" i="1" dirty="0" smtClean="0">
                <a:solidFill>
                  <a:srgbClr val="0000FF"/>
                </a:solidFill>
              </a:rPr>
              <a:t>, 2016, AMT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Example: first granule from the production line (from 08GMT 08/18/2016)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 descr="epic_RGB_201608180824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1" y="1599586"/>
            <a:ext cx="4294973" cy="4294973"/>
          </a:xfrm>
          <a:prstGeom prst="rect">
            <a:avLst/>
          </a:prstGeom>
        </p:spPr>
      </p:pic>
      <p:pic>
        <p:nvPicPr>
          <p:cNvPr id="5" name="Picture 4" descr="Screen Shot 2017-10-02 at 3.05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684" y="1603489"/>
            <a:ext cx="4248457" cy="5254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Cloud effective pressure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10-02 at 3.17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06" y="1386550"/>
            <a:ext cx="4519893" cy="5471449"/>
          </a:xfrm>
          <a:prstGeom prst="rect">
            <a:avLst/>
          </a:prstGeom>
        </p:spPr>
      </p:pic>
      <p:pic>
        <p:nvPicPr>
          <p:cNvPr id="5" name="Picture 4" descr="Screen Shot 2017-10-02 at 3.16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4498391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A-band </a:t>
            </a:r>
            <a:r>
              <a:rPr lang="en-US" sz="3600" dirty="0" err="1" smtClean="0">
                <a:solidFill>
                  <a:srgbClr val="0000FF"/>
                </a:solidFill>
              </a:rPr>
              <a:t>vs</a:t>
            </a:r>
            <a:r>
              <a:rPr lang="en-US" sz="3600" dirty="0" smtClean="0">
                <a:solidFill>
                  <a:srgbClr val="0000FF"/>
                </a:solidFill>
              </a:rPr>
              <a:t> B-band pressure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10-02 at 3.42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37" y="1587226"/>
            <a:ext cx="6929321" cy="5258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Cloud optical thickness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10-02 at 3.22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578"/>
            <a:ext cx="4459306" cy="5385421"/>
          </a:xfrm>
          <a:prstGeom prst="rect">
            <a:avLst/>
          </a:prstGeom>
        </p:spPr>
      </p:pic>
      <p:pic>
        <p:nvPicPr>
          <p:cNvPr id="5" name="Picture 4" descr="Screen Shot 2017-10-02 at 3.22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381" y="1472578"/>
            <a:ext cx="4446620" cy="538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COT retrieval ice </a:t>
            </a:r>
            <a:r>
              <a:rPr lang="en-US" sz="3600" dirty="0" err="1" smtClean="0">
                <a:solidFill>
                  <a:srgbClr val="0000FF"/>
                </a:solidFill>
              </a:rPr>
              <a:t>vs</a:t>
            </a:r>
            <a:r>
              <a:rPr lang="en-US" sz="3600" dirty="0" smtClean="0">
                <a:solidFill>
                  <a:srgbClr val="0000FF"/>
                </a:solidFill>
              </a:rPr>
              <a:t> liquid phase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7-10-02 at 5.00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61" y="1451292"/>
            <a:ext cx="6593714" cy="497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510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Most likely cloud phase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10-02 at 4.24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364" y="1279740"/>
            <a:ext cx="4462778" cy="5467221"/>
          </a:xfrm>
          <a:prstGeom prst="rect">
            <a:avLst/>
          </a:prstGeom>
        </p:spPr>
      </p:pic>
      <p:pic>
        <p:nvPicPr>
          <p:cNvPr id="5" name="Picture 4" descr="epic_RGB_201608180824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3" y="1279740"/>
            <a:ext cx="4478111" cy="4478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6580" y="5757851"/>
            <a:ext cx="274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Clr     Liq    Ice     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74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Comparison with Langley Composites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615" y="1663840"/>
            <a:ext cx="78711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The Langley multi-sensor composites are produced by </a:t>
            </a:r>
            <a:r>
              <a:rPr lang="en-US" sz="2600" dirty="0" err="1" smtClean="0"/>
              <a:t>reprojecting</a:t>
            </a:r>
            <a:r>
              <a:rPr lang="en-US" sz="2600" dirty="0" smtClean="0"/>
              <a:t> GEO/LEO results (such as AVHRR, MODIS and GOES) onto the EPIC grids.</a:t>
            </a:r>
          </a:p>
          <a:p>
            <a:endParaRPr lang="en-US" sz="2600" dirty="0" smtClean="0"/>
          </a:p>
          <a:p>
            <a:r>
              <a:rPr lang="en-US" sz="2600" dirty="0" smtClean="0"/>
              <a:t>This dataset provides an independent source for EPIC cloud product verification.</a:t>
            </a:r>
          </a:p>
          <a:p>
            <a:r>
              <a:rPr lang="en-US" sz="2600" dirty="0" smtClean="0"/>
              <a:t>   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Cloud Product System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0885" y="3462529"/>
            <a:ext cx="1889568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Cloud Mask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8853" y="3462529"/>
            <a:ext cx="2027621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Cloud Optical Thickness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7132" y="3462529"/>
            <a:ext cx="1882216" cy="631283"/>
          </a:xfrm>
          <a:prstGeom prst="rect">
            <a:avLst/>
          </a:prstGeom>
          <a:solidFill>
            <a:srgbClr val="FF8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Effective Height/Pressure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4943" y="1792208"/>
            <a:ext cx="2132490" cy="779181"/>
          </a:xfrm>
          <a:prstGeom prst="rect">
            <a:avLst/>
          </a:prstGeom>
          <a:solidFill>
            <a:srgbClr val="CCFFCC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EPIC L1B Products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615316" y="2875731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3180074"/>
            <a:ext cx="8387416" cy="1588"/>
          </a:xfrm>
          <a:prstGeom prst="line">
            <a:avLst/>
          </a:prstGeom>
          <a:ln w="38100" cmpd="dbl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32765" y="1792208"/>
            <a:ext cx="2132490" cy="779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Ancillary Data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973716" y="2894585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7140" y="4348983"/>
            <a:ext cx="8387416" cy="1588"/>
          </a:xfrm>
          <a:prstGeom prst="line">
            <a:avLst/>
          </a:prstGeom>
          <a:ln w="38100" cmpd="dbl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181888" y="4654120"/>
            <a:ext cx="608685" cy="1588"/>
          </a:xfrm>
          <a:prstGeom prst="straightConnector1">
            <a:avLst/>
          </a:prstGeom>
          <a:ln>
            <a:solidFill>
              <a:srgbClr val="008000"/>
            </a:solidFill>
            <a:tailEnd type="arrow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Direct Access Storage 33"/>
          <p:cNvSpPr/>
          <p:nvPr/>
        </p:nvSpPr>
        <p:spPr>
          <a:xfrm>
            <a:off x="3168848" y="4959258"/>
            <a:ext cx="2655871" cy="807448"/>
          </a:xfrm>
          <a:prstGeom prst="flowChartMagneticDrum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EPIC L2 Cloud Products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68" y="196890"/>
            <a:ext cx="7451267" cy="10731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large portion of the EPIC pixels are partially cloudy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99222" y="1661445"/>
            <a:ext cx="4572000" cy="3657600"/>
          </a:xfrm>
          <a:prstGeom prst="rect">
            <a:avLst/>
          </a:prstGeom>
        </p:spPr>
      </p:pic>
      <p:pic>
        <p:nvPicPr>
          <p:cNvPr id="5" name="Picture 4" descr="Screen Shot 2017-09-29 at 10.03.5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3" y="1386667"/>
            <a:ext cx="4335256" cy="5084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9417" y="5494175"/>
            <a:ext cx="3628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How cloudy is cloudy?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503"/>
            <a:ext cx="8229600" cy="7142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Comparison on global statistics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09621" y="1600199"/>
            <a:ext cx="5434379" cy="4347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482" y="2662430"/>
            <a:ext cx="3252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EPIC cloud mask can generally pick up pixels that are 30% to 50% cloudy.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280940" y="2588564"/>
            <a:ext cx="3640095" cy="4269435"/>
            <a:chOff x="5280940" y="2588564"/>
            <a:chExt cx="3640095" cy="4269435"/>
          </a:xfrm>
        </p:grpSpPr>
        <p:pic>
          <p:nvPicPr>
            <p:cNvPr id="7" name="Picture 6" descr="Screen Shot 2017-09-29 at 10.03.57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0940" y="2588564"/>
              <a:ext cx="3640095" cy="42694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528412" y="5632794"/>
              <a:ext cx="1469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Composite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936" y="4236715"/>
            <a:ext cx="1808005" cy="35553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One complicated case in the day: 08 GMT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3" name="Picture 2" descr="epic_RGB_201509050833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26" y="0"/>
            <a:ext cx="3402945" cy="3402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59358" y="128434"/>
            <a:ext cx="2561677" cy="204934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2" name="Group 11"/>
          <p:cNvGrpSpPr/>
          <p:nvPr/>
        </p:nvGrpSpPr>
        <p:grpSpPr>
          <a:xfrm>
            <a:off x="0" y="2588565"/>
            <a:ext cx="3472936" cy="4269435"/>
            <a:chOff x="0" y="2588565"/>
            <a:chExt cx="3472936" cy="4269435"/>
          </a:xfrm>
        </p:grpSpPr>
        <p:pic>
          <p:nvPicPr>
            <p:cNvPr id="6" name="Picture 5" descr="Screen Shot 2017-09-29 at 11.52.36 A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88565"/>
              <a:ext cx="3472936" cy="42694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1574" y="5632794"/>
              <a:ext cx="1769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EPIC Cloud Mask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6022" y="96950"/>
            <a:ext cx="2890729" cy="231258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216" y="274638"/>
            <a:ext cx="6970089" cy="59791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Overland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8989" y="467528"/>
            <a:ext cx="8475109" cy="2644988"/>
            <a:chOff x="348989" y="467528"/>
            <a:chExt cx="8475109" cy="26449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48989" y="467528"/>
              <a:ext cx="3264465" cy="261157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517863" y="467528"/>
              <a:ext cx="3306235" cy="26449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1" name="Group 10"/>
          <p:cNvGrpSpPr/>
          <p:nvPr/>
        </p:nvGrpSpPr>
        <p:grpSpPr>
          <a:xfrm>
            <a:off x="422786" y="2918195"/>
            <a:ext cx="3212523" cy="3903193"/>
            <a:chOff x="636054" y="2918195"/>
            <a:chExt cx="3212523" cy="3903193"/>
          </a:xfrm>
        </p:grpSpPr>
        <p:pic>
          <p:nvPicPr>
            <p:cNvPr id="4" name="Picture 3" descr="Screen Shot 2017-09-29 at 12.12.13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054" y="2918195"/>
              <a:ext cx="3212523" cy="39031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07192" y="5632794"/>
              <a:ext cx="1769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EPIC Cloud Mask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05110" y="2939556"/>
            <a:ext cx="3306234" cy="3881832"/>
            <a:chOff x="5779602" y="2939556"/>
            <a:chExt cx="3306234" cy="3881832"/>
          </a:xfrm>
        </p:grpSpPr>
        <p:pic>
          <p:nvPicPr>
            <p:cNvPr id="5" name="Picture 4" descr="Screen Shot 2017-09-29 at 12.12.02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9602" y="2939556"/>
              <a:ext cx="3306234" cy="38818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06478" y="5632794"/>
              <a:ext cx="1469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Composite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514" y="145425"/>
            <a:ext cx="7327216" cy="510657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Over Ocean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7-09-29 at 1.35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62" y="2558050"/>
            <a:ext cx="3530853" cy="4299949"/>
          </a:xfrm>
          <a:prstGeom prst="rect">
            <a:avLst/>
          </a:prstGeom>
        </p:spPr>
      </p:pic>
      <p:pic>
        <p:nvPicPr>
          <p:cNvPr id="7" name="Picture 6" descr="Screen Shot 2017-09-29 at 1.35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532" y="2558050"/>
            <a:ext cx="3658774" cy="42999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0224" y="31640"/>
            <a:ext cx="8659283" cy="2821800"/>
            <a:chOff x="310224" y="31640"/>
            <a:chExt cx="8659283" cy="2821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10224" y="31640"/>
              <a:ext cx="3389315" cy="27114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580192" y="141988"/>
              <a:ext cx="3389315" cy="271145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TextBox 9"/>
          <p:cNvSpPr txBox="1"/>
          <p:nvPr/>
        </p:nvSpPr>
        <p:spPr>
          <a:xfrm>
            <a:off x="1048514" y="5632794"/>
            <a:ext cx="176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EPIC Cloud Mask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6478" y="5632794"/>
            <a:ext cx="146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Composite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Difficulties in cloud detection over ice/snow </a:t>
            </a:r>
            <a:endParaRPr lang="en-US" sz="2800" dirty="0"/>
          </a:p>
        </p:txBody>
      </p:sp>
      <p:pic>
        <p:nvPicPr>
          <p:cNvPr id="4" name="Picture 3" descr="Screen Shot 2016-06-21 at 2.24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304" y="1865954"/>
            <a:ext cx="4530694" cy="2253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5267" y="1390026"/>
            <a:ext cx="500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EPIC image time: 12/29/2015 18:27 GMT</a:t>
            </a:r>
            <a:endParaRPr lang="en-US" sz="2200" dirty="0"/>
          </a:p>
        </p:txBody>
      </p:sp>
      <p:grpSp>
        <p:nvGrpSpPr>
          <p:cNvPr id="3" name="Group 12"/>
          <p:cNvGrpSpPr/>
          <p:nvPr/>
        </p:nvGrpSpPr>
        <p:grpSpPr>
          <a:xfrm>
            <a:off x="283752" y="1624106"/>
            <a:ext cx="7187086" cy="5185914"/>
            <a:chOff x="283752" y="1624106"/>
            <a:chExt cx="7187086" cy="5185914"/>
          </a:xfrm>
        </p:grpSpPr>
        <p:grpSp>
          <p:nvGrpSpPr>
            <p:cNvPr id="9" name="Group 10"/>
            <p:cNvGrpSpPr/>
            <p:nvPr/>
          </p:nvGrpSpPr>
          <p:grpSpPr>
            <a:xfrm>
              <a:off x="283752" y="1624106"/>
              <a:ext cx="7187086" cy="5185914"/>
              <a:chOff x="283752" y="1624106"/>
              <a:chExt cx="7187086" cy="518591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752" y="1624106"/>
                <a:ext cx="3458979" cy="518591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6449" y="4335985"/>
                <a:ext cx="2274389" cy="2274389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rot="10800000">
                <a:off x="3742731" y="5012200"/>
                <a:ext cx="1453718" cy="460980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740952" y="4703739"/>
              <a:ext cx="24456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Aqua MODIS time: 19:00 to 19:05 GMT</a:t>
              </a:r>
              <a:endParaRPr lang="en-US" sz="2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refl2_721.A2015363190000-2015363190500.2k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4" y="1624106"/>
            <a:ext cx="3458979" cy="51859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562" y="3786852"/>
            <a:ext cx="3062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0.47, 1.6, 2.1 µ</a:t>
            </a:r>
            <a:r>
              <a:rPr lang="en-US" sz="2200" dirty="0" err="1" smtClean="0"/>
              <a:t>m</a:t>
            </a:r>
            <a:r>
              <a:rPr lang="en-US" sz="2200" dirty="0" smtClean="0"/>
              <a:t> as RGB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Difficulties in cloud detection over ice/snow </a:t>
            </a:r>
            <a:endParaRPr lang="en-US" sz="2800" dirty="0"/>
          </a:p>
        </p:txBody>
      </p:sp>
      <p:pic>
        <p:nvPicPr>
          <p:cNvPr id="4" name="Picture 3" descr="Screen Shot 2016-06-21 at 2.24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04" y="1865954"/>
            <a:ext cx="4530694" cy="2253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6449" y="1417638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EPIC image time: 18:27 GMT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40952" y="4703739"/>
            <a:ext cx="2445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Aqua MODIS time: 19:00 to 19:05 GMT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449" y="4335985"/>
            <a:ext cx="2274389" cy="227438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>
            <a:off x="3742731" y="5012200"/>
            <a:ext cx="1453718" cy="46098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6128" y="3031871"/>
            <a:ext cx="3285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But</a:t>
            </a:r>
          </a:p>
          <a:p>
            <a:r>
              <a:rPr lang="en-US" sz="2200" dirty="0" smtClean="0"/>
              <a:t>MODIS has SWIR channels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20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signal in EPIC A-band over different surface types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08" y="1600199"/>
            <a:ext cx="6242376" cy="4993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signal in EPIC A- and B-bands over ice/snow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9" name="Picture 8" descr="Screen Shot 2016-07-02 at 9.25.00 PM.png"/>
          <p:cNvPicPr>
            <a:picLocks noChangeAspect="1"/>
          </p:cNvPicPr>
          <p:nvPr/>
        </p:nvPicPr>
        <p:blipFill>
          <a:blip r:embed="rId2"/>
          <a:srcRect t="4068"/>
          <a:stretch>
            <a:fillRect/>
          </a:stretch>
        </p:blipFill>
        <p:spPr>
          <a:xfrm>
            <a:off x="293101" y="1715105"/>
            <a:ext cx="4034071" cy="2133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288" y="1284217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A-band Ratio</a:t>
            </a:r>
            <a:endParaRPr lang="en-US" sz="2200" dirty="0"/>
          </a:p>
        </p:txBody>
      </p:sp>
      <p:pic>
        <p:nvPicPr>
          <p:cNvPr id="11" name="Picture 10" descr="Screen Shot 2016-07-02 at 9.27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" y="3849014"/>
            <a:ext cx="4436143" cy="730866"/>
          </a:xfrm>
          <a:prstGeom prst="rect">
            <a:avLst/>
          </a:prstGeom>
        </p:spPr>
      </p:pic>
      <p:pic>
        <p:nvPicPr>
          <p:cNvPr id="12" name="Picture 11" descr="Screen Shot 2016-06-21 at 1.22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4" y="4694573"/>
            <a:ext cx="4488304" cy="2163427"/>
          </a:xfrm>
          <a:prstGeom prst="rect">
            <a:avLst/>
          </a:prstGeom>
        </p:spPr>
      </p:pic>
      <p:pic>
        <p:nvPicPr>
          <p:cNvPr id="13" name="Picture 12" descr="Screen Shot 2016-07-02 at 9.31.0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840" y="3818058"/>
            <a:ext cx="4601648" cy="761821"/>
          </a:xfrm>
          <a:prstGeom prst="rect">
            <a:avLst/>
          </a:prstGeom>
        </p:spPr>
      </p:pic>
      <p:pic>
        <p:nvPicPr>
          <p:cNvPr id="14" name="Picture 13" descr="Screen Shot 2016-06-22 at 5.04.4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039" y="4694573"/>
            <a:ext cx="4284377" cy="2042373"/>
          </a:xfrm>
          <a:prstGeom prst="rect">
            <a:avLst/>
          </a:prstGeom>
        </p:spPr>
      </p:pic>
      <p:pic>
        <p:nvPicPr>
          <p:cNvPr id="15" name="Picture 14" descr="Screen Shot 2016-07-02 at 9.34.3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335" y="1715105"/>
            <a:ext cx="4080561" cy="21733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47272" y="1284217"/>
            <a:ext cx="3490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B-band Ratio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6-07-02 at 10.04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264" y="3893244"/>
            <a:ext cx="3286487" cy="849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8460"/>
            <a:ext cx="8229600" cy="52875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Mask Using EPIC Oxygen A- and B-bands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6-06-24 at 5.05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94" y="1336578"/>
            <a:ext cx="4932415" cy="2556434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0" y="132100"/>
            <a:ext cx="8914296" cy="6725900"/>
            <a:chOff x="0" y="132100"/>
            <a:chExt cx="8914296" cy="6725900"/>
          </a:xfrm>
        </p:grpSpPr>
        <p:grpSp>
          <p:nvGrpSpPr>
            <p:cNvPr id="7" name="Group 18"/>
            <p:cNvGrpSpPr/>
            <p:nvPr/>
          </p:nvGrpSpPr>
          <p:grpSpPr>
            <a:xfrm>
              <a:off x="0" y="132100"/>
              <a:ext cx="8914296" cy="6725900"/>
              <a:chOff x="0" y="132100"/>
              <a:chExt cx="8914296" cy="6725900"/>
            </a:xfrm>
          </p:grpSpPr>
          <p:grpSp>
            <p:nvGrpSpPr>
              <p:cNvPr id="10" name="Group 17"/>
              <p:cNvGrpSpPr/>
              <p:nvPr/>
            </p:nvGrpSpPr>
            <p:grpSpPr>
              <a:xfrm>
                <a:off x="0" y="132100"/>
                <a:ext cx="7610667" cy="6725900"/>
                <a:chOff x="0" y="132100"/>
                <a:chExt cx="7610667" cy="6725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132100"/>
                  <a:ext cx="1143000" cy="1143000"/>
                </a:xfrm>
                <a:prstGeom prst="rect">
                  <a:avLst/>
                </a:prstGeom>
              </p:spPr>
            </p:pic>
            <p:grpSp>
              <p:nvGrpSpPr>
                <p:cNvPr id="11" name="Group 15"/>
                <p:cNvGrpSpPr/>
                <p:nvPr/>
              </p:nvGrpSpPr>
              <p:grpSpPr>
                <a:xfrm>
                  <a:off x="0" y="1417638"/>
                  <a:ext cx="7610667" cy="5440362"/>
                  <a:chOff x="0" y="1417638"/>
                  <a:chExt cx="7610667" cy="5440362"/>
                </a:xfrm>
              </p:grpSpPr>
              <p:pic>
                <p:nvPicPr>
                  <p:cNvPr id="4" name="Picture 3" descr="crefl2_721.A2015363190000-2015363190500.2km.jp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1417638"/>
                    <a:ext cx="3628694" cy="5440362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/>
                  <p:cNvSpPr/>
                  <p:nvPr/>
                </p:nvSpPr>
                <p:spPr>
                  <a:xfrm>
                    <a:off x="0" y="1417638"/>
                    <a:ext cx="1827180" cy="2637726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6962730" y="1586568"/>
                    <a:ext cx="647937" cy="764519"/>
                  </a:xfrm>
                  <a:prstGeom prst="rect">
                    <a:avLst/>
                  </a:prstGeom>
                  <a:noFill/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 flipV="1">
                    <a:off x="1827180" y="1762282"/>
                    <a:ext cx="5135550" cy="58880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" name="Picture 12" descr="Screen Shot 2016-06-24 at 6.01.41 PM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065504" y="4838839"/>
                    <a:ext cx="1846576" cy="1980524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Straight Arrow Connector 16"/>
                  <p:cNvCxnSpPr/>
                  <p:nvPr/>
                </p:nvCxnSpPr>
                <p:spPr>
                  <a:xfrm>
                    <a:off x="1143000" y="3200616"/>
                    <a:ext cx="3621384" cy="27032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" name="TextBox 13"/>
              <p:cNvSpPr txBox="1"/>
              <p:nvPr/>
            </p:nvSpPr>
            <p:spPr>
              <a:xfrm>
                <a:off x="457200" y="4703739"/>
                <a:ext cx="24456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MODIS time: 19:00 to 19:05 GMT</a:t>
                </a:r>
                <a:endParaRPr lang="en-US" sz="22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86900" y="5000959"/>
                <a:ext cx="26273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EPIC time: 18:27 GMT</a:t>
                </a:r>
                <a:endParaRPr lang="en-US" sz="2200" dirty="0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H="1">
              <a:off x="5687606" y="2351087"/>
              <a:ext cx="1275124" cy="24877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1" name="TextBox 5"/>
          <p:cNvSpPr txBox="1">
            <a:spLocks noChangeArrowheads="1"/>
          </p:cNvSpPr>
          <p:nvPr/>
        </p:nvSpPr>
        <p:spPr bwMode="auto">
          <a:xfrm>
            <a:off x="1693401" y="292967"/>
            <a:ext cx="5080203" cy="10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EPIC Channels Currently Used for Cloud Products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6002" y="1457767"/>
          <a:ext cx="7315200" cy="5181600"/>
        </p:xfrm>
        <a:graphic>
          <a:graphicData uri="http://schemas.openxmlformats.org/drawingml/2006/table">
            <a:tbl>
              <a:tblPr/>
              <a:tblGrid>
                <a:gridCol w="1567354"/>
                <a:gridCol w="1305692"/>
                <a:gridCol w="4442154"/>
              </a:tblGrid>
              <a:tr h="76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 Proportional BT" charset="2"/>
                          <a:ea typeface="Times New Roman" charset="0"/>
                          <a:cs typeface="Times New Roman" charset="0"/>
                        </a:rPr>
                        <a:t>l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 Proportional BT" charset="2"/>
                          <a:ea typeface="Times New Roman" charset="0"/>
                          <a:cs typeface="Times New Roman" charset="0"/>
                        </a:rPr>
                        <a:t>Dl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FWHM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Purpose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317.5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325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340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Ozone,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8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388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Clouds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443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24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551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±1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 Vegetation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648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680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±0.4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Aerosols, Vegetation,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Clouds,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B-Band Reference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687.75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0.8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B-Band Cloud Height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764.0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A-Band Cloud Height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09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779.5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±0.4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 A-Band  Reference,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Calibri" charset="0"/>
                          <a:cs typeface="Calibri" charset="0"/>
                        </a:rPr>
                        <a:t>Vegetation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9-30 at 5.43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43" y="2138442"/>
            <a:ext cx="5479613" cy="3035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572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0000FF"/>
                </a:solidFill>
              </a:rPr>
              <a:t>Cloud height comparison</a:t>
            </a:r>
            <a:endParaRPr lang="en-US" sz="3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5100" y="1441370"/>
            <a:ext cx="4816992" cy="70788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   </a:t>
            </a:r>
            <a:r>
              <a:rPr lang="en-US" sz="2000" dirty="0" smtClean="0"/>
              <a:t>A-band Pressure (mean: 658 </a:t>
            </a:r>
            <a:r>
              <a:rPr lang="en-US" sz="2000" dirty="0" err="1" smtClean="0"/>
              <a:t>mb</a:t>
            </a:r>
            <a:r>
              <a:rPr lang="en-US" sz="2000" dirty="0" smtClean="0"/>
              <a:t>)</a:t>
            </a:r>
            <a:endParaRPr lang="en-US" sz="2000" dirty="0" smtClean="0">
              <a:latin typeface="ＭＳ ゴシック"/>
              <a:ea typeface="ＭＳ ゴシック"/>
              <a:cs typeface="ＭＳ ゴシック"/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*        Langley Composite </a:t>
            </a:r>
            <a:r>
              <a:rPr lang="en-US" sz="2000" dirty="0" smtClean="0"/>
              <a:t> (mean: 645 </a:t>
            </a:r>
            <a:r>
              <a:rPr lang="en-US" sz="2000" dirty="0" err="1" smtClean="0"/>
              <a:t>mb</a:t>
            </a:r>
            <a:r>
              <a:rPr lang="en-US" sz="2000" dirty="0" smtClean="0"/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2457" y="5254689"/>
            <a:ext cx="505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height comparison between EPIC A-band retrieval and the composite along Line 1100 (middle of image)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8488" y="1661602"/>
            <a:ext cx="3762680" cy="4885749"/>
            <a:chOff x="128488" y="1661602"/>
            <a:chExt cx="3762680" cy="4885749"/>
          </a:xfrm>
        </p:grpSpPr>
        <p:grpSp>
          <p:nvGrpSpPr>
            <p:cNvPr id="11" name="Group 10"/>
            <p:cNvGrpSpPr/>
            <p:nvPr/>
          </p:nvGrpSpPr>
          <p:grpSpPr>
            <a:xfrm>
              <a:off x="128488" y="1661602"/>
              <a:ext cx="3762680" cy="4264688"/>
              <a:chOff x="128488" y="1661602"/>
              <a:chExt cx="3762680" cy="426468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28488" y="1661602"/>
                <a:ext cx="3762680" cy="4264688"/>
                <a:chOff x="76200" y="1675112"/>
                <a:chExt cx="3762680" cy="426468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mc:AlternateContent xmlns:ma="http://schemas.microsoft.com/office/mac/drawingml/2008/main">
                <mc:Choice Requires="ma">
                  <p:blipFill>
                    <a:blip r:embed="rId3"/>
                    <a:stretch>
                      <a:fillRect/>
                    </a:stretch>
                  </p:blipFill>
                </mc:Choice>
    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    <p:blipFill>
                    <a:blip r:embed="rId4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76200" y="1675112"/>
                  <a:ext cx="3491244" cy="3312588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252048" y="5293469"/>
                  <a:ext cx="358683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Modeling results of cloud height retrievals from EPIC A- and B-bands</a:t>
                  </a:r>
                  <a:endParaRPr lang="en-US" dirty="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2056955" y="1882468"/>
                <a:ext cx="13209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SZA=VZA</a:t>
                </a:r>
                <a:endParaRPr lang="en-US" sz="22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57200" y="6178019"/>
              <a:ext cx="31102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Yang et al. 2014, JQSRT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9-30 at 5.15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2" y="1997122"/>
            <a:ext cx="7840028" cy="3903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13" y="410368"/>
            <a:ext cx="8627786" cy="90815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Cloud height comparison: A-band, B-band and composite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13643" y="1388380"/>
            <a:ext cx="2860233" cy="1015663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   </a:t>
            </a:r>
            <a:r>
              <a:rPr lang="en-US" sz="2000" dirty="0" smtClean="0"/>
              <a:t>A-band Pressure</a:t>
            </a:r>
            <a:endParaRPr lang="en-US" sz="2000" dirty="0" smtClean="0">
              <a:latin typeface="ＭＳ ゴシック"/>
              <a:ea typeface="ＭＳ ゴシック"/>
              <a:cs typeface="ＭＳ ゴシック"/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+        B-band Pressure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*        Langley Composite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7579" y="5894559"/>
            <a:ext cx="753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EPIC effective cloud height are generally lower that the cloud height from the composites except in very high angles, which is consistent with the literature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30 at 4.56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9" y="1528855"/>
            <a:ext cx="9144000" cy="5147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Cloud optical thickness comparison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9113" y="1814114"/>
            <a:ext cx="4570776" cy="1015663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   </a:t>
            </a:r>
            <a:r>
              <a:rPr lang="en-US" sz="2000" dirty="0" smtClean="0"/>
              <a:t>COT assuming liquid (mean: 8.9)</a:t>
            </a:r>
            <a:endParaRPr lang="en-US" sz="2000" dirty="0" smtClean="0">
              <a:latin typeface="ＭＳ ゴシック"/>
              <a:ea typeface="ＭＳ ゴシック"/>
              <a:cs typeface="ＭＳ ゴシック"/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+        COT assuming ice (mean: 7.4)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*        Langley Composite (mean: 9.5)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453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1" cy="469851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EPIC cloud product system has been integrated to the production line; products will be releases as soon as processing is done.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Comparison with the GEO/LEO composites generated by the Langley group  shows that </a:t>
            </a:r>
            <a:r>
              <a:rPr lang="en-US" sz="2600" dirty="0" smtClean="0">
                <a:solidFill>
                  <a:srgbClr val="FF0000"/>
                </a:solidFill>
              </a:rPr>
              <a:t>1) </a:t>
            </a:r>
            <a:r>
              <a:rPr lang="en-US" sz="2600" dirty="0" smtClean="0"/>
              <a:t>EPIC cloud mask can generally pick up pixels that are 30% to 50% cloudy;</a:t>
            </a:r>
            <a:r>
              <a:rPr lang="en-US" sz="2600" dirty="0" smtClean="0">
                <a:solidFill>
                  <a:srgbClr val="FF0000"/>
                </a:solidFill>
              </a:rPr>
              <a:t> 2) </a:t>
            </a:r>
            <a:r>
              <a:rPr lang="en-US" sz="2600" dirty="0" smtClean="0"/>
              <a:t>EPIC effective cloud height are generally lower than the cloud height from the composites except in very high angles, which is consistent with the literature; </a:t>
            </a:r>
            <a:r>
              <a:rPr lang="en-US" sz="2600" dirty="0" smtClean="0">
                <a:solidFill>
                  <a:srgbClr val="FF0000"/>
                </a:solidFill>
              </a:rPr>
              <a:t>3) </a:t>
            </a:r>
            <a:r>
              <a:rPr lang="en-US" sz="2600" dirty="0" smtClean="0"/>
              <a:t>single channel cloud optical thickness retrieval provides valuable information.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67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EPIC L2 Cloud Product List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742" y="1363598"/>
            <a:ext cx="7133314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arenR"/>
            </a:pPr>
            <a:r>
              <a:rPr lang="en-US" sz="2600" dirty="0" smtClean="0"/>
              <a:t>EPIC Cloud Mask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Oxygen A-band Cloud Effective Pressure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Oxygen A-band Cloud Effective Height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Oxygen B-band Cloud Effective Pressure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Oxygen B-band Cloud Effective Height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Cloud Optical Thickness – assuming liquid phase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Cloud Optical Thickness – assuming ice phase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Cloud Effective Temperature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600" dirty="0" smtClean="0"/>
              <a:t>Most likely cloud thermodynamic phase</a:t>
            </a:r>
          </a:p>
          <a:p>
            <a:pPr marL="514350" indent="-514350">
              <a:buFont typeface="+mj-lt"/>
              <a:buAutoNum type="arabicParenR"/>
            </a:pPr>
            <a:endParaRPr lang="en-US" sz="2600" dirty="0" smtClean="0"/>
          </a:p>
          <a:p>
            <a:pPr marL="514350" indent="-514350">
              <a:buFont typeface="+mj-lt"/>
              <a:buAutoNum type="arabicParenR"/>
            </a:pPr>
            <a:endParaRPr lang="en-US" sz="2600" dirty="0" smtClean="0"/>
          </a:p>
          <a:p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Current Status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54210"/>
            <a:ext cx="8229601" cy="4954865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Operational:</a:t>
            </a:r>
          </a:p>
          <a:p>
            <a:pPr marL="514350" indent="0">
              <a:buNone/>
            </a:pPr>
            <a:r>
              <a:rPr lang="en-US" sz="2200" dirty="0" smtClean="0"/>
              <a:t>EPIC cloud product system has been integrated into the production line </a:t>
            </a:r>
          </a:p>
          <a:p>
            <a:pPr marL="514350" indent="0">
              <a:buNone/>
            </a:pPr>
            <a:r>
              <a:rPr lang="en-US" sz="2200" dirty="0" smtClean="0"/>
              <a:t>Products will be released as soon as processing and checking is finished (within a month)  </a:t>
            </a:r>
          </a:p>
          <a:p>
            <a:pPr marL="514350" indent="-514350">
              <a:buNone/>
            </a:pPr>
            <a:r>
              <a:rPr lang="en-US" sz="2200" dirty="0" smtClean="0"/>
              <a:t> </a:t>
            </a:r>
          </a:p>
          <a:p>
            <a:pPr marL="514350" indent="-51435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Publications:</a:t>
            </a:r>
          </a:p>
          <a:p>
            <a:r>
              <a:rPr lang="en-US" sz="1600" dirty="0" err="1" smtClean="0"/>
              <a:t>Holdaway</a:t>
            </a:r>
            <a:r>
              <a:rPr lang="en-US" sz="1600" dirty="0" smtClean="0"/>
              <a:t>, D. and Y. Yang, 2016: Study of the Effect of Temporal Sampling Frequency on DSCOVR Observations Using the GEOS-5 Nature Run Results (Part II): Cloud Coverage. </a:t>
            </a:r>
            <a:r>
              <a:rPr lang="en-US" sz="1600" i="1" dirty="0" smtClean="0"/>
              <a:t>Remote Sens.</a:t>
            </a:r>
            <a:r>
              <a:rPr lang="en-US" sz="1600" dirty="0" smtClean="0"/>
              <a:t> </a:t>
            </a:r>
            <a:r>
              <a:rPr lang="en-US" sz="1600" i="1" dirty="0" smtClean="0"/>
              <a:t>8</a:t>
            </a:r>
            <a:r>
              <a:rPr lang="en-US" sz="1600" dirty="0" smtClean="0"/>
              <a:t>(5), 431, doi:10.3390/rs8050431.</a:t>
            </a:r>
          </a:p>
          <a:p>
            <a:r>
              <a:rPr lang="en-US" sz="1600" dirty="0" smtClean="0"/>
              <a:t>Meyer, K., Y. Yang, and S. </a:t>
            </a:r>
            <a:r>
              <a:rPr lang="en-US" sz="1600" dirty="0" err="1" smtClean="0"/>
              <a:t>Platnick</a:t>
            </a:r>
            <a:r>
              <a:rPr lang="en-US" sz="1600" dirty="0" smtClean="0"/>
              <a:t>, 2016: Uncertainties in cloud phase and optical thickness retrievals from the Earth Polychromatic Imaging Camera (EPIC), </a:t>
            </a:r>
            <a:r>
              <a:rPr lang="en-US" sz="1600" i="1" dirty="0" smtClean="0"/>
              <a:t>Atmos. Meas. Tech.,</a:t>
            </a:r>
            <a:r>
              <a:rPr lang="en-US" sz="1600" dirty="0" smtClean="0"/>
              <a:t> 9, 1785-1797, doi:10.5194/amt-9-1785-2016</a:t>
            </a:r>
            <a:r>
              <a:rPr lang="en-US" sz="1600" i="1" dirty="0" smtClean="0"/>
              <a:t>.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Holdaway</a:t>
            </a:r>
            <a:r>
              <a:rPr lang="en-US" sz="1600" dirty="0" smtClean="0"/>
              <a:t>, D. and Y. Yang, 2016: Study of the Effect of Temporal Sampling Frequency on DSCOVR Observations Using the GEOS-5 Nature Run Results (Part I): Earth’s Radiation Budget. </a:t>
            </a:r>
            <a:r>
              <a:rPr lang="en-US" sz="1600" i="1" dirty="0" smtClean="0"/>
              <a:t>Remote Sens. 2016, 8(2), 98; doi:10.3390/rs8020098.</a:t>
            </a:r>
            <a:r>
              <a:rPr lang="en-US" sz="1600" dirty="0" smtClean="0"/>
              <a:t> </a:t>
            </a:r>
          </a:p>
          <a:p>
            <a:pPr marL="514350" indent="0">
              <a:buNone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507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00FF"/>
                </a:solidFill>
              </a:rPr>
              <a:t>EPIC L2 Cloud Product File Structure</a:t>
            </a:r>
            <a:endParaRPr lang="en-US" sz="3800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10-02 at 2.15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060"/>
            <a:ext cx="9144000" cy="540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1.  Cloud Mask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720404" y="1636623"/>
            <a:ext cx="5676900" cy="2422264"/>
            <a:chOff x="1866900" y="3602409"/>
            <a:chExt cx="5676900" cy="2422264"/>
          </a:xfrm>
        </p:grpSpPr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1866900" y="3602409"/>
              <a:ext cx="5676900" cy="2422264"/>
              <a:chOff x="1800" y="1605"/>
              <a:chExt cx="8940" cy="5235"/>
            </a:xfrm>
          </p:grpSpPr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4470" y="6120"/>
                <a:ext cx="900" cy="5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T2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4845" y="2370"/>
                <a:ext cx="1275" cy="5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Cld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 LC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>
                <a:off x="2880" y="5940"/>
                <a:ext cx="73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V="1">
                <a:off x="2880" y="1800"/>
                <a:ext cx="0" cy="41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2880" y="3000"/>
                <a:ext cx="7020" cy="2940"/>
              </a:xfrm>
              <a:custGeom>
                <a:avLst/>
                <a:gdLst/>
                <a:ahLst/>
                <a:cxnLst>
                  <a:cxn ang="0">
                    <a:pos x="0" y="2220"/>
                  </a:cxn>
                  <a:cxn ang="0">
                    <a:pos x="1080" y="60"/>
                  </a:cxn>
                  <a:cxn ang="0">
                    <a:pos x="1980" y="2580"/>
                  </a:cxn>
                  <a:cxn ang="0">
                    <a:pos x="4500" y="1680"/>
                  </a:cxn>
                  <a:cxn ang="0">
                    <a:pos x="7020" y="2940"/>
                  </a:cxn>
                </a:cxnLst>
                <a:rect l="0" t="0" r="r" b="b"/>
                <a:pathLst>
                  <a:path w="7020" h="2940">
                    <a:moveTo>
                      <a:pt x="0" y="2220"/>
                    </a:moveTo>
                    <a:cubicBezTo>
                      <a:pt x="375" y="1110"/>
                      <a:pt x="750" y="0"/>
                      <a:pt x="1080" y="60"/>
                    </a:cubicBezTo>
                    <a:cubicBezTo>
                      <a:pt x="1410" y="120"/>
                      <a:pt x="1410" y="2310"/>
                      <a:pt x="1980" y="2580"/>
                    </a:cubicBezTo>
                    <a:cubicBezTo>
                      <a:pt x="2550" y="2850"/>
                      <a:pt x="3660" y="1620"/>
                      <a:pt x="4500" y="1680"/>
                    </a:cubicBezTo>
                    <a:cubicBezTo>
                      <a:pt x="5340" y="1740"/>
                      <a:pt x="6180" y="2340"/>
                      <a:pt x="7020" y="294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>
                <a:off x="4860" y="2340"/>
                <a:ext cx="15" cy="360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5760" y="6120"/>
                <a:ext cx="900" cy="5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T3</a:t>
                </a:r>
              </a:p>
            </p:txBody>
          </p:sp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>
                <a:off x="3900" y="6120"/>
                <a:ext cx="660" cy="53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T1</a:t>
                </a: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6285" y="2340"/>
                <a:ext cx="15" cy="360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00" y="2340"/>
                <a:ext cx="750" cy="2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16"/>
              <p:cNvSpPr txBox="1">
                <a:spLocks noChangeArrowheads="1"/>
              </p:cNvSpPr>
              <p:nvPr/>
            </p:nvSpPr>
            <p:spPr bwMode="auto">
              <a:xfrm>
                <a:off x="3000" y="2340"/>
                <a:ext cx="1260" cy="6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Clr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 HC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36" name="Text Box 17"/>
              <p:cNvSpPr txBox="1">
                <a:spLocks noChangeArrowheads="1"/>
              </p:cNvSpPr>
              <p:nvPr/>
            </p:nvSpPr>
            <p:spPr bwMode="auto">
              <a:xfrm>
                <a:off x="4080" y="1605"/>
                <a:ext cx="126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Clr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 LC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37" name="Line 18"/>
              <p:cNvSpPr>
                <a:spLocks noChangeShapeType="1"/>
              </p:cNvSpPr>
              <p:nvPr/>
            </p:nvSpPr>
            <p:spPr bwMode="auto">
              <a:xfrm>
                <a:off x="4620" y="2264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Text Box 19"/>
              <p:cNvSpPr txBox="1">
                <a:spLocks noChangeArrowheads="1"/>
              </p:cNvSpPr>
              <p:nvPr/>
            </p:nvSpPr>
            <p:spPr bwMode="auto">
              <a:xfrm>
                <a:off x="6480" y="2340"/>
                <a:ext cx="1500" cy="6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Cld</a:t>
                </a:r>
                <a:r>
                  <a:rPr kumimoji="0" 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 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HC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7" charset="0"/>
                  <a:ea typeface="Times New Roman" pitchFamily="-107" charset="0"/>
                </a:endParaRPr>
              </a:p>
            </p:txBody>
          </p:sp>
          <p:sp>
            <p:nvSpPr>
              <p:cNvPr id="39" name="Text Box 20"/>
              <p:cNvSpPr txBox="1">
                <a:spLocks noChangeArrowheads="1"/>
              </p:cNvSpPr>
              <p:nvPr/>
            </p:nvSpPr>
            <p:spPr bwMode="auto">
              <a:xfrm>
                <a:off x="9180" y="6120"/>
                <a:ext cx="156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dirty="0" smtClean="0">
                    <a:latin typeface="Cambria" pitchFamily="-107" charset="0"/>
                    <a:ea typeface="Times New Roman" pitchFamily="-107" charset="0"/>
                  </a:rPr>
                  <a:t>Test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itchFamily="-107" charset="0"/>
                    <a:ea typeface="Times New Roman" pitchFamily="-107" charset="0"/>
                  </a:rPr>
                  <a:t> </a:t>
                </a:r>
                <a:endParaRPr kumimoji="0" 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itchFamily="-107" charset="0"/>
                  <a:ea typeface="Times New Roman" pitchFamily="-107" charset="0"/>
                </a:endParaRPr>
              </a:p>
            </p:txBody>
          </p:sp>
        </p:grp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3416300" y="3917869"/>
              <a:ext cx="9525" cy="166574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1860550" y="4817754"/>
          <a:ext cx="5626100" cy="1600200"/>
        </p:xfrm>
        <a:graphic>
          <a:graphicData uri="http://schemas.openxmlformats.org/presentationml/2006/ole">
            <p:oleObj spid="_x0000_s10242" name="Document" r:id="rId4" imgW="5626100" imgH="1600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3124200" cy="2667000"/>
          </a:xfrm>
        </p:spPr>
        <p:txBody>
          <a:bodyPr/>
          <a:lstStyle/>
          <a:p>
            <a:pPr marL="57150" indent="-57150">
              <a:buFontTx/>
              <a:buNone/>
            </a:pPr>
            <a:r>
              <a:rPr lang="en-US" sz="2000" dirty="0" smtClean="0">
                <a:solidFill>
                  <a:srgbClr val="800000"/>
                </a:solidFill>
                <a:latin typeface="+mj-lt"/>
                <a:ea typeface="Comic Sans MS" pitchFamily="-110" charset="0"/>
                <a:cs typeface="Comic Sans MS" pitchFamily="-110" charset="0"/>
              </a:rPr>
              <a:t>Cloud height retrieval with O2 absorption has been successfully applied to several missions, such as GOME, MERIS, POLDER, OMI, </a:t>
            </a:r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SCIAMACHY etc., as well as many other studies.</a:t>
            </a:r>
            <a:endParaRPr lang="en-US" sz="2000" dirty="0" smtClean="0">
              <a:solidFill>
                <a:srgbClr val="800000"/>
              </a:solidFill>
              <a:latin typeface="+mj-lt"/>
              <a:ea typeface="Comic Sans MS" pitchFamily="-110" charset="0"/>
              <a:cs typeface="Comic Sans MS" pitchFamily="-110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156835"/>
            <a:ext cx="5440363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022850" y="2071235"/>
            <a:ext cx="1050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B-band </a:t>
            </a:r>
          </a:p>
          <a:p>
            <a:pPr algn="ctr"/>
            <a:r>
              <a:rPr lang="en-US" sz="1600"/>
              <a:t>reference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016875" y="2071235"/>
            <a:ext cx="1050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A-band </a:t>
            </a:r>
          </a:p>
          <a:p>
            <a:pPr algn="ctr"/>
            <a:r>
              <a:rPr lang="en-US" sz="1600"/>
              <a:t>reference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780338" y="4857298"/>
            <a:ext cx="846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A-band 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172200" y="3103110"/>
            <a:ext cx="846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B-band </a:t>
            </a:r>
          </a:p>
        </p:txBody>
      </p:sp>
      <p:cxnSp>
        <p:nvCxnSpPr>
          <p:cNvPr id="10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5464175" y="1499735"/>
            <a:ext cx="685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" name="Straight Arrow Connector 14"/>
          <p:cNvCxnSpPr>
            <a:cxnSpLocks noChangeShapeType="1"/>
          </p:cNvCxnSpPr>
          <p:nvPr/>
        </p:nvCxnSpPr>
        <p:spPr bwMode="auto">
          <a:xfrm rot="16200000" flipV="1">
            <a:off x="7978775" y="1575935"/>
            <a:ext cx="685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7"/>
          <p:cNvCxnSpPr>
            <a:cxnSpLocks noChangeShapeType="1"/>
            <a:stCxn id="9" idx="0"/>
          </p:cNvCxnSpPr>
          <p:nvPr/>
        </p:nvCxnSpPr>
        <p:spPr bwMode="auto">
          <a:xfrm rot="16200000" flipV="1">
            <a:off x="6124972" y="2632813"/>
            <a:ext cx="685800" cy="2547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9"/>
          <p:cNvCxnSpPr>
            <a:cxnSpLocks noChangeShapeType="1"/>
          </p:cNvCxnSpPr>
          <p:nvPr/>
        </p:nvCxnSpPr>
        <p:spPr bwMode="auto">
          <a:xfrm rot="16200000" flipV="1">
            <a:off x="7686676" y="4408035"/>
            <a:ext cx="644525" cy="320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381000" y="4262497"/>
            <a:ext cx="3352800" cy="2062103"/>
          </a:xfrm>
          <a:prstGeom prst="rect">
            <a:avLst/>
          </a:prstGeom>
          <a:solidFill>
            <a:srgbClr val="CCFFCC"/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e.g., Daniel et al., 2003, </a:t>
            </a:r>
            <a:r>
              <a:rPr lang="en-US" sz="1600" dirty="0" err="1" smtClean="0"/>
              <a:t>Ferlay</a:t>
            </a:r>
            <a:r>
              <a:rPr lang="en-US" sz="1600" dirty="0" smtClean="0"/>
              <a:t> et al. 2010, Fischer and </a:t>
            </a:r>
            <a:r>
              <a:rPr lang="en-US" sz="1600" dirty="0" err="1" smtClean="0"/>
              <a:t>Grassl</a:t>
            </a:r>
            <a:r>
              <a:rPr lang="en-US" sz="1600" dirty="0" smtClean="0"/>
              <a:t>, 1991,  </a:t>
            </a:r>
            <a:r>
              <a:rPr lang="en-US" sz="1600" dirty="0" err="1" smtClean="0"/>
              <a:t>Koelemeijer</a:t>
            </a:r>
            <a:r>
              <a:rPr lang="en-US" sz="1600" dirty="0" smtClean="0"/>
              <a:t> et al. 2001, , </a:t>
            </a:r>
            <a:r>
              <a:rPr lang="en-US" sz="1600" dirty="0" err="1" smtClean="0"/>
              <a:t>Kokhanovsky</a:t>
            </a:r>
            <a:r>
              <a:rPr lang="en-US" sz="1600" dirty="0" smtClean="0"/>
              <a:t> et al., 2005, </a:t>
            </a:r>
            <a:r>
              <a:rPr lang="en-US" sz="1600" dirty="0" err="1" smtClean="0"/>
              <a:t>Lindstrot</a:t>
            </a:r>
            <a:r>
              <a:rPr lang="en-US" sz="1600" dirty="0" smtClean="0"/>
              <a:t> et al. 2006, Stephens and </a:t>
            </a:r>
            <a:r>
              <a:rPr lang="en-US" sz="1600" dirty="0" err="1" smtClean="0"/>
              <a:t>Heidinger</a:t>
            </a:r>
            <a:r>
              <a:rPr lang="en-US" sz="1600" dirty="0" smtClean="0"/>
              <a:t>, 2000, </a:t>
            </a:r>
            <a:r>
              <a:rPr lang="en-US" sz="1600" dirty="0" err="1" smtClean="0"/>
              <a:t>Vanbauce</a:t>
            </a:r>
            <a:r>
              <a:rPr lang="en-US" sz="1600" dirty="0" smtClean="0"/>
              <a:t> et al. 2003, </a:t>
            </a:r>
            <a:r>
              <a:rPr lang="en-US" sz="1600" dirty="0" err="1" smtClean="0"/>
              <a:t>Vasilkov</a:t>
            </a:r>
            <a:r>
              <a:rPr lang="en-US" sz="1600" dirty="0" smtClean="0"/>
              <a:t> et al. 2008, Wang et al. 2008. </a:t>
            </a:r>
            <a:endParaRPr lang="en-US" sz="16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73614" y="510232"/>
            <a:ext cx="8610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 Cloud Effective Height/Pressure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304800" y="4963790"/>
            <a:ext cx="3410900" cy="1371600"/>
          </a:xfrm>
          <a:prstGeom prst="rect">
            <a:avLst/>
          </a:prstGeom>
          <a:solidFill>
            <a:schemeClr val="accent1">
              <a:alpha val="35000"/>
            </a:scheme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04800" y="2715505"/>
            <a:ext cx="3410900" cy="2109395"/>
          </a:xfrm>
          <a:prstGeom prst="rect">
            <a:avLst/>
          </a:prstGeom>
          <a:solidFill>
            <a:schemeClr val="accent1">
              <a:alpha val="35000"/>
            </a:scheme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04800" y="1828800"/>
            <a:ext cx="3410900" cy="707886"/>
          </a:xfrm>
          <a:prstGeom prst="rect">
            <a:avLst/>
          </a:prstGeom>
          <a:solidFill>
            <a:schemeClr val="accent1">
              <a:alpha val="35000"/>
            </a:scheme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1540"/>
            <a:ext cx="9144000" cy="457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Complexity of photon pathways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038600" cy="838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dirty="0" smtClean="0">
                <a:latin typeface="+mj-lt"/>
              </a:rPr>
              <a:t>A- and B-band radiances are functions of:</a:t>
            </a:r>
          </a:p>
          <a:p>
            <a:pPr marL="0" indent="0">
              <a:buNone/>
            </a:pPr>
            <a:endParaRPr lang="en-US" sz="2500" dirty="0" smtClean="0">
              <a:latin typeface="+mj-lt"/>
            </a:endParaRPr>
          </a:p>
          <a:p>
            <a:pPr marL="0" indent="0">
              <a:buNone/>
            </a:pPr>
            <a:endParaRPr lang="en-US" sz="250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2500" dirty="0" smtClean="0">
              <a:latin typeface="+mj-lt"/>
            </a:endParaRPr>
          </a:p>
        </p:txBody>
      </p:sp>
      <p:pic>
        <p:nvPicPr>
          <p:cNvPr id="4" name="Picture 3" descr="Fig3_pathway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191000" y="1295400"/>
            <a:ext cx="474980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5715000"/>
            <a:ext cx="1600200" cy="49244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j-lt"/>
              </a:rPr>
              <a:t>Clear part</a:t>
            </a:r>
            <a:endParaRPr lang="en-US" sz="26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335780" y="5562600"/>
            <a:ext cx="1760220" cy="8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553200" y="5715000"/>
            <a:ext cx="1981200" cy="4924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j-lt"/>
              </a:rPr>
              <a:t>Cloudy part</a:t>
            </a:r>
            <a:endParaRPr lang="en-US" sz="2600" dirty="0"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248400" y="5562600"/>
            <a:ext cx="2514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04800" y="279724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Cloud fraction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Cloud optical depth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Atmosphere profile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Surface </a:t>
            </a:r>
            <a:r>
              <a:rPr lang="en-US" sz="2000" dirty="0" err="1" smtClean="0">
                <a:solidFill>
                  <a:srgbClr val="008000"/>
                </a:solidFill>
                <a:latin typeface="+mj-lt"/>
              </a:rPr>
              <a:t>albedo</a:t>
            </a:r>
            <a:endParaRPr lang="en-US" sz="2000" dirty="0" smtClean="0">
              <a:solidFill>
                <a:srgbClr val="008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Sun-view geometry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Aerosol loading 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77476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Cloud top height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Cloud geometrical thickness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5031414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6600"/>
                </a:solidFill>
                <a:latin typeface="+mj-lt"/>
              </a:rPr>
              <a:t>Cloud particle size and shape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6600"/>
                </a:solidFill>
                <a:latin typeface="+mj-lt"/>
              </a:rPr>
              <a:t>Cloud phase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Cloud vertical distribution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66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1361</Words>
  <Application>Microsoft Macintosh PowerPoint</Application>
  <PresentationFormat>On-screen Show (4:3)</PresentationFormat>
  <Paragraphs>189</Paragraphs>
  <Slides>33</Slides>
  <Notes>1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Macintosh HD:Users:yuekuiyang:research:DSCOVR:ScienceTeam:Meetings-Local:STM0208-09-2016:Products.docx!OLE_LINK2</vt:lpstr>
      <vt:lpstr>Equation</vt:lpstr>
      <vt:lpstr>Slide 1</vt:lpstr>
      <vt:lpstr>Cloud Product System</vt:lpstr>
      <vt:lpstr>Slide 3</vt:lpstr>
      <vt:lpstr>EPIC L2 Cloud Product List</vt:lpstr>
      <vt:lpstr>Current Status</vt:lpstr>
      <vt:lpstr>EPIC L2 Cloud Product File Structure</vt:lpstr>
      <vt:lpstr>1.  Cloud Mask</vt:lpstr>
      <vt:lpstr>2. Cloud Effective Height/Pressure</vt:lpstr>
      <vt:lpstr>Complexity of photon pathways</vt:lpstr>
      <vt:lpstr>Mixed Lambertian-Equivalent Reflectivity (MLER) method</vt:lpstr>
      <vt:lpstr>3. Cloud Optical Thickness Retrieval</vt:lpstr>
      <vt:lpstr>Uncertainties due to Single-Channel Retrieval </vt:lpstr>
      <vt:lpstr>Example: first granule from the production line (from 08GMT 08/18/2016)</vt:lpstr>
      <vt:lpstr>Cloud effective pressure</vt:lpstr>
      <vt:lpstr>A-band vs B-band pressure</vt:lpstr>
      <vt:lpstr>Cloud optical thickness</vt:lpstr>
      <vt:lpstr>COT retrieval ice vs liquid phase</vt:lpstr>
      <vt:lpstr>Most likely cloud phase</vt:lpstr>
      <vt:lpstr>Comparison with Langley Composites</vt:lpstr>
      <vt:lpstr>A large portion of the EPIC pixels are partially cloudy</vt:lpstr>
      <vt:lpstr>Comparison on global statistics</vt:lpstr>
      <vt:lpstr>One complicated case in the day: 08 GMT</vt:lpstr>
      <vt:lpstr>Overland</vt:lpstr>
      <vt:lpstr>Over Ocean</vt:lpstr>
      <vt:lpstr>Difficulties in cloud detection over ice/snow </vt:lpstr>
      <vt:lpstr>Difficulties in cloud detection over ice/snow </vt:lpstr>
      <vt:lpstr>Cloud signal in EPIC A-band over different surface types</vt:lpstr>
      <vt:lpstr>Cloud signal in EPIC A- and B-bands over ice/snow </vt:lpstr>
      <vt:lpstr>Cloud Mask Using EPIC Oxygen A- and B-bands</vt:lpstr>
      <vt:lpstr>Cloud height comparison</vt:lpstr>
      <vt:lpstr>Cloud height comparison: A-band, B-band and composite</vt:lpstr>
      <vt:lpstr>Cloud optical thickness comparison</vt:lpstr>
      <vt:lpstr>Summary</vt:lpstr>
    </vt:vector>
  </TitlesOfParts>
  <Company>University of Maryland at Baltimore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Yuekui Yang</dc:creator>
  <cp:lastModifiedBy>Yuekui Yang</cp:lastModifiedBy>
  <cp:revision>39</cp:revision>
  <dcterms:created xsi:type="dcterms:W3CDTF">2017-10-04T13:18:43Z</dcterms:created>
  <dcterms:modified xsi:type="dcterms:W3CDTF">2017-10-04T13:27:45Z</dcterms:modified>
</cp:coreProperties>
</file>