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346" r:id="rId3"/>
    <p:sldId id="347" r:id="rId4"/>
    <p:sldId id="359" r:id="rId5"/>
    <p:sldId id="320" r:id="rId6"/>
    <p:sldId id="351" r:id="rId7"/>
    <p:sldId id="352" r:id="rId8"/>
    <p:sldId id="349" r:id="rId9"/>
    <p:sldId id="354" r:id="rId10"/>
    <p:sldId id="321" r:id="rId11"/>
    <p:sldId id="355" r:id="rId12"/>
    <p:sldId id="287" r:id="rId13"/>
    <p:sldId id="357" r:id="rId14"/>
    <p:sldId id="288" r:id="rId15"/>
    <p:sldId id="353" r:id="rId16"/>
    <p:sldId id="358" r:id="rId17"/>
    <p:sldId id="343" r:id="rId18"/>
    <p:sldId id="356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1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039DC-2113-6540-B3CE-1B68A322F325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4D7C-964D-B945-82FB-B99D3055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dust event that originated in the Sahara desert on 17 August 2007 and was transported to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Gulf of Mexico. Red lines represent back trajectories indicating t he transport track of the dust event.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Vertical images are 532 nm attenuated backscatter coefficients measured by CALIOP when passing over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dust transport track. The letter ‘‘D’’ designates the dust layer, and ‘‘S’’ represents smoke layers from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biomass burning in Africa (17–19 August) and South America (22 August). The track of the HSRL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 is indicated by the white line superimposed on the 28 August CALIPSO image. The HSRL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is coincident with the track of the 28 August CALIPSO measurement off the coast of Texas between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28.75°N and 29.08°N. Plot courtesy of Kurt Severance at NASA Langley Research Center.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A9BC-DDF2-4B4A-AD59-7DD98DD9B8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3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0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E64-A542-0D4C-B300-D4B7DC7F13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3A9BC-DDF2-4B4A-AD59-7DD98DD9B8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9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06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0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7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96" indent="0" algn="ctr">
              <a:buNone/>
              <a:defRPr/>
            </a:lvl2pPr>
            <a:lvl3pPr marL="761992" indent="0" algn="ctr">
              <a:buNone/>
              <a:defRPr/>
            </a:lvl3pPr>
            <a:lvl4pPr marL="1142989" indent="0" algn="ctr">
              <a:buNone/>
              <a:defRPr/>
            </a:lvl4pPr>
            <a:lvl5pPr marL="1523985" indent="0" algn="ctr">
              <a:buNone/>
              <a:defRPr/>
            </a:lvl5pPr>
            <a:lvl6pPr marL="1904981" indent="0" algn="ctr">
              <a:buNone/>
              <a:defRPr/>
            </a:lvl6pPr>
            <a:lvl7pPr marL="2285977" indent="0" algn="ctr">
              <a:buNone/>
              <a:defRPr/>
            </a:lvl7pPr>
            <a:lvl8pPr marL="2666973" indent="0" algn="ctr">
              <a:buNone/>
              <a:defRPr/>
            </a:lvl8pPr>
            <a:lvl9pPr marL="30479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1E5-858C-F24D-B29E-102AAB8D4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9398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D67E-BB1B-8248-966E-AC3F4F092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58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44500"/>
            <a:ext cx="2019300" cy="463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44500"/>
            <a:ext cx="5905500" cy="463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37F2-DBD2-6848-81A8-4D229887A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394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B708-FC12-3C46-8A5F-D9A09CB52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538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96" indent="0">
              <a:buNone/>
              <a:defRPr sz="1500"/>
            </a:lvl2pPr>
            <a:lvl3pPr marL="761992" indent="0">
              <a:buNone/>
              <a:defRPr sz="1333"/>
            </a:lvl3pPr>
            <a:lvl4pPr marL="1142989" indent="0">
              <a:buNone/>
              <a:defRPr sz="1167"/>
            </a:lvl4pPr>
            <a:lvl5pPr marL="1523985" indent="0">
              <a:buNone/>
              <a:defRPr sz="1167"/>
            </a:lvl5pPr>
            <a:lvl6pPr marL="1904981" indent="0">
              <a:buNone/>
              <a:defRPr sz="1167"/>
            </a:lvl6pPr>
            <a:lvl7pPr marL="2285977" indent="0">
              <a:buNone/>
              <a:defRPr sz="1167"/>
            </a:lvl7pPr>
            <a:lvl8pPr marL="2666973" indent="0">
              <a:buNone/>
              <a:defRPr sz="1167"/>
            </a:lvl8pPr>
            <a:lvl9pPr marL="3047970" indent="0">
              <a:buNone/>
              <a:defRPr sz="11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3149-3357-DB44-9FC8-6C8D19A12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6251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41A2-400B-CB4E-B885-30F42F24E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561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2320F-906A-E843-9C28-4AC8EEE4C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7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F421-22C2-FF40-9AB7-1D73853F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851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5993-02A8-4447-8FA1-48598B78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7968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E07-7438-A343-B397-5B434252C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825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96" indent="0">
              <a:buNone/>
              <a:defRPr sz="1000"/>
            </a:lvl2pPr>
            <a:lvl3pPr marL="761992" indent="0">
              <a:buNone/>
              <a:defRPr sz="833"/>
            </a:lvl3pPr>
            <a:lvl4pPr marL="1142989" indent="0">
              <a:buNone/>
              <a:defRPr sz="750"/>
            </a:lvl4pPr>
            <a:lvl5pPr marL="1523985" indent="0">
              <a:buNone/>
              <a:defRPr sz="750"/>
            </a:lvl5pPr>
            <a:lvl6pPr marL="1904981" indent="0">
              <a:buNone/>
              <a:defRPr sz="750"/>
            </a:lvl6pPr>
            <a:lvl7pPr marL="2285977" indent="0">
              <a:buNone/>
              <a:defRPr sz="750"/>
            </a:lvl7pPr>
            <a:lvl8pPr marL="2666973" indent="0">
              <a:buNone/>
              <a:defRPr sz="750"/>
            </a:lvl8pPr>
            <a:lvl9pPr marL="304797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EA5E-D33B-5448-8BBA-B435945A5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906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445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 b="0">
                <a:latin typeface="Times New Roman" charset="0"/>
              </a:defRPr>
            </a:lvl1pPr>
          </a:lstStyle>
          <a:p>
            <a:pPr defTabSz="761992" fontAlgn="base">
              <a:spcBef>
                <a:spcPct val="0"/>
              </a:spcBef>
              <a:spcAft>
                <a:spcPct val="0"/>
              </a:spcAft>
              <a:defRPr/>
            </a:pPr>
            <a:fld id="{B288D412-57B1-4049-A134-E3FB489FF5F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7619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67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  <a:ea typeface="ＭＳ Ｐゴシック" charset="-128"/>
          <a:cs typeface="ＭＳ Ｐゴシック" charset="-128"/>
        </a:defRPr>
      </a:lvl5pPr>
      <a:lvl6pPr marL="380996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761992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142989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523985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285747" indent="-285747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19119" indent="-238123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2pPr>
      <a:lvl3pPr marL="952490" indent="-190498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3pPr>
      <a:lvl4pPr marL="1333487" indent="-190498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0000"/>
          </a:solidFill>
          <a:latin typeface="+mn-lt"/>
          <a:ea typeface="ＭＳ Ｐゴシック" charset="-128"/>
        </a:defRPr>
      </a:lvl4pPr>
      <a:lvl5pPr marL="1714483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000000"/>
          </a:solidFill>
          <a:latin typeface="+mn-lt"/>
          <a:ea typeface="ＭＳ Ｐゴシック" charset="-128"/>
        </a:defRPr>
      </a:lvl5pPr>
      <a:lvl6pPr marL="2095479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476475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2857471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238468" indent="-190498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25515" y="4810401"/>
            <a:ext cx="66586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/>
              <a:t>DSCOVR Science Team Meeting</a:t>
            </a:r>
          </a:p>
          <a:p>
            <a:pPr algn="ctr"/>
            <a:r>
              <a:rPr lang="en-US" sz="1500" b="1" dirty="0" smtClean="0"/>
              <a:t>3 October 2017</a:t>
            </a:r>
            <a:endParaRPr lang="en-US" sz="1500" b="1" dirty="0"/>
          </a:p>
          <a:p>
            <a:pPr algn="ctr"/>
            <a:endParaRPr lang="en-US" sz="1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6" y="-227445"/>
            <a:ext cx="9144000" cy="4038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0007" y="1549410"/>
            <a:ext cx="1146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1200" b="1" dirty="0">
                <a:latin typeface="AdvTT7329fd89.I" charset="0"/>
              </a:rPr>
              <a:t>44, </a:t>
            </a:r>
            <a:r>
              <a:rPr lang="nb-NO" sz="1200" b="1" dirty="0">
                <a:latin typeface="AdvTTe45e47d2" charset="0"/>
              </a:rPr>
              <a:t>7544</a:t>
            </a:r>
            <a:r>
              <a:rPr lang="nb-NO" sz="1200" b="1" dirty="0">
                <a:latin typeface="AdvTTe45e47d2+20" charset="0"/>
              </a:rPr>
              <a:t>–</a:t>
            </a:r>
            <a:r>
              <a:rPr lang="nb-NO" sz="1200" b="1" dirty="0">
                <a:latin typeface="AdvTTe45e47d2" charset="0"/>
              </a:rPr>
              <a:t>7554 </a:t>
            </a:r>
            <a:endParaRPr lang="nb-NO" sz="1200" b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526674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45" y="178113"/>
            <a:ext cx="7772400" cy="582282"/>
          </a:xfrm>
        </p:spPr>
        <p:txBody>
          <a:bodyPr/>
          <a:lstStyle/>
          <a:p>
            <a:r>
              <a:rPr lang="en-US" dirty="0" smtClean="0"/>
              <a:t>Simultaneous retrieval of AOD ad ALH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26238" r="18034" b="33060"/>
          <a:stretch/>
        </p:blipFill>
        <p:spPr>
          <a:xfrm>
            <a:off x="1305398" y="637732"/>
            <a:ext cx="6076709" cy="4868086"/>
          </a:xfrm>
        </p:spPr>
      </p:pic>
    </p:spTree>
    <p:extLst>
      <p:ext uri="{BB962C8B-B14F-4D97-AF65-F5344CB8AC3E}">
        <p14:creationId xmlns:p14="http://schemas.microsoft.com/office/powerpoint/2010/main" val="202594113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71" y="0"/>
            <a:ext cx="7772400" cy="952500"/>
          </a:xfrm>
        </p:spPr>
        <p:txBody>
          <a:bodyPr/>
          <a:lstStyle/>
          <a:p>
            <a:r>
              <a:rPr lang="en-US" sz="2400" dirty="0" smtClean="0"/>
              <a:t>Cloud Mask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8971" r="15922" b="65013"/>
          <a:stretch/>
        </p:blipFill>
        <p:spPr>
          <a:xfrm>
            <a:off x="99144" y="863290"/>
            <a:ext cx="8715254" cy="4277422"/>
          </a:xfrm>
        </p:spPr>
      </p:pic>
    </p:spTree>
    <p:extLst>
      <p:ext uri="{BB962C8B-B14F-4D97-AF65-F5344CB8AC3E}">
        <p14:creationId xmlns:p14="http://schemas.microsoft.com/office/powerpoint/2010/main" val="193914534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60" y="0"/>
            <a:ext cx="8570448" cy="952500"/>
          </a:xfrm>
        </p:spPr>
        <p:txBody>
          <a:bodyPr/>
          <a:lstStyle/>
          <a:p>
            <a:r>
              <a:rPr lang="en-US" sz="2333" dirty="0">
                <a:solidFill>
                  <a:srgbClr val="3333CC"/>
                </a:solidFill>
                <a:effectLst/>
              </a:rPr>
              <a:t>Retrieval of plume height </a:t>
            </a:r>
            <a:r>
              <a:rPr lang="en-US" sz="2333" dirty="0" smtClean="0">
                <a:solidFill>
                  <a:srgbClr val="3333CC"/>
                </a:solidFill>
                <a:effectLst/>
              </a:rPr>
              <a:t>and AOD </a:t>
            </a:r>
            <a:r>
              <a:rPr lang="en-US" sz="2333" dirty="0">
                <a:solidFill>
                  <a:srgbClr val="3333CC"/>
                </a:solidFill>
              </a:rPr>
              <a:t/>
            </a:r>
            <a:br>
              <a:rPr lang="en-US" sz="2333" dirty="0">
                <a:solidFill>
                  <a:srgbClr val="3333CC"/>
                </a:solidFill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21073" r="2813" b="38145"/>
          <a:stretch/>
        </p:blipFill>
        <p:spPr>
          <a:xfrm>
            <a:off x="289931" y="468352"/>
            <a:ext cx="8776010" cy="49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6219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12" y="-197938"/>
            <a:ext cx="7772400" cy="952500"/>
          </a:xfrm>
        </p:spPr>
        <p:txBody>
          <a:bodyPr/>
          <a:lstStyle/>
          <a:p>
            <a:r>
              <a:rPr lang="en-US" dirty="0" smtClean="0"/>
              <a:t>Evaluation of plume height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0147" r="20689" b="69365"/>
          <a:stretch/>
        </p:blipFill>
        <p:spPr>
          <a:xfrm>
            <a:off x="992875" y="2920688"/>
            <a:ext cx="6351580" cy="28500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7617" y="601957"/>
            <a:ext cx="6785783" cy="1918010"/>
            <a:chOff x="1367617" y="818682"/>
            <a:chExt cx="6785783" cy="19180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9" t="37913" r="51455" b="51254"/>
            <a:stretch/>
          </p:blipFill>
          <p:spPr>
            <a:xfrm>
              <a:off x="1367617" y="818682"/>
              <a:ext cx="2801048" cy="19180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57" t="37913" r="2813" b="51254"/>
            <a:stretch/>
          </p:blipFill>
          <p:spPr>
            <a:xfrm>
              <a:off x="4464438" y="818682"/>
              <a:ext cx="3688962" cy="191801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414153" y="2680266"/>
            <a:ext cx="19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velocity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23063" y="385617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04288" y="336663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6418534" y="3486847"/>
            <a:ext cx="237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30897" y="442233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01590" y="43167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32218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22" y="-135645"/>
            <a:ext cx="6477000" cy="952500"/>
          </a:xfrm>
        </p:spPr>
        <p:txBody>
          <a:bodyPr/>
          <a:lstStyle/>
          <a:p>
            <a:r>
              <a:rPr lang="en-US" sz="2400" dirty="0" smtClean="0"/>
              <a:t>Validation with MODIS and CALIOP data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9903" r="15285" b="50980"/>
          <a:stretch/>
        </p:blipFill>
        <p:spPr>
          <a:xfrm>
            <a:off x="-1" y="552081"/>
            <a:ext cx="4951141" cy="2638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48373" r="15285" b="23708"/>
          <a:stretch/>
        </p:blipFill>
        <p:spPr>
          <a:xfrm>
            <a:off x="3803529" y="3060079"/>
            <a:ext cx="4927876" cy="25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47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50013" r="9598" b="19043"/>
          <a:stretch/>
        </p:blipFill>
        <p:spPr bwMode="auto">
          <a:xfrm>
            <a:off x="1668575" y="2765503"/>
            <a:ext cx="5858498" cy="29494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34" y="-168580"/>
            <a:ext cx="7772400" cy="952500"/>
          </a:xfrm>
        </p:spPr>
        <p:txBody>
          <a:bodyPr/>
          <a:lstStyle/>
          <a:p>
            <a:r>
              <a:rPr lang="en-US" sz="2400" dirty="0" smtClean="0"/>
              <a:t>AOD evaluations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9820" r="50468" b="50440"/>
          <a:stretch/>
        </p:blipFill>
        <p:spPr>
          <a:xfrm>
            <a:off x="144966" y="387040"/>
            <a:ext cx="3021980" cy="3007659"/>
          </a:xfr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0" t="19229" r="10848" b="50118"/>
          <a:stretch/>
        </p:blipFill>
        <p:spPr bwMode="auto">
          <a:xfrm>
            <a:off x="6025376" y="224692"/>
            <a:ext cx="3003394" cy="31000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84433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52500"/>
          </a:xfrm>
        </p:spPr>
        <p:txBody>
          <a:bodyPr/>
          <a:lstStyle/>
          <a:p>
            <a:r>
              <a:rPr lang="en-US" sz="2400" dirty="0" smtClean="0"/>
              <a:t>Summary &amp; Future Plan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87" y="1059985"/>
            <a:ext cx="7772400" cy="4292599"/>
          </a:xfrm>
        </p:spPr>
        <p:txBody>
          <a:bodyPr/>
          <a:lstStyle/>
          <a:p>
            <a:pPr lvl="0"/>
            <a:r>
              <a:rPr lang="en-US" dirty="0"/>
              <a:t>Algorithm to retrieve dust optical depth and centroid height using the O</a:t>
            </a:r>
            <a:r>
              <a:rPr lang="en-US" baseline="-25000" dirty="0"/>
              <a:t>2</a:t>
            </a:r>
            <a:r>
              <a:rPr lang="en-US" dirty="0"/>
              <a:t> A and B bands is developed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First retrieval results of dust optical depth and altitude from EPIC/DSCOVR are shown in good agreement with the counterparts from MODIS and CALIPSO. </a:t>
            </a:r>
            <a:endParaRPr lang="en-US" dirty="0" smtClean="0"/>
          </a:p>
          <a:p>
            <a:pPr lvl="0"/>
            <a:endParaRPr lang="en-US" dirty="0"/>
          </a:p>
          <a:p>
            <a:r>
              <a:rPr lang="en-US" dirty="0"/>
              <a:t>Passive remote sensing of aerosol height multiple times within a day is demonstrated with EPIC and discussed for future </a:t>
            </a:r>
            <a:r>
              <a:rPr lang="en-US" dirty="0" smtClean="0"/>
              <a:t>studies</a:t>
            </a:r>
          </a:p>
          <a:p>
            <a:endParaRPr lang="en-US" dirty="0"/>
          </a:p>
          <a:p>
            <a:r>
              <a:rPr lang="en-US" dirty="0" smtClean="0"/>
              <a:t>Retrieval of plume heights of smoke and other aerosols are ongoing, bot over the ocean and over the vegetated lands. Hope to represent results in AGU.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548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4783621" y="3905936"/>
            <a:ext cx="3282166" cy="9165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2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Thank you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58" y="858876"/>
            <a:ext cx="2069240" cy="17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0"/>
            <a:ext cx="3426700" cy="5544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8" y="1055247"/>
            <a:ext cx="3056054" cy="138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56" y="0"/>
            <a:ext cx="7772400" cy="952500"/>
          </a:xfrm>
        </p:spPr>
        <p:txBody>
          <a:bodyPr/>
          <a:lstStyle/>
          <a:p>
            <a:r>
              <a:rPr lang="en-US" sz="2400" dirty="0" smtClean="0"/>
              <a:t>Fitting residuals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t="50388" r="20549" b="20019"/>
          <a:stretch/>
        </p:blipFill>
        <p:spPr>
          <a:xfrm>
            <a:off x="436756" y="802888"/>
            <a:ext cx="8473068" cy="4606576"/>
          </a:xfrm>
        </p:spPr>
      </p:pic>
    </p:spTree>
    <p:extLst>
      <p:ext uri="{BB962C8B-B14F-4D97-AF65-F5344CB8AC3E}">
        <p14:creationId xmlns:p14="http://schemas.microsoft.com/office/powerpoint/2010/main" val="27274789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18" y="-91209"/>
            <a:ext cx="7772400" cy="952500"/>
          </a:xfrm>
        </p:spPr>
        <p:txBody>
          <a:bodyPr/>
          <a:lstStyle/>
          <a:p>
            <a:r>
              <a:rPr lang="en-US" dirty="0"/>
              <a:t>Why aerosol layer height (ALH)?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708890"/>
            <a:ext cx="7772400" cy="476827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Aerosol direct effect</a:t>
            </a:r>
          </a:p>
          <a:p>
            <a:pPr marL="688975" lvl="1" indent="-357188">
              <a:spcBef>
                <a:spcPts val="1200"/>
              </a:spcBef>
              <a:buNone/>
            </a:pPr>
            <a:r>
              <a:rPr lang="en-US" dirty="0"/>
              <a:t>   - Elevated scattering aerosols restrain gaseous absorption of solar radiation</a:t>
            </a:r>
          </a:p>
          <a:p>
            <a:pPr marL="688975" lvl="1" indent="-357188">
              <a:spcBef>
                <a:spcPts val="1200"/>
              </a:spcBef>
              <a:buNone/>
            </a:pPr>
            <a:r>
              <a:rPr lang="en-US" dirty="0"/>
              <a:t>   - Heating the air by smoke and dust -&gt; air temperature profile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Aerosol semi-direct and indirect effect</a:t>
            </a:r>
          </a:p>
          <a:p>
            <a:pPr marL="688975" lvl="1" indent="-357188">
              <a:spcBef>
                <a:spcPts val="1200"/>
              </a:spcBef>
              <a:buNone/>
            </a:pPr>
            <a:r>
              <a:rPr lang="en-US" dirty="0"/>
              <a:t>   - The altitude of aerosol relative to cloud determines the sign of aerosol-cloud radiative forcing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Aviation safety (Volcanic ash, dust storms)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Remote sensing of trace gases and aerosol properties</a:t>
            </a:r>
          </a:p>
          <a:p>
            <a:pPr marL="579438" lvl="1" indent="-247650">
              <a:spcBef>
                <a:spcPts val="1200"/>
              </a:spcBef>
              <a:buNone/>
            </a:pPr>
            <a:r>
              <a:rPr lang="en-US" dirty="0"/>
              <a:t>  - Neglecting aerosol vertical distribution can lead to substantial errors in retrieving trace gases (e.g., NO</a:t>
            </a:r>
            <a:r>
              <a:rPr lang="en-US" baseline="-25000" dirty="0"/>
              <a:t>2</a:t>
            </a:r>
            <a:r>
              <a:rPr lang="en-US" dirty="0"/>
              <a:t>, SO</a:t>
            </a:r>
            <a:r>
              <a:rPr lang="en-US" baseline="-25000" dirty="0"/>
              <a:t>2</a:t>
            </a:r>
            <a:r>
              <a:rPr lang="en-US" dirty="0"/>
              <a:t>, O</a:t>
            </a:r>
            <a:r>
              <a:rPr lang="en-US" baseline="-25000" dirty="0"/>
              <a:t>3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) and aerosol properties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9587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109057"/>
            <a:ext cx="7772400" cy="952500"/>
          </a:xfrm>
        </p:spPr>
        <p:txBody>
          <a:bodyPr>
            <a:normAutofit/>
          </a:bodyPr>
          <a:lstStyle/>
          <a:p>
            <a:pPr algn="ctr"/>
            <a:r>
              <a:rPr lang="en-US" sz="2400" u="sng" dirty="0">
                <a:solidFill>
                  <a:srgbClr val="0063AD"/>
                </a:solidFill>
              </a:rPr>
              <a:t>Active</a:t>
            </a:r>
            <a:r>
              <a:rPr lang="en-US" sz="2400" dirty="0">
                <a:solidFill>
                  <a:srgbClr val="0063AD"/>
                </a:solidFill>
              </a:rPr>
              <a:t> remote sensing of aerosol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8EED3-BBC9-0D42-BFB0-A65605EA2BCA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974993"/>
            <a:ext cx="2912753" cy="3035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90" y="999428"/>
            <a:ext cx="4000291" cy="3010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4414" y="3844740"/>
            <a:ext cx="16658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Liu et al. 2008 JGR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4322939"/>
            <a:ext cx="797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Space-borne Lidar gives detail and accurate backscatter profile, but its spatial coverage suffers from narrow sub-orbital footprint. </a:t>
            </a:r>
          </a:p>
        </p:txBody>
      </p:sp>
    </p:spTree>
    <p:extLst>
      <p:ext uri="{BB962C8B-B14F-4D97-AF65-F5344CB8AC3E}">
        <p14:creationId xmlns:p14="http://schemas.microsoft.com/office/powerpoint/2010/main" val="14324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27" y="259773"/>
            <a:ext cx="7772400" cy="952500"/>
          </a:xfrm>
        </p:spPr>
        <p:txBody>
          <a:bodyPr/>
          <a:lstStyle/>
          <a:p>
            <a:r>
              <a:rPr lang="en-US" dirty="0" smtClean="0"/>
              <a:t>Introduction of Gas Absorption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4"/>
          <a:stretch/>
        </p:blipFill>
        <p:spPr>
          <a:xfrm>
            <a:off x="316345" y="1577109"/>
            <a:ext cx="8360749" cy="2708563"/>
          </a:xfrm>
        </p:spPr>
      </p:pic>
      <p:sp>
        <p:nvSpPr>
          <p:cNvPr id="5" name="TextBox 4"/>
          <p:cNvSpPr txBox="1"/>
          <p:nvPr/>
        </p:nvSpPr>
        <p:spPr>
          <a:xfrm>
            <a:off x="6511636" y="5116945"/>
            <a:ext cx="20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Wang et al.,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938346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256" y="-101008"/>
            <a:ext cx="7495953" cy="706026"/>
          </a:xfrm>
        </p:spPr>
        <p:txBody>
          <a:bodyPr/>
          <a:lstStyle/>
          <a:p>
            <a:r>
              <a:rPr lang="en-US" dirty="0" smtClean="0"/>
              <a:t> Introduction to O</a:t>
            </a:r>
            <a:r>
              <a:rPr lang="en-US" baseline="-25000" dirty="0" smtClean="0"/>
              <a:t>2</a:t>
            </a:r>
            <a:r>
              <a:rPr lang="en-US" dirty="0" smtClean="0"/>
              <a:t> A and B bands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2"/>
          <a:stretch/>
        </p:blipFill>
        <p:spPr>
          <a:xfrm>
            <a:off x="1293628" y="717544"/>
            <a:ext cx="6698512" cy="217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0" t="14728" r="27847" b="52403"/>
          <a:stretch/>
        </p:blipFill>
        <p:spPr>
          <a:xfrm>
            <a:off x="1275907" y="3166129"/>
            <a:ext cx="3366977" cy="1878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51176" r="28290" b="15646"/>
          <a:stretch/>
        </p:blipFill>
        <p:spPr>
          <a:xfrm>
            <a:off x="4811233" y="3174991"/>
            <a:ext cx="3296093" cy="1896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1061" y="439916"/>
            <a:ext cx="41769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O2 Absorption Optical Depth (0.01 nm interval)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8100" y="2879668"/>
            <a:ext cx="5202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Penetration Altitude (direct light attenuated by a </a:t>
            </a:r>
            <a:r>
              <a:rPr lang="en-US" sz="1500"/>
              <a:t>factor of e</a:t>
            </a:r>
            <a:r>
              <a:rPr lang="en-US" sz="15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5907" y="5052872"/>
            <a:ext cx="6946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Radiation at some wavelengths in O</a:t>
            </a:r>
            <a:r>
              <a:rPr lang="en-US" sz="1500" baseline="-25000" dirty="0"/>
              <a:t>2</a:t>
            </a:r>
            <a:r>
              <a:rPr lang="en-US" sz="1500" dirty="0"/>
              <a:t> A &amp; B band would never reach the surface and they are sensitive to the aerosol vertical profile.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8557" y="532987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Ding et al.,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0525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84" y="-51577"/>
            <a:ext cx="7772400" cy="952500"/>
          </a:xfrm>
        </p:spPr>
        <p:txBody>
          <a:bodyPr/>
          <a:lstStyle/>
          <a:p>
            <a:r>
              <a:rPr lang="en-US" sz="2800" dirty="0" smtClean="0"/>
              <a:t>At atmospheric window channels: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516565" y="2285754"/>
            <a:ext cx="2542141" cy="2541517"/>
          </a:xfrm>
          <a:prstGeom prst="rect">
            <a:avLst/>
          </a:prstGeom>
          <a:solidFill>
            <a:srgbClr val="00B6F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794"/>
                    </a14:imgEffect>
                    <a14:imgEffect>
                      <a14:saturation sat="174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590" y="3075788"/>
            <a:ext cx="1829943" cy="72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110">
            <a:off x="3017201" y="1291457"/>
            <a:ext cx="970796" cy="79691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296536" y="2045518"/>
            <a:ext cx="674734" cy="1223781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16564" y="4827271"/>
            <a:ext cx="2542141" cy="15237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1978437" y="3358326"/>
            <a:ext cx="17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Aerosol plume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88" y="1275394"/>
            <a:ext cx="1062138" cy="81126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807257" y="2140274"/>
            <a:ext cx="342360" cy="1223781"/>
          </a:xfrm>
          <a:prstGeom prst="straightConnector1">
            <a:avLst/>
          </a:prstGeom>
          <a:ln w="889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8324" y="3815635"/>
            <a:ext cx="430606" cy="993002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61790" y="3659782"/>
            <a:ext cx="342360" cy="1223781"/>
          </a:xfrm>
          <a:prstGeom prst="straightConnector1">
            <a:avLst/>
          </a:prstGeom>
          <a:ln w="666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18189" y="2347536"/>
            <a:ext cx="430606" cy="993002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16367" y="2314874"/>
            <a:ext cx="2542141" cy="2541517"/>
          </a:xfrm>
          <a:prstGeom prst="rect">
            <a:avLst/>
          </a:prstGeom>
          <a:solidFill>
            <a:srgbClr val="00B6F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794"/>
                    </a14:imgEffect>
                    <a14:imgEffect>
                      <a14:saturation sat="174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5600" y="3618967"/>
            <a:ext cx="1829943" cy="721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110">
            <a:off x="6692112" y="1354382"/>
            <a:ext cx="970796" cy="79691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5951261" y="2499875"/>
            <a:ext cx="674734" cy="1223781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116366" y="4856391"/>
            <a:ext cx="2542141" cy="15237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5579692" y="3878347"/>
            <a:ext cx="17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Aerosol plume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113" y="1352988"/>
            <a:ext cx="1062138" cy="81126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5407059" y="2169394"/>
            <a:ext cx="427978" cy="1554897"/>
          </a:xfrm>
          <a:prstGeom prst="straightConnector1">
            <a:avLst/>
          </a:prstGeom>
          <a:ln w="889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28126" y="4214538"/>
            <a:ext cx="318169" cy="623219"/>
          </a:xfrm>
          <a:prstGeom prst="straightConnector1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960627" y="4202742"/>
            <a:ext cx="243325" cy="709941"/>
          </a:xfrm>
          <a:prstGeom prst="straightConnector1">
            <a:avLst/>
          </a:prstGeom>
          <a:ln w="666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621404" y="2714837"/>
            <a:ext cx="543748" cy="980734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7321" y="816462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200FF"/>
                </a:solidFill>
              </a:rPr>
              <a:t>I</a:t>
            </a:r>
            <a:r>
              <a:rPr lang="en-US" sz="4000" b="1" baseline="-25000" dirty="0" smtClean="0">
                <a:solidFill>
                  <a:srgbClr val="0200FF"/>
                </a:solidFill>
              </a:rPr>
              <a:t>1</a:t>
            </a:r>
            <a:endParaRPr lang="en-US" sz="4000" b="1" baseline="-25000" dirty="0">
              <a:solidFill>
                <a:srgbClr val="02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57087" y="863304"/>
            <a:ext cx="518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200FF"/>
                </a:solidFill>
              </a:rPr>
              <a:t>I</a:t>
            </a:r>
            <a:r>
              <a:rPr lang="en-US" sz="4000" b="1" baseline="-25000" dirty="0">
                <a:solidFill>
                  <a:srgbClr val="0200FF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4656" y="4828737"/>
            <a:ext cx="12939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 smtClean="0">
                <a:solidFill>
                  <a:srgbClr val="0200FF"/>
                </a:solidFill>
              </a:rPr>
              <a:t>I</a:t>
            </a:r>
            <a:r>
              <a:rPr lang="en-US" sz="4000" b="1" baseline="-25000" dirty="0" smtClean="0">
                <a:solidFill>
                  <a:srgbClr val="0200FF"/>
                </a:solidFill>
              </a:rPr>
              <a:t>1</a:t>
            </a:r>
            <a:r>
              <a:rPr lang="en-US" sz="4000" b="1" dirty="0" smtClean="0">
                <a:solidFill>
                  <a:srgbClr val="0200FF"/>
                </a:solidFill>
              </a:rPr>
              <a:t>= </a:t>
            </a:r>
            <a:r>
              <a:rPr lang="en-US" sz="4000" b="1" dirty="0">
                <a:solidFill>
                  <a:srgbClr val="0200FF"/>
                </a:solidFill>
              </a:rPr>
              <a:t>I</a:t>
            </a:r>
            <a:r>
              <a:rPr lang="en-US" sz="4000" b="1" baseline="-25000" dirty="0">
                <a:solidFill>
                  <a:srgbClr val="0200FF"/>
                </a:solidFill>
              </a:rPr>
              <a:t>2</a:t>
            </a:r>
          </a:p>
          <a:p>
            <a:r>
              <a:rPr lang="en-US" sz="4000" b="1" dirty="0" smtClean="0"/>
              <a:t> </a:t>
            </a:r>
            <a:endParaRPr lang="en-US" sz="4000" b="1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722235" y="741691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I</a:t>
            </a:r>
            <a:r>
              <a:rPr lang="en-US" sz="4000" b="1" baseline="-25000" smtClean="0"/>
              <a:t>0</a:t>
            </a:r>
            <a:endParaRPr lang="en-US" sz="4000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4663113" y="781838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I</a:t>
            </a:r>
            <a:r>
              <a:rPr lang="en-US" sz="4000" b="1" baseline="-25000" smtClean="0"/>
              <a:t>0</a:t>
            </a:r>
            <a:endParaRPr lang="en-US" sz="4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97938157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84" y="-51577"/>
            <a:ext cx="7772400" cy="952500"/>
          </a:xfrm>
        </p:spPr>
        <p:txBody>
          <a:bodyPr/>
          <a:lstStyle/>
          <a:p>
            <a:r>
              <a:rPr lang="en-US" sz="2800" dirty="0" smtClean="0"/>
              <a:t>At O2 absorption band: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516565" y="2285754"/>
            <a:ext cx="2542141" cy="2541517"/>
          </a:xfrm>
          <a:prstGeom prst="rect">
            <a:avLst/>
          </a:prstGeom>
          <a:solidFill>
            <a:srgbClr val="00B6F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794"/>
                    </a14:imgEffect>
                    <a14:imgEffect>
                      <a14:saturation sat="174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590" y="3075788"/>
            <a:ext cx="1829943" cy="72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110">
            <a:off x="3017201" y="1291457"/>
            <a:ext cx="970796" cy="796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16564" y="4827271"/>
            <a:ext cx="2542141" cy="15237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1978437" y="3358326"/>
            <a:ext cx="17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Aerosol plume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88" y="1275394"/>
            <a:ext cx="1062138" cy="81126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657321" y="816462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200FF"/>
                </a:solidFill>
              </a:rPr>
              <a:t>I</a:t>
            </a:r>
            <a:r>
              <a:rPr lang="en-US" sz="4000" b="1" baseline="-25000" dirty="0" smtClean="0">
                <a:solidFill>
                  <a:srgbClr val="0200FF"/>
                </a:solidFill>
              </a:rPr>
              <a:t>1</a:t>
            </a:r>
            <a:endParaRPr lang="en-US" sz="4000" b="1" baseline="-25000" dirty="0">
              <a:solidFill>
                <a:srgbClr val="02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34656" y="4828737"/>
            <a:ext cx="12939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 smtClean="0">
                <a:solidFill>
                  <a:srgbClr val="0200FF"/>
                </a:solidFill>
              </a:rPr>
              <a:t>I</a:t>
            </a:r>
            <a:r>
              <a:rPr lang="en-US" sz="4000" b="1" baseline="-25000" dirty="0" smtClean="0">
                <a:solidFill>
                  <a:srgbClr val="0200FF"/>
                </a:solidFill>
              </a:rPr>
              <a:t>1</a:t>
            </a:r>
            <a:r>
              <a:rPr lang="en-US" sz="4000" b="1" dirty="0" smtClean="0">
                <a:solidFill>
                  <a:srgbClr val="0200FF"/>
                </a:solidFill>
              </a:rPr>
              <a:t>&gt; </a:t>
            </a:r>
            <a:r>
              <a:rPr lang="en-US" sz="4000" b="1" dirty="0">
                <a:solidFill>
                  <a:srgbClr val="0200FF"/>
                </a:solidFill>
              </a:rPr>
              <a:t>I</a:t>
            </a:r>
            <a:r>
              <a:rPr lang="en-US" sz="4000" b="1" baseline="-25000" dirty="0">
                <a:solidFill>
                  <a:srgbClr val="0200FF"/>
                </a:solidFill>
              </a:rPr>
              <a:t>2</a:t>
            </a:r>
          </a:p>
          <a:p>
            <a:r>
              <a:rPr lang="en-US" sz="4000" b="1" dirty="0" smtClean="0"/>
              <a:t> </a:t>
            </a:r>
            <a:endParaRPr lang="en-US" sz="4000" b="1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722235" y="741691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I</a:t>
            </a:r>
            <a:r>
              <a:rPr lang="en-US" sz="4000" b="1" baseline="-25000" smtClean="0"/>
              <a:t>0</a:t>
            </a:r>
            <a:endParaRPr lang="en-US" sz="4000" b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2729329" y="3709069"/>
            <a:ext cx="44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</a:p>
          <a:p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245645" y="3643824"/>
            <a:ext cx="307984" cy="1184180"/>
            <a:chOff x="2245645" y="3643824"/>
            <a:chExt cx="307984" cy="118418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2245645" y="3675734"/>
              <a:ext cx="307984" cy="1151537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iangle 37"/>
            <p:cNvSpPr/>
            <p:nvPr/>
          </p:nvSpPr>
          <p:spPr bwMode="auto">
            <a:xfrm>
              <a:off x="2358894" y="3643824"/>
              <a:ext cx="89876" cy="1184180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1700001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6" name="Triangle 45"/>
          <p:cNvSpPr/>
          <p:nvPr/>
        </p:nvSpPr>
        <p:spPr bwMode="auto">
          <a:xfrm>
            <a:off x="1935564" y="2062091"/>
            <a:ext cx="251186" cy="1294769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1700001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863122" y="2086655"/>
            <a:ext cx="375333" cy="1302236"/>
          </a:xfrm>
          <a:prstGeom prst="straightConnector1">
            <a:avLst/>
          </a:prstGeom>
          <a:ln w="889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 rot="13748243">
            <a:off x="2602901" y="2087380"/>
            <a:ext cx="307984" cy="1184180"/>
            <a:chOff x="2245645" y="3643824"/>
            <a:chExt cx="307984" cy="1184180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2245645" y="3675734"/>
              <a:ext cx="307984" cy="1151537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riangle 54"/>
            <p:cNvSpPr/>
            <p:nvPr/>
          </p:nvSpPr>
          <p:spPr bwMode="auto">
            <a:xfrm>
              <a:off x="2358894" y="3643824"/>
              <a:ext cx="89876" cy="1184180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1700001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83" y="4346373"/>
            <a:ext cx="342021" cy="46258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597613" y="2314874"/>
            <a:ext cx="44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</a:p>
          <a:p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49426" y="2254937"/>
            <a:ext cx="2542141" cy="2541517"/>
          </a:xfrm>
          <a:prstGeom prst="rect">
            <a:avLst/>
          </a:prstGeom>
          <a:solidFill>
            <a:srgbClr val="00B6F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794"/>
                    </a14:imgEffect>
                    <a14:imgEffect>
                      <a14:saturation sat="174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1282" y="3546020"/>
            <a:ext cx="1829943" cy="7212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110">
            <a:off x="7250062" y="1260640"/>
            <a:ext cx="970796" cy="79691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5749425" y="4796454"/>
            <a:ext cx="2542141" cy="15237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64"/>
          <p:cNvSpPr txBox="1"/>
          <p:nvPr/>
        </p:nvSpPr>
        <p:spPr>
          <a:xfrm>
            <a:off x="6279636" y="3721855"/>
            <a:ext cx="173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Aerosol plume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849" y="1244577"/>
            <a:ext cx="1062138" cy="811261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890182" y="785645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200FF"/>
                </a:solidFill>
              </a:rPr>
              <a:t>I</a:t>
            </a:r>
            <a:r>
              <a:rPr lang="en-US" sz="4000" b="1" baseline="-25000" dirty="0">
                <a:solidFill>
                  <a:srgbClr val="0200FF"/>
                </a:solidFill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55096" y="710874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I</a:t>
            </a:r>
            <a:r>
              <a:rPr lang="en-US" sz="4000" b="1" baseline="-25000" smtClean="0"/>
              <a:t>0</a:t>
            </a:r>
            <a:endParaRPr lang="en-US" sz="4000" b="1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7246019" y="4004312"/>
            <a:ext cx="44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</a:p>
          <a:p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64" y="4346373"/>
            <a:ext cx="328110" cy="443774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830474" y="2284057"/>
            <a:ext cx="44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</a:p>
          <a:p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6235146" y="2089252"/>
            <a:ext cx="402273" cy="1540588"/>
            <a:chOff x="4817178" y="2178371"/>
            <a:chExt cx="402273" cy="1540588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4817178" y="2209351"/>
              <a:ext cx="402273" cy="1509608"/>
            </a:xfrm>
            <a:prstGeom prst="straightConnector1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riangle 81"/>
            <p:cNvSpPr/>
            <p:nvPr/>
          </p:nvSpPr>
          <p:spPr bwMode="auto">
            <a:xfrm>
              <a:off x="4861967" y="2178371"/>
              <a:ext cx="275490" cy="1533327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1700001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66">
            <a:off x="6946269" y="1887653"/>
            <a:ext cx="416581" cy="169180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5616">
            <a:off x="6453176" y="4233630"/>
            <a:ext cx="675161" cy="4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8743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13" y="5179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200FF"/>
                </a:solidFill>
              </a:rPr>
              <a:t>O2 A and B bands of EPIC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71806" y="4922439"/>
            <a:ext cx="2057400" cy="273844"/>
          </a:xfrm>
        </p:spPr>
        <p:txBody>
          <a:bodyPr/>
          <a:lstStyle/>
          <a:p>
            <a:fld id="{A148EED3-BBC9-0D42-BFB0-A65605EA2BC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033" y="1202530"/>
            <a:ext cx="2297166" cy="37921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06098" y="108020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EPIC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329" y="497809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Dubuisson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 et al 2009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9560" y="1120180"/>
            <a:ext cx="1178721" cy="20774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350" b="1" dirty="0"/>
              <a:t>MERIS O2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6863" y="3073250"/>
            <a:ext cx="1329467" cy="20774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350"/>
              <a:t>POLDER O2 A</a:t>
            </a: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5" y="1409251"/>
            <a:ext cx="4593544" cy="3585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1816" y="2081414"/>
            <a:ext cx="1858201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350">
                <a:solidFill>
                  <a:srgbClr val="000000"/>
                </a:solidFill>
                <a:ea typeface="宋体" charset="-122"/>
              </a:rPr>
              <a:t>FWHM: 0.8 ± 0.2</a:t>
            </a:r>
            <a:r>
              <a:rPr lang="en-US" sz="1350">
                <a:solidFill>
                  <a:srgbClr val="000000"/>
                </a:solidFill>
                <a:ea typeface="宋体" charset="-122"/>
                <a:cs typeface="Times New Roman" charset="0"/>
              </a:rPr>
              <a:t> nm</a:t>
            </a:r>
            <a:endParaRPr lang="en-US">
              <a:ea typeface="宋体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7499" y="4253114"/>
            <a:ext cx="1858201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350" dirty="0">
                <a:solidFill>
                  <a:srgbClr val="000000"/>
                </a:solidFill>
                <a:ea typeface="宋体" charset="-122"/>
              </a:rPr>
              <a:t>FWHM: 1.0 ± 0.2</a:t>
            </a:r>
            <a:r>
              <a:rPr lang="en-US" sz="1350" dirty="0">
                <a:solidFill>
                  <a:srgbClr val="000000"/>
                </a:solidFill>
                <a:ea typeface="宋体" charset="-122"/>
                <a:cs typeface="Times New Roman" charset="0"/>
              </a:rPr>
              <a:t> nm</a:t>
            </a:r>
            <a:endParaRPr lang="en-US" dirty="0">
              <a:ea typeface="宋体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23658" y="4370490"/>
            <a:ext cx="1252266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350" dirty="0">
                <a:solidFill>
                  <a:srgbClr val="000000"/>
                </a:solidFill>
                <a:ea typeface="宋体" charset="-122"/>
              </a:rPr>
              <a:t>FWHM</a:t>
            </a:r>
            <a:r>
              <a:rPr lang="en-US" sz="1350">
                <a:solidFill>
                  <a:srgbClr val="000000"/>
                </a:solidFill>
                <a:ea typeface="宋体" charset="-122"/>
              </a:rPr>
              <a:t>: 10</a:t>
            </a:r>
            <a:r>
              <a:rPr lang="en-US" sz="1350">
                <a:solidFill>
                  <a:srgbClr val="000000"/>
                </a:solidFill>
                <a:ea typeface="宋体" charset="-122"/>
                <a:cs typeface="Times New Roman" charset="0"/>
              </a:rPr>
              <a:t>nm</a:t>
            </a:r>
            <a:endParaRPr lang="en-US" dirty="0">
              <a:ea typeface="宋体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307" y="1918629"/>
            <a:ext cx="1396536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350" dirty="0">
                <a:solidFill>
                  <a:srgbClr val="000000"/>
                </a:solidFill>
                <a:ea typeface="宋体" charset="-122"/>
              </a:rPr>
              <a:t>FWHM: 3.75</a:t>
            </a:r>
            <a:r>
              <a:rPr lang="en-US" sz="1350" dirty="0">
                <a:solidFill>
                  <a:srgbClr val="000000"/>
                </a:solidFill>
                <a:ea typeface="宋体" charset="-122"/>
                <a:cs typeface="Times New Roman" charset="0"/>
              </a:rPr>
              <a:t>nm</a:t>
            </a:r>
            <a:endParaRPr 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26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02" y="-77129"/>
            <a:ext cx="7772400" cy="952500"/>
          </a:xfrm>
        </p:spPr>
        <p:txBody>
          <a:bodyPr/>
          <a:lstStyle/>
          <a:p>
            <a:r>
              <a:rPr lang="en-US" dirty="0" smtClean="0"/>
              <a:t>Aerosol Properties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8112" r="36115" b="60908"/>
          <a:stretch/>
        </p:blipFill>
        <p:spPr>
          <a:xfrm>
            <a:off x="208155" y="702526"/>
            <a:ext cx="2802674" cy="386947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51137" r="21059" b="24490"/>
          <a:stretch/>
        </p:blipFill>
        <p:spPr bwMode="auto">
          <a:xfrm>
            <a:off x="3010829" y="795829"/>
            <a:ext cx="5827442" cy="38653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55" y="4559130"/>
            <a:ext cx="2570137" cy="594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261" t="8669"/>
          <a:stretch/>
        </p:blipFill>
        <p:spPr>
          <a:xfrm>
            <a:off x="1418881" y="5255491"/>
            <a:ext cx="981307" cy="348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7493" y="515341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0610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00A06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2FD25F75-46D5-8A42-AEDB-1F7F00C492B2}" vid="{2E328289-0710-4A44-A63D-BA0E9309B1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Uiowa_wider_screen</Template>
  <TotalTime>573</TotalTime>
  <Words>581</Words>
  <Application>Microsoft Macintosh PowerPoint</Application>
  <PresentationFormat>On-screen Show (16:10)</PresentationFormat>
  <Paragraphs>101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AdvTT7329fd89.I</vt:lpstr>
      <vt:lpstr>AdvTTe45e47d2</vt:lpstr>
      <vt:lpstr>AdvTTe45e47d2+20</vt:lpstr>
      <vt:lpstr>Arial Black</vt:lpstr>
      <vt:lpstr>Calibri</vt:lpstr>
      <vt:lpstr>Helvetica</vt:lpstr>
      <vt:lpstr>ＭＳ Ｐゴシック</vt:lpstr>
      <vt:lpstr>Times New Roman</vt:lpstr>
      <vt:lpstr>宋体</vt:lpstr>
      <vt:lpstr>Default Theme</vt:lpstr>
      <vt:lpstr>PowerPoint Presentation</vt:lpstr>
      <vt:lpstr>Why aerosol layer height (ALH)? </vt:lpstr>
      <vt:lpstr>Active remote sensing of aerosol height</vt:lpstr>
      <vt:lpstr>Introduction of Gas Absorption</vt:lpstr>
      <vt:lpstr> Introduction to O2 A and B bands</vt:lpstr>
      <vt:lpstr>At atmospheric window channels:</vt:lpstr>
      <vt:lpstr>At O2 absorption band:</vt:lpstr>
      <vt:lpstr>O2 A and B bands of EPIC</vt:lpstr>
      <vt:lpstr>Aerosol Properties</vt:lpstr>
      <vt:lpstr>Simultaneous retrieval of AOD ad ALH </vt:lpstr>
      <vt:lpstr>Cloud Mask</vt:lpstr>
      <vt:lpstr>Retrieval of plume height and AOD  </vt:lpstr>
      <vt:lpstr>Evaluation of plume height</vt:lpstr>
      <vt:lpstr>Validation with MODIS and CALIOP data</vt:lpstr>
      <vt:lpstr>AOD evaluations</vt:lpstr>
      <vt:lpstr>Summary &amp; Future Plan</vt:lpstr>
      <vt:lpstr>PowerPoint Presentation</vt:lpstr>
      <vt:lpstr>Fitting residuals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Advances In Remote Sensing of Aerosols and Fires </dc:title>
  <dc:creator>Wang, Jun</dc:creator>
  <cp:lastModifiedBy>Wang, Jun</cp:lastModifiedBy>
  <cp:revision>71</cp:revision>
  <dcterms:created xsi:type="dcterms:W3CDTF">2017-09-10T16:21:37Z</dcterms:created>
  <dcterms:modified xsi:type="dcterms:W3CDTF">2017-10-04T15:18:51Z</dcterms:modified>
</cp:coreProperties>
</file>