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1" r:id="rId5"/>
    <p:sldId id="260" r:id="rId6"/>
    <p:sldId id="262" r:id="rId7"/>
    <p:sldId id="265" r:id="rId8"/>
    <p:sldId id="277" r:id="rId9"/>
    <p:sldId id="266" r:id="rId10"/>
    <p:sldId id="275" r:id="rId11"/>
    <p:sldId id="276" r:id="rId12"/>
    <p:sldId id="274" r:id="rId13"/>
    <p:sldId id="273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90"/>
    <p:restoredTop sz="94690"/>
  </p:normalViewPr>
  <p:slideViewPr>
    <p:cSldViewPr snapToGrid="0" snapToObjects="1">
      <p:cViewPr>
        <p:scale>
          <a:sx n="100" d="100"/>
          <a:sy n="100" d="100"/>
        </p:scale>
        <p:origin x="53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337A8-BE4C-7847-92D7-845B1C87BB6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6E53-6674-7746-8E96-5511C119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4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3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0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3FF5-2563-7B46-A92C-9D3F43BE70D8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s://www.youtube.com/watch?v=ceJOBFj3hK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94" y="2146711"/>
            <a:ext cx="11261558" cy="144758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Deep space observations of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oriented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ice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crystals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79" y="3907955"/>
            <a:ext cx="9144000" cy="931461"/>
          </a:xfrm>
        </p:spPr>
        <p:txBody>
          <a:bodyPr/>
          <a:lstStyle/>
          <a:p>
            <a:r>
              <a:rPr lang="en-US" sz="2000" dirty="0" err="1" smtClean="0"/>
              <a:t>Tamás</a:t>
            </a:r>
            <a:r>
              <a:rPr lang="en-US" sz="2000" dirty="0" smtClean="0"/>
              <a:t> Várnai</a:t>
            </a:r>
            <a:r>
              <a:rPr lang="en-US" sz="2000" baseline="30000" dirty="0" smtClean="0"/>
              <a:t>1,2</a:t>
            </a:r>
            <a:r>
              <a:rPr lang="en-US" sz="2000" dirty="0" smtClean="0"/>
              <a:t>, Alexander Marshak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Alexander Kostinski</a:t>
            </a:r>
            <a:r>
              <a:rPr lang="en-US" sz="2000" baseline="30000" dirty="0" smtClean="0"/>
              <a:t>3</a:t>
            </a:r>
          </a:p>
          <a:p>
            <a:r>
              <a:rPr lang="en-US" sz="1800" dirty="0" smtClean="0"/>
              <a:t>1: NASA GSFC,  2: UMBC JCET,  3: Michigan Technological University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7" y="277096"/>
            <a:ext cx="1282235" cy="1089681"/>
          </a:xfrm>
          <a:prstGeom prst="rect">
            <a:avLst/>
          </a:prstGeom>
        </p:spPr>
      </p:pic>
      <p:pic>
        <p:nvPicPr>
          <p:cNvPr id="6" name="Picture 5" descr="JCE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79" y="277095"/>
            <a:ext cx="1111952" cy="10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166393"/>
            <a:ext cx="11844528" cy="1325563"/>
          </a:xfrm>
        </p:spPr>
        <p:txBody>
          <a:bodyPr/>
          <a:lstStyle/>
          <a:p>
            <a:r>
              <a:rPr lang="en-US" dirty="0" smtClean="0"/>
              <a:t>Specular reflection by oriented ice </a:t>
            </a:r>
            <a:r>
              <a:rPr lang="en-US" dirty="0" smtClean="0"/>
              <a:t>crystals (</a:t>
            </a:r>
            <a:r>
              <a:rPr lang="en-US" dirty="0" err="1" smtClean="0"/>
              <a:t>subsun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95" y="1934828"/>
            <a:ext cx="6417945" cy="4291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5108" y="1444752"/>
            <a:ext cx="256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Photo from aircraft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3593" y="1444752"/>
            <a:ext cx="281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Mars Orbiter Camera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360652"/>
            <a:ext cx="2460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Können</a:t>
            </a:r>
            <a:r>
              <a:rPr lang="en-US" sz="2000" dirty="0" smtClean="0"/>
              <a:t> (2017, BAMS)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235075" y="6360652"/>
            <a:ext cx="29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ice clouds, Feb. 6, 2006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511732" y="2154855"/>
            <a:ext cx="51206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29182" y="218326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300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7100" y="3283406"/>
            <a:ext cx="19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Shadow </a:t>
            </a:r>
            <a:r>
              <a:rPr lang="en-US" smtClean="0"/>
              <a:t>of </a:t>
            </a:r>
            <a:r>
              <a:rPr lang="en-US" dirty="0" err="1" smtClean="0"/>
              <a:t>Phobos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636000" y="3480772"/>
            <a:ext cx="11303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9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31" y="45542"/>
            <a:ext cx="10969373" cy="1325563"/>
          </a:xfrm>
        </p:spPr>
        <p:txBody>
          <a:bodyPr/>
          <a:lstStyle/>
          <a:p>
            <a:r>
              <a:rPr lang="en-US" dirty="0" smtClean="0"/>
              <a:t>Glint observations may help exoplanet research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04" y="1491956"/>
            <a:ext cx="48895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929" r="965" b="653"/>
          <a:stretch/>
        </p:blipFill>
        <p:spPr>
          <a:xfrm>
            <a:off x="648656" y="1463040"/>
            <a:ext cx="475488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" y="6124768"/>
            <a:ext cx="11809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Suggestion by Sagan et al. (1993, </a:t>
            </a:r>
            <a:r>
              <a:rPr lang="en-US" sz="2000" i="1" dirty="0" smtClean="0"/>
              <a:t>Nature)</a:t>
            </a:r>
          </a:p>
          <a:p>
            <a:r>
              <a:rPr lang="en-US" sz="2000" dirty="0" smtClean="0"/>
              <a:t>Galileo (1990, ≈2 million km), glint at first seconds in video at </a:t>
            </a:r>
            <a:r>
              <a:rPr lang="en-US" sz="2000" dirty="0" smtClean="0">
                <a:hlinkClick r:id="rId4"/>
              </a:rPr>
              <a:t>https://www.youtube.com/watch?v=ceJOBFj3hKs</a:t>
            </a:r>
            <a:r>
              <a:rPr lang="en-US" sz="2000" dirty="0" smtClean="0"/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544044" y="2614616"/>
            <a:ext cx="2556949" cy="1057274"/>
            <a:chOff x="9544044" y="2614616"/>
            <a:chExt cx="2556949" cy="1057274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9544044" y="2871790"/>
              <a:ext cx="1943100" cy="8001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58573" y="2614616"/>
              <a:ext cx="642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glint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4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1"/>
            <a:ext cx="10515600" cy="1325563"/>
          </a:xfrm>
        </p:spPr>
        <p:txBody>
          <a:bodyPr/>
          <a:lstStyle/>
          <a:p>
            <a:r>
              <a:rPr lang="en-US" dirty="0" smtClean="0"/>
              <a:t>Blue flash is to the East from the red &amp; yellow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t="16391" r="32934" b="39000"/>
          <a:stretch/>
        </p:blipFill>
        <p:spPr>
          <a:xfrm>
            <a:off x="6646516" y="1502534"/>
            <a:ext cx="4690872" cy="4690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31039" r="34031" b="29501"/>
          <a:stretch/>
        </p:blipFill>
        <p:spPr>
          <a:xfrm>
            <a:off x="1024128" y="1513268"/>
            <a:ext cx="4690872" cy="4690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4732" y="6193406"/>
            <a:ext cx="406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Wings due to </a:t>
            </a:r>
            <a:r>
              <a:rPr lang="en-US" sz="2400" smtClean="0"/>
              <a:t>sensor saturation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0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008028" y="1404870"/>
            <a:ext cx="7931700" cy="2636889"/>
            <a:chOff x="136100" y="1404870"/>
            <a:chExt cx="7931700" cy="2636889"/>
          </a:xfrm>
        </p:grpSpPr>
        <p:grpSp>
          <p:nvGrpSpPr>
            <p:cNvPr id="15" name="Group 14"/>
            <p:cNvGrpSpPr/>
            <p:nvPr/>
          </p:nvGrpSpPr>
          <p:grpSpPr>
            <a:xfrm>
              <a:off x="136100" y="1466199"/>
              <a:ext cx="7868708" cy="2575560"/>
              <a:chOff x="193252" y="1480487"/>
              <a:chExt cx="7868708" cy="25755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0000">
                <a:off x="5481320" y="1480487"/>
                <a:ext cx="2580640" cy="2575560"/>
              </a:xfrm>
              <a:prstGeom prst="rect">
                <a:avLst/>
              </a:prstGeom>
            </p:spPr>
          </p:pic>
          <p:sp>
            <p:nvSpPr>
              <p:cNvPr id="6" name="Sun 5"/>
              <p:cNvSpPr/>
              <p:nvPr/>
            </p:nvSpPr>
            <p:spPr>
              <a:xfrm>
                <a:off x="193252" y="2097631"/>
                <a:ext cx="914400" cy="914400"/>
              </a:xfrm>
              <a:prstGeom prst="su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an 7"/>
              <p:cNvSpPr/>
              <p:nvPr/>
            </p:nvSpPr>
            <p:spPr>
              <a:xfrm rot="4920000">
                <a:off x="3022092" y="3031253"/>
                <a:ext cx="279400" cy="5207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923821" y="3188633"/>
                <a:ext cx="9607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DSCOVR</a:t>
                </a:r>
                <a:endParaRPr lang="en-US"/>
              </a:p>
            </p:txBody>
          </p:sp>
          <p:cxnSp>
            <p:nvCxnSpPr>
              <p:cNvPr id="12" name="Straight Connector 11"/>
              <p:cNvCxnSpPr>
                <a:stCxn id="6" idx="3"/>
              </p:cNvCxnSpPr>
              <p:nvPr/>
            </p:nvCxnSpPr>
            <p:spPr>
              <a:xfrm>
                <a:off x="1107652" y="2554831"/>
                <a:ext cx="4410244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161792" y="3016699"/>
                <a:ext cx="2365249" cy="2566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Arc 22"/>
            <p:cNvSpPr>
              <a:spLocks noChangeAspect="1"/>
            </p:cNvSpPr>
            <p:nvPr/>
          </p:nvSpPr>
          <p:spPr>
            <a:xfrm>
              <a:off x="5598920" y="1404870"/>
              <a:ext cx="2468880" cy="2468880"/>
            </a:xfrm>
            <a:prstGeom prst="arc">
              <a:avLst/>
            </a:prstGeom>
            <a:ln w="25400">
              <a:headEnd type="triangle" w="lg" len="lg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08028" y="4068936"/>
            <a:ext cx="7931700" cy="2648712"/>
            <a:chOff x="136100" y="4068936"/>
            <a:chExt cx="7931700" cy="2648712"/>
          </a:xfrm>
        </p:grpSpPr>
        <p:grpSp>
          <p:nvGrpSpPr>
            <p:cNvPr id="16" name="Group 15"/>
            <p:cNvGrpSpPr/>
            <p:nvPr/>
          </p:nvGrpSpPr>
          <p:grpSpPr>
            <a:xfrm>
              <a:off x="136100" y="4142088"/>
              <a:ext cx="7868708" cy="2575560"/>
              <a:chOff x="193252" y="1480487"/>
              <a:chExt cx="7868708" cy="257556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3161792" y="3016699"/>
                <a:ext cx="2365249" cy="25661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1320" y="1480487"/>
                <a:ext cx="2580640" cy="2575560"/>
              </a:xfrm>
              <a:prstGeom prst="rect">
                <a:avLst/>
              </a:prstGeom>
            </p:spPr>
          </p:pic>
          <p:sp>
            <p:nvSpPr>
              <p:cNvPr id="19" name="Sun 18"/>
              <p:cNvSpPr/>
              <p:nvPr/>
            </p:nvSpPr>
            <p:spPr>
              <a:xfrm>
                <a:off x="193252" y="2097631"/>
                <a:ext cx="914400" cy="914400"/>
              </a:xfrm>
              <a:prstGeom prst="su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an 19"/>
              <p:cNvSpPr/>
              <p:nvPr/>
            </p:nvSpPr>
            <p:spPr>
              <a:xfrm rot="4920000">
                <a:off x="3022092" y="3031253"/>
                <a:ext cx="279400" cy="5207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23821" y="3188633"/>
                <a:ext cx="9607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DSCOVR</a:t>
                </a:r>
                <a:endParaRPr lang="en-US"/>
              </a:p>
            </p:txBody>
          </p:sp>
          <p:cxnSp>
            <p:nvCxnSpPr>
              <p:cNvPr id="22" name="Straight Connector 21"/>
              <p:cNvCxnSpPr>
                <a:stCxn id="20" idx="3"/>
              </p:cNvCxnSpPr>
              <p:nvPr/>
            </p:nvCxnSpPr>
            <p:spPr>
              <a:xfrm>
                <a:off x="1107652" y="2554831"/>
                <a:ext cx="4410244" cy="457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Arc 23"/>
            <p:cNvSpPr>
              <a:spLocks noChangeAspect="1"/>
            </p:cNvSpPr>
            <p:nvPr/>
          </p:nvSpPr>
          <p:spPr>
            <a:xfrm>
              <a:off x="5598920" y="4068936"/>
              <a:ext cx="2468880" cy="2468880"/>
            </a:xfrm>
            <a:prstGeom prst="arc">
              <a:avLst/>
            </a:prstGeom>
            <a:ln w="25400">
              <a:headEnd type="triangle" w="lg" len="lg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294"/>
            <a:ext cx="10515600" cy="1325563"/>
          </a:xfrm>
        </p:spPr>
        <p:txBody>
          <a:bodyPr/>
          <a:lstStyle/>
          <a:p>
            <a:r>
              <a:rPr lang="en-US" dirty="0" smtClean="0"/>
              <a:t>Flashes are colorful because of Earth rotation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4682" y="2379158"/>
            <a:ext cx="297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Time of blue image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559" y="4759232"/>
            <a:ext cx="35992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Time of red image</a:t>
            </a:r>
          </a:p>
          <a:p>
            <a:pPr algn="ctr"/>
            <a:r>
              <a:rPr lang="en-US" sz="2800" dirty="0" smtClean="0"/>
              <a:t>(≈4 minutes later)</a:t>
            </a:r>
          </a:p>
          <a:p>
            <a:pPr algn="ctr"/>
            <a:r>
              <a:rPr lang="en-US" sz="2800" dirty="0" smtClean="0"/>
              <a:t>Glint shifts by ≈ 100 km</a:t>
            </a:r>
          </a:p>
        </p:txBody>
      </p:sp>
    </p:spTree>
    <p:extLst>
      <p:ext uri="{BB962C8B-B14F-4D97-AF65-F5344CB8AC3E}">
        <p14:creationId xmlns:p14="http://schemas.microsoft.com/office/powerpoint/2010/main" val="10519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8196" y="1690688"/>
            <a:ext cx="11095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cs typeface="Comic Sans MS"/>
              </a:rPr>
              <a:t>Many DSCOVR/EPIC images </a:t>
            </a:r>
            <a:r>
              <a:rPr lang="en-US" sz="2400" dirty="0">
                <a:cs typeface="Comic Sans MS"/>
              </a:rPr>
              <a:t>contain </a:t>
            </a:r>
            <a:r>
              <a:rPr lang="en-US" sz="2400" dirty="0" smtClean="0">
                <a:cs typeface="Comic Sans MS"/>
              </a:rPr>
              <a:t>colorful bright </a:t>
            </a:r>
            <a:r>
              <a:rPr lang="en-US" sz="2400" dirty="0">
                <a:cs typeface="Comic Sans MS"/>
              </a:rPr>
              <a:t>flashes of light over </a:t>
            </a:r>
            <a:r>
              <a:rPr lang="en-US" sz="2400" dirty="0" smtClean="0">
                <a:cs typeface="Comic Sans MS"/>
              </a:rPr>
              <a:t>land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cs typeface="Comic Sans MS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cs typeface="Comic Sans MS"/>
              </a:rPr>
              <a:t>Analysis of sun-view geometry and O</a:t>
            </a:r>
            <a:r>
              <a:rPr lang="en-US" sz="2400" baseline="-25000" dirty="0" smtClean="0">
                <a:cs typeface="Comic Sans MS"/>
              </a:rPr>
              <a:t>2</a:t>
            </a:r>
            <a:r>
              <a:rPr lang="en-US" sz="2400" dirty="0" smtClean="0">
                <a:cs typeface="Comic Sans MS"/>
              </a:rPr>
              <a:t> absorption demonstrates that most flashes are </a:t>
            </a:r>
            <a:r>
              <a:rPr lang="en-US" sz="2400" dirty="0">
                <a:cs typeface="Comic Sans MS"/>
              </a:rPr>
              <a:t>specular reflections </a:t>
            </a:r>
            <a:r>
              <a:rPr lang="en-US" sz="2400" dirty="0" smtClean="0">
                <a:cs typeface="Comic Sans MS"/>
              </a:rPr>
              <a:t>from horizontally oriented ice platelets floating in clouds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cs typeface="Comic Sans MS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cs typeface="Comic Sans MS"/>
              </a:rPr>
              <a:t>Such observations can help </a:t>
            </a:r>
            <a:r>
              <a:rPr lang="en-US" sz="2400" dirty="0">
                <a:cs typeface="Comic Sans MS"/>
              </a:rPr>
              <a:t>to constrain the likelihood of oriented </a:t>
            </a:r>
            <a:r>
              <a:rPr lang="en-US" sz="2400" dirty="0" smtClean="0">
                <a:cs typeface="Comic Sans MS"/>
              </a:rPr>
              <a:t>ice crystals </a:t>
            </a:r>
            <a:r>
              <a:rPr lang="en-US" sz="2400" dirty="0">
                <a:cs typeface="Comic Sans MS"/>
              </a:rPr>
              <a:t>and their contribution to Earth </a:t>
            </a:r>
            <a:r>
              <a:rPr lang="en-US" sz="2400" dirty="0" smtClean="0">
                <a:cs typeface="Comic Sans MS"/>
              </a:rPr>
              <a:t>albedo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cs typeface="Comic Sans MS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cs typeface="Comic Sans MS"/>
              </a:rPr>
              <a:t>G</a:t>
            </a:r>
            <a:r>
              <a:rPr lang="en-US" sz="2400" dirty="0" smtClean="0">
                <a:cs typeface="Comic Sans MS"/>
              </a:rPr>
              <a:t>lint </a:t>
            </a:r>
            <a:r>
              <a:rPr lang="en-US" sz="2400" dirty="0">
                <a:cs typeface="Comic Sans MS"/>
              </a:rPr>
              <a:t>observations </a:t>
            </a:r>
            <a:r>
              <a:rPr lang="en-US" sz="2400" dirty="0" smtClean="0">
                <a:cs typeface="Comic Sans MS"/>
              </a:rPr>
              <a:t>may even help in characterizing exoplanets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686429"/>
            <a:ext cx="1080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Marshak</a:t>
            </a:r>
            <a:r>
              <a:rPr lang="en-US" sz="2000" dirty="0" smtClean="0"/>
              <a:t>, A., T. </a:t>
            </a:r>
            <a:r>
              <a:rPr lang="en-US" sz="2000" dirty="0" err="1" smtClean="0"/>
              <a:t>Várnai</a:t>
            </a:r>
            <a:r>
              <a:rPr lang="en-US" sz="2000" dirty="0" smtClean="0"/>
              <a:t>, and A. </a:t>
            </a:r>
            <a:r>
              <a:rPr lang="en-US" sz="2000" dirty="0" err="1" smtClean="0"/>
              <a:t>Kostinski</a:t>
            </a:r>
            <a:r>
              <a:rPr lang="en-US" sz="2000" dirty="0" smtClean="0"/>
              <a:t> (2017), Terrestrial glint seen from deep space: Oriented ice crystals detected from the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point, </a:t>
            </a:r>
            <a:r>
              <a:rPr lang="en-US" sz="2000" i="1" dirty="0" err="1" smtClean="0"/>
              <a:t>Geophys</a:t>
            </a:r>
            <a:r>
              <a:rPr lang="en-US" sz="2000" i="1" dirty="0" smtClean="0"/>
              <a:t>. Res. Lett</a:t>
            </a:r>
            <a:r>
              <a:rPr lang="en-US" sz="2000" dirty="0" smtClean="0"/>
              <a:t>., </a:t>
            </a:r>
            <a:r>
              <a:rPr lang="en-US" sz="2000" b="1" dirty="0" smtClean="0"/>
              <a:t>44</a:t>
            </a:r>
            <a:r>
              <a:rPr lang="en-US" sz="2000" dirty="0" smtClean="0"/>
              <a:t>, doi:10.1002/ 2017GL073248.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EPIC images are especially interesting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453248" cy="4453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714" y="635975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July 16, 2015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87" y="1690688"/>
            <a:ext cx="4453248" cy="4453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87302" y="6359758"/>
            <a:ext cx="21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August 21,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1"/>
            <a:ext cx="10515600" cy="1325563"/>
          </a:xfrm>
        </p:spPr>
        <p:txBody>
          <a:bodyPr/>
          <a:lstStyle/>
          <a:p>
            <a:r>
              <a:rPr lang="en-US" dirty="0" smtClean="0"/>
              <a:t>Colorful bright flash over Africa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8" y="1576388"/>
            <a:ext cx="4681728" cy="4681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2016 03 17, 09:46 UTC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28938" y="1545175"/>
            <a:ext cx="8245255" cy="4712941"/>
            <a:chOff x="2928938" y="1545175"/>
            <a:chExt cx="8245255" cy="4712941"/>
          </a:xfrm>
        </p:grpSpPr>
        <p:sp>
          <p:nvSpPr>
            <p:cNvPr id="11" name="Rectangle 10"/>
            <p:cNvSpPr/>
            <p:nvPr/>
          </p:nvSpPr>
          <p:spPr>
            <a:xfrm>
              <a:off x="2928938" y="3271838"/>
              <a:ext cx="1100137" cy="10972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428" y="1545175"/>
              <a:ext cx="4687765" cy="4712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/>
          <a:lstStyle/>
          <a:p>
            <a:r>
              <a:rPr lang="en-US" dirty="0" smtClean="0"/>
              <a:t>Colorful bright flash over South America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 08 24, 16:35 UTC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09656" y="1545399"/>
            <a:ext cx="10172688" cy="4701605"/>
            <a:chOff x="1038232" y="1516823"/>
            <a:chExt cx="10172688" cy="47016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32" y="1536700"/>
              <a:ext cx="4681728" cy="46817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37" y="1516823"/>
              <a:ext cx="4707283" cy="470160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465809" y="3008877"/>
            <a:ext cx="1864366" cy="1956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397"/>
            <a:ext cx="10515600" cy="1325563"/>
          </a:xfrm>
        </p:spPr>
        <p:txBody>
          <a:bodyPr/>
          <a:lstStyle/>
          <a:p>
            <a:r>
              <a:rPr lang="en-US" dirty="0" smtClean="0"/>
              <a:t>Location of flashes over a year</a:t>
            </a:r>
            <a:endParaRPr lang="en-US" dirty="0"/>
          </a:p>
        </p:txBody>
      </p:sp>
      <p:pic>
        <p:nvPicPr>
          <p:cNvPr id="7" name="Picture 6" descr="Map_birds_all_col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72972"/>
            <a:ext cx="9144000" cy="4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25" y="659368"/>
            <a:ext cx="58293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3685"/>
            <a:ext cx="10515600" cy="1325563"/>
          </a:xfrm>
        </p:spPr>
        <p:txBody>
          <a:bodyPr/>
          <a:lstStyle/>
          <a:p>
            <a:r>
              <a:rPr lang="en-US" dirty="0" smtClean="0"/>
              <a:t>Latitude of flashes: specular reflection?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912200" y="1839908"/>
            <a:ext cx="4692623" cy="3847524"/>
            <a:chOff x="6912200" y="2425700"/>
            <a:chExt cx="4692623" cy="3847524"/>
          </a:xfrm>
        </p:grpSpPr>
        <p:sp>
          <p:nvSpPr>
            <p:cNvPr id="6" name="Parallelogram 5"/>
            <p:cNvSpPr/>
            <p:nvPr/>
          </p:nvSpPr>
          <p:spPr>
            <a:xfrm>
              <a:off x="7467600" y="4686300"/>
              <a:ext cx="2857500" cy="660400"/>
            </a:xfrm>
            <a:prstGeom prst="parallelogram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658100" y="3175000"/>
              <a:ext cx="1238250" cy="184150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8896350" y="3168928"/>
              <a:ext cx="1238250" cy="184150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un 10"/>
            <p:cNvSpPr/>
            <p:nvPr/>
          </p:nvSpPr>
          <p:spPr>
            <a:xfrm>
              <a:off x="6912200" y="2425700"/>
              <a:ext cx="762000" cy="74322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n 12"/>
            <p:cNvSpPr/>
            <p:nvPr/>
          </p:nvSpPr>
          <p:spPr>
            <a:xfrm rot="1740000">
              <a:off x="10256006" y="2536964"/>
              <a:ext cx="279400" cy="5207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44111" y="2650510"/>
              <a:ext cx="960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DSCOVR</a:t>
              </a: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8896350" y="3168928"/>
              <a:ext cx="0" cy="184150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42599" y="3482479"/>
              <a:ext cx="12186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400" baseline="-25000" dirty="0" smtClean="0">
                  <a:latin typeface="Symbol" charset="2"/>
                  <a:ea typeface="Symbol" charset="2"/>
                  <a:cs typeface="Symbol" charset="2"/>
                </a:rPr>
                <a:t>0</a:t>
              </a:r>
              <a:r>
                <a:rPr lang="en-US" sz="2400" dirty="0" smtClean="0">
                  <a:latin typeface="Symbol" charset="2"/>
                  <a:ea typeface="Symbol" charset="2"/>
                  <a:cs typeface="Symbol" charset="2"/>
                </a:rPr>
                <a:t>  =  Q</a:t>
              </a:r>
              <a:endParaRPr lang="en-US" sz="240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31100" y="5565338"/>
              <a:ext cx="29864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000" baseline="-25000" dirty="0" smtClean="0">
                  <a:latin typeface="Symbol" charset="2"/>
                  <a:ea typeface="Symbol" charset="2"/>
                  <a:cs typeface="Symbol" charset="2"/>
                </a:rPr>
                <a:t>0</a:t>
              </a:r>
              <a:r>
                <a:rPr lang="en-US" sz="2000" dirty="0" smtClean="0">
                  <a:latin typeface="Symbol" charset="2"/>
                  <a:ea typeface="Symbol" charset="2"/>
                  <a:cs typeface="Symbol" charset="2"/>
                </a:rPr>
                <a:t>   = </a:t>
              </a:r>
              <a:r>
                <a:rPr lang="en-US" sz="2000" dirty="0" smtClean="0">
                  <a:ea typeface="Symbol" charset="2"/>
                  <a:cs typeface="Symbol" charset="2"/>
                </a:rPr>
                <a:t>Solar zenith angle</a:t>
              </a:r>
            </a:p>
            <a:p>
              <a:r>
                <a:rPr lang="en-US" sz="2000" dirty="0" smtClean="0">
                  <a:latin typeface="Symbol" charset="2"/>
                  <a:ea typeface="Symbol" charset="2"/>
                  <a:cs typeface="Symbol" charset="2"/>
                </a:rPr>
                <a:t>Q    = </a:t>
              </a:r>
              <a:r>
                <a:rPr lang="en-US" sz="2000" dirty="0" smtClean="0">
                  <a:ea typeface="Symbol" charset="2"/>
                  <a:cs typeface="Symbol" charset="2"/>
                </a:rPr>
                <a:t>Viewing zenith angle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8013700" y="3314548"/>
              <a:ext cx="1854200" cy="317652"/>
            </a:xfrm>
            <a:custGeom>
              <a:avLst/>
              <a:gdLst>
                <a:gd name="connsiteX0" fmla="*/ 0 w 1955800"/>
                <a:gd name="connsiteY0" fmla="*/ 165252 h 190652"/>
                <a:gd name="connsiteX1" fmla="*/ 990600 w 1955800"/>
                <a:gd name="connsiteY1" fmla="*/ 152 h 190652"/>
                <a:gd name="connsiteX2" fmla="*/ 1955800 w 1955800"/>
                <a:gd name="connsiteY2" fmla="*/ 190652 h 1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5800" h="190652">
                  <a:moveTo>
                    <a:pt x="0" y="165252"/>
                  </a:moveTo>
                  <a:cubicBezTo>
                    <a:pt x="332316" y="80585"/>
                    <a:pt x="664633" y="-4081"/>
                    <a:pt x="990600" y="152"/>
                  </a:cubicBezTo>
                  <a:cubicBezTo>
                    <a:pt x="1316567" y="4385"/>
                    <a:pt x="1955800" y="190652"/>
                    <a:pt x="1955800" y="190652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6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809" y="37396"/>
            <a:ext cx="10515600" cy="1325563"/>
          </a:xfrm>
        </p:spPr>
        <p:txBody>
          <a:bodyPr/>
          <a:lstStyle/>
          <a:p>
            <a:r>
              <a:rPr lang="en-US" dirty="0" smtClean="0"/>
              <a:t>View direction is close to specular reflection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529" y="1362959"/>
            <a:ext cx="4704080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393"/>
            <a:ext cx="10515600" cy="1325563"/>
          </a:xfrm>
        </p:spPr>
        <p:txBody>
          <a:bodyPr/>
          <a:lstStyle/>
          <a:p>
            <a:r>
              <a:rPr lang="en-US" dirty="0" smtClean="0"/>
              <a:t>Most flashes come from clouds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9495597" y="3408343"/>
            <a:ext cx="251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Assuming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 ≈ 1- 3, </a:t>
            </a:r>
            <a:endParaRPr lang="en-US" dirty="0"/>
          </a:p>
          <a:p>
            <a:r>
              <a:rPr lang="en-US" dirty="0" smtClean="0"/>
              <a:t>histogram peak ≈ </a:t>
            </a:r>
            <a:r>
              <a:rPr lang="en-US" dirty="0" smtClean="0"/>
              <a:t>5-8 </a:t>
            </a:r>
            <a:r>
              <a:rPr lang="en-US" dirty="0" smtClean="0"/>
              <a:t>km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1" y="1726055"/>
            <a:ext cx="3931920" cy="401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102" y="1859670"/>
            <a:ext cx="3931920" cy="3793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5968" y="1315982"/>
            <a:ext cx="1592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Comic Sans MS"/>
              </a:rPr>
              <a:t>Observations</a:t>
            </a:r>
            <a:endParaRPr lang="en-US" sz="2000" b="1" dirty="0"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5899" y="1315982"/>
            <a:ext cx="1431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cs typeface="Comic Sans MS"/>
              </a:rPr>
              <a:t>S</a:t>
            </a:r>
            <a:r>
              <a:rPr lang="en-US" sz="2000" b="1" dirty="0" smtClean="0">
                <a:cs typeface="Comic Sans MS"/>
              </a:rPr>
              <a:t>imulations</a:t>
            </a:r>
            <a:endParaRPr lang="en-US" sz="2000" b="1" dirty="0"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944042"/>
            <a:ext cx="9823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POLDER: oriented crystals most common in 500-700 </a:t>
            </a:r>
            <a:r>
              <a:rPr lang="en-US" sz="2000" dirty="0" err="1" smtClean="0"/>
              <a:t>hPa</a:t>
            </a:r>
            <a:r>
              <a:rPr lang="en-US" sz="2000" dirty="0" smtClean="0"/>
              <a:t> range (</a:t>
            </a:r>
            <a:r>
              <a:rPr lang="en-US" sz="2000" dirty="0" err="1" smtClean="0"/>
              <a:t>Bréon</a:t>
            </a:r>
            <a:r>
              <a:rPr lang="en-US" sz="2000" dirty="0" smtClean="0"/>
              <a:t> &amp; </a:t>
            </a:r>
            <a:r>
              <a:rPr lang="en-US" sz="2000" dirty="0" err="1" smtClean="0"/>
              <a:t>Dubrulle</a:t>
            </a:r>
            <a:r>
              <a:rPr lang="en-US" sz="2000" dirty="0" smtClean="0"/>
              <a:t>, 2004, JAS)</a:t>
            </a:r>
          </a:p>
          <a:p>
            <a:r>
              <a:rPr lang="en-US" sz="2000" dirty="0" smtClean="0"/>
              <a:t>CALIOP: oriented crystals most common in -10°C - -30°C range (Noel &amp; </a:t>
            </a:r>
            <a:r>
              <a:rPr lang="en-US" sz="2000" dirty="0" err="1" smtClean="0"/>
              <a:t>Chepfer</a:t>
            </a:r>
            <a:r>
              <a:rPr lang="en-US" sz="2000" dirty="0" smtClean="0"/>
              <a:t>, 2010, JGR) 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643188" y="2228850"/>
            <a:ext cx="0" cy="2914650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00451" y="1985962"/>
            <a:ext cx="9525" cy="3143250"/>
          </a:xfrm>
          <a:prstGeom prst="line">
            <a:avLst/>
          </a:prstGeom>
          <a:ln w="63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66821" y="5627251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← Low altitude</a:t>
            </a:r>
            <a:r>
              <a:rPr lang="en-US" dirty="0"/>
              <a:t>	</a:t>
            </a:r>
            <a:r>
              <a:rPr lang="en-US" smtClean="0"/>
              <a:t> High </a:t>
            </a:r>
            <a:r>
              <a:rPr lang="en-US" dirty="0" smtClean="0"/>
              <a:t>altitude  →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23" y="4463657"/>
            <a:ext cx="1574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265800"/>
            <a:ext cx="11615737" cy="1325563"/>
          </a:xfrm>
        </p:spPr>
        <p:txBody>
          <a:bodyPr/>
          <a:lstStyle/>
          <a:p>
            <a:r>
              <a:rPr lang="en-US" dirty="0" smtClean="0"/>
              <a:t>Deviation from exact glint angle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44128" y="4907219"/>
            <a:ext cx="4216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cs typeface="Comic Sans MS"/>
              </a:rPr>
              <a:t>Θ</a:t>
            </a:r>
            <a:r>
              <a:rPr lang="en-US" sz="2800" dirty="0" smtClean="0">
                <a:cs typeface="Comic Sans MS"/>
              </a:rPr>
              <a:t> = </a:t>
            </a:r>
            <a:r>
              <a:rPr lang="en-US" sz="2800" dirty="0" err="1" smtClean="0">
                <a:cs typeface="Comic Sans MS"/>
              </a:rPr>
              <a:t>λ</a:t>
            </a:r>
            <a:r>
              <a:rPr lang="en-US" sz="2800" dirty="0" smtClean="0">
                <a:cs typeface="Comic Sans MS"/>
              </a:rPr>
              <a:t> / </a:t>
            </a:r>
            <a:r>
              <a:rPr lang="en-US" sz="2800" i="1" dirty="0" smtClean="0">
                <a:cs typeface="Comic Sans MS"/>
              </a:rPr>
              <a:t>D</a:t>
            </a:r>
          </a:p>
          <a:p>
            <a:pPr algn="ctr"/>
            <a:endParaRPr lang="en-US" sz="2000" dirty="0" smtClean="0">
              <a:cs typeface="Comic Sans MS"/>
            </a:endParaRPr>
          </a:p>
          <a:p>
            <a:r>
              <a:rPr lang="el-GR" sz="2000" dirty="0">
                <a:cs typeface="Comic Sans MS"/>
              </a:rPr>
              <a:t>Θ</a:t>
            </a:r>
            <a:r>
              <a:rPr lang="en-US" sz="2000" dirty="0">
                <a:cs typeface="Comic Sans MS"/>
              </a:rPr>
              <a:t> </a:t>
            </a:r>
            <a:r>
              <a:rPr lang="en-US" sz="2000" dirty="0" smtClean="0">
                <a:cs typeface="Comic Sans MS"/>
              </a:rPr>
              <a:t>is half-width of the diffraction lobe</a:t>
            </a:r>
          </a:p>
          <a:p>
            <a:r>
              <a:rPr lang="en-US" sz="2000" dirty="0" smtClean="0">
                <a:cs typeface="Comic Sans MS"/>
              </a:rPr>
              <a:t>For </a:t>
            </a:r>
            <a:r>
              <a:rPr lang="en-US" sz="2000" dirty="0" err="1" smtClean="0">
                <a:cs typeface="Comic Sans MS"/>
              </a:rPr>
              <a:t>λ</a:t>
            </a:r>
            <a:r>
              <a:rPr lang="en-US" sz="2000" dirty="0" smtClean="0">
                <a:cs typeface="Comic Sans MS"/>
              </a:rPr>
              <a:t> = 0.5 μm and </a:t>
            </a:r>
            <a:r>
              <a:rPr lang="en-US" sz="2000" i="1" dirty="0" smtClean="0">
                <a:cs typeface="Comic Sans MS"/>
              </a:rPr>
              <a:t>D </a:t>
            </a:r>
            <a:r>
              <a:rPr lang="en-US" sz="2000" dirty="0" smtClean="0">
                <a:cs typeface="Comic Sans MS"/>
              </a:rPr>
              <a:t>= 50 μm, </a:t>
            </a:r>
            <a:r>
              <a:rPr lang="el-GR" sz="2000" dirty="0" smtClean="0">
                <a:cs typeface="Comic Sans MS"/>
              </a:rPr>
              <a:t>Θ</a:t>
            </a:r>
            <a:r>
              <a:rPr lang="en-US" sz="2000" dirty="0" smtClean="0">
                <a:cs typeface="Comic Sans MS"/>
              </a:rPr>
              <a:t> = 10</a:t>
            </a:r>
            <a:r>
              <a:rPr lang="en-US" sz="2000" baseline="30000" dirty="0" smtClean="0">
                <a:cs typeface="Comic Sans MS"/>
              </a:rPr>
              <a:t>-2</a:t>
            </a:r>
            <a:r>
              <a:rPr lang="en-US" sz="2000" dirty="0" smtClean="0">
                <a:cs typeface="Comic Sans MS"/>
              </a:rPr>
              <a:t> (≈ 0.6</a:t>
            </a:r>
            <a:r>
              <a:rPr lang="en-US" sz="2000" baseline="30000" dirty="0" smtClean="0">
                <a:cs typeface="Comic Sans MS"/>
              </a:rPr>
              <a:t>o</a:t>
            </a:r>
            <a:r>
              <a:rPr lang="en-US" sz="2000" dirty="0" smtClean="0">
                <a:cs typeface="Comic Sans MS"/>
              </a:rPr>
              <a:t>) </a:t>
            </a:r>
          </a:p>
        </p:txBody>
      </p:sp>
      <p:pic>
        <p:nvPicPr>
          <p:cNvPr id="7" name="Picture 6" descr="Screen Shot 2017-03-01 at 4.08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3561" r="13144" b="3933"/>
          <a:stretch/>
        </p:blipFill>
        <p:spPr>
          <a:xfrm rot="5400000">
            <a:off x="5848735" y="1292516"/>
            <a:ext cx="1875094" cy="47907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337" y="1824275"/>
            <a:ext cx="3389481" cy="3490064"/>
            <a:chOff x="6876071" y="1875599"/>
            <a:chExt cx="3389481" cy="3490064"/>
          </a:xfrm>
        </p:grpSpPr>
        <p:pic>
          <p:nvPicPr>
            <p:cNvPr id="10" name="Picture 9" descr="Screen Shot 2016-10-18 at 9.51.2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071" y="1875599"/>
              <a:ext cx="3389481" cy="31515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317523" y="5027109"/>
              <a:ext cx="2779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from Lynch (1994, Appl. Optics)</a:t>
              </a:r>
              <a:endParaRPr lang="en-US" sz="1600" i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3651" y="5632321"/>
            <a:ext cx="452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cs typeface="Comic Sans MS"/>
              </a:rPr>
              <a:t>Bréon</a:t>
            </a:r>
            <a:r>
              <a:rPr lang="en-US" dirty="0" smtClean="0">
                <a:cs typeface="Comic Sans MS"/>
              </a:rPr>
              <a:t> &amp; </a:t>
            </a:r>
            <a:r>
              <a:rPr lang="en-US" smtClean="0">
                <a:cs typeface="Comic Sans MS"/>
              </a:rPr>
              <a:t>Dubrulle</a:t>
            </a:r>
            <a:r>
              <a:rPr lang="en-US" dirty="0" smtClean="0">
                <a:cs typeface="Comic Sans MS"/>
              </a:rPr>
              <a:t> (2004, JAS): tilt angle varies “</a:t>
            </a:r>
            <a:r>
              <a:rPr lang="en-US" i="1" dirty="0" smtClean="0">
                <a:cs typeface="Comic Sans MS"/>
              </a:rPr>
              <a:t>between 0.5</a:t>
            </a:r>
            <a:r>
              <a:rPr lang="en-US" i="1" baseline="30000" dirty="0" smtClean="0">
                <a:cs typeface="Comic Sans MS"/>
              </a:rPr>
              <a:t>o</a:t>
            </a:r>
            <a:r>
              <a:rPr lang="en-US" i="1" dirty="0" smtClean="0">
                <a:cs typeface="Comic Sans MS"/>
              </a:rPr>
              <a:t> and a few degrees from weak to strong turbulence.</a:t>
            </a:r>
            <a:r>
              <a:rPr lang="en-US" dirty="0" smtClean="0">
                <a:cs typeface="Comic Sans MS"/>
              </a:rPr>
              <a:t>”  for plate diameters between 100 </a:t>
            </a:r>
            <a:r>
              <a:rPr lang="en-US" dirty="0" err="1" smtClean="0">
                <a:cs typeface="Comic Sans MS"/>
              </a:rPr>
              <a:t>μm</a:t>
            </a:r>
            <a:r>
              <a:rPr lang="en-US" dirty="0" smtClean="0">
                <a:cs typeface="Comic Sans MS"/>
              </a:rPr>
              <a:t> and a few mm</a:t>
            </a:r>
            <a:endParaRPr lang="en-US" dirty="0"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650" y="5286458"/>
            <a:ext cx="489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Katz (1996, JAS): </a:t>
            </a:r>
            <a:r>
              <a:rPr lang="en-US" smtClean="0"/>
              <a:t>tilt depends </a:t>
            </a:r>
            <a:r>
              <a:rPr lang="en-US" dirty="0" smtClean="0"/>
              <a:t>on Reynolds number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04" y="2771835"/>
            <a:ext cx="2643188" cy="17566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71128" y="1360531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Tilt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6878" y="1446209"/>
            <a:ext cx="172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Diffraction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15774" y="144620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Solar disc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15774" y="5708925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Diameter is 0.5°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6499</TotalTime>
  <Words>477</Words>
  <Application>Microsoft Macintosh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Comic Sans MS</vt:lpstr>
      <vt:lpstr>Symbol</vt:lpstr>
      <vt:lpstr>Arial</vt:lpstr>
      <vt:lpstr>Office Theme</vt:lpstr>
      <vt:lpstr>Deep space observations of  oriented ice crystals</vt:lpstr>
      <vt:lpstr>Some EPIC images are especially interesting</vt:lpstr>
      <vt:lpstr>Colorful bright flash over Africa</vt:lpstr>
      <vt:lpstr>Colorful bright flash over South America</vt:lpstr>
      <vt:lpstr>Location of flashes over a year</vt:lpstr>
      <vt:lpstr>Latitude of flashes: specular reflection?</vt:lpstr>
      <vt:lpstr>View direction is close to specular reflection</vt:lpstr>
      <vt:lpstr>Most flashes come from clouds</vt:lpstr>
      <vt:lpstr>Deviation from exact glint angle</vt:lpstr>
      <vt:lpstr>Specular reflection by oriented ice crystals (subsun)</vt:lpstr>
      <vt:lpstr>Glint observations may help exoplanet research</vt:lpstr>
      <vt:lpstr>Blue flash is to the East from the red &amp; yellow</vt:lpstr>
      <vt:lpstr>Flashes are colorful because of Earth rotation</vt:lpstr>
      <vt:lpstr>Summary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space observations of oriented ice crystals and of the color of our planet </dc:title>
  <dc:creator>Microsoft Office User</dc:creator>
  <cp:lastModifiedBy>Microsoft Office User</cp:lastModifiedBy>
  <cp:revision>210</cp:revision>
  <dcterms:created xsi:type="dcterms:W3CDTF">2017-06-04T21:05:53Z</dcterms:created>
  <dcterms:modified xsi:type="dcterms:W3CDTF">2017-10-04T16:48:24Z</dcterms:modified>
</cp:coreProperties>
</file>