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4"/>
  </p:notesMasterIdLst>
  <p:sldIdLst>
    <p:sldId id="256" r:id="rId2"/>
    <p:sldId id="266" r:id="rId3"/>
    <p:sldId id="265" r:id="rId4"/>
    <p:sldId id="268"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31"/>
    <p:restoredTop sz="94648"/>
  </p:normalViewPr>
  <p:slideViewPr>
    <p:cSldViewPr snapToGrid="0" snapToObjects="1">
      <p:cViewPr varScale="1">
        <p:scale>
          <a:sx n="80" d="100"/>
          <a:sy n="80" d="100"/>
        </p:scale>
        <p:origin x="216"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0BE26-16E8-BF48-A256-4805C12EAEBE}" type="datetimeFigureOut">
              <a:rPr lang="en-US" smtClean="0"/>
              <a:t>10/2/17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D9ADB-CA49-6D40-848C-E0548B808C15}" type="slidenum">
              <a:rPr lang="en-US" smtClean="0"/>
              <a:t>‹#›</a:t>
            </a:fld>
            <a:endParaRPr lang="en-US"/>
          </a:p>
        </p:txBody>
      </p:sp>
    </p:spTree>
    <p:extLst>
      <p:ext uri="{BB962C8B-B14F-4D97-AF65-F5344CB8AC3E}">
        <p14:creationId xmlns:p14="http://schemas.microsoft.com/office/powerpoint/2010/main" val="156145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D9ADB-CA49-6D40-848C-E0548B808C15}" type="slidenum">
              <a:rPr lang="en-US" smtClean="0"/>
              <a:t>1</a:t>
            </a:fld>
            <a:endParaRPr lang="en-US"/>
          </a:p>
        </p:txBody>
      </p:sp>
    </p:spTree>
    <p:extLst>
      <p:ext uri="{BB962C8B-B14F-4D97-AF65-F5344CB8AC3E}">
        <p14:creationId xmlns:p14="http://schemas.microsoft.com/office/powerpoint/2010/main" val="107929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D9ADB-CA49-6D40-848C-E0548B808C15}" type="slidenum">
              <a:rPr lang="en-US" smtClean="0"/>
              <a:t>5</a:t>
            </a:fld>
            <a:endParaRPr lang="en-US"/>
          </a:p>
        </p:txBody>
      </p:sp>
    </p:spTree>
    <p:extLst>
      <p:ext uri="{BB962C8B-B14F-4D97-AF65-F5344CB8AC3E}">
        <p14:creationId xmlns:p14="http://schemas.microsoft.com/office/powerpoint/2010/main" val="104436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A4BDA-FB71-0A4B-BCFD-0A36BCA2A9B8}" type="datetime1">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1F85D-CC8A-2B48-B456-658A044DDEB0}" type="datetime1">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4ABFB-395E-3C41-9815-A44D0082AB4C}" type="datetime1">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0E7C7-E6A9-A14B-92AC-6AA71023335B}" type="datetime1">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12A98-1764-204A-8ADA-F29B249CBF85}" type="datetime1">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B55492-80F7-6946-86D5-AB6049DEC4DA}" type="datetime1">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5EC450-1785-EC48-9FB7-4C83C179DACB}" type="datetime1">
              <a:rPr lang="en-US" smtClean="0"/>
              <a:t>10/2/17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5537AB-C245-944E-9085-8D32A37CBB5B}" type="datetime1">
              <a:rPr lang="en-US" smtClean="0"/>
              <a:t>10/2/17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0BB75-257C-2C4A-9897-B27425CCDF7D}" type="datetime1">
              <a:rPr lang="en-US" smtClean="0"/>
              <a:t>10/2/17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B8613-BE2E-8440-96AF-5D51E0A38F49}" type="datetime1">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585E7-06F0-FE4A-A882-DEF7D68CE19C}" type="datetime1">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1D27A-64F1-5F4C-AA26-41EAC29190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709F9-9984-3843-994D-4D9DDC72909A}" type="datetime1">
              <a:rPr lang="en-US" smtClean="0"/>
              <a:t>10/2/17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1D27A-64F1-5F4C-AA26-41EAC2919040}" type="slidenum">
              <a:rPr lang="en-US" smtClean="0"/>
              <a:t>‹#›</a:t>
            </a:fld>
            <a:endParaRPr lang="en-US"/>
          </a:p>
        </p:txBody>
      </p:sp>
    </p:spTree>
    <p:extLst>
      <p:ext uri="{BB962C8B-B14F-4D97-AF65-F5344CB8AC3E}">
        <p14:creationId xmlns:p14="http://schemas.microsoft.com/office/powerpoint/2010/main" val="2108250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s://eosweb.larc.nas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upport@nccs.nas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10970"/>
          </a:xfrm>
        </p:spPr>
        <p:txBody>
          <a:bodyPr>
            <a:normAutofit fontScale="90000"/>
          </a:bodyPr>
          <a:lstStyle/>
          <a:p>
            <a:r>
              <a:rPr lang="en-US" dirty="0" smtClean="0"/>
              <a:t>DSCOVR Level 2 Status Update</a:t>
            </a:r>
            <a:br>
              <a:rPr lang="en-US" dirty="0" smtClean="0"/>
            </a:br>
            <a:r>
              <a:rPr lang="en-US" dirty="0" smtClean="0"/>
              <a:t>EPIC and NISTAR Science Team Meeting</a:t>
            </a:r>
            <a:endParaRPr lang="en-US" dirty="0"/>
          </a:p>
        </p:txBody>
      </p:sp>
      <p:sp>
        <p:nvSpPr>
          <p:cNvPr id="3" name="Subtitle 2"/>
          <p:cNvSpPr>
            <a:spLocks noGrp="1"/>
          </p:cNvSpPr>
          <p:nvPr>
            <p:ph type="subTitle" idx="1"/>
          </p:nvPr>
        </p:nvSpPr>
        <p:spPr>
          <a:xfrm>
            <a:off x="1524000" y="4025371"/>
            <a:ext cx="9144000" cy="1655762"/>
          </a:xfrm>
        </p:spPr>
        <p:txBody>
          <a:bodyPr anchor="ctr"/>
          <a:lstStyle/>
          <a:p>
            <a:r>
              <a:rPr lang="en-US" dirty="0" smtClean="0"/>
              <a:t>Marshall Sutton (code 586)</a:t>
            </a:r>
          </a:p>
          <a:p>
            <a:r>
              <a:rPr lang="en-US" dirty="0" smtClean="0"/>
              <a:t>6/30/2017</a:t>
            </a:r>
            <a:endParaRPr lang="en-US" dirty="0"/>
          </a:p>
        </p:txBody>
      </p:sp>
      <p:sp>
        <p:nvSpPr>
          <p:cNvPr id="4" name="Slide Number Placeholder 3"/>
          <p:cNvSpPr>
            <a:spLocks noGrp="1"/>
          </p:cNvSpPr>
          <p:nvPr>
            <p:ph type="sldNum" sz="quarter" idx="12"/>
          </p:nvPr>
        </p:nvSpPr>
        <p:spPr/>
        <p:txBody>
          <a:bodyPr/>
          <a:lstStyle/>
          <a:p>
            <a:fld id="{92A1D27A-64F1-5F4C-AA26-41EAC2919040}" type="slidenum">
              <a:rPr lang="en-US" smtClean="0"/>
              <a:t>1</a:t>
            </a:fld>
            <a:endParaRPr lang="en-US"/>
          </a:p>
        </p:txBody>
      </p:sp>
    </p:spTree>
    <p:extLst>
      <p:ext uri="{BB962C8B-B14F-4D97-AF65-F5344CB8AC3E}">
        <p14:creationId xmlns:p14="http://schemas.microsoft.com/office/powerpoint/2010/main" val="929683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MAIAC – Alexei </a:t>
            </a:r>
            <a:r>
              <a:rPr lang="en-US" dirty="0" err="1" smtClean="0"/>
              <a:t>Lyapustin</a:t>
            </a:r>
            <a:endParaRPr lang="en-US" dirty="0"/>
          </a:p>
        </p:txBody>
      </p:sp>
      <p:sp>
        <p:nvSpPr>
          <p:cNvPr id="5" name="Slide Number Placeholder 4"/>
          <p:cNvSpPr>
            <a:spLocks noGrp="1"/>
          </p:cNvSpPr>
          <p:nvPr>
            <p:ph type="sldNum" sz="quarter" idx="12"/>
          </p:nvPr>
        </p:nvSpPr>
        <p:spPr/>
        <p:txBody>
          <a:bodyPr/>
          <a:lstStyle/>
          <a:p>
            <a:fld id="{92A1D27A-64F1-5F4C-AA26-41EAC2919040}" type="slidenum">
              <a:rPr lang="en-US" smtClean="0"/>
              <a:t>10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74839055"/>
              </p:ext>
            </p:extLst>
          </p:nvPr>
        </p:nvGraphicFramePr>
        <p:xfrm>
          <a:off x="938212" y="1497119"/>
          <a:ext cx="10091737" cy="4209706"/>
        </p:xfrm>
        <a:graphic>
          <a:graphicData uri="http://schemas.openxmlformats.org/drawingml/2006/table">
            <a:tbl>
              <a:tblPr firstRow="1" bandRow="1">
                <a:tableStyleId>{5C22544A-7EE6-4342-B048-85BDC9FD1C3A}</a:tableStyleId>
              </a:tblPr>
              <a:tblGrid>
                <a:gridCol w="4465920"/>
                <a:gridCol w="3736500"/>
                <a:gridCol w="1889317"/>
              </a:tblGrid>
              <a:tr h="554299">
                <a:tc>
                  <a:txBody>
                    <a:bodyPr/>
                    <a:lstStyle/>
                    <a:p>
                      <a:r>
                        <a:rPr lang="en-US" sz="2800" dirty="0" smtClean="0"/>
                        <a:t>Item</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Issues</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Status</a:t>
                      </a:r>
                      <a:endParaRPr lang="en-US" sz="2800" dirty="0"/>
                    </a:p>
                  </a:txBody>
                  <a:tcPr>
                    <a:lnB w="12700" cap="flat" cmpd="sng" algn="ctr">
                      <a:solidFill>
                        <a:schemeClr val="tx1"/>
                      </a:solidFill>
                      <a:prstDash val="solid"/>
                      <a:round/>
                      <a:headEnd type="none" w="med" len="med"/>
                      <a:tailEnd type="none" w="med" len="med"/>
                    </a:lnB>
                  </a:tcPr>
                </a:tc>
              </a:tr>
              <a:tr h="674849">
                <a:tc>
                  <a:txBody>
                    <a:bodyPr/>
                    <a:lstStyle/>
                    <a:p>
                      <a:r>
                        <a:rPr lang="en-US" sz="2400" dirty="0" smtClean="0"/>
                        <a:t>Received</a:t>
                      </a:r>
                      <a:r>
                        <a:rPr lang="en-US" sz="2400" baseline="0" dirty="0" smtClean="0"/>
                        <a:t> Production Software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404595">
                <a:tc>
                  <a:txBody>
                    <a:bodyPr/>
                    <a:lstStyle/>
                    <a:p>
                      <a:r>
                        <a:rPr lang="en-US" sz="2400" dirty="0" smtClean="0"/>
                        <a:t>Integrated</a:t>
                      </a:r>
                      <a:r>
                        <a:rPr lang="en-US" sz="2400" baseline="0" dirty="0" smtClean="0"/>
                        <a:t> into pipeline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Difficulty getting Python 3 wrapper functions to work.</a:t>
                      </a:r>
                      <a:r>
                        <a:rPr lang="en-US" sz="2400" baseline="0" dirty="0" smtClean="0"/>
                        <a:t> Missing lookup tables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735228">
                <a:tc>
                  <a:txBody>
                    <a:bodyPr/>
                    <a:lstStyle/>
                    <a:p>
                      <a:r>
                        <a:rPr lang="en-US" sz="2400" dirty="0" smtClean="0"/>
                        <a:t>Okay to upload to ASDC</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Need to finish pipeline and test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53003">
                <a:tc>
                  <a:txBody>
                    <a:bodyPr/>
                    <a:lstStyle/>
                    <a:p>
                      <a:r>
                        <a:rPr lang="en-US" sz="2400" dirty="0" smtClean="0"/>
                        <a:t>Approval</a:t>
                      </a:r>
                      <a:r>
                        <a:rPr lang="en-US" sz="2400" baseline="0" dirty="0" smtClean="0"/>
                        <a:t> from ASDC to upload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Need to finish pipeline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810318"/>
              </p:ext>
            </p:extLst>
          </p:nvPr>
        </p:nvGraphicFramePr>
        <p:xfrm>
          <a:off x="938212" y="5793105"/>
          <a:ext cx="8128000" cy="928370"/>
        </p:xfrm>
        <a:graphic>
          <a:graphicData uri="http://schemas.openxmlformats.org/drawingml/2006/table">
            <a:tbl>
              <a:tblPr firstRow="1" bandRow="1">
                <a:tableStyleId>{5C22544A-7EE6-4342-B048-85BDC9FD1C3A}</a:tableStyleId>
              </a:tblPr>
              <a:tblGrid>
                <a:gridCol w="2463800"/>
                <a:gridCol w="1600200"/>
                <a:gridCol w="2032000"/>
                <a:gridCol w="2032000"/>
              </a:tblGrid>
              <a:tr h="532130">
                <a:tc rowSpan="2">
                  <a:txBody>
                    <a:bodyPr/>
                    <a:lstStyle/>
                    <a:p>
                      <a:r>
                        <a:rPr lang="en-US" sz="2000" dirty="0" smtClean="0"/>
                        <a:t>Documentation</a:t>
                      </a:r>
                      <a:endParaRPr lang="en-US" sz="2000" dirty="0"/>
                    </a:p>
                  </a:txBody>
                  <a:tcPr/>
                </a:tc>
                <a:tc>
                  <a:txBody>
                    <a:bodyPr/>
                    <a:lstStyle/>
                    <a:p>
                      <a:pPr algn="ctr"/>
                      <a:r>
                        <a:rPr lang="en-US" sz="2000" dirty="0" smtClean="0"/>
                        <a:t>ATDB</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Image</a:t>
                      </a:r>
                      <a:endParaRPr lang="en-US" sz="2000" dirty="0"/>
                    </a:p>
                  </a:txBody>
                  <a:tcPr/>
                </a:tc>
              </a:tr>
              <a:tr h="370840">
                <a:tc vMerge="1">
                  <a:txBody>
                    <a:bodyPr/>
                    <a:lstStyle/>
                    <a:p>
                      <a:endParaRPr lang="en-US"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r>
            </a:tbl>
          </a:graphicData>
        </a:graphic>
      </p:graphicFrame>
    </p:spTree>
    <p:extLst>
      <p:ext uri="{BB962C8B-B14F-4D97-AF65-F5344CB8AC3E}">
        <p14:creationId xmlns:p14="http://schemas.microsoft.com/office/powerpoint/2010/main" val="1395303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VESDR – Yuri K.</a:t>
            </a:r>
            <a:endParaRPr lang="en-US" dirty="0"/>
          </a:p>
        </p:txBody>
      </p:sp>
      <p:sp>
        <p:nvSpPr>
          <p:cNvPr id="5" name="Slide Number Placeholder 4"/>
          <p:cNvSpPr>
            <a:spLocks noGrp="1"/>
          </p:cNvSpPr>
          <p:nvPr>
            <p:ph type="sldNum" sz="quarter" idx="12"/>
          </p:nvPr>
        </p:nvSpPr>
        <p:spPr/>
        <p:txBody>
          <a:bodyPr/>
          <a:lstStyle/>
          <a:p>
            <a:fld id="{92A1D27A-64F1-5F4C-AA26-41EAC2919040}" type="slidenum">
              <a:rPr lang="en-US" smtClean="0"/>
              <a:t>11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73344457"/>
              </p:ext>
            </p:extLst>
          </p:nvPr>
        </p:nvGraphicFramePr>
        <p:xfrm>
          <a:off x="838200" y="1312230"/>
          <a:ext cx="10091737" cy="4333819"/>
        </p:xfrm>
        <a:graphic>
          <a:graphicData uri="http://schemas.openxmlformats.org/drawingml/2006/table">
            <a:tbl>
              <a:tblPr firstRow="1" bandRow="1">
                <a:tableStyleId>{5C22544A-7EE6-4342-B048-85BDC9FD1C3A}</a:tableStyleId>
              </a:tblPr>
              <a:tblGrid>
                <a:gridCol w="4465920"/>
                <a:gridCol w="3736500"/>
                <a:gridCol w="1889317"/>
              </a:tblGrid>
              <a:tr h="554299">
                <a:tc>
                  <a:txBody>
                    <a:bodyPr/>
                    <a:lstStyle/>
                    <a:p>
                      <a:r>
                        <a:rPr lang="en-US" sz="2800" dirty="0" smtClean="0"/>
                        <a:t>Item</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Issues</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Status</a:t>
                      </a:r>
                      <a:endParaRPr lang="en-US" sz="2800" dirty="0"/>
                    </a:p>
                  </a:txBody>
                  <a:tcPr>
                    <a:lnB w="12700" cap="flat" cmpd="sng" algn="ctr">
                      <a:solidFill>
                        <a:schemeClr val="tx1"/>
                      </a:solidFill>
                      <a:prstDash val="solid"/>
                      <a:round/>
                      <a:headEnd type="none" w="med" len="med"/>
                      <a:tailEnd type="none" w="med" len="med"/>
                    </a:lnB>
                  </a:tcPr>
                </a:tc>
              </a:tr>
              <a:tr h="556315">
                <a:tc>
                  <a:txBody>
                    <a:bodyPr/>
                    <a:lstStyle/>
                    <a:p>
                      <a:r>
                        <a:rPr lang="en-US" sz="2800" dirty="0" smtClean="0"/>
                        <a:t>Received</a:t>
                      </a:r>
                      <a:r>
                        <a:rPr lang="en-US" sz="2800" baseline="0" dirty="0" smtClean="0"/>
                        <a:t> Production Software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829734">
                <a:tc>
                  <a:txBody>
                    <a:bodyPr/>
                    <a:lstStyle/>
                    <a:p>
                      <a:r>
                        <a:rPr lang="en-US" sz="2800" dirty="0" smtClean="0"/>
                        <a:t>Integrated</a:t>
                      </a:r>
                      <a:r>
                        <a:rPr lang="en-US" sz="2800" baseline="0" dirty="0" smtClean="0"/>
                        <a:t> into pipeline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Need to get MAIAC pipeline working first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R</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609600">
                <a:tc>
                  <a:txBody>
                    <a:bodyPr/>
                    <a:lstStyle/>
                    <a:p>
                      <a:r>
                        <a:rPr lang="en-US" sz="2800" dirty="0" smtClean="0"/>
                        <a:t>Okay to upload to ASDC</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Need to finish pipeline and test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57422">
                <a:tc>
                  <a:txBody>
                    <a:bodyPr/>
                    <a:lstStyle/>
                    <a:p>
                      <a:r>
                        <a:rPr lang="en-US" sz="2800" dirty="0" smtClean="0"/>
                        <a:t>Approval</a:t>
                      </a:r>
                      <a:r>
                        <a:rPr lang="en-US" sz="2800" baseline="0" dirty="0" smtClean="0"/>
                        <a:t> from ASDC to upload</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Need to finish pipeline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21404789"/>
              </p:ext>
            </p:extLst>
          </p:nvPr>
        </p:nvGraphicFramePr>
        <p:xfrm>
          <a:off x="838200" y="5780986"/>
          <a:ext cx="8128000" cy="928370"/>
        </p:xfrm>
        <a:graphic>
          <a:graphicData uri="http://schemas.openxmlformats.org/drawingml/2006/table">
            <a:tbl>
              <a:tblPr firstRow="1" bandRow="1">
                <a:tableStyleId>{5C22544A-7EE6-4342-B048-85BDC9FD1C3A}</a:tableStyleId>
              </a:tblPr>
              <a:tblGrid>
                <a:gridCol w="2463800"/>
                <a:gridCol w="1600200"/>
                <a:gridCol w="2032000"/>
                <a:gridCol w="2032000"/>
              </a:tblGrid>
              <a:tr h="532130">
                <a:tc rowSpan="2">
                  <a:txBody>
                    <a:bodyPr/>
                    <a:lstStyle/>
                    <a:p>
                      <a:r>
                        <a:rPr lang="en-US" sz="2000" dirty="0" smtClean="0"/>
                        <a:t>Documentation</a:t>
                      </a:r>
                      <a:endParaRPr lang="en-US" sz="2000" dirty="0"/>
                    </a:p>
                  </a:txBody>
                  <a:tcPr/>
                </a:tc>
                <a:tc>
                  <a:txBody>
                    <a:bodyPr/>
                    <a:lstStyle/>
                    <a:p>
                      <a:pPr algn="ctr"/>
                      <a:r>
                        <a:rPr lang="en-US" sz="2000" dirty="0" smtClean="0"/>
                        <a:t>ATDB</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Image</a:t>
                      </a:r>
                      <a:endParaRPr lang="en-US" sz="2000" dirty="0"/>
                    </a:p>
                  </a:txBody>
                  <a:tcPr/>
                </a:tc>
              </a:tr>
              <a:tr h="370840">
                <a:tc vMerge="1">
                  <a:txBody>
                    <a:bodyPr/>
                    <a:lstStyle/>
                    <a:p>
                      <a:endParaRPr lang="en-US"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r>
            </a:tbl>
          </a:graphicData>
        </a:graphic>
      </p:graphicFrame>
    </p:spTree>
    <p:extLst>
      <p:ext uri="{BB962C8B-B14F-4D97-AF65-F5344CB8AC3E}">
        <p14:creationId xmlns:p14="http://schemas.microsoft.com/office/powerpoint/2010/main" val="613337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NCCS Allocation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133141"/>
              </p:ext>
            </p:extLst>
          </p:nvPr>
        </p:nvGraphicFramePr>
        <p:xfrm>
          <a:off x="666748" y="1468438"/>
          <a:ext cx="7173384" cy="1005840"/>
        </p:xfrm>
        <a:graphic>
          <a:graphicData uri="http://schemas.openxmlformats.org/drawingml/2006/table">
            <a:tbl>
              <a:tblPr firstRow="1" bandRow="1">
                <a:tableStyleId>{5C22544A-7EE6-4342-B048-85BDC9FD1C3A}</a:tableStyleId>
              </a:tblPr>
              <a:tblGrid>
                <a:gridCol w="1793346"/>
                <a:gridCol w="1793346"/>
                <a:gridCol w="1793346"/>
                <a:gridCol w="1793346"/>
              </a:tblGrid>
              <a:tr h="284186">
                <a:tc>
                  <a:txBody>
                    <a:bodyPr/>
                    <a:lstStyle/>
                    <a:p>
                      <a:r>
                        <a:rPr lang="en-US" dirty="0" smtClean="0"/>
                        <a:t>Allocation</a:t>
                      </a:r>
                      <a:endParaRPr lang="en-US" dirty="0"/>
                    </a:p>
                  </a:txBody>
                  <a:tcPr/>
                </a:tc>
                <a:tc>
                  <a:txBody>
                    <a:bodyPr/>
                    <a:lstStyle/>
                    <a:p>
                      <a:r>
                        <a:rPr lang="en-US" dirty="0" smtClean="0"/>
                        <a:t>SBUs Used</a:t>
                      </a:r>
                      <a:endParaRPr lang="en-US" dirty="0"/>
                    </a:p>
                  </a:txBody>
                  <a:tcPr/>
                </a:tc>
                <a:tc>
                  <a:txBody>
                    <a:bodyPr/>
                    <a:lstStyle/>
                    <a:p>
                      <a:r>
                        <a:rPr lang="en-US" dirty="0" smtClean="0"/>
                        <a:t>SBUs Left</a:t>
                      </a:r>
                      <a:endParaRPr lang="en-US" dirty="0"/>
                    </a:p>
                  </a:txBody>
                  <a:tcPr/>
                </a:tc>
                <a:tc>
                  <a:txBody>
                    <a:bodyPr/>
                    <a:lstStyle/>
                    <a:p>
                      <a:r>
                        <a:rPr lang="en-US" dirty="0" smtClean="0"/>
                        <a:t>Percent used</a:t>
                      </a:r>
                      <a:endParaRPr lang="en-US" dirty="0"/>
                    </a:p>
                  </a:txBody>
                  <a:tcPr/>
                </a:tc>
              </a:tr>
              <a:tr h="490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1,564,565</a:t>
                      </a:r>
                    </a:p>
                    <a:p>
                      <a:endParaRPr lang="en-US" dirty="0"/>
                    </a:p>
                  </a:txBody>
                  <a:tcPr/>
                </a:tc>
                <a:tc>
                  <a:txBody>
                    <a:bodyPr/>
                    <a:lstStyle/>
                    <a:p>
                      <a:r>
                        <a:rPr lang="fi-FI" sz="1800" kern="1200" dirty="0" smtClean="0">
                          <a:solidFill>
                            <a:schemeClr val="dk1"/>
                          </a:solidFill>
                          <a:effectLst/>
                          <a:latin typeface="+mn-lt"/>
                          <a:ea typeface="+mn-ea"/>
                          <a:cs typeface="+mn-cs"/>
                        </a:rPr>
                        <a:t>59,802</a:t>
                      </a:r>
                    </a:p>
                    <a:p>
                      <a:endParaRPr lang="en-US" dirty="0"/>
                    </a:p>
                  </a:txBody>
                  <a:tcPr/>
                </a:tc>
                <a:tc>
                  <a:txBody>
                    <a:bodyPr/>
                    <a:lstStyle/>
                    <a:p>
                      <a:r>
                        <a:rPr lang="is-IS" sz="1800" kern="1200" dirty="0" smtClean="0">
                          <a:solidFill>
                            <a:schemeClr val="dk1"/>
                          </a:solidFill>
                          <a:effectLst/>
                          <a:latin typeface="+mn-lt"/>
                          <a:ea typeface="+mn-ea"/>
                          <a:cs typeface="+mn-cs"/>
                        </a:rPr>
                        <a:t>1,504,762</a:t>
                      </a:r>
                    </a:p>
                    <a:p>
                      <a:endParaRPr lang="en-US" dirty="0"/>
                    </a:p>
                  </a:txBody>
                  <a:tcPr/>
                </a:tc>
                <a:tc>
                  <a:txBody>
                    <a:bodyPr/>
                    <a:lstStyle/>
                    <a:p>
                      <a:r>
                        <a:rPr lang="en-US" dirty="0" smtClean="0"/>
                        <a:t>3.8%</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92A1D27A-64F1-5F4C-AA26-41EAC2919040}" type="slidenum">
              <a:rPr lang="en-US" smtClean="0"/>
              <a:t>12</a:t>
            </a:fld>
            <a:endParaRPr lang="en-US"/>
          </a:p>
        </p:txBody>
      </p:sp>
      <p:sp>
        <p:nvSpPr>
          <p:cNvPr id="6" name="TextBox 5"/>
          <p:cNvSpPr txBox="1"/>
          <p:nvPr/>
        </p:nvSpPr>
        <p:spPr>
          <a:xfrm>
            <a:off x="838200" y="2686050"/>
            <a:ext cx="8102600" cy="3416320"/>
          </a:xfrm>
          <a:prstGeom prst="rect">
            <a:avLst/>
          </a:prstGeom>
          <a:noFill/>
        </p:spPr>
        <p:txBody>
          <a:bodyPr wrap="square" rtlCol="0">
            <a:spAutoFit/>
          </a:bodyPr>
          <a:lstStyle/>
          <a:p>
            <a:r>
              <a:rPr lang="en-US" sz="2400" dirty="0" smtClean="0"/>
              <a:t>Processed so far</a:t>
            </a:r>
          </a:p>
          <a:p>
            <a:pPr marL="285750" indent="-285750">
              <a:buFont typeface="Arial" charset="0"/>
              <a:buChar char="•"/>
            </a:pPr>
            <a:r>
              <a:rPr lang="en-US" sz="2400" dirty="0" smtClean="0"/>
              <a:t>SO2O3AI (Entire set)</a:t>
            </a:r>
          </a:p>
          <a:p>
            <a:pPr marL="285750" indent="-285750">
              <a:buFont typeface="Arial" charset="0"/>
              <a:buChar char="•"/>
            </a:pPr>
            <a:r>
              <a:rPr lang="en-US" sz="2400" dirty="0" smtClean="0"/>
              <a:t>AER UV</a:t>
            </a:r>
          </a:p>
          <a:p>
            <a:pPr marL="285750" indent="-285750">
              <a:buFont typeface="Arial" charset="0"/>
              <a:buChar char="•"/>
            </a:pPr>
            <a:r>
              <a:rPr lang="en-US" sz="2400" dirty="0" smtClean="0"/>
              <a:t>T03 </a:t>
            </a:r>
          </a:p>
          <a:p>
            <a:pPr marL="285750" indent="-285750">
              <a:buFont typeface="Arial" charset="0"/>
              <a:buChar char="•"/>
            </a:pPr>
            <a:r>
              <a:rPr lang="en-US" sz="2400" dirty="0" smtClean="0"/>
              <a:t>All Enhanced images</a:t>
            </a:r>
          </a:p>
          <a:p>
            <a:pPr marL="285750" indent="-285750">
              <a:buFont typeface="Arial" charset="0"/>
              <a:buChar char="•"/>
            </a:pPr>
            <a:r>
              <a:rPr lang="en-US" sz="2400" dirty="0" smtClean="0"/>
              <a:t>Allocation runs through September 30</a:t>
            </a:r>
            <a:r>
              <a:rPr lang="en-US" sz="2400" baseline="30000" dirty="0" smtClean="0"/>
              <a:t>th</a:t>
            </a:r>
            <a:r>
              <a:rPr lang="en-US" sz="2400" dirty="0" smtClean="0"/>
              <a:t>, 2017</a:t>
            </a:r>
            <a:endParaRPr lang="en-US" sz="2400" dirty="0"/>
          </a:p>
          <a:p>
            <a:pPr marL="285750" indent="-285750">
              <a:buFont typeface="Arial" charset="0"/>
              <a:buChar char="•"/>
            </a:pPr>
            <a:endParaRPr lang="en-US" sz="2400" dirty="0"/>
          </a:p>
          <a:p>
            <a:r>
              <a:rPr lang="en-US" sz="2400" dirty="0" smtClean="0"/>
              <a:t>Creating shared drive. Available to all teams. Will host Level 1 files and GEOS-5 dataset.</a:t>
            </a:r>
          </a:p>
        </p:txBody>
      </p:sp>
    </p:spTree>
    <p:extLst>
      <p:ext uri="{BB962C8B-B14F-4D97-AF65-F5344CB8AC3E}">
        <p14:creationId xmlns:p14="http://schemas.microsoft.com/office/powerpoint/2010/main" val="558293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Retrieving Data Products</a:t>
            </a:r>
            <a:endParaRPr lang="en-US" dirty="0"/>
          </a:p>
        </p:txBody>
      </p:sp>
      <p:sp>
        <p:nvSpPr>
          <p:cNvPr id="3" name="Content Placeholder 2"/>
          <p:cNvSpPr>
            <a:spLocks noGrp="1"/>
          </p:cNvSpPr>
          <p:nvPr>
            <p:ph idx="1"/>
          </p:nvPr>
        </p:nvSpPr>
        <p:spPr/>
        <p:txBody>
          <a:bodyPr/>
          <a:lstStyle/>
          <a:p>
            <a:r>
              <a:rPr lang="en-US" dirty="0" smtClean="0">
                <a:hlinkClick r:id="rId2"/>
              </a:rPr>
              <a:t>https://</a:t>
            </a:r>
            <a:r>
              <a:rPr lang="en-US" dirty="0" smtClean="0">
                <a:hlinkClick r:id="rId2"/>
              </a:rPr>
              <a:t>eosweb.larc.nasa.gov</a:t>
            </a:r>
            <a:endParaRPr lang="en-US" dirty="0" smtClean="0"/>
          </a:p>
          <a:p>
            <a:r>
              <a:rPr lang="en-US" dirty="0"/>
              <a:t>https://</a:t>
            </a:r>
            <a:r>
              <a:rPr lang="en-US" dirty="0" err="1"/>
              <a:t>earthdata.nasa.gov</a:t>
            </a: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92A1D27A-64F1-5F4C-AA26-41EAC2919040}" type="slidenum">
              <a:rPr lang="en-US" smtClean="0"/>
              <a:t>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1" y="2921330"/>
            <a:ext cx="5816600" cy="32556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921330"/>
            <a:ext cx="5967307" cy="3185783"/>
          </a:xfrm>
          <a:prstGeom prst="rect">
            <a:avLst/>
          </a:prstGeom>
        </p:spPr>
      </p:pic>
    </p:spTree>
    <p:extLst>
      <p:ext uri="{BB962C8B-B14F-4D97-AF65-F5344CB8AC3E}">
        <p14:creationId xmlns:p14="http://schemas.microsoft.com/office/powerpoint/2010/main" val="2128924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NCCS Support</a:t>
            </a:r>
            <a:endParaRPr lang="en-US" dirty="0"/>
          </a:p>
        </p:txBody>
      </p:sp>
      <p:sp>
        <p:nvSpPr>
          <p:cNvPr id="3" name="Content Placeholder 2"/>
          <p:cNvSpPr>
            <a:spLocks noGrp="1"/>
          </p:cNvSpPr>
          <p:nvPr>
            <p:ph idx="1"/>
          </p:nvPr>
        </p:nvSpPr>
        <p:spPr/>
        <p:txBody>
          <a:bodyPr>
            <a:normAutofit/>
          </a:bodyPr>
          <a:lstStyle/>
          <a:p>
            <a:r>
              <a:rPr lang="en-US" sz="2800" dirty="0" smtClean="0">
                <a:hlinkClick r:id="rId2"/>
              </a:rPr>
              <a:t>Support@nccs.nasa.gov</a:t>
            </a:r>
            <a:endParaRPr lang="en-US" sz="2800" dirty="0" smtClean="0"/>
          </a:p>
          <a:p>
            <a:r>
              <a:rPr lang="en-US" dirty="0"/>
              <a:t>https://</a:t>
            </a:r>
            <a:r>
              <a:rPr lang="en-US" dirty="0" err="1"/>
              <a:t>www.nccs.nasa.gov</a:t>
            </a:r>
            <a:r>
              <a:rPr lang="en-US" dirty="0"/>
              <a:t>/</a:t>
            </a:r>
            <a:r>
              <a:rPr lang="en-US" dirty="0" err="1"/>
              <a:t>user_info</a:t>
            </a:r>
            <a:r>
              <a:rPr lang="en-US" dirty="0"/>
              <a:t>/primer</a:t>
            </a:r>
            <a:endParaRPr lang="en-US" sz="2800" dirty="0" smtClean="0"/>
          </a:p>
          <a:p>
            <a:r>
              <a:rPr lang="en-US" sz="2800" dirty="0" smtClean="0"/>
              <a:t>Help with</a:t>
            </a:r>
          </a:p>
          <a:p>
            <a:pPr lvl="1"/>
            <a:r>
              <a:rPr lang="en-US" sz="2800" dirty="0" err="1" smtClean="0"/>
              <a:t>Makefiles</a:t>
            </a:r>
            <a:endParaRPr lang="en-US" sz="2800" dirty="0" smtClean="0"/>
          </a:p>
          <a:p>
            <a:pPr lvl="1"/>
            <a:r>
              <a:rPr lang="en-US" sz="2800" dirty="0" smtClean="0"/>
              <a:t>Software support</a:t>
            </a:r>
          </a:p>
          <a:p>
            <a:pPr lvl="1"/>
            <a:r>
              <a:rPr lang="en-US" sz="2800" dirty="0" smtClean="0"/>
              <a:t>Memory management</a:t>
            </a:r>
          </a:p>
          <a:p>
            <a:pPr lvl="1"/>
            <a:r>
              <a:rPr lang="en-US" sz="2800" dirty="0" smtClean="0"/>
              <a:t>Algorithmic efficiency</a:t>
            </a:r>
          </a:p>
          <a:p>
            <a:pPr lvl="1"/>
            <a:r>
              <a:rPr lang="en-US" sz="2800" dirty="0" smtClean="0"/>
              <a:t>Parallel Processing (MPI and OPEN MP)</a:t>
            </a:r>
            <a:endParaRPr lang="en-US" sz="2800" dirty="0"/>
          </a:p>
        </p:txBody>
      </p:sp>
      <p:sp>
        <p:nvSpPr>
          <p:cNvPr id="4" name="Slide Number Placeholder 3"/>
          <p:cNvSpPr>
            <a:spLocks noGrp="1"/>
          </p:cNvSpPr>
          <p:nvPr>
            <p:ph type="sldNum" sz="quarter" idx="12"/>
          </p:nvPr>
        </p:nvSpPr>
        <p:spPr/>
        <p:txBody>
          <a:bodyPr/>
          <a:lstStyle/>
          <a:p>
            <a:fld id="{92A1D27A-64F1-5F4C-AA26-41EAC2919040}" type="slidenum">
              <a:rPr lang="en-US" smtClean="0"/>
              <a:t>3</a:t>
            </a:fld>
            <a:endParaRPr lang="en-US"/>
          </a:p>
        </p:txBody>
      </p:sp>
    </p:spTree>
    <p:extLst>
      <p:ext uri="{BB962C8B-B14F-4D97-AF65-F5344CB8AC3E}">
        <p14:creationId xmlns:p14="http://schemas.microsoft.com/office/powerpoint/2010/main" val="588833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Documenation</a:t>
            </a:r>
            <a:endParaRPr lang="en-US" dirty="0"/>
          </a:p>
        </p:txBody>
      </p:sp>
      <p:sp>
        <p:nvSpPr>
          <p:cNvPr id="3" name="Content Placeholder 2"/>
          <p:cNvSpPr>
            <a:spLocks noGrp="1"/>
          </p:cNvSpPr>
          <p:nvPr>
            <p:ph idx="1"/>
          </p:nvPr>
        </p:nvSpPr>
        <p:spPr>
          <a:xfrm>
            <a:off x="838200" y="1825625"/>
            <a:ext cx="3199410" cy="1641970"/>
          </a:xfrm>
        </p:spPr>
        <p:txBody>
          <a:bodyPr/>
          <a:lstStyle/>
          <a:p>
            <a:r>
              <a:rPr lang="en-US" dirty="0" smtClean="0"/>
              <a:t>Short description</a:t>
            </a:r>
          </a:p>
          <a:p>
            <a:r>
              <a:rPr lang="en-US" dirty="0" smtClean="0"/>
              <a:t>Image</a:t>
            </a:r>
          </a:p>
          <a:p>
            <a:r>
              <a:rPr lang="en-US" dirty="0" smtClean="0"/>
              <a:t>ATBD</a:t>
            </a:r>
          </a:p>
          <a:p>
            <a:endParaRPr lang="en-US" dirty="0"/>
          </a:p>
        </p:txBody>
      </p:sp>
      <p:sp>
        <p:nvSpPr>
          <p:cNvPr id="4" name="Slide Number Placeholder 3"/>
          <p:cNvSpPr>
            <a:spLocks noGrp="1"/>
          </p:cNvSpPr>
          <p:nvPr>
            <p:ph type="sldNum" sz="quarter" idx="12"/>
          </p:nvPr>
        </p:nvSpPr>
        <p:spPr/>
        <p:txBody>
          <a:bodyPr/>
          <a:lstStyle/>
          <a:p>
            <a:fld id="{92A1D27A-64F1-5F4C-AA26-41EAC2919040}" type="slidenum">
              <a:rPr lang="en-US" smtClean="0"/>
              <a:t>4</a:t>
            </a:fld>
            <a:endParaRPr lang="en-US"/>
          </a:p>
        </p:txBody>
      </p:sp>
      <p:sp>
        <p:nvSpPr>
          <p:cNvPr id="5" name="TextBox 4"/>
          <p:cNvSpPr txBox="1"/>
          <p:nvPr/>
        </p:nvSpPr>
        <p:spPr>
          <a:xfrm>
            <a:off x="5593278" y="394464"/>
            <a:ext cx="5070763" cy="3231654"/>
          </a:xfrm>
          <a:prstGeom prst="rect">
            <a:avLst/>
          </a:prstGeom>
          <a:noFill/>
        </p:spPr>
        <p:txBody>
          <a:bodyPr wrap="square" rtlCol="0">
            <a:spAutoFit/>
          </a:bodyPr>
          <a:lstStyle/>
          <a:p>
            <a:r>
              <a:rPr lang="en-US" sz="2400" b="1" dirty="0" smtClean="0"/>
              <a:t>Total Ozone</a:t>
            </a:r>
          </a:p>
          <a:p>
            <a:r>
              <a:rPr lang="en-US" dirty="0" smtClean="0"/>
              <a:t>We </a:t>
            </a:r>
            <a:r>
              <a:rPr lang="en-US" dirty="0"/>
              <a:t>have created an accurate data set of total column ozone, tropospheric ozone, and reflectivity from the DSCOVR EPIC instrument by implementing the latest algorithms modified from those used on Aura OMI and Suomi NPP OMPS. The results accurately capture short term synoptic changes in total column ozone driven by geochemical and geophysical processes. This can be done uniquely with EPIC from DSCOVR's vantage </a:t>
            </a:r>
            <a:r>
              <a:rPr lang="en-US" dirty="0" smtClean="0"/>
              <a:t>point </a:t>
            </a:r>
            <a:r>
              <a:rPr lang="is-I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211" y="3530496"/>
            <a:ext cx="3351418" cy="30084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278" y="3741290"/>
            <a:ext cx="3802304" cy="2980185"/>
          </a:xfrm>
          <a:prstGeom prst="rect">
            <a:avLst/>
          </a:prstGeom>
        </p:spPr>
      </p:pic>
    </p:spTree>
    <p:extLst>
      <p:ext uri="{BB962C8B-B14F-4D97-AF65-F5344CB8AC3E}">
        <p14:creationId xmlns:p14="http://schemas.microsoft.com/office/powerpoint/2010/main" val="1900170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EPICAERUV</a:t>
            </a:r>
            <a:r>
              <a:rPr lang="en-US" dirty="0" smtClean="0"/>
              <a:t>– </a:t>
            </a:r>
            <a:r>
              <a:rPr lang="en-US" dirty="0" smtClean="0"/>
              <a:t>Omar Torres</a:t>
            </a:r>
            <a:endParaRPr lang="en-US" dirty="0"/>
          </a:p>
        </p:txBody>
      </p:sp>
      <p:sp>
        <p:nvSpPr>
          <p:cNvPr id="5" name="Slide Number Placeholder 4"/>
          <p:cNvSpPr>
            <a:spLocks noGrp="1"/>
          </p:cNvSpPr>
          <p:nvPr>
            <p:ph type="sldNum" sz="quarter" idx="12"/>
          </p:nvPr>
        </p:nvSpPr>
        <p:spPr/>
        <p:txBody>
          <a:bodyPr/>
          <a:lstStyle/>
          <a:p>
            <a:fld id="{92A1D27A-64F1-5F4C-AA26-41EAC2919040}" type="slidenum">
              <a:rPr lang="en-US" smtClean="0"/>
              <a:t>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90161845"/>
              </p:ext>
            </p:extLst>
          </p:nvPr>
        </p:nvGraphicFramePr>
        <p:xfrm>
          <a:off x="358308" y="1499870"/>
          <a:ext cx="9835559" cy="4478166"/>
        </p:xfrm>
        <a:graphic>
          <a:graphicData uri="http://schemas.openxmlformats.org/drawingml/2006/table">
            <a:tbl>
              <a:tblPr firstRow="1" bandRow="1">
                <a:tableStyleId>{5C22544A-7EE6-4342-B048-85BDC9FD1C3A}</a:tableStyleId>
              </a:tblPr>
              <a:tblGrid>
                <a:gridCol w="4332225"/>
                <a:gridCol w="610995"/>
                <a:gridCol w="1732507"/>
                <a:gridCol w="1483432"/>
                <a:gridCol w="1676400"/>
              </a:tblGrid>
              <a:tr h="449988">
                <a:tc>
                  <a:txBody>
                    <a:bodyPr/>
                    <a:lstStyle/>
                    <a:p>
                      <a:r>
                        <a:rPr lang="en-US" sz="2800" dirty="0" smtClean="0"/>
                        <a:t>Item</a:t>
                      </a:r>
                      <a:endParaRPr lang="en-US" sz="2800" dirty="0"/>
                    </a:p>
                  </a:txBody>
                  <a:tcPr>
                    <a:lnB w="12700" cap="flat" cmpd="sng" algn="ctr">
                      <a:solidFill>
                        <a:schemeClr val="tx1"/>
                      </a:solidFill>
                      <a:prstDash val="solid"/>
                      <a:round/>
                      <a:headEnd type="none" w="med" len="med"/>
                      <a:tailEnd type="none" w="med" len="med"/>
                    </a:lnB>
                  </a:tcPr>
                </a:tc>
                <a:tc gridSpan="3">
                  <a:txBody>
                    <a:bodyPr/>
                    <a:lstStyle/>
                    <a:p>
                      <a:r>
                        <a:rPr lang="en-US" sz="2800" dirty="0" smtClean="0"/>
                        <a:t>Issues</a:t>
                      </a:r>
                      <a:endParaRPr lang="en-US" sz="2800"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r>
                        <a:rPr lang="en-US" sz="2800" dirty="0" smtClean="0"/>
                        <a:t>Status</a:t>
                      </a:r>
                      <a:endParaRPr lang="en-US" sz="2800" dirty="0"/>
                    </a:p>
                  </a:txBody>
                  <a:tcPr>
                    <a:lnB w="12700" cap="flat" cmpd="sng" algn="ctr">
                      <a:solidFill>
                        <a:schemeClr val="tx1"/>
                      </a:solidFill>
                      <a:prstDash val="solid"/>
                      <a:round/>
                      <a:headEnd type="none" w="med" len="med"/>
                      <a:tailEnd type="none" w="med" len="med"/>
                    </a:lnB>
                  </a:tcPr>
                </a:tc>
              </a:tr>
              <a:tr h="820566">
                <a:tc>
                  <a:txBody>
                    <a:bodyPr/>
                    <a:lstStyle/>
                    <a:p>
                      <a:r>
                        <a:rPr lang="en-US" sz="2400" dirty="0" smtClean="0"/>
                        <a:t>Received</a:t>
                      </a:r>
                      <a:r>
                        <a:rPr lang="en-US" sz="2400" baseline="0" dirty="0" smtClean="0"/>
                        <a:t> Production Software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r>
                        <a:rPr lang="en-US" sz="2400" dirty="0" smtClean="0"/>
                        <a:t>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49988">
                <a:tc>
                  <a:txBody>
                    <a:bodyPr/>
                    <a:lstStyle/>
                    <a:p>
                      <a:r>
                        <a:rPr lang="en-US" sz="2400" dirty="0" smtClean="0"/>
                        <a:t>Integrated</a:t>
                      </a:r>
                      <a:r>
                        <a:rPr lang="en-US" sz="2400" baseline="0" dirty="0" smtClean="0"/>
                        <a:t> into pipeline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r>
                        <a:rPr lang="en-US" sz="2400" dirty="0" smtClean="0"/>
                        <a:t>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49988">
                <a:tc>
                  <a:txBody>
                    <a:bodyPr/>
                    <a:lstStyle/>
                    <a:p>
                      <a:r>
                        <a:rPr lang="en-US" sz="2400" dirty="0" smtClean="0"/>
                        <a:t>Approval from science team to upload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r>
                        <a:rPr lang="en-US" sz="2400" dirty="0" smtClean="0"/>
                        <a:t>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820566">
                <a:tc>
                  <a:txBody>
                    <a:bodyPr/>
                    <a:lstStyle/>
                    <a:p>
                      <a:r>
                        <a:rPr lang="en-US" sz="2400" dirty="0" smtClean="0"/>
                        <a:t>Approval</a:t>
                      </a:r>
                      <a:r>
                        <a:rPr lang="en-US" sz="2400" baseline="0" dirty="0" smtClean="0"/>
                        <a:t> from ASDC to upload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US" sz="2400" dirty="0" smtClean="0"/>
                        <a:t>Waiting for approval</a:t>
                      </a:r>
                      <a:r>
                        <a:rPr lang="en-US" sz="2400" baseline="0" dirty="0" smtClean="0"/>
                        <a:t> of Product Record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r>
                        <a:rPr lang="en-US" sz="2400" dirty="0" smtClean="0"/>
                        <a:t>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9988">
                <a:tc rowSpan="2">
                  <a:txBody>
                    <a:bodyPr/>
                    <a:lstStyle/>
                    <a:p>
                      <a:endParaRPr lang="en-US" sz="2800" dirty="0">
                        <a:ln>
                          <a:solidFill>
                            <a:schemeClr val="accent1"/>
                          </a:solidFill>
                        </a:ln>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2800" dirty="0">
                        <a:ln>
                          <a:solidFill>
                            <a:schemeClr val="accent1"/>
                          </a:solidFill>
                        </a:ln>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endParaRPr lang="en-US" sz="2800" dirty="0">
                        <a:ln>
                          <a:solidFill>
                            <a:schemeClr val="accent1"/>
                          </a:solidFill>
                        </a:ln>
                        <a:solidFill>
                          <a:schemeClr val="tx1"/>
                        </a:solidFill>
                      </a:endParaRPr>
                    </a:p>
                  </a:txBody>
                  <a:tcPr>
                    <a:lnT w="12700" cap="flat" cmpd="sng" algn="ctr">
                      <a:solidFill>
                        <a:schemeClr val="tx1"/>
                      </a:solidFill>
                      <a:prstDash val="solid"/>
                      <a:round/>
                      <a:headEnd type="none" w="med" len="med"/>
                      <a:tailEnd type="none" w="med" len="med"/>
                    </a:lnT>
                    <a:noFill/>
                  </a:tcPr>
                </a:tc>
                <a:tc gridSpan="2">
                  <a:txBody>
                    <a:bodyPr/>
                    <a:lstStyle/>
                    <a:p>
                      <a:pPr algn="ctr"/>
                      <a:endParaRPr lang="en-US" sz="2800" dirty="0">
                        <a:ln>
                          <a:solidFill>
                            <a:schemeClr val="accent1"/>
                          </a:solidFill>
                        </a:ln>
                        <a:solidFill>
                          <a:schemeClr val="tx1"/>
                        </a:solidFill>
                      </a:endParaRPr>
                    </a:p>
                  </a:txBody>
                  <a:tcPr>
                    <a:lnT w="12700" cap="flat" cmpd="sng" algn="ctr">
                      <a:solidFill>
                        <a:schemeClr val="tx1"/>
                      </a:solidFill>
                      <a:prstDash val="solid"/>
                      <a:round/>
                      <a:headEnd type="none" w="med" len="med"/>
                      <a:tailEnd type="none" w="med" len="med"/>
                    </a:lnT>
                    <a:noFill/>
                  </a:tcPr>
                </a:tc>
                <a:tc hMerge="1">
                  <a:txBody>
                    <a:bodyPr/>
                    <a:lstStyle/>
                    <a:p>
                      <a:endParaRPr lang="en-US"/>
                    </a:p>
                  </a:txBody>
                  <a:tcPr/>
                </a:tc>
              </a:tr>
              <a:tr h="449988">
                <a:tc vMerge="1">
                  <a:txBody>
                    <a:bodyPr/>
                    <a:lstStyle/>
                    <a:p>
                      <a:endParaRPr lang="en-US"/>
                    </a:p>
                  </a:txBody>
                  <a:tcPr/>
                </a:tc>
                <a:tc>
                  <a:txBody>
                    <a:bodyPr/>
                    <a:lstStyle/>
                    <a:p>
                      <a:pPr algn="ctr"/>
                      <a:endParaRPr lang="en-US" sz="2800" dirty="0">
                        <a:ln>
                          <a:solidFill>
                            <a:schemeClr val="accent1"/>
                          </a:solidFill>
                        </a:ln>
                        <a:solidFill>
                          <a:schemeClr val="tx1"/>
                        </a:solidFill>
                      </a:endParaRPr>
                    </a:p>
                  </a:txBody>
                  <a:tcPr>
                    <a:noFill/>
                  </a:tcPr>
                </a:tc>
                <a:tc>
                  <a:txBody>
                    <a:bodyPr/>
                    <a:lstStyle/>
                    <a:p>
                      <a:pPr algn="ctr"/>
                      <a:endParaRPr lang="en-US" sz="2800" dirty="0">
                        <a:ln>
                          <a:solidFill>
                            <a:schemeClr val="accent1"/>
                          </a:solidFill>
                        </a:ln>
                        <a:solidFill>
                          <a:schemeClr val="tx1"/>
                        </a:solidFill>
                      </a:endParaRPr>
                    </a:p>
                  </a:txBody>
                  <a:tcPr>
                    <a:noFill/>
                  </a:tcPr>
                </a:tc>
                <a:tc gridSpan="2">
                  <a:txBody>
                    <a:bodyPr/>
                    <a:lstStyle/>
                    <a:p>
                      <a:pPr algn="ctr"/>
                      <a:endParaRPr lang="en-US" sz="2800" dirty="0">
                        <a:ln>
                          <a:solidFill>
                            <a:schemeClr val="accent1"/>
                          </a:solidFill>
                        </a:ln>
                        <a:solidFill>
                          <a:schemeClr val="tx1"/>
                        </a:solidFill>
                      </a:endParaRPr>
                    </a:p>
                  </a:txBody>
                  <a:tcPr>
                    <a:noFill/>
                  </a:tcPr>
                </a:tc>
                <a:tc h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63485690"/>
              </p:ext>
            </p:extLst>
          </p:nvPr>
        </p:nvGraphicFramePr>
        <p:xfrm>
          <a:off x="482600" y="5082540"/>
          <a:ext cx="8128000" cy="989330"/>
        </p:xfrm>
        <a:graphic>
          <a:graphicData uri="http://schemas.openxmlformats.org/drawingml/2006/table">
            <a:tbl>
              <a:tblPr firstRow="1" bandRow="1">
                <a:tableStyleId>{5C22544A-7EE6-4342-B048-85BDC9FD1C3A}</a:tableStyleId>
              </a:tblPr>
              <a:tblGrid>
                <a:gridCol w="2463800"/>
                <a:gridCol w="1600200"/>
                <a:gridCol w="2032000"/>
                <a:gridCol w="2032000"/>
              </a:tblGrid>
              <a:tr h="532130">
                <a:tc rowSpan="2">
                  <a:txBody>
                    <a:bodyPr/>
                    <a:lstStyle/>
                    <a:p>
                      <a:r>
                        <a:rPr lang="en-US" sz="2400" dirty="0" smtClean="0"/>
                        <a:t>Documentation</a:t>
                      </a:r>
                      <a:endParaRPr lang="en-US" sz="2400" dirty="0"/>
                    </a:p>
                  </a:txBody>
                  <a:tcPr/>
                </a:tc>
                <a:tc>
                  <a:txBody>
                    <a:bodyPr/>
                    <a:lstStyle/>
                    <a:p>
                      <a:pPr algn="ctr"/>
                      <a:r>
                        <a:rPr lang="en-US" sz="2400" dirty="0" smtClean="0"/>
                        <a:t>ATDB</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Image</a:t>
                      </a:r>
                      <a:endParaRPr lang="en-US" sz="2400" dirty="0"/>
                    </a:p>
                  </a:txBody>
                  <a:tcPr/>
                </a:tc>
              </a:tr>
              <a:tr h="370840">
                <a:tc vMerge="1">
                  <a:txBody>
                    <a:bodyPr/>
                    <a:lstStyle/>
                    <a:p>
                      <a:endParaRPr lang="en-US" dirty="0"/>
                    </a:p>
                  </a:txBody>
                  <a:tcPr/>
                </a:tc>
                <a:tc>
                  <a:txBody>
                    <a:bodyPr/>
                    <a:lstStyle/>
                    <a:p>
                      <a:pPr algn="ctr"/>
                      <a:endParaRPr lang="en-US" sz="2400" dirty="0"/>
                    </a:p>
                  </a:txBody>
                  <a:tcPr/>
                </a:tc>
                <a:tc>
                  <a:txBody>
                    <a:bodyPr/>
                    <a:lstStyle/>
                    <a:p>
                      <a:pPr algn="ctr"/>
                      <a:r>
                        <a:rPr lang="en-US" sz="2400" dirty="0" smtClean="0"/>
                        <a:t>X</a:t>
                      </a:r>
                      <a:endParaRPr lang="en-US" sz="2400" dirty="0"/>
                    </a:p>
                  </a:txBody>
                  <a:tcPr/>
                </a:tc>
                <a:tc>
                  <a:txBody>
                    <a:bodyPr/>
                    <a:lstStyle/>
                    <a:p>
                      <a:pPr algn="ctr"/>
                      <a:r>
                        <a:rPr lang="en-US" sz="2400" dirty="0" smtClean="0"/>
                        <a:t>X</a:t>
                      </a:r>
                      <a:endParaRPr lang="en-US" sz="2400" dirty="0"/>
                    </a:p>
                  </a:txBody>
                  <a:tcPr/>
                </a:tc>
              </a:tr>
            </a:tbl>
          </a:graphicData>
        </a:graphic>
      </p:graphicFrame>
      <p:sp>
        <p:nvSpPr>
          <p:cNvPr id="3" name="Rectangle 2"/>
          <p:cNvSpPr/>
          <p:nvPr/>
        </p:nvSpPr>
        <p:spPr>
          <a:xfrm>
            <a:off x="5782612" y="0"/>
            <a:ext cx="6051080" cy="923330"/>
          </a:xfrm>
          <a:prstGeom prst="rect">
            <a:avLst/>
          </a:prstGeom>
          <a:noFill/>
        </p:spPr>
        <p:txBody>
          <a:bodyPr wrap="none" lIns="91440" tIns="45720" rIns="91440" bIns="45720">
            <a:spAutoFit/>
          </a:bodyPr>
          <a:lstStyle/>
          <a:p>
            <a:pPr algn="ctr"/>
            <a:r>
              <a:rPr lang="en-US" sz="5400" b="1" smtClean="0">
                <a:ln w="22225">
                  <a:solidFill>
                    <a:schemeClr val="accent2"/>
                  </a:solidFill>
                  <a:prstDash val="solid"/>
                </a:ln>
                <a:solidFill>
                  <a:schemeClr val="accent2">
                    <a:lumMod val="40000"/>
                    <a:lumOff val="60000"/>
                  </a:schemeClr>
                </a:solidFill>
              </a:rPr>
              <a:t>Ready to Download!</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08390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Ozone </a:t>
            </a:r>
            <a:r>
              <a:rPr lang="en-US" dirty="0" smtClean="0"/>
              <a:t>– Richard </a:t>
            </a:r>
            <a:r>
              <a:rPr lang="en-US" dirty="0" err="1" smtClean="0"/>
              <a:t>McPeters</a:t>
            </a:r>
            <a:endParaRPr lang="en-US" dirty="0"/>
          </a:p>
        </p:txBody>
      </p:sp>
      <p:sp>
        <p:nvSpPr>
          <p:cNvPr id="5" name="Slide Number Placeholder 4"/>
          <p:cNvSpPr>
            <a:spLocks noGrp="1"/>
          </p:cNvSpPr>
          <p:nvPr>
            <p:ph type="sldNum" sz="quarter" idx="12"/>
          </p:nvPr>
        </p:nvSpPr>
        <p:spPr/>
        <p:txBody>
          <a:bodyPr/>
          <a:lstStyle/>
          <a:p>
            <a:fld id="{92A1D27A-64F1-5F4C-AA26-41EAC2919040}" type="slidenum">
              <a:rPr lang="en-US" smtClean="0"/>
              <a:t>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36867799"/>
              </p:ext>
            </p:extLst>
          </p:nvPr>
        </p:nvGraphicFramePr>
        <p:xfrm>
          <a:off x="570420" y="1358264"/>
          <a:ext cx="10825713" cy="3977595"/>
        </p:xfrm>
        <a:graphic>
          <a:graphicData uri="http://schemas.openxmlformats.org/drawingml/2006/table">
            <a:tbl>
              <a:tblPr firstRow="1" bandRow="1">
                <a:tableStyleId>{5C22544A-7EE6-4342-B048-85BDC9FD1C3A}</a:tableStyleId>
              </a:tblPr>
              <a:tblGrid>
                <a:gridCol w="4068266"/>
                <a:gridCol w="4911714"/>
                <a:gridCol w="1845733"/>
              </a:tblGrid>
              <a:tr h="620441">
                <a:tc>
                  <a:txBody>
                    <a:bodyPr/>
                    <a:lstStyle/>
                    <a:p>
                      <a:r>
                        <a:rPr lang="en-US" sz="2400" dirty="0" smtClean="0"/>
                        <a:t>Item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Issues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Status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0897">
                <a:tc>
                  <a:txBody>
                    <a:bodyPr/>
                    <a:lstStyle/>
                    <a:p>
                      <a:r>
                        <a:rPr lang="en-US" sz="2400" dirty="0" smtClean="0"/>
                        <a:t>Received</a:t>
                      </a:r>
                      <a:r>
                        <a:rPr lang="en-US" sz="2400" baseline="0" dirty="0" smtClean="0"/>
                        <a:t> Production Software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620441">
                <a:tc>
                  <a:txBody>
                    <a:bodyPr/>
                    <a:lstStyle/>
                    <a:p>
                      <a:r>
                        <a:rPr lang="en-US" sz="2400" dirty="0" smtClean="0"/>
                        <a:t>Integrated</a:t>
                      </a:r>
                      <a:r>
                        <a:rPr lang="en-US" sz="2400" baseline="0" dirty="0" smtClean="0"/>
                        <a:t> into pipeline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620441">
                <a:tc>
                  <a:txBody>
                    <a:bodyPr/>
                    <a:lstStyle/>
                    <a:p>
                      <a:r>
                        <a:rPr lang="en-US" sz="2400" dirty="0" smtClean="0"/>
                        <a:t>Approval from science team to upload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842856">
                <a:tc>
                  <a:txBody>
                    <a:bodyPr/>
                    <a:lstStyle/>
                    <a:p>
                      <a:r>
                        <a:rPr lang="en-US" sz="2400" dirty="0" smtClean="0"/>
                        <a:t>Approval</a:t>
                      </a:r>
                      <a:r>
                        <a:rPr lang="en-US" sz="2400" baseline="0" dirty="0" smtClean="0"/>
                        <a:t> from ASDC to upload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Waiting for approval</a:t>
                      </a:r>
                      <a:r>
                        <a:rPr lang="en-US" sz="2400" baseline="0" dirty="0" smtClean="0"/>
                        <a:t> of Product Record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03088004"/>
              </p:ext>
            </p:extLst>
          </p:nvPr>
        </p:nvGraphicFramePr>
        <p:xfrm>
          <a:off x="570420" y="5367020"/>
          <a:ext cx="8128000" cy="989330"/>
        </p:xfrm>
        <a:graphic>
          <a:graphicData uri="http://schemas.openxmlformats.org/drawingml/2006/table">
            <a:tbl>
              <a:tblPr firstRow="1" bandRow="1">
                <a:tableStyleId>{5C22544A-7EE6-4342-B048-85BDC9FD1C3A}</a:tableStyleId>
              </a:tblPr>
              <a:tblGrid>
                <a:gridCol w="2463800"/>
                <a:gridCol w="1600200"/>
                <a:gridCol w="2032000"/>
                <a:gridCol w="2032000"/>
              </a:tblGrid>
              <a:tr h="532130">
                <a:tc rowSpan="2">
                  <a:txBody>
                    <a:bodyPr/>
                    <a:lstStyle/>
                    <a:p>
                      <a:r>
                        <a:rPr lang="en-US" sz="2400" dirty="0" smtClean="0"/>
                        <a:t>Documentation</a:t>
                      </a:r>
                      <a:endParaRPr lang="en-US" sz="2400" dirty="0"/>
                    </a:p>
                  </a:txBody>
                  <a:tcPr/>
                </a:tc>
                <a:tc>
                  <a:txBody>
                    <a:bodyPr/>
                    <a:lstStyle/>
                    <a:p>
                      <a:pPr algn="ctr"/>
                      <a:r>
                        <a:rPr lang="en-US" sz="2400" dirty="0" smtClean="0"/>
                        <a:t>ATDB</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Image</a:t>
                      </a:r>
                      <a:endParaRPr lang="en-US" sz="2400" dirty="0"/>
                    </a:p>
                  </a:txBody>
                  <a:tcPr/>
                </a:tc>
              </a:tr>
              <a:tr h="370840">
                <a:tc vMerge="1">
                  <a:txBody>
                    <a:bodyPr/>
                    <a:lstStyle/>
                    <a:p>
                      <a:endParaRPr lang="en-US" dirty="0"/>
                    </a:p>
                  </a:txBody>
                  <a:tcPr/>
                </a:tc>
                <a:tc>
                  <a:txBody>
                    <a:bodyPr/>
                    <a:lstStyle/>
                    <a:p>
                      <a:pPr algn="ctr"/>
                      <a:r>
                        <a:rPr lang="en-US" sz="2400" dirty="0" smtClean="0"/>
                        <a:t>X</a:t>
                      </a:r>
                      <a:endParaRPr lang="en-US" sz="2400" dirty="0"/>
                    </a:p>
                  </a:txBody>
                  <a:tcPr/>
                </a:tc>
                <a:tc>
                  <a:txBody>
                    <a:bodyPr/>
                    <a:lstStyle/>
                    <a:p>
                      <a:pPr algn="ctr"/>
                      <a:r>
                        <a:rPr lang="en-US" sz="2400" dirty="0" smtClean="0"/>
                        <a:t>X</a:t>
                      </a:r>
                      <a:endParaRPr lang="en-US" sz="2400" dirty="0"/>
                    </a:p>
                  </a:txBody>
                  <a:tcPr/>
                </a:tc>
                <a:tc>
                  <a:txBody>
                    <a:bodyPr/>
                    <a:lstStyle/>
                    <a:p>
                      <a:pPr algn="ctr"/>
                      <a:r>
                        <a:rPr lang="en-US" sz="2400" dirty="0" smtClean="0"/>
                        <a:t>X</a:t>
                      </a:r>
                      <a:endParaRPr lang="en-US" sz="2400" dirty="0"/>
                    </a:p>
                  </a:txBody>
                  <a:tcPr/>
                </a:tc>
              </a:tr>
            </a:tbl>
          </a:graphicData>
        </a:graphic>
      </p:graphicFrame>
      <p:sp>
        <p:nvSpPr>
          <p:cNvPr id="7" name="Rectangle 6"/>
          <p:cNvSpPr/>
          <p:nvPr/>
        </p:nvSpPr>
        <p:spPr>
          <a:xfrm>
            <a:off x="5782612" y="0"/>
            <a:ext cx="6051080" cy="923330"/>
          </a:xfrm>
          <a:prstGeom prst="rect">
            <a:avLst/>
          </a:prstGeom>
          <a:noFill/>
        </p:spPr>
        <p:txBody>
          <a:bodyPr wrap="none" lIns="91440" tIns="45720" rIns="91440" bIns="45720">
            <a:spAutoFit/>
          </a:bodyPr>
          <a:lstStyle/>
          <a:p>
            <a:pPr algn="ctr"/>
            <a:r>
              <a:rPr lang="en-US" sz="5400" b="1" smtClean="0">
                <a:ln w="22225">
                  <a:solidFill>
                    <a:schemeClr val="accent2"/>
                  </a:solidFill>
                  <a:prstDash val="solid"/>
                </a:ln>
                <a:solidFill>
                  <a:schemeClr val="accent2">
                    <a:lumMod val="40000"/>
                    <a:lumOff val="60000"/>
                  </a:schemeClr>
                </a:solidFill>
              </a:rPr>
              <a:t>Ready to Download!</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89830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SO2	- Nikolay </a:t>
            </a:r>
            <a:r>
              <a:rPr lang="en-US" dirty="0" err="1" smtClean="0"/>
              <a:t>Krotkov</a:t>
            </a:r>
            <a:endParaRPr lang="en-US" dirty="0"/>
          </a:p>
        </p:txBody>
      </p:sp>
      <p:sp>
        <p:nvSpPr>
          <p:cNvPr id="5" name="Slide Number Placeholder 4"/>
          <p:cNvSpPr>
            <a:spLocks noGrp="1"/>
          </p:cNvSpPr>
          <p:nvPr>
            <p:ph type="sldNum" sz="quarter" idx="12"/>
          </p:nvPr>
        </p:nvSpPr>
        <p:spPr/>
        <p:txBody>
          <a:bodyPr/>
          <a:lstStyle/>
          <a:p>
            <a:fld id="{92A1D27A-64F1-5F4C-AA26-41EAC2919040}" type="slidenum">
              <a:rPr lang="en-US" smtClean="0"/>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64823983"/>
              </p:ext>
            </p:extLst>
          </p:nvPr>
        </p:nvGraphicFramePr>
        <p:xfrm>
          <a:off x="838200" y="1360595"/>
          <a:ext cx="10256520" cy="4374600"/>
        </p:xfrm>
        <a:graphic>
          <a:graphicData uri="http://schemas.openxmlformats.org/drawingml/2006/table">
            <a:tbl>
              <a:tblPr firstRow="1" bandRow="1">
                <a:tableStyleId>{5C22544A-7EE6-4342-B048-85BDC9FD1C3A}</a:tableStyleId>
              </a:tblPr>
              <a:tblGrid>
                <a:gridCol w="4538842"/>
                <a:gridCol w="3797511"/>
                <a:gridCol w="1920167"/>
              </a:tblGrid>
              <a:tr h="410475">
                <a:tc>
                  <a:txBody>
                    <a:bodyPr/>
                    <a:lstStyle/>
                    <a:p>
                      <a:r>
                        <a:rPr lang="en-US" sz="2000" dirty="0" smtClean="0"/>
                        <a:t>Item</a:t>
                      </a:r>
                      <a:endParaRPr lang="en-US" sz="2000" dirty="0"/>
                    </a:p>
                  </a:txBody>
                  <a:tcPr>
                    <a:lnB w="12700" cap="flat" cmpd="sng" algn="ctr">
                      <a:solidFill>
                        <a:schemeClr val="tx1"/>
                      </a:solidFill>
                      <a:prstDash val="solid"/>
                      <a:round/>
                      <a:headEnd type="none" w="med" len="med"/>
                      <a:tailEnd type="none" w="med" len="med"/>
                    </a:lnB>
                  </a:tcPr>
                </a:tc>
                <a:tc>
                  <a:txBody>
                    <a:bodyPr/>
                    <a:lstStyle/>
                    <a:p>
                      <a:r>
                        <a:rPr lang="en-US" sz="2000" dirty="0" smtClean="0"/>
                        <a:t>Issues</a:t>
                      </a:r>
                      <a:endParaRPr lang="en-US" sz="2000" dirty="0"/>
                    </a:p>
                  </a:txBody>
                  <a:tcPr>
                    <a:lnB w="12700" cap="flat" cmpd="sng" algn="ctr">
                      <a:solidFill>
                        <a:schemeClr val="tx1"/>
                      </a:solidFill>
                      <a:prstDash val="solid"/>
                      <a:round/>
                      <a:headEnd type="none" w="med" len="med"/>
                      <a:tailEnd type="none" w="med" len="med"/>
                    </a:lnB>
                  </a:tcPr>
                </a:tc>
                <a:tc>
                  <a:txBody>
                    <a:bodyPr/>
                    <a:lstStyle/>
                    <a:p>
                      <a:r>
                        <a:rPr lang="en-US" sz="2000" dirty="0" smtClean="0"/>
                        <a:t>Status</a:t>
                      </a:r>
                      <a:endParaRPr lang="en-US" sz="2000" dirty="0"/>
                    </a:p>
                  </a:txBody>
                  <a:tcPr>
                    <a:lnB w="12700" cap="flat" cmpd="sng" algn="ctr">
                      <a:solidFill>
                        <a:schemeClr val="tx1"/>
                      </a:solidFill>
                      <a:prstDash val="solid"/>
                      <a:round/>
                      <a:headEnd type="none" w="med" len="med"/>
                      <a:tailEnd type="none" w="med" len="med"/>
                    </a:lnB>
                  </a:tcPr>
                </a:tc>
              </a:tr>
              <a:tr h="763725">
                <a:tc>
                  <a:txBody>
                    <a:bodyPr/>
                    <a:lstStyle/>
                    <a:p>
                      <a:r>
                        <a:rPr lang="en-US" sz="2400" dirty="0" smtClean="0"/>
                        <a:t>Received</a:t>
                      </a:r>
                      <a:r>
                        <a:rPr lang="en-US" sz="2400" baseline="0" dirty="0" smtClean="0"/>
                        <a:t> Production Software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270405">
                <a:tc>
                  <a:txBody>
                    <a:bodyPr/>
                    <a:lstStyle/>
                    <a:p>
                      <a:r>
                        <a:rPr lang="en-US" sz="2400" dirty="0" smtClean="0"/>
                        <a:t>Integrated</a:t>
                      </a:r>
                      <a:r>
                        <a:rPr lang="en-US" sz="2400" baseline="0" dirty="0" smtClean="0"/>
                        <a:t> into pipeline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Resource intensive, Optimizing</a:t>
                      </a:r>
                      <a:r>
                        <a:rPr lang="en-US" sz="2400" baseline="0" dirty="0" smtClean="0"/>
                        <a:t> number of processors per node. Only processing needed images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44459">
                <a:tc>
                  <a:txBody>
                    <a:bodyPr/>
                    <a:lstStyle/>
                    <a:p>
                      <a:r>
                        <a:rPr lang="en-US" sz="2400" dirty="0" smtClean="0"/>
                        <a:t>Approval from science team to upload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Waiting for a good eruption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G</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57622">
                <a:tc>
                  <a:txBody>
                    <a:bodyPr/>
                    <a:lstStyle/>
                    <a:p>
                      <a:r>
                        <a:rPr lang="en-US" sz="2400" dirty="0" smtClean="0"/>
                        <a:t>Approval</a:t>
                      </a:r>
                      <a:r>
                        <a:rPr lang="en-US" sz="2400" baseline="0" dirty="0" smtClean="0"/>
                        <a:t> from ASDC to upload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Waiting for approval</a:t>
                      </a:r>
                      <a:r>
                        <a:rPr lang="en-US" sz="2400" baseline="0" dirty="0" smtClean="0"/>
                        <a:t> of Product Record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15451830"/>
              </p:ext>
            </p:extLst>
          </p:nvPr>
        </p:nvGraphicFramePr>
        <p:xfrm>
          <a:off x="838200" y="5793105"/>
          <a:ext cx="8128000" cy="928370"/>
        </p:xfrm>
        <a:graphic>
          <a:graphicData uri="http://schemas.openxmlformats.org/drawingml/2006/table">
            <a:tbl>
              <a:tblPr firstRow="1" bandRow="1">
                <a:tableStyleId>{5C22544A-7EE6-4342-B048-85BDC9FD1C3A}</a:tableStyleId>
              </a:tblPr>
              <a:tblGrid>
                <a:gridCol w="2463800"/>
                <a:gridCol w="1600200"/>
                <a:gridCol w="2032000"/>
                <a:gridCol w="2032000"/>
              </a:tblGrid>
              <a:tr h="532130">
                <a:tc rowSpan="2">
                  <a:txBody>
                    <a:bodyPr/>
                    <a:lstStyle/>
                    <a:p>
                      <a:r>
                        <a:rPr lang="en-US" sz="2000" dirty="0" smtClean="0"/>
                        <a:t>Documentation</a:t>
                      </a:r>
                      <a:endParaRPr lang="en-US" sz="2000" dirty="0"/>
                    </a:p>
                  </a:txBody>
                  <a:tcPr/>
                </a:tc>
                <a:tc>
                  <a:txBody>
                    <a:bodyPr/>
                    <a:lstStyle/>
                    <a:p>
                      <a:pPr algn="ctr"/>
                      <a:r>
                        <a:rPr lang="en-US" sz="2000" dirty="0" smtClean="0"/>
                        <a:t>ATDB</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Image</a:t>
                      </a:r>
                      <a:endParaRPr lang="en-US" sz="2000" dirty="0"/>
                    </a:p>
                  </a:txBody>
                  <a:tcPr/>
                </a:tc>
              </a:tr>
              <a:tr h="370840">
                <a:tc vMerge="1">
                  <a:txBody>
                    <a:bodyPr/>
                    <a:lstStyle/>
                    <a:p>
                      <a:endParaRPr lang="en-US" dirty="0"/>
                    </a:p>
                  </a:txBody>
                  <a:tcPr/>
                </a:tc>
                <a:tc>
                  <a:txBody>
                    <a:bodyPr/>
                    <a:lstStyle/>
                    <a:p>
                      <a:pPr algn="ct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a:t>
                      </a:r>
                      <a:endParaRPr lang="en-US" sz="2000" dirty="0"/>
                    </a:p>
                  </a:txBody>
                  <a:tcPr/>
                </a:tc>
              </a:tr>
            </a:tbl>
          </a:graphicData>
        </a:graphic>
      </p:graphicFrame>
    </p:spTree>
    <p:extLst>
      <p:ext uri="{BB962C8B-B14F-4D97-AF65-F5344CB8AC3E}">
        <p14:creationId xmlns:p14="http://schemas.microsoft.com/office/powerpoint/2010/main" val="1653467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SO2O3AI – Kai Yang</a:t>
            </a:r>
            <a:endParaRPr lang="en-US" dirty="0"/>
          </a:p>
        </p:txBody>
      </p:sp>
      <p:sp>
        <p:nvSpPr>
          <p:cNvPr id="3" name="Content Placeholder 2"/>
          <p:cNvSpPr>
            <a:spLocks noGrp="1"/>
          </p:cNvSpPr>
          <p:nvPr>
            <p:ph idx="1"/>
          </p:nvPr>
        </p:nvSpPr>
        <p:spPr/>
        <p:txBody>
          <a:bodyPr/>
          <a:lstStyle/>
          <a:p>
            <a:pPr fontAlgn="t"/>
            <a:r>
              <a:rPr lang="en-US" b="1" dirty="0"/>
              <a:t>Documentation</a:t>
            </a:r>
            <a:endParaRPr lang="en-US" dirty="0"/>
          </a:p>
          <a:p>
            <a:pPr fontAlgn="t"/>
            <a:r>
              <a:rPr lang="en-US" b="1" dirty="0"/>
              <a:t>ATDB</a:t>
            </a:r>
            <a:endParaRPr lang="en-US" dirty="0"/>
          </a:p>
          <a:p>
            <a:pPr fontAlgn="t"/>
            <a:r>
              <a:rPr lang="en-US" b="1" dirty="0"/>
              <a:t>Description</a:t>
            </a:r>
            <a:endParaRPr lang="en-US" dirty="0"/>
          </a:p>
          <a:p>
            <a:pPr fontAlgn="t"/>
            <a:r>
              <a:rPr lang="en-US" b="1" dirty="0"/>
              <a:t>Image</a:t>
            </a:r>
            <a:endParaRPr lang="en-US" dirty="0"/>
          </a:p>
          <a:p>
            <a:pPr fontAlgn="t"/>
            <a:r>
              <a:rPr lang="en-US" dirty="0"/>
              <a:t>X</a:t>
            </a:r>
          </a:p>
          <a:p>
            <a:pPr fontAlgn="t"/>
            <a:r>
              <a:rPr lang="en-US" dirty="0"/>
              <a:t>X</a:t>
            </a:r>
          </a:p>
          <a:p>
            <a:endParaRPr lang="en-US" dirty="0"/>
          </a:p>
        </p:txBody>
      </p:sp>
      <p:sp>
        <p:nvSpPr>
          <p:cNvPr id="5" name="Slide Number Placeholder 4"/>
          <p:cNvSpPr>
            <a:spLocks noGrp="1"/>
          </p:cNvSpPr>
          <p:nvPr>
            <p:ph type="sldNum" sz="quarter" idx="12"/>
          </p:nvPr>
        </p:nvSpPr>
        <p:spPr/>
        <p:txBody>
          <a:bodyPr/>
          <a:lstStyle/>
          <a:p>
            <a:fld id="{92A1D27A-64F1-5F4C-AA26-41EAC2919040}" type="slidenum">
              <a:rPr lang="en-US" smtClean="0"/>
              <a:t>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735243"/>
              </p:ext>
            </p:extLst>
          </p:nvPr>
        </p:nvGraphicFramePr>
        <p:xfrm>
          <a:off x="938212" y="1497119"/>
          <a:ext cx="10000721" cy="3810028"/>
        </p:xfrm>
        <a:graphic>
          <a:graphicData uri="http://schemas.openxmlformats.org/drawingml/2006/table">
            <a:tbl>
              <a:tblPr firstRow="1" bandRow="1">
                <a:tableStyleId>{5C22544A-7EE6-4342-B048-85BDC9FD1C3A}</a:tableStyleId>
              </a:tblPr>
              <a:tblGrid>
                <a:gridCol w="4425642"/>
                <a:gridCol w="3702801"/>
                <a:gridCol w="1872278"/>
              </a:tblGrid>
              <a:tr h="381348">
                <a:tc>
                  <a:txBody>
                    <a:bodyPr/>
                    <a:lstStyle/>
                    <a:p>
                      <a:r>
                        <a:rPr lang="en-US" sz="2800" dirty="0" smtClean="0"/>
                        <a:t>Item</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Issues</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Status</a:t>
                      </a:r>
                      <a:endParaRPr lang="en-US" sz="2800" dirty="0"/>
                    </a:p>
                  </a:txBody>
                  <a:tcPr>
                    <a:lnB w="12700" cap="flat" cmpd="sng" algn="ctr">
                      <a:solidFill>
                        <a:schemeClr val="tx1"/>
                      </a:solidFill>
                      <a:prstDash val="solid"/>
                      <a:round/>
                      <a:headEnd type="none" w="med" len="med"/>
                      <a:tailEnd type="none" w="med" len="med"/>
                    </a:lnB>
                  </a:tcPr>
                </a:tc>
              </a:tr>
              <a:tr h="709531">
                <a:tc>
                  <a:txBody>
                    <a:bodyPr/>
                    <a:lstStyle/>
                    <a:p>
                      <a:r>
                        <a:rPr lang="en-US" sz="2000" dirty="0" smtClean="0"/>
                        <a:t>Received</a:t>
                      </a:r>
                      <a:r>
                        <a:rPr lang="en-US" sz="2000" baseline="0" dirty="0" smtClean="0"/>
                        <a:t> Production Software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t>Received preliminary software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t>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180257">
                <a:tc>
                  <a:txBody>
                    <a:bodyPr/>
                    <a:lstStyle/>
                    <a:p>
                      <a:r>
                        <a:rPr lang="en-US" sz="2000" dirty="0" smtClean="0"/>
                        <a:t>Integrated</a:t>
                      </a:r>
                      <a:r>
                        <a:rPr lang="en-US" sz="2000" baseline="0" dirty="0" smtClean="0"/>
                        <a:t> into pipeline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t>Resource intensive</a:t>
                      </a:r>
                    </a:p>
                    <a:p>
                      <a:r>
                        <a:rPr lang="en-US" sz="2000" baseline="0" dirty="0" smtClean="0"/>
                        <a:t>But we have plenty of resources available.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t>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05824">
                <a:tc>
                  <a:txBody>
                    <a:bodyPr/>
                    <a:lstStyle/>
                    <a:p>
                      <a:r>
                        <a:rPr lang="en-US" sz="2000" dirty="0" smtClean="0"/>
                        <a:t>Okay to upload to ASDC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t>Waiting</a:t>
                      </a:r>
                      <a:r>
                        <a:rPr lang="en-US" sz="2000" baseline="0" dirty="0" smtClean="0"/>
                        <a:t> for production software to test and Integrate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t>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8053">
                <a:tc>
                  <a:txBody>
                    <a:bodyPr/>
                    <a:lstStyle/>
                    <a:p>
                      <a:r>
                        <a:rPr lang="en-US" sz="2000" dirty="0" smtClean="0"/>
                        <a:t>Approval</a:t>
                      </a:r>
                      <a:r>
                        <a:rPr lang="en-US" sz="2000" baseline="0" dirty="0" smtClean="0"/>
                        <a:t> from ASDC to upload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t>Waiting for approval</a:t>
                      </a:r>
                      <a:r>
                        <a:rPr lang="en-US" sz="2000" baseline="0" dirty="0" smtClean="0"/>
                        <a:t> of Product Record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t>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66514507"/>
              </p:ext>
            </p:extLst>
          </p:nvPr>
        </p:nvGraphicFramePr>
        <p:xfrm>
          <a:off x="938212" y="5475210"/>
          <a:ext cx="8128000" cy="928370"/>
        </p:xfrm>
        <a:graphic>
          <a:graphicData uri="http://schemas.openxmlformats.org/drawingml/2006/table">
            <a:tbl>
              <a:tblPr firstRow="1" bandRow="1">
                <a:tableStyleId>{5C22544A-7EE6-4342-B048-85BDC9FD1C3A}</a:tableStyleId>
              </a:tblPr>
              <a:tblGrid>
                <a:gridCol w="2463800"/>
                <a:gridCol w="1600200"/>
                <a:gridCol w="2032000"/>
                <a:gridCol w="2032000"/>
              </a:tblGrid>
              <a:tr h="532130">
                <a:tc rowSpan="2">
                  <a:txBody>
                    <a:bodyPr/>
                    <a:lstStyle/>
                    <a:p>
                      <a:r>
                        <a:rPr lang="en-US" sz="2000" dirty="0" smtClean="0"/>
                        <a:t>Documentation</a:t>
                      </a:r>
                      <a:endParaRPr lang="en-US" sz="2000" dirty="0"/>
                    </a:p>
                  </a:txBody>
                  <a:tcPr/>
                </a:tc>
                <a:tc>
                  <a:txBody>
                    <a:bodyPr/>
                    <a:lstStyle/>
                    <a:p>
                      <a:pPr algn="ctr"/>
                      <a:r>
                        <a:rPr lang="en-US" sz="2000" dirty="0" smtClean="0"/>
                        <a:t>ATDB</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Image</a:t>
                      </a:r>
                      <a:endParaRPr lang="en-US" sz="2000" dirty="0"/>
                    </a:p>
                  </a:txBody>
                  <a:tcPr/>
                </a:tc>
              </a:tr>
              <a:tr h="370840">
                <a:tc vMerge="1">
                  <a:txBody>
                    <a:bodyPr/>
                    <a:lstStyle/>
                    <a:p>
                      <a:endParaRPr lang="en-US"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r>
            </a:tbl>
          </a:graphicData>
        </a:graphic>
      </p:graphicFrame>
    </p:spTree>
    <p:extLst>
      <p:ext uri="{BB962C8B-B14F-4D97-AF65-F5344CB8AC3E}">
        <p14:creationId xmlns:p14="http://schemas.microsoft.com/office/powerpoint/2010/main" val="901909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Clouds – </a:t>
            </a:r>
            <a:r>
              <a:rPr lang="en-US" dirty="0" err="1" smtClean="0"/>
              <a:t>Yuekui</a:t>
            </a:r>
            <a:r>
              <a:rPr lang="en-US" dirty="0" smtClean="0"/>
              <a:t> Yang</a:t>
            </a:r>
            <a:endParaRPr lang="en-US" dirty="0"/>
          </a:p>
        </p:txBody>
      </p:sp>
      <p:sp>
        <p:nvSpPr>
          <p:cNvPr id="4" name="Slide Number Placeholder 3"/>
          <p:cNvSpPr>
            <a:spLocks noGrp="1"/>
          </p:cNvSpPr>
          <p:nvPr>
            <p:ph type="sldNum" sz="quarter" idx="12"/>
          </p:nvPr>
        </p:nvSpPr>
        <p:spPr/>
        <p:txBody>
          <a:bodyPr/>
          <a:lstStyle/>
          <a:p>
            <a:fld id="{92A1D27A-64F1-5F4C-AA26-41EAC2919040}" type="slidenum">
              <a:rPr lang="en-US" smtClean="0"/>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29059452"/>
              </p:ext>
            </p:extLst>
          </p:nvPr>
        </p:nvGraphicFramePr>
        <p:xfrm>
          <a:off x="838200" y="1395519"/>
          <a:ext cx="10091737" cy="3681707"/>
        </p:xfrm>
        <a:graphic>
          <a:graphicData uri="http://schemas.openxmlformats.org/drawingml/2006/table">
            <a:tbl>
              <a:tblPr firstRow="1" bandRow="1">
                <a:tableStyleId>{5C22544A-7EE6-4342-B048-85BDC9FD1C3A}</a:tableStyleId>
              </a:tblPr>
              <a:tblGrid>
                <a:gridCol w="4465920"/>
                <a:gridCol w="3736500"/>
                <a:gridCol w="1889317"/>
              </a:tblGrid>
              <a:tr h="554299">
                <a:tc>
                  <a:txBody>
                    <a:bodyPr/>
                    <a:lstStyle/>
                    <a:p>
                      <a:r>
                        <a:rPr lang="en-US" sz="2800" dirty="0" smtClean="0"/>
                        <a:t>Item</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Issues</a:t>
                      </a:r>
                      <a:endParaRPr lang="en-US" sz="2800" dirty="0"/>
                    </a:p>
                  </a:txBody>
                  <a:tcPr>
                    <a:lnB w="12700" cap="flat" cmpd="sng" algn="ctr">
                      <a:solidFill>
                        <a:schemeClr val="tx1"/>
                      </a:solidFill>
                      <a:prstDash val="solid"/>
                      <a:round/>
                      <a:headEnd type="none" w="med" len="med"/>
                      <a:tailEnd type="none" w="med" len="med"/>
                    </a:lnB>
                  </a:tcPr>
                </a:tc>
                <a:tc>
                  <a:txBody>
                    <a:bodyPr/>
                    <a:lstStyle/>
                    <a:p>
                      <a:r>
                        <a:rPr lang="en-US" sz="2800" dirty="0" smtClean="0"/>
                        <a:t>Status</a:t>
                      </a:r>
                      <a:endParaRPr lang="en-US" sz="2800" dirty="0"/>
                    </a:p>
                  </a:txBody>
                  <a:tcPr>
                    <a:lnB w="12700" cap="flat" cmpd="sng" algn="ctr">
                      <a:solidFill>
                        <a:schemeClr val="tx1"/>
                      </a:solidFill>
                      <a:prstDash val="solid"/>
                      <a:round/>
                      <a:headEnd type="none" w="med" len="med"/>
                      <a:tailEnd type="none" w="med" len="med"/>
                    </a:lnB>
                  </a:tcPr>
                </a:tc>
              </a:tr>
              <a:tr h="708715">
                <a:tc>
                  <a:txBody>
                    <a:bodyPr/>
                    <a:lstStyle/>
                    <a:p>
                      <a:r>
                        <a:rPr lang="en-US" sz="2000" dirty="0" smtClean="0"/>
                        <a:t>Received</a:t>
                      </a:r>
                      <a:r>
                        <a:rPr lang="en-US" sz="2000" baseline="0" dirty="0" smtClean="0"/>
                        <a:t> Production Software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Software finished,</a:t>
                      </a:r>
                      <a:r>
                        <a:rPr lang="en-US" sz="2000" baseline="0" dirty="0" smtClean="0"/>
                        <a:t> awaiting delivery.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930462">
                <a:tc>
                  <a:txBody>
                    <a:bodyPr/>
                    <a:lstStyle/>
                    <a:p>
                      <a:r>
                        <a:rPr lang="en-US" sz="2000" dirty="0" smtClean="0"/>
                        <a:t>Integrated</a:t>
                      </a:r>
                      <a:r>
                        <a:rPr lang="en-US" sz="2000" baseline="0" dirty="0" smtClean="0"/>
                        <a:t> into pipeline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Integration nearly complete.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735228">
                <a:tc>
                  <a:txBody>
                    <a:bodyPr/>
                    <a:lstStyle/>
                    <a:p>
                      <a:r>
                        <a:rPr lang="en-US" sz="2000" dirty="0" smtClean="0"/>
                        <a:t>Okay to upload to ASDC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Waiting</a:t>
                      </a:r>
                      <a:r>
                        <a:rPr lang="en-US" sz="2000" baseline="0" dirty="0" smtClean="0"/>
                        <a:t> for production software to test and Integrate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53003">
                <a:tc>
                  <a:txBody>
                    <a:bodyPr/>
                    <a:lstStyle/>
                    <a:p>
                      <a:r>
                        <a:rPr lang="en-US" sz="2000" dirty="0" smtClean="0"/>
                        <a:t>Approval</a:t>
                      </a:r>
                      <a:r>
                        <a:rPr lang="en-US" sz="2000" baseline="0" dirty="0" smtClean="0"/>
                        <a:t> from ASDC to upload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Not</a:t>
                      </a:r>
                      <a:r>
                        <a:rPr lang="en-US" sz="2000" baseline="0" dirty="0" smtClean="0"/>
                        <a:t> yet submitted product record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69370663"/>
              </p:ext>
            </p:extLst>
          </p:nvPr>
        </p:nvGraphicFramePr>
        <p:xfrm>
          <a:off x="838200" y="5252603"/>
          <a:ext cx="8128000" cy="928370"/>
        </p:xfrm>
        <a:graphic>
          <a:graphicData uri="http://schemas.openxmlformats.org/drawingml/2006/table">
            <a:tbl>
              <a:tblPr firstRow="1" bandRow="1">
                <a:tableStyleId>{5C22544A-7EE6-4342-B048-85BDC9FD1C3A}</a:tableStyleId>
              </a:tblPr>
              <a:tblGrid>
                <a:gridCol w="2463800"/>
                <a:gridCol w="1600200"/>
                <a:gridCol w="2032000"/>
                <a:gridCol w="2032000"/>
              </a:tblGrid>
              <a:tr h="532130">
                <a:tc rowSpan="2">
                  <a:txBody>
                    <a:bodyPr/>
                    <a:lstStyle/>
                    <a:p>
                      <a:r>
                        <a:rPr lang="en-US" sz="2000" dirty="0" smtClean="0"/>
                        <a:t>Documentation</a:t>
                      </a:r>
                      <a:endParaRPr lang="en-US" sz="2000" dirty="0"/>
                    </a:p>
                  </a:txBody>
                  <a:tcPr/>
                </a:tc>
                <a:tc>
                  <a:txBody>
                    <a:bodyPr/>
                    <a:lstStyle/>
                    <a:p>
                      <a:pPr algn="ctr"/>
                      <a:r>
                        <a:rPr lang="en-US" sz="2000" dirty="0" smtClean="0"/>
                        <a:t>ATDB</a:t>
                      </a:r>
                      <a:endParaRPr lang="en-US" sz="2000" dirty="0"/>
                    </a:p>
                  </a:txBody>
                  <a:tcPr/>
                </a:tc>
                <a:tc>
                  <a:txBody>
                    <a:bodyPr/>
                    <a:lstStyle/>
                    <a:p>
                      <a:pPr algn="ctr"/>
                      <a:r>
                        <a:rPr lang="en-US" sz="2000" dirty="0" smtClean="0"/>
                        <a:t>Description</a:t>
                      </a:r>
                      <a:endParaRPr lang="en-US" sz="2000" dirty="0"/>
                    </a:p>
                  </a:txBody>
                  <a:tcPr/>
                </a:tc>
                <a:tc>
                  <a:txBody>
                    <a:bodyPr/>
                    <a:lstStyle/>
                    <a:p>
                      <a:pPr algn="ctr"/>
                      <a:r>
                        <a:rPr lang="en-US" sz="2000" dirty="0" smtClean="0"/>
                        <a:t>Image</a:t>
                      </a:r>
                      <a:endParaRPr lang="en-US" sz="2000" dirty="0"/>
                    </a:p>
                  </a:txBody>
                  <a:tcPr/>
                </a:tc>
              </a:tr>
              <a:tr h="370840">
                <a:tc vMerge="1">
                  <a:txBody>
                    <a:bodyPr/>
                    <a:lstStyle/>
                    <a:p>
                      <a:endParaRPr lang="en-US"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r>
            </a:tbl>
          </a:graphicData>
        </a:graphic>
      </p:graphicFrame>
    </p:spTree>
    <p:extLst>
      <p:ext uri="{BB962C8B-B14F-4D97-AF65-F5344CB8AC3E}">
        <p14:creationId xmlns:p14="http://schemas.microsoft.com/office/powerpoint/2010/main" val="1119817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13292</TotalTime>
  <Words>489</Words>
  <Application>Microsoft Macintosh PowerPoint</Application>
  <PresentationFormat>Widescreen</PresentationFormat>
  <Paragraphs>200</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Arial</vt:lpstr>
      <vt:lpstr>Office Theme</vt:lpstr>
      <vt:lpstr>DSCOVR Level 2 Status Update EPIC and NISTAR Science Team Meeting</vt:lpstr>
      <vt:lpstr>Retrieving Data Products</vt:lpstr>
      <vt:lpstr>NCCS Support</vt:lpstr>
      <vt:lpstr>Documenation</vt:lpstr>
      <vt:lpstr>EPICAERUV– Omar Torres</vt:lpstr>
      <vt:lpstr>Total Ozone – Richard McPeters</vt:lpstr>
      <vt:lpstr>SO2 - Nikolay Krotkov</vt:lpstr>
      <vt:lpstr>SO2O3AI – Kai Yang</vt:lpstr>
      <vt:lpstr>Clouds – Yuekui Yang</vt:lpstr>
      <vt:lpstr>MAIAC – Alexei Lyapustin</vt:lpstr>
      <vt:lpstr>VESDR – Yuri K.</vt:lpstr>
      <vt:lpstr>NCCS Allocation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DSCOVR Level 2 Status Update</dc:title>
  <dc:creator>Marshall Sutton</dc:creator>
  <cp:lastModifiedBy>Marshall Sutton</cp:lastModifiedBy>
  <cp:revision>39</cp:revision>
  <dcterms:created xsi:type="dcterms:W3CDTF">2017-06-29T18:11:27Z</dcterms:created>
  <dcterms:modified xsi:type="dcterms:W3CDTF">2017-10-02T23:21:59Z</dcterms:modified>
</cp:coreProperties>
</file>