
<file path=[Content_Types].xml><?xml version="1.0" encoding="utf-8"?>
<Types xmlns="http://schemas.openxmlformats.org/package/2006/content-types">
  <Default Extension="jpg" ContentType="image/jpeg"/>
  <Default Extension="jpeg" ContentType="image/jpeg"/>
  <Default Extension="xml" ContentType="application/xml"/>
  <Default Extension="vml" ContentType="application/vnd.openxmlformats-officedocument.vmlDrawing"/>
  <Default Extension="tif" ContentType="image/tiff"/>
  <Default Extension="wdp" ContentType="image/vnd.ms-photo"/>
  <Default Extension="bin" ContentType="application/vnd.openxmlformats-officedocument.presentationml.printerSettings"/>
  <Default Extension="wmf" ContentType="image/x-wmf"/>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7" r:id="rId3"/>
    <p:sldId id="258" r:id="rId4"/>
    <p:sldId id="260" r:id="rId5"/>
    <p:sldId id="282" r:id="rId6"/>
    <p:sldId id="277" r:id="rId7"/>
    <p:sldId id="275" r:id="rId8"/>
    <p:sldId id="261" r:id="rId9"/>
    <p:sldId id="262" r:id="rId10"/>
    <p:sldId id="263" r:id="rId11"/>
    <p:sldId id="264" r:id="rId12"/>
    <p:sldId id="266" r:id="rId13"/>
    <p:sldId id="265" r:id="rId14"/>
    <p:sldId id="267" r:id="rId15"/>
    <p:sldId id="268" r:id="rId16"/>
    <p:sldId id="269" r:id="rId17"/>
    <p:sldId id="270" r:id="rId18"/>
    <p:sldId id="273" r:id="rId19"/>
    <p:sldId id="274" r:id="rId20"/>
    <p:sldId id="281" r:id="rId21"/>
    <p:sldId id="279" r:id="rId22"/>
    <p:sldId id="259" r:id="rId23"/>
    <p:sldId id="283" r:id="rId24"/>
    <p:sldId id="272" r:id="rId25"/>
    <p:sldId id="271" r:id="rId26"/>
    <p:sldId id="284" r:id="rId2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0166" autoAdjust="0"/>
  </p:normalViewPr>
  <p:slideViewPr>
    <p:cSldViewPr>
      <p:cViewPr>
        <p:scale>
          <a:sx n="120" d="100"/>
          <a:sy n="120" d="100"/>
        </p:scale>
        <p:origin x="-1152" y="-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FF6DB1-B811-8B42-B043-EDEFD0F799AA}" type="datetimeFigureOut">
              <a:rPr lang="en-US" smtClean="0"/>
              <a:t>10/4/17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982141-6351-F547-A9C9-CD707F56E413}" type="slidenum">
              <a:rPr lang="en-US" smtClean="0"/>
              <a:t>‹#›</a:t>
            </a:fld>
            <a:endParaRPr lang="en-US"/>
          </a:p>
        </p:txBody>
      </p:sp>
    </p:spTree>
    <p:extLst>
      <p:ext uri="{BB962C8B-B14F-4D97-AF65-F5344CB8AC3E}">
        <p14:creationId xmlns:p14="http://schemas.microsoft.com/office/powerpoint/2010/main" val="304271754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9022D-B594-4BDF-9630-53086F9FFCFF}" type="datetimeFigureOut">
              <a:rPr lang="zh-CN" altLang="en-US" smtClean="0"/>
              <a:t>10/4/17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EE7ADD-DF10-4FF9-A88D-F26EDD9C21D0}" type="slidenum">
              <a:rPr lang="zh-CN" altLang="en-US" smtClean="0"/>
              <a:t>‹#›</a:t>
            </a:fld>
            <a:endParaRPr lang="zh-CN" altLang="en-US"/>
          </a:p>
        </p:txBody>
      </p:sp>
    </p:spTree>
    <p:extLst>
      <p:ext uri="{BB962C8B-B14F-4D97-AF65-F5344CB8AC3E}">
        <p14:creationId xmlns:p14="http://schemas.microsoft.com/office/powerpoint/2010/main" val="136467008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x.doi.org/10.1175/BAMS-D-12-00117.1" TargetMode="External"/><Relationship Id="rId4" Type="http://schemas.openxmlformats.org/officeDocument/2006/relationships/hyperlink" Target="https://en.wikipedia.org/wiki/Bibcode" TargetMode="External"/><Relationship Id="rId5" Type="http://schemas.openxmlformats.org/officeDocument/2006/relationships/hyperlink" Target="http://adsabs.harvard.edu/abs/2013BAMS...94.1031S" TargetMode="External"/><Relationship Id="rId6" Type="http://schemas.openxmlformats.org/officeDocument/2006/relationships/hyperlink" Target="https://en.wikipedia.org/wiki/Digital_object_identifier" TargetMode="External"/><Relationship Id="rId7" Type="http://schemas.openxmlformats.org/officeDocument/2006/relationships/hyperlink" Target="https://doi.org/10.1175/BAMS-D-12-00117.1"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solidFill>
                  <a:srgbClr val="FF0000"/>
                </a:solidFill>
              </a:rPr>
              <a:t>ER=pi*I/(miu0*E0)</a:t>
            </a:r>
          </a:p>
          <a:p>
            <a:r>
              <a:rPr lang="en-US" altLang="zh-CN" sz="1200" b="0" i="0" u="none" strike="noStrike" kern="1200" baseline="0" dirty="0" smtClean="0">
                <a:solidFill>
                  <a:schemeClr val="tx1"/>
                </a:solidFill>
                <a:latin typeface="+mn-lt"/>
                <a:ea typeface="+mn-ea"/>
                <a:cs typeface="+mn-cs"/>
              </a:rPr>
              <a:t>Here, I is the radiance reflected by the Earth (in Wm2nm1sr1), E0 is the incident solar irradiance at the top of atmosphere perpendicular to the solar beam (in Wm2nm1), and miu0 is the cosine of the solar zenith angle.</a:t>
            </a:r>
            <a:endParaRPr lang="zh-CN" altLang="en-US" dirty="0">
              <a:solidFill>
                <a:srgbClr val="FF0000"/>
              </a:solidFill>
            </a:endParaRPr>
          </a:p>
        </p:txBody>
      </p:sp>
      <p:sp>
        <p:nvSpPr>
          <p:cNvPr id="4" name="灯片编号占位符 3"/>
          <p:cNvSpPr>
            <a:spLocks noGrp="1"/>
          </p:cNvSpPr>
          <p:nvPr>
            <p:ph type="sldNum" sz="quarter" idx="10"/>
          </p:nvPr>
        </p:nvSpPr>
        <p:spPr/>
        <p:txBody>
          <a:bodyPr/>
          <a:lstStyle/>
          <a:p>
            <a:fld id="{75EE7ADD-DF10-4FF9-A88D-F26EDD9C21D0}" type="slidenum">
              <a:rPr lang="zh-CN" altLang="en-US" smtClean="0"/>
              <a:t>3</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28378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Y-axis for daily is less than 0.1. </a:t>
            </a:r>
            <a:endParaRPr lang="zh-CN" altLang="en-US" dirty="0"/>
          </a:p>
        </p:txBody>
      </p:sp>
      <p:sp>
        <p:nvSpPr>
          <p:cNvPr id="4" name="灯片编号占位符 3"/>
          <p:cNvSpPr>
            <a:spLocks noGrp="1"/>
          </p:cNvSpPr>
          <p:nvPr>
            <p:ph type="sldNum" sz="quarter" idx="10"/>
          </p:nvPr>
        </p:nvSpPr>
        <p:spPr/>
        <p:txBody>
          <a:bodyPr/>
          <a:lstStyle/>
          <a:p>
            <a:fld id="{75EE7ADD-DF10-4FF9-A88D-F26EDD9C21D0}" type="slidenum">
              <a:rPr lang="zh-CN" altLang="en-US" smtClean="0"/>
              <a:t>24</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61093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TOA albedo is one of the main components of the Earth’s energy budget and thus our understanding of it</a:t>
            </a:r>
          </a:p>
          <a:p>
            <a:r>
              <a:rPr lang="en-US" altLang="zh-CN" sz="1200" b="0" i="0" u="none" strike="noStrike" kern="1200" baseline="0" dirty="0" smtClean="0">
                <a:solidFill>
                  <a:schemeClr val="tx1"/>
                </a:solidFill>
                <a:latin typeface="+mn-lt"/>
                <a:ea typeface="+mn-ea"/>
                <a:cs typeface="+mn-cs"/>
              </a:rPr>
              <a:t>follows the evolution of our understanding of the energy balance of Earth.</a:t>
            </a:r>
          </a:p>
          <a:p>
            <a:r>
              <a:rPr lang="en-US" altLang="zh-CN" sz="1200" b="0" i="0" u="none" strike="noStrike" kern="1200" baseline="0" dirty="0" smtClean="0">
                <a:solidFill>
                  <a:schemeClr val="tx1"/>
                </a:solidFill>
                <a:latin typeface="+mn-lt"/>
                <a:ea typeface="+mn-ea"/>
                <a:cs typeface="+mn-cs"/>
              </a:rPr>
              <a:t>Components: cloud free, cloud below 1800m, cloud above 1800m, water</a:t>
            </a:r>
            <a:endParaRPr lang="zh-CN" altLang="en-US" dirty="0"/>
          </a:p>
        </p:txBody>
      </p:sp>
      <p:sp>
        <p:nvSpPr>
          <p:cNvPr id="4" name="灯片编号占位符 3"/>
          <p:cNvSpPr>
            <a:spLocks noGrp="1"/>
          </p:cNvSpPr>
          <p:nvPr>
            <p:ph type="sldNum" sz="quarter" idx="10"/>
          </p:nvPr>
        </p:nvSpPr>
        <p:spPr/>
        <p:txBody>
          <a:bodyPr/>
          <a:lstStyle/>
          <a:p>
            <a:fld id="{75EE7ADD-DF10-4FF9-A88D-F26EDD9C21D0}" type="slidenum">
              <a:rPr lang="zh-CN" altLang="en-US" smtClean="0"/>
              <a:t>4</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401251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Nimbus 7 : </a:t>
            </a:r>
            <a:r>
              <a:rPr lang="en-US" altLang="zh-CN" dirty="0" err="1" smtClean="0"/>
              <a:t>Ardanuy</a:t>
            </a:r>
            <a:r>
              <a:rPr lang="en-US" altLang="zh-CN" dirty="0" smtClean="0"/>
              <a:t>, P. E., L. L. Stowe, and A. Gruber, 1991: Shortwave, longwave, and net cloud-radiative forcing as determined from Nimbus-7 observations. J. </a:t>
            </a:r>
            <a:r>
              <a:rPr lang="en-US" altLang="zh-CN" dirty="0" err="1" smtClean="0"/>
              <a:t>Geophys</a:t>
            </a:r>
            <a:r>
              <a:rPr lang="en-US" altLang="zh-CN" dirty="0" smtClean="0"/>
              <a:t>. Res.</a:t>
            </a:r>
          </a:p>
          <a:p>
            <a:r>
              <a:rPr lang="en-US" altLang="zh-CN" dirty="0" smtClean="0"/>
              <a:t>* The equatorial crossing</a:t>
            </a:r>
            <a:r>
              <a:rPr lang="en-US" altLang="zh-CN" baseline="0" dirty="0" smtClean="0"/>
              <a:t> time of the Nimbus-7 satellite drifted to 10:45 during the mission of the TOMS instrument. Original 12:00</a:t>
            </a:r>
            <a:endParaRPr lang="en-US" altLang="zh-CN" dirty="0" smtClean="0"/>
          </a:p>
          <a:p>
            <a:r>
              <a:rPr lang="en-US" altLang="zh-CN" dirty="0" smtClean="0">
                <a:latin typeface="Times New Roman" panose="02020603050405020304" pitchFamily="18" charset="0"/>
                <a:cs typeface="Times New Roman" panose="02020603050405020304" pitchFamily="18" charset="0"/>
              </a:rPr>
              <a:t>Earth Radiation Budget Experiment (</a:t>
            </a:r>
            <a:r>
              <a:rPr lang="en-US" altLang="zh-CN" dirty="0" smtClean="0">
                <a:solidFill>
                  <a:srgbClr val="FF0000"/>
                </a:solidFill>
                <a:latin typeface="Times New Roman" panose="02020603050405020304" pitchFamily="18" charset="0"/>
                <a:cs typeface="Times New Roman" panose="02020603050405020304" pitchFamily="18" charset="0"/>
              </a:rPr>
              <a:t>ERBE</a:t>
            </a:r>
            <a:r>
              <a:rPr lang="en-US" altLang="zh-CN" dirty="0" smtClean="0">
                <a:latin typeface="Times New Roman" panose="02020603050405020304" pitchFamily="18" charset="0"/>
                <a:cs typeface="Times New Roman" panose="02020603050405020304" pitchFamily="18" charset="0"/>
              </a:rPr>
              <a:t>) :</a:t>
            </a:r>
            <a:r>
              <a:rPr lang="en-US" altLang="zh-CN" sz="1200" kern="1200" dirty="0" err="1" smtClean="0">
                <a:solidFill>
                  <a:schemeClr val="tx1"/>
                </a:solidFill>
                <a:latin typeface="+mn-lt"/>
                <a:ea typeface="+mn-ea"/>
                <a:cs typeface="+mn-cs"/>
              </a:rPr>
              <a:t>Kandel</a:t>
            </a:r>
            <a:r>
              <a:rPr lang="en-US" altLang="zh-CN" sz="1200" kern="1200" dirty="0" smtClean="0">
                <a:solidFill>
                  <a:schemeClr val="tx1"/>
                </a:solidFill>
                <a:latin typeface="+mn-lt"/>
                <a:ea typeface="+mn-ea"/>
                <a:cs typeface="+mn-cs"/>
              </a:rPr>
              <a:t>, Robert,</a:t>
            </a:r>
            <a:r>
              <a:rPr lang="en-US" altLang="zh-CN" sz="1200" kern="1200" baseline="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Viollier</a:t>
            </a:r>
            <a:r>
              <a:rPr lang="en-US" altLang="zh-CN" sz="1200" kern="1200" dirty="0" smtClean="0">
                <a:solidFill>
                  <a:schemeClr val="tx1"/>
                </a:solidFill>
                <a:latin typeface="+mn-lt"/>
                <a:ea typeface="+mn-ea"/>
                <a:cs typeface="+mn-cs"/>
              </a:rPr>
              <a:t>, Michel,2005: Planetary radiation budgets. Space science reviews</a:t>
            </a:r>
          </a:p>
          <a:p>
            <a:r>
              <a:rPr lang="en-US" altLang="zh-CN" dirty="0" smtClean="0">
                <a:latin typeface="Times New Roman" panose="02020603050405020304" pitchFamily="18" charset="0"/>
                <a:cs typeface="Times New Roman" panose="02020603050405020304" pitchFamily="18" charset="0"/>
              </a:rPr>
              <a:t>                                          </a:t>
            </a:r>
            <a:r>
              <a:rPr lang="en-US" altLang="zh-CN" sz="1200" kern="1200" dirty="0" err="1" smtClean="0">
                <a:solidFill>
                  <a:schemeClr val="tx1"/>
                </a:solidFill>
                <a:latin typeface="+mn-lt"/>
                <a:ea typeface="+mn-ea"/>
                <a:cs typeface="+mn-cs"/>
              </a:rPr>
              <a:t>Kandel</a:t>
            </a:r>
            <a:r>
              <a:rPr lang="en-US" altLang="zh-CN" sz="1200" kern="1200" dirty="0" smtClean="0">
                <a:solidFill>
                  <a:schemeClr val="tx1"/>
                </a:solidFill>
                <a:latin typeface="+mn-lt"/>
                <a:ea typeface="+mn-ea"/>
                <a:cs typeface="+mn-cs"/>
              </a:rPr>
              <a:t>, Robert,</a:t>
            </a:r>
            <a:r>
              <a:rPr lang="en-US" altLang="zh-CN" sz="1200" kern="1200" baseline="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Viollier</a:t>
            </a:r>
            <a:r>
              <a:rPr lang="en-US" altLang="zh-CN" sz="1200" kern="1200" dirty="0" smtClean="0">
                <a:solidFill>
                  <a:schemeClr val="tx1"/>
                </a:solidFill>
                <a:latin typeface="+mn-lt"/>
                <a:ea typeface="+mn-ea"/>
                <a:cs typeface="+mn-cs"/>
              </a:rPr>
              <a:t>, Michel,2010: Observation of the Earth's radiation budget from space. </a:t>
            </a:r>
            <a:r>
              <a:rPr lang="en-US" altLang="zh-CN" sz="1200" kern="1200" dirty="0" err="1" smtClean="0">
                <a:solidFill>
                  <a:schemeClr val="tx1"/>
                </a:solidFill>
                <a:latin typeface="+mn-lt"/>
                <a:ea typeface="+mn-ea"/>
                <a:cs typeface="+mn-cs"/>
              </a:rPr>
              <a:t>Comptes</a:t>
            </a:r>
            <a:r>
              <a:rPr lang="en-US" altLang="zh-CN" sz="1200" kern="1200" dirty="0" smtClean="0">
                <a:solidFill>
                  <a:schemeClr val="tx1"/>
                </a:solidFill>
                <a:latin typeface="+mn-lt"/>
                <a:ea typeface="+mn-ea"/>
                <a:cs typeface="+mn-cs"/>
              </a:rPr>
              <a:t> </a:t>
            </a:r>
            <a:r>
              <a:rPr lang="en-US" altLang="zh-CN" sz="1200" kern="1200" dirty="0" err="1" smtClean="0">
                <a:solidFill>
                  <a:schemeClr val="tx1"/>
                </a:solidFill>
                <a:latin typeface="+mn-lt"/>
                <a:ea typeface="+mn-ea"/>
                <a:cs typeface="+mn-cs"/>
              </a:rPr>
              <a:t>Rendus</a:t>
            </a:r>
            <a:r>
              <a:rPr lang="en-US" altLang="zh-CN" sz="1200" kern="1200" dirty="0" smtClean="0">
                <a:solidFill>
                  <a:schemeClr val="tx1"/>
                </a:solidFill>
                <a:latin typeface="+mn-lt"/>
                <a:ea typeface="+mn-ea"/>
                <a:cs typeface="+mn-cs"/>
              </a:rPr>
              <a:t> Geoscience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Times New Roman" panose="02020603050405020304" pitchFamily="18" charset="0"/>
                <a:cs typeface="Times New Roman" panose="02020603050405020304" pitchFamily="18" charset="0"/>
              </a:rPr>
              <a:t>Scanning Imaging Absorption Spectrometer for Atmospheric </a:t>
            </a:r>
            <a:r>
              <a:rPr lang="en-US" altLang="zh-CN" dirty="0" err="1" smtClean="0">
                <a:latin typeface="Times New Roman" panose="02020603050405020304" pitchFamily="18" charset="0"/>
                <a:cs typeface="Times New Roman" panose="02020603050405020304" pitchFamily="18" charset="0"/>
              </a:rPr>
              <a:t>Chartography</a:t>
            </a:r>
            <a:r>
              <a:rPr lang="en-US" altLang="zh-CN" dirty="0" smtClean="0">
                <a:latin typeface="Times New Roman" panose="02020603050405020304" pitchFamily="18" charset="0"/>
                <a:cs typeface="Times New Roman" panose="02020603050405020304" pitchFamily="18" charset="0"/>
              </a:rPr>
              <a:t> (</a:t>
            </a:r>
            <a:r>
              <a:rPr lang="en-US" altLang="zh-CN" dirty="0" smtClean="0">
                <a:solidFill>
                  <a:srgbClr val="FF0000"/>
                </a:solidFill>
                <a:latin typeface="Times New Roman" panose="02020603050405020304" pitchFamily="18" charset="0"/>
                <a:cs typeface="Times New Roman" panose="02020603050405020304" pitchFamily="18" charset="0"/>
              </a:rPr>
              <a:t>SCIAMACHY</a:t>
            </a:r>
            <a:r>
              <a:rPr lang="en-US" altLang="zh-CN" dirty="0" smtClean="0">
                <a:latin typeface="Times New Roman" panose="02020603050405020304" pitchFamily="18" charset="0"/>
                <a:cs typeface="Times New Roman" panose="02020603050405020304" pitchFamily="18" charset="0"/>
              </a:rPr>
              <a:t>) : </a:t>
            </a:r>
            <a:r>
              <a:rPr lang="en-US" altLang="zh-CN" dirty="0" err="1" smtClean="0">
                <a:latin typeface="Times New Roman" panose="02020603050405020304" pitchFamily="18" charset="0"/>
                <a:cs typeface="Times New Roman" panose="02020603050405020304" pitchFamily="18" charset="0"/>
              </a:rPr>
              <a:t>Tilstra</a:t>
            </a:r>
            <a:r>
              <a:rPr lang="en-US" altLang="zh-CN" dirty="0" smtClean="0">
                <a:latin typeface="Times New Roman" panose="02020603050405020304" pitchFamily="18" charset="0"/>
                <a:cs typeface="Times New Roman" panose="02020603050405020304" pitchFamily="18" charset="0"/>
              </a:rPr>
              <a:t>, </a:t>
            </a:r>
            <a:r>
              <a:rPr lang="en-US" altLang="zh-CN" sz="1200" kern="1200" dirty="0" smtClean="0">
                <a:solidFill>
                  <a:schemeClr val="tx1"/>
                </a:solidFill>
                <a:latin typeface="+mn-lt"/>
                <a:ea typeface="+mn-ea"/>
                <a:cs typeface="+mn-cs"/>
              </a:rPr>
              <a:t>L. G.et</a:t>
            </a:r>
            <a:r>
              <a:rPr lang="en-US" altLang="zh-CN" sz="1200" kern="1200" baseline="0" dirty="0" smtClean="0">
                <a:solidFill>
                  <a:schemeClr val="tx1"/>
                </a:solidFill>
                <a:latin typeface="+mn-lt"/>
                <a:ea typeface="+mn-ea"/>
                <a:cs typeface="+mn-cs"/>
              </a:rPr>
              <a:t> al. 2017 : </a:t>
            </a:r>
            <a:r>
              <a:rPr lang="en-US" altLang="zh-CN" sz="1200" kern="1200" dirty="0" smtClean="0">
                <a:solidFill>
                  <a:schemeClr val="tx1"/>
                </a:solidFill>
                <a:latin typeface="+mn-lt"/>
                <a:ea typeface="+mn-ea"/>
                <a:cs typeface="+mn-cs"/>
              </a:rPr>
              <a:t>Surface reflectivity </a:t>
            </a:r>
            <a:r>
              <a:rPr lang="en-US" altLang="zh-CN" sz="1200" kern="1200" dirty="0" err="1" smtClean="0">
                <a:solidFill>
                  <a:schemeClr val="tx1"/>
                </a:solidFill>
                <a:latin typeface="+mn-lt"/>
                <a:ea typeface="+mn-ea"/>
                <a:cs typeface="+mn-cs"/>
              </a:rPr>
              <a:t>climatologies</a:t>
            </a:r>
            <a:r>
              <a:rPr lang="en-US" altLang="zh-CN" sz="1200" kern="1200" dirty="0" smtClean="0">
                <a:solidFill>
                  <a:schemeClr val="tx1"/>
                </a:solidFill>
                <a:latin typeface="+mn-lt"/>
                <a:ea typeface="+mn-ea"/>
                <a:cs typeface="+mn-cs"/>
              </a:rPr>
              <a:t> from UV to NIR determined from Earth observations</a:t>
            </a:r>
            <a:r>
              <a:rPr lang="en-US" altLang="zh-CN"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by GOME-2 and SCIAMACHY. Journal of Geophysical Research: Atmospheres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Times New Roman" panose="02020603050405020304" pitchFamily="18" charset="0"/>
                <a:cs typeface="Times New Roman" panose="02020603050405020304" pitchFamily="18" charset="0"/>
              </a:rPr>
              <a:t>Clouds and the Earth's Radiant Energy System (</a:t>
            </a:r>
            <a:r>
              <a:rPr lang="en-US" altLang="zh-CN" dirty="0" smtClean="0">
                <a:solidFill>
                  <a:srgbClr val="FF0000"/>
                </a:solidFill>
                <a:latin typeface="Times New Roman" panose="02020603050405020304" pitchFamily="18" charset="0"/>
                <a:cs typeface="Times New Roman" panose="02020603050405020304" pitchFamily="18" charset="0"/>
              </a:rPr>
              <a:t>CERES</a:t>
            </a:r>
            <a:r>
              <a:rPr lang="en-US" altLang="zh-CN" dirty="0" smtClean="0">
                <a:latin typeface="Times New Roman" panose="02020603050405020304" pitchFamily="18" charset="0"/>
                <a:cs typeface="Times New Roman" panose="02020603050405020304" pitchFamily="18" charset="0"/>
              </a:rPr>
              <a:t>): </a:t>
            </a:r>
            <a:r>
              <a:rPr lang="en-US" altLang="zh-CN" dirty="0" err="1" smtClean="0">
                <a:latin typeface="Times New Roman" panose="02020603050405020304" pitchFamily="18" charset="0"/>
                <a:cs typeface="Times New Roman" panose="02020603050405020304" pitchFamily="18" charset="0"/>
              </a:rPr>
              <a:t>Wielicki</a:t>
            </a:r>
            <a:r>
              <a:rPr lang="en-US" altLang="zh-CN" dirty="0" smtClean="0">
                <a:latin typeface="Times New Roman" panose="02020603050405020304" pitchFamily="18" charset="0"/>
                <a:cs typeface="Times New Roman" panose="02020603050405020304" pitchFamily="18" charset="0"/>
              </a:rPr>
              <a:t> et al., 2005: </a:t>
            </a:r>
            <a:r>
              <a:rPr lang="en-US" altLang="zh-CN" sz="1200" kern="1200" dirty="0" smtClean="0">
                <a:solidFill>
                  <a:schemeClr val="tx1"/>
                </a:solidFill>
                <a:latin typeface="+mn-lt"/>
                <a:ea typeface="+mn-ea"/>
                <a:cs typeface="+mn-cs"/>
              </a:rPr>
              <a:t>Changes in Earth's albedo measured by satellite</a:t>
            </a:r>
            <a:r>
              <a:rPr lang="en-US" altLang="zh-CN" sz="1200" kern="1200" baseline="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Science, 308, 825</a:t>
            </a:r>
            <a:endParaRPr lang="en-US" altLang="zh-CN" dirty="0" smtClean="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dirty="0" smtClean="0">
                <a:latin typeface="Times New Roman" panose="02020603050405020304" pitchFamily="18" charset="0"/>
                <a:cs typeface="Times New Roman" panose="02020603050405020304" pitchFamily="18" charset="0"/>
              </a:rPr>
              <a:t>Ozone Monitoring Instrument (</a:t>
            </a:r>
            <a:r>
              <a:rPr lang="en-US" altLang="zh-CN" dirty="0" smtClean="0">
                <a:solidFill>
                  <a:srgbClr val="FF0000"/>
                </a:solidFill>
                <a:latin typeface="Times New Roman" panose="02020603050405020304" pitchFamily="18" charset="0"/>
                <a:cs typeface="Times New Roman" panose="02020603050405020304" pitchFamily="18" charset="0"/>
              </a:rPr>
              <a:t>OMI): </a:t>
            </a:r>
            <a:r>
              <a:rPr lang="en-US" altLang="zh-CN" sz="1200" kern="1200" dirty="0" smtClean="0">
                <a:solidFill>
                  <a:schemeClr val="tx1"/>
                </a:solidFill>
                <a:latin typeface="+mn-lt"/>
                <a:ea typeface="+mn-ea"/>
                <a:cs typeface="+mn-cs"/>
              </a:rPr>
              <a:t>Gupta, P.,</a:t>
            </a:r>
            <a:r>
              <a:rPr lang="en-US" altLang="zh-CN" sz="1200" kern="1200" baseline="0" dirty="0" smtClean="0">
                <a:solidFill>
                  <a:schemeClr val="tx1"/>
                </a:solidFill>
                <a:latin typeface="+mn-lt"/>
                <a:ea typeface="+mn-ea"/>
                <a:cs typeface="+mn-cs"/>
              </a:rPr>
              <a:t>2016: </a:t>
            </a:r>
            <a:r>
              <a:rPr lang="en-US" altLang="zh-CN" sz="1200" kern="1200" dirty="0" smtClean="0">
                <a:solidFill>
                  <a:schemeClr val="tx1"/>
                </a:solidFill>
                <a:latin typeface="+mn-lt"/>
                <a:ea typeface="+mn-ea"/>
                <a:cs typeface="+mn-cs"/>
              </a:rPr>
              <a:t>Top-of-the-atmosphere shortwave flux estimation from satellite observations: an empirical neural network approach applied with data from the A-</a:t>
            </a: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                                   train constellation. Atmos. Meas. Tech.</a:t>
            </a:r>
            <a:endParaRPr lang="en-US" altLang="zh-CN"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Times New Roman" panose="02020603050405020304" pitchFamily="18" charset="0"/>
                <a:cs typeface="Times New Roman" panose="02020603050405020304" pitchFamily="18" charset="0"/>
              </a:rPr>
              <a:t>Global Ozone Monitoring Experiment </a:t>
            </a:r>
            <a:r>
              <a:rPr lang="en-US" altLang="zh-CN" dirty="0" smtClean="0">
                <a:solidFill>
                  <a:srgbClr val="FF0000"/>
                </a:solidFill>
                <a:latin typeface="Times New Roman" panose="02020603050405020304" pitchFamily="18" charset="0"/>
                <a:cs typeface="Times New Roman" panose="02020603050405020304" pitchFamily="18" charset="0"/>
              </a:rPr>
              <a:t>(GOME): </a:t>
            </a:r>
            <a:r>
              <a:rPr lang="en-US" altLang="zh-CN" sz="1200" kern="1200" dirty="0" err="1" smtClean="0">
                <a:solidFill>
                  <a:schemeClr val="tx1"/>
                </a:solidFill>
                <a:latin typeface="+mn-lt"/>
                <a:ea typeface="+mn-ea"/>
                <a:cs typeface="+mn-cs"/>
              </a:rPr>
              <a:t>Koelemeijer</a:t>
            </a:r>
            <a:r>
              <a:rPr lang="en-US" altLang="zh-CN" sz="1200" kern="1200" dirty="0" smtClean="0">
                <a:solidFill>
                  <a:schemeClr val="tx1"/>
                </a:solidFill>
                <a:latin typeface="+mn-lt"/>
                <a:ea typeface="+mn-ea"/>
                <a:cs typeface="+mn-cs"/>
              </a:rPr>
              <a:t>, R. B. A.,</a:t>
            </a:r>
            <a:r>
              <a:rPr lang="en-US" altLang="zh-CN" sz="1200" kern="1200" baseline="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de </a:t>
            </a:r>
            <a:r>
              <a:rPr lang="en-US" altLang="zh-CN" sz="1200" kern="1200" dirty="0" err="1" smtClean="0">
                <a:solidFill>
                  <a:schemeClr val="tx1"/>
                </a:solidFill>
                <a:latin typeface="+mn-lt"/>
                <a:ea typeface="+mn-ea"/>
                <a:cs typeface="+mn-cs"/>
              </a:rPr>
              <a:t>Haan</a:t>
            </a:r>
            <a:r>
              <a:rPr lang="en-US" altLang="zh-CN" sz="1200" kern="1200" dirty="0" smtClean="0">
                <a:solidFill>
                  <a:schemeClr val="tx1"/>
                </a:solidFill>
                <a:latin typeface="+mn-lt"/>
                <a:ea typeface="+mn-ea"/>
                <a:cs typeface="+mn-cs"/>
              </a:rPr>
              <a:t>, J. F.</a:t>
            </a:r>
            <a:r>
              <a:rPr lang="en-US" altLang="zh-CN" sz="1200" kern="1200" baseline="0" dirty="0" smtClean="0">
                <a:solidFill>
                  <a:schemeClr val="tx1"/>
                </a:solidFill>
                <a:latin typeface="+mn-lt"/>
                <a:ea typeface="+mn-ea"/>
                <a:cs typeface="+mn-cs"/>
              </a:rPr>
              <a:t> and </a:t>
            </a:r>
            <a:r>
              <a:rPr lang="en-US" altLang="zh-CN" sz="1200" kern="1200" dirty="0" err="1" smtClean="0">
                <a:solidFill>
                  <a:schemeClr val="tx1"/>
                </a:solidFill>
                <a:latin typeface="+mn-lt"/>
                <a:ea typeface="+mn-ea"/>
                <a:cs typeface="+mn-cs"/>
              </a:rPr>
              <a:t>Stammes</a:t>
            </a:r>
            <a:r>
              <a:rPr lang="en-US" altLang="zh-CN" sz="1200" kern="1200" dirty="0" smtClean="0">
                <a:solidFill>
                  <a:schemeClr val="tx1"/>
                </a:solidFill>
                <a:latin typeface="+mn-lt"/>
                <a:ea typeface="+mn-ea"/>
                <a:cs typeface="+mn-cs"/>
              </a:rPr>
              <a:t>, P., 2003: A database of spectral surface reflectivity in the range 335–772 nm derived from 5.5 years of</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                                           GOME observations. Journal of Geophysical Research: Atmospheres</a:t>
            </a:r>
            <a:endParaRPr lang="en-US" altLang="zh-CN" dirty="0" smtClean="0">
              <a:solidFill>
                <a:srgbClr val="FF0000"/>
              </a:solidFill>
              <a:latin typeface="Times New Roman" panose="02020603050405020304" pitchFamily="18" charset="0"/>
              <a:cs typeface="Times New Roman" panose="02020603050405020304" pitchFamily="18" charset="0"/>
            </a:endParaRPr>
          </a:p>
          <a:p>
            <a:pPr algn="just"/>
            <a:endParaRPr lang="en-US" altLang="zh-CN" dirty="0" smtClean="0">
              <a:solidFill>
                <a:srgbClr val="FF0000"/>
              </a:solidFill>
              <a:latin typeface="Times New Roman" panose="02020603050405020304" pitchFamily="18" charset="0"/>
              <a:cs typeface="Times New Roman" panose="02020603050405020304" pitchFamily="18" charset="0"/>
            </a:endParaRPr>
          </a:p>
          <a:p>
            <a:pPr algn="just"/>
            <a:r>
              <a:rPr lang="en-US" altLang="zh-CN" dirty="0" smtClean="0"/>
              <a:t>Visible and Infrared Sounder</a:t>
            </a:r>
            <a:r>
              <a:rPr lang="zh-CN" altLang="en-US" dirty="0" smtClean="0"/>
              <a:t>（</a:t>
            </a:r>
            <a:r>
              <a:rPr lang="en-US" altLang="zh-CN" dirty="0" smtClean="0"/>
              <a:t>VIRS</a:t>
            </a:r>
            <a:r>
              <a:rPr lang="zh-CN" altLang="en-US" dirty="0" smtClean="0"/>
              <a:t>）</a:t>
            </a:r>
            <a:endParaRPr lang="en-US" altLang="zh-CN" dirty="0" smtClean="0"/>
          </a:p>
          <a:p>
            <a:r>
              <a:rPr lang="en-US" altLang="zh-CN" dirty="0" smtClean="0">
                <a:latin typeface="Times New Roman" panose="02020603050405020304" pitchFamily="18" charset="0"/>
                <a:cs typeface="Times New Roman" panose="02020603050405020304" pitchFamily="18" charset="0"/>
              </a:rPr>
              <a:t>Total Ozone Mapping Spectrometer (</a:t>
            </a:r>
            <a:r>
              <a:rPr lang="en-US" altLang="zh-CN" dirty="0" smtClean="0">
                <a:solidFill>
                  <a:srgbClr val="FF0000"/>
                </a:solidFill>
                <a:latin typeface="Times New Roman" panose="02020603050405020304" pitchFamily="18" charset="0"/>
                <a:cs typeface="Times New Roman" panose="02020603050405020304" pitchFamily="18" charset="0"/>
              </a:rPr>
              <a:t>TOMS</a:t>
            </a:r>
            <a:r>
              <a:rPr lang="en-US" altLang="zh-CN" dirty="0" smtClean="0">
                <a:latin typeface="Times New Roman" panose="02020603050405020304" pitchFamily="18" charset="0"/>
                <a:cs typeface="Times New Roman" panose="02020603050405020304" pitchFamily="18" charset="0"/>
              </a:rPr>
              <a:t>)</a:t>
            </a:r>
          </a:p>
          <a:p>
            <a:endParaRPr lang="en-US" altLang="zh-CN" dirty="0" smtClean="0">
              <a:latin typeface="Times New Roman" panose="02020603050405020304" pitchFamily="18" charset="0"/>
              <a:cs typeface="Times New Roman" panose="02020603050405020304" pitchFamily="18" charset="0"/>
            </a:endParaRPr>
          </a:p>
          <a:p>
            <a:r>
              <a:rPr lang="en-US" altLang="zh-CN" sz="1200" b="0" i="0" u="none" strike="noStrike" kern="1200" baseline="0" dirty="0" smtClean="0">
                <a:solidFill>
                  <a:schemeClr val="tx1"/>
                </a:solidFill>
                <a:latin typeface="+mn-lt"/>
                <a:ea typeface="+mn-ea"/>
                <a:cs typeface="+mn-cs"/>
              </a:rPr>
              <a:t>The accuracy is estimated to be 2% for the ERBE shortwave scanner instruments and 1% for the CERES </a:t>
            </a:r>
            <a:r>
              <a:rPr lang="nl-NL" altLang="zh-CN" sz="1200" b="0" i="0" u="none" strike="noStrike" kern="1200" baseline="0" dirty="0" smtClean="0">
                <a:solidFill>
                  <a:schemeClr val="tx1"/>
                </a:solidFill>
                <a:latin typeface="+mn-lt"/>
                <a:ea typeface="+mn-ea"/>
                <a:cs typeface="+mn-cs"/>
              </a:rPr>
              <a:t>SW instruments [Wieliki et al., 2006; Loeb et al.,</a:t>
            </a:r>
            <a:r>
              <a:rPr lang="en-US" altLang="zh-CN" sz="1200" b="0" i="0" u="none" strike="noStrike" kern="1200" baseline="0" dirty="0" smtClean="0">
                <a:solidFill>
                  <a:schemeClr val="tx1"/>
                </a:solidFill>
                <a:latin typeface="+mn-lt"/>
                <a:ea typeface="+mn-ea"/>
                <a:cs typeface="+mn-cs"/>
              </a:rPr>
              <a:t>2009].</a:t>
            </a:r>
            <a:endParaRPr lang="zh-CN" altLang="en-US" dirty="0"/>
          </a:p>
        </p:txBody>
      </p:sp>
      <p:sp>
        <p:nvSpPr>
          <p:cNvPr id="4" name="灯片编号占位符 3"/>
          <p:cNvSpPr>
            <a:spLocks noGrp="1"/>
          </p:cNvSpPr>
          <p:nvPr>
            <p:ph type="sldNum" sz="quarter" idx="10"/>
          </p:nvPr>
        </p:nvSpPr>
        <p:spPr/>
        <p:txBody>
          <a:bodyPr/>
          <a:lstStyle/>
          <a:p>
            <a:fld id="{75EE7ADD-DF10-4FF9-A88D-F26EDD9C21D0}" type="slidenum">
              <a:rPr lang="zh-CN" altLang="en-US" smtClean="0"/>
              <a:t>5</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910851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Advanced Baseline Imager (ABI) </a:t>
            </a:r>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75EE7ADD-DF10-4FF9-A88D-F26EDD9C21D0}" type="slidenum">
              <a:rPr lang="zh-CN" altLang="en-US" smtClean="0"/>
              <a:t>6</a:t>
            </a:fld>
            <a:endParaRPr lang="zh-CN" altLang="en-US"/>
          </a:p>
        </p:txBody>
      </p:sp>
    </p:spTree>
    <p:extLst>
      <p:ext uri="{BB962C8B-B14F-4D97-AF65-F5344CB8AC3E}">
        <p14:creationId xmlns:p14="http://schemas.microsoft.com/office/powerpoint/2010/main" val="97652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EPIC</a:t>
            </a:r>
            <a:r>
              <a:rPr lang="en-US" baseline="0" dirty="0" smtClean="0"/>
              <a:t> data to estimate an impact of sampling strategy on estimation of the Earth reflectivity. To do it, we need to fix sun-sensor geometry. The sampling area vary.</a:t>
            </a:r>
            <a:endParaRPr lang="en-US" dirty="0"/>
          </a:p>
        </p:txBody>
      </p:sp>
      <p:sp>
        <p:nvSpPr>
          <p:cNvPr id="4" name="Footer Placeholder 3"/>
          <p:cNvSpPr>
            <a:spLocks noGrp="1"/>
          </p:cNvSpPr>
          <p:nvPr>
            <p:ph type="ftr" sz="quarter" idx="10"/>
          </p:nvPr>
        </p:nvSpPr>
        <p:spPr/>
        <p:txBody>
          <a:bodyPr/>
          <a:lstStyle/>
          <a:p>
            <a:endParaRPr lang="zh-CN" altLang="en-US"/>
          </a:p>
        </p:txBody>
      </p:sp>
      <p:sp>
        <p:nvSpPr>
          <p:cNvPr id="5" name="Slide Number Placeholder 4"/>
          <p:cNvSpPr>
            <a:spLocks noGrp="1"/>
          </p:cNvSpPr>
          <p:nvPr>
            <p:ph type="sldNum" sz="quarter" idx="11"/>
          </p:nvPr>
        </p:nvSpPr>
        <p:spPr/>
        <p:txBody>
          <a:bodyPr/>
          <a:lstStyle/>
          <a:p>
            <a:fld id="{75EE7ADD-DF10-4FF9-A88D-F26EDD9C21D0}" type="slidenum">
              <a:rPr lang="zh-CN" altLang="en-US" smtClean="0"/>
              <a:t>9</a:t>
            </a:fld>
            <a:endParaRPr lang="zh-CN" altLang="en-US"/>
          </a:p>
        </p:txBody>
      </p:sp>
    </p:spTree>
    <p:extLst>
      <p:ext uri="{BB962C8B-B14F-4D97-AF65-F5344CB8AC3E}">
        <p14:creationId xmlns:p14="http://schemas.microsoft.com/office/powerpoint/2010/main" val="2265104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5EE7ADD-DF10-4FF9-A88D-F26EDD9C21D0}" type="slidenum">
              <a:rPr lang="zh-CN" altLang="en-US" smtClean="0"/>
              <a:t>11</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08098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err="1" smtClean="0">
                <a:solidFill>
                  <a:schemeClr val="tx1"/>
                </a:solidFill>
                <a:effectLst/>
                <a:latin typeface="+mn-lt"/>
                <a:ea typeface="+mn-ea"/>
                <a:cs typeface="+mn-cs"/>
              </a:rPr>
              <a:t>Stubenrauch</a:t>
            </a:r>
            <a:r>
              <a:rPr lang="en-US" altLang="zh-CN" sz="1200" b="0" i="0" kern="1200" dirty="0" smtClean="0">
                <a:solidFill>
                  <a:schemeClr val="tx1"/>
                </a:solidFill>
                <a:effectLst/>
                <a:latin typeface="+mn-lt"/>
                <a:ea typeface="+mn-ea"/>
                <a:cs typeface="+mn-cs"/>
              </a:rPr>
              <a:t>, C. J.; </a:t>
            </a:r>
            <a:r>
              <a:rPr lang="en-US" altLang="zh-CN" sz="1200" b="0" i="0" kern="1200" dirty="0" err="1" smtClean="0">
                <a:solidFill>
                  <a:schemeClr val="tx1"/>
                </a:solidFill>
                <a:effectLst/>
                <a:latin typeface="+mn-lt"/>
                <a:ea typeface="+mn-ea"/>
                <a:cs typeface="+mn-cs"/>
              </a:rPr>
              <a:t>Rossow</a:t>
            </a:r>
            <a:r>
              <a:rPr lang="en-US" altLang="zh-CN" sz="1200" b="0" i="0" kern="1200" dirty="0" smtClean="0">
                <a:solidFill>
                  <a:schemeClr val="tx1"/>
                </a:solidFill>
                <a:effectLst/>
                <a:latin typeface="+mn-lt"/>
                <a:ea typeface="+mn-ea"/>
                <a:cs typeface="+mn-cs"/>
              </a:rPr>
              <a:t>, W. B.; </a:t>
            </a:r>
            <a:r>
              <a:rPr lang="en-US" altLang="zh-CN" sz="1200" b="0" i="0" kern="1200" dirty="0" err="1" smtClean="0">
                <a:solidFill>
                  <a:schemeClr val="tx1"/>
                </a:solidFill>
                <a:effectLst/>
                <a:latin typeface="+mn-lt"/>
                <a:ea typeface="+mn-ea"/>
                <a:cs typeface="+mn-cs"/>
              </a:rPr>
              <a:t>Kinne</a:t>
            </a:r>
            <a:r>
              <a:rPr lang="en-US" altLang="zh-CN" sz="1200" b="0" i="0" kern="1200" dirty="0" smtClean="0">
                <a:solidFill>
                  <a:schemeClr val="tx1"/>
                </a:solidFill>
                <a:effectLst/>
                <a:latin typeface="+mn-lt"/>
                <a:ea typeface="+mn-ea"/>
                <a:cs typeface="+mn-cs"/>
              </a:rPr>
              <a:t>, S.; Ackerman, S.; </a:t>
            </a:r>
            <a:r>
              <a:rPr lang="en-US" altLang="zh-CN" sz="1200" b="0" i="0" kern="1200" dirty="0" err="1" smtClean="0">
                <a:solidFill>
                  <a:schemeClr val="tx1"/>
                </a:solidFill>
                <a:effectLst/>
                <a:latin typeface="+mn-lt"/>
                <a:ea typeface="+mn-ea"/>
                <a:cs typeface="+mn-cs"/>
              </a:rPr>
              <a:t>Cesana</a:t>
            </a:r>
            <a:r>
              <a:rPr lang="en-US" altLang="zh-CN" sz="1200" b="0" i="0" kern="1200" dirty="0" smtClean="0">
                <a:solidFill>
                  <a:schemeClr val="tx1"/>
                </a:solidFill>
                <a:effectLst/>
                <a:latin typeface="+mn-lt"/>
                <a:ea typeface="+mn-ea"/>
                <a:cs typeface="+mn-cs"/>
              </a:rPr>
              <a:t>, G.; </a:t>
            </a:r>
            <a:r>
              <a:rPr lang="en-US" altLang="zh-CN" sz="1200" b="0" i="0" kern="1200" dirty="0" err="1" smtClean="0">
                <a:solidFill>
                  <a:schemeClr val="tx1"/>
                </a:solidFill>
                <a:effectLst/>
                <a:latin typeface="+mn-lt"/>
                <a:ea typeface="+mn-ea"/>
                <a:cs typeface="+mn-cs"/>
              </a:rPr>
              <a:t>Chepfer</a:t>
            </a:r>
            <a:r>
              <a:rPr lang="en-US" altLang="zh-CN" sz="1200" b="0" i="0" kern="1200" dirty="0" smtClean="0">
                <a:solidFill>
                  <a:schemeClr val="tx1"/>
                </a:solidFill>
                <a:effectLst/>
                <a:latin typeface="+mn-lt"/>
                <a:ea typeface="+mn-ea"/>
                <a:cs typeface="+mn-cs"/>
              </a:rPr>
              <a:t>, H; Di </a:t>
            </a:r>
            <a:r>
              <a:rPr lang="en-US" altLang="zh-CN" sz="1200" b="0" i="0" kern="1200" dirty="0" err="1" smtClean="0">
                <a:solidFill>
                  <a:schemeClr val="tx1"/>
                </a:solidFill>
                <a:effectLst/>
                <a:latin typeface="+mn-lt"/>
                <a:ea typeface="+mn-ea"/>
                <a:cs typeface="+mn-cs"/>
              </a:rPr>
              <a:t>Girolamo</a:t>
            </a:r>
            <a:r>
              <a:rPr lang="en-US" altLang="zh-CN" sz="1200" b="0" i="0" kern="1200" dirty="0" smtClean="0">
                <a:solidFill>
                  <a:schemeClr val="tx1"/>
                </a:solidFill>
                <a:effectLst/>
                <a:latin typeface="+mn-lt"/>
                <a:ea typeface="+mn-ea"/>
                <a:cs typeface="+mn-cs"/>
              </a:rPr>
              <a:t>, L.; </a:t>
            </a:r>
            <a:r>
              <a:rPr lang="en-US" altLang="zh-CN" sz="1200" b="0" i="0" kern="1200" dirty="0" err="1" smtClean="0">
                <a:solidFill>
                  <a:schemeClr val="tx1"/>
                </a:solidFill>
                <a:effectLst/>
                <a:latin typeface="+mn-lt"/>
                <a:ea typeface="+mn-ea"/>
                <a:cs typeface="+mn-cs"/>
              </a:rPr>
              <a:t>Getzewich</a:t>
            </a:r>
            <a:r>
              <a:rPr lang="en-US" altLang="zh-CN" sz="1200" b="0" i="0" kern="1200" dirty="0" smtClean="0">
                <a:solidFill>
                  <a:schemeClr val="tx1"/>
                </a:solidFill>
                <a:effectLst/>
                <a:latin typeface="+mn-lt"/>
                <a:ea typeface="+mn-ea"/>
                <a:cs typeface="+mn-cs"/>
              </a:rPr>
              <a:t>, B.; </a:t>
            </a:r>
            <a:r>
              <a:rPr lang="en-US" altLang="zh-CN" sz="1200" b="0" i="0" kern="1200" dirty="0" err="1" smtClean="0">
                <a:solidFill>
                  <a:schemeClr val="tx1"/>
                </a:solidFill>
                <a:effectLst/>
                <a:latin typeface="+mn-lt"/>
                <a:ea typeface="+mn-ea"/>
                <a:cs typeface="+mn-cs"/>
              </a:rPr>
              <a:t>Guignard</a:t>
            </a:r>
            <a:r>
              <a:rPr lang="en-US" altLang="zh-CN" sz="1200" b="0" i="0" kern="1200" dirty="0" smtClean="0">
                <a:solidFill>
                  <a:schemeClr val="tx1"/>
                </a:solidFill>
                <a:effectLst/>
                <a:latin typeface="+mn-lt"/>
                <a:ea typeface="+mn-ea"/>
                <a:cs typeface="+mn-cs"/>
              </a:rPr>
              <a:t>, A.; </a:t>
            </a:r>
            <a:r>
              <a:rPr lang="en-US" altLang="zh-CN" sz="1200" b="0" i="0" kern="1200" dirty="0" err="1" smtClean="0">
                <a:solidFill>
                  <a:schemeClr val="tx1"/>
                </a:solidFill>
                <a:effectLst/>
                <a:latin typeface="+mn-lt"/>
                <a:ea typeface="+mn-ea"/>
                <a:cs typeface="+mn-cs"/>
              </a:rPr>
              <a:t>Heidinger</a:t>
            </a:r>
            <a:r>
              <a:rPr lang="en-US" altLang="zh-CN" sz="1200" b="0" i="0" kern="1200" dirty="0" smtClean="0">
                <a:solidFill>
                  <a:schemeClr val="tx1"/>
                </a:solidFill>
                <a:effectLst/>
                <a:latin typeface="+mn-lt"/>
                <a:ea typeface="+mn-ea"/>
                <a:cs typeface="+mn-cs"/>
              </a:rPr>
              <a:t>, A.; Maddux, B. C.; </a:t>
            </a:r>
            <a:r>
              <a:rPr lang="en-US" altLang="zh-CN" sz="1200" b="0" i="0" kern="1200" dirty="0" err="1" smtClean="0">
                <a:solidFill>
                  <a:schemeClr val="tx1"/>
                </a:solidFill>
                <a:effectLst/>
                <a:latin typeface="+mn-lt"/>
                <a:ea typeface="+mn-ea"/>
                <a:cs typeface="+mn-cs"/>
              </a:rPr>
              <a:t>Menzel</a:t>
            </a:r>
            <a:r>
              <a:rPr lang="en-US" altLang="zh-CN" sz="1200" b="0" i="0" kern="1200" dirty="0" smtClean="0">
                <a:solidFill>
                  <a:schemeClr val="tx1"/>
                </a:solidFill>
                <a:effectLst/>
                <a:latin typeface="+mn-lt"/>
                <a:ea typeface="+mn-ea"/>
                <a:cs typeface="+mn-cs"/>
              </a:rPr>
              <a:t>, W.P; </a:t>
            </a:r>
            <a:r>
              <a:rPr lang="en-US" altLang="zh-CN" sz="1200" b="0" i="0" kern="1200" dirty="0" err="1" smtClean="0">
                <a:solidFill>
                  <a:schemeClr val="tx1"/>
                </a:solidFill>
                <a:effectLst/>
                <a:latin typeface="+mn-lt"/>
                <a:ea typeface="+mn-ea"/>
                <a:cs typeface="+mn-cs"/>
              </a:rPr>
              <a:t>Minnis</a:t>
            </a:r>
            <a:r>
              <a:rPr lang="en-US" altLang="zh-CN" sz="1200" b="0" i="0" kern="1200" dirty="0" smtClean="0">
                <a:solidFill>
                  <a:schemeClr val="tx1"/>
                </a:solidFill>
                <a:effectLst/>
                <a:latin typeface="+mn-lt"/>
                <a:ea typeface="+mn-ea"/>
                <a:cs typeface="+mn-cs"/>
              </a:rPr>
              <a:t>, P.; Pearl, C.; </a:t>
            </a:r>
            <a:r>
              <a:rPr lang="en-US" altLang="zh-CN" sz="1200" b="0" i="0" kern="1200" dirty="0" err="1" smtClean="0">
                <a:solidFill>
                  <a:schemeClr val="tx1"/>
                </a:solidFill>
                <a:effectLst/>
                <a:latin typeface="+mn-lt"/>
                <a:ea typeface="+mn-ea"/>
                <a:cs typeface="+mn-cs"/>
              </a:rPr>
              <a:t>Platnick</a:t>
            </a:r>
            <a:r>
              <a:rPr lang="en-US" altLang="zh-CN" sz="1200" b="0" i="0" kern="1200" dirty="0" smtClean="0">
                <a:solidFill>
                  <a:schemeClr val="tx1"/>
                </a:solidFill>
                <a:effectLst/>
                <a:latin typeface="+mn-lt"/>
                <a:ea typeface="+mn-ea"/>
                <a:cs typeface="+mn-cs"/>
              </a:rPr>
              <a:t>, S.; </a:t>
            </a:r>
            <a:r>
              <a:rPr lang="en-US" altLang="zh-CN" sz="1200" b="0" i="0" kern="1200" dirty="0" err="1" smtClean="0">
                <a:solidFill>
                  <a:schemeClr val="tx1"/>
                </a:solidFill>
                <a:effectLst/>
                <a:latin typeface="+mn-lt"/>
                <a:ea typeface="+mn-ea"/>
                <a:cs typeface="+mn-cs"/>
              </a:rPr>
              <a:t>Poulsen</a:t>
            </a:r>
            <a:r>
              <a:rPr lang="en-US" altLang="zh-CN" sz="1200" b="0" i="0" kern="1200" dirty="0" smtClean="0">
                <a:solidFill>
                  <a:schemeClr val="tx1"/>
                </a:solidFill>
                <a:effectLst/>
                <a:latin typeface="+mn-lt"/>
                <a:ea typeface="+mn-ea"/>
                <a:cs typeface="+mn-cs"/>
              </a:rPr>
              <a:t>, C.; </a:t>
            </a:r>
            <a:r>
              <a:rPr lang="en-US" altLang="zh-CN" sz="1200" b="0" i="0" kern="1200" dirty="0" err="1" smtClean="0">
                <a:solidFill>
                  <a:schemeClr val="tx1"/>
                </a:solidFill>
                <a:effectLst/>
                <a:latin typeface="+mn-lt"/>
                <a:ea typeface="+mn-ea"/>
                <a:cs typeface="+mn-cs"/>
              </a:rPr>
              <a:t>Reidi</a:t>
            </a:r>
            <a:r>
              <a:rPr lang="en-US" altLang="zh-CN" sz="1200" b="0" i="0" kern="1200" dirty="0" smtClean="0">
                <a:solidFill>
                  <a:schemeClr val="tx1"/>
                </a:solidFill>
                <a:effectLst/>
                <a:latin typeface="+mn-lt"/>
                <a:ea typeface="+mn-ea"/>
                <a:cs typeface="+mn-cs"/>
              </a:rPr>
              <a:t>, J.; Sun-Mack, S; Walther, A.; Winker, D.; Zeng, S.; Zhao, G. (2013). </a:t>
            </a:r>
            <a:r>
              <a:rPr lang="en-US" altLang="zh-CN" sz="1200" b="0" i="0" u="none" strike="noStrike" kern="1200" dirty="0" smtClean="0">
                <a:solidFill>
                  <a:schemeClr val="tx1"/>
                </a:solidFill>
                <a:effectLst/>
                <a:latin typeface="+mn-lt"/>
                <a:ea typeface="+mn-ea"/>
                <a:cs typeface="+mn-cs"/>
                <a:hlinkClick r:id="rId3"/>
              </a:rPr>
              <a:t>"Assessment of global cloud datasets from satellites: Project and Database initiated by GEWEX Radiation Panel"</a:t>
            </a:r>
            <a:r>
              <a:rPr lang="en-US" altLang="zh-CN" sz="1200" b="0" i="0" kern="1200" dirty="0" smtClean="0">
                <a:solidFill>
                  <a:schemeClr val="tx1"/>
                </a:solidFill>
                <a:effectLst/>
                <a:latin typeface="+mn-lt"/>
                <a:ea typeface="+mn-ea"/>
                <a:cs typeface="+mn-cs"/>
              </a:rPr>
              <a:t> (pdf). </a:t>
            </a:r>
            <a:r>
              <a:rPr lang="en-US" altLang="zh-CN" sz="1200" b="0" i="1" kern="1200" dirty="0" smtClean="0">
                <a:solidFill>
                  <a:schemeClr val="tx1"/>
                </a:solidFill>
                <a:effectLst/>
                <a:latin typeface="+mn-lt"/>
                <a:ea typeface="+mn-ea"/>
                <a:cs typeface="+mn-cs"/>
              </a:rPr>
              <a:t>Bulletin of the American Meteorological Society</a:t>
            </a:r>
            <a:r>
              <a:rPr lang="en-US" altLang="zh-CN" sz="1200" b="0" i="0" kern="1200" dirty="0" smtClean="0">
                <a:solidFill>
                  <a:schemeClr val="tx1"/>
                </a:solidFill>
                <a:effectLst/>
                <a:latin typeface="+mn-lt"/>
                <a:ea typeface="+mn-ea"/>
                <a:cs typeface="+mn-cs"/>
              </a:rPr>
              <a:t>. </a:t>
            </a:r>
            <a:r>
              <a:rPr lang="en-US" altLang="zh-CN" sz="1200" b="1" i="0" kern="1200" dirty="0" smtClean="0">
                <a:solidFill>
                  <a:schemeClr val="tx1"/>
                </a:solidFill>
                <a:effectLst/>
                <a:latin typeface="+mn-lt"/>
                <a:ea typeface="+mn-ea"/>
                <a:cs typeface="+mn-cs"/>
              </a:rPr>
              <a:t>94</a:t>
            </a:r>
            <a:r>
              <a:rPr lang="en-US" altLang="zh-CN" sz="1200" b="0" i="0" kern="1200" dirty="0" smtClean="0">
                <a:solidFill>
                  <a:schemeClr val="tx1"/>
                </a:solidFill>
                <a:effectLst/>
                <a:latin typeface="+mn-lt"/>
                <a:ea typeface="+mn-ea"/>
                <a:cs typeface="+mn-cs"/>
              </a:rPr>
              <a:t>: 1031–1049.</a:t>
            </a:r>
            <a:r>
              <a:rPr lang="en-US" altLang="zh-CN" sz="1200" b="0" i="0" u="none" strike="noStrike" kern="1200" dirty="0" smtClean="0">
                <a:solidFill>
                  <a:schemeClr val="tx1"/>
                </a:solidFill>
                <a:effectLst/>
                <a:latin typeface="+mn-lt"/>
                <a:ea typeface="+mn-ea"/>
                <a:cs typeface="+mn-cs"/>
                <a:hlinkClick r:id="rId4" tooltip="Bibcode"/>
              </a:rPr>
              <a:t>Bibcode</a:t>
            </a:r>
            <a:r>
              <a:rPr lang="en-US" altLang="zh-CN" sz="1200" b="0" i="0" kern="1200" dirty="0" smtClean="0">
                <a:solidFill>
                  <a:schemeClr val="tx1"/>
                </a:solidFill>
                <a:effectLst/>
                <a:latin typeface="+mn-lt"/>
                <a:ea typeface="+mn-ea"/>
                <a:cs typeface="+mn-cs"/>
              </a:rPr>
              <a:t>:</a:t>
            </a:r>
            <a:r>
              <a:rPr lang="en-US" altLang="zh-CN" sz="1200" b="0" i="0" u="none" strike="noStrike" kern="1200" dirty="0" smtClean="0">
                <a:solidFill>
                  <a:schemeClr val="tx1"/>
                </a:solidFill>
                <a:effectLst/>
                <a:latin typeface="+mn-lt"/>
                <a:ea typeface="+mn-ea"/>
                <a:cs typeface="+mn-cs"/>
                <a:hlinkClick r:id="rId5"/>
              </a:rPr>
              <a:t>2013BAMS...94.1031S</a:t>
            </a:r>
            <a:r>
              <a:rPr lang="en-US" altLang="zh-CN" sz="1200" b="0" i="0" kern="1200" dirty="0" smtClean="0">
                <a:solidFill>
                  <a:schemeClr val="tx1"/>
                </a:solidFill>
                <a:effectLst/>
                <a:latin typeface="+mn-lt"/>
                <a:ea typeface="+mn-ea"/>
                <a:cs typeface="+mn-cs"/>
              </a:rPr>
              <a:t>.</a:t>
            </a:r>
            <a:r>
              <a:rPr lang="en-US" altLang="zh-CN" sz="1200" b="0" i="0" u="none" strike="noStrike" kern="1200" dirty="0" smtClean="0">
                <a:solidFill>
                  <a:schemeClr val="tx1"/>
                </a:solidFill>
                <a:effectLst/>
                <a:latin typeface="+mn-lt"/>
                <a:ea typeface="+mn-ea"/>
                <a:cs typeface="+mn-cs"/>
                <a:hlinkClick r:id="rId6" tooltip="Digital object identifier"/>
              </a:rPr>
              <a:t>doi</a:t>
            </a:r>
            <a:r>
              <a:rPr lang="en-US" altLang="zh-CN" sz="1200" b="0" i="0" kern="1200" dirty="0" smtClean="0">
                <a:solidFill>
                  <a:schemeClr val="tx1"/>
                </a:solidFill>
                <a:effectLst/>
                <a:latin typeface="+mn-lt"/>
                <a:ea typeface="+mn-ea"/>
                <a:cs typeface="+mn-cs"/>
              </a:rPr>
              <a:t>:</a:t>
            </a:r>
            <a:r>
              <a:rPr lang="en-US" altLang="zh-CN" sz="1200" b="0" i="0" u="none" strike="noStrike" kern="1200" dirty="0" smtClean="0">
                <a:solidFill>
                  <a:schemeClr val="tx1"/>
                </a:solidFill>
                <a:effectLst/>
                <a:latin typeface="+mn-lt"/>
                <a:ea typeface="+mn-ea"/>
                <a:cs typeface="+mn-cs"/>
                <a:hlinkClick r:id="rId7"/>
              </a:rPr>
              <a:t>10.1175/BAMS-D-12-00117.1</a:t>
            </a:r>
            <a:r>
              <a:rPr lang="en-US" altLang="zh-CN" sz="1200" b="0" i="0" kern="1200" dirty="0" smtClean="0">
                <a:solidFill>
                  <a:schemeClr val="tx1"/>
                </a:solidFill>
                <a:effectLst/>
                <a:latin typeface="+mn-lt"/>
                <a:ea typeface="+mn-ea"/>
                <a:cs typeface="+mn-cs"/>
              </a:rPr>
              <a:t>.</a:t>
            </a:r>
            <a:endParaRPr lang="zh-CN" altLang="en-US" dirty="0" smtClean="0"/>
          </a:p>
          <a:p>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75EE7ADD-DF10-4FF9-A88D-F26EDD9C21D0}" type="slidenum">
              <a:rPr lang="zh-CN" altLang="en-US" smtClean="0"/>
              <a:t>19</a:t>
            </a:fld>
            <a:endParaRPr lang="zh-CN" altLang="en-US"/>
          </a:p>
        </p:txBody>
      </p:sp>
    </p:spTree>
    <p:extLst>
      <p:ext uri="{BB962C8B-B14F-4D97-AF65-F5344CB8AC3E}">
        <p14:creationId xmlns:p14="http://schemas.microsoft.com/office/powerpoint/2010/main" val="223912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EE7ADD-DF10-4FF9-A88D-F26EDD9C21D0}" type="slidenum">
              <a:rPr lang="zh-CN" altLang="en-US" smtClean="0"/>
              <a:t>21</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11453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EE7ADD-DF10-4FF9-A88D-F26EDD9C21D0}" type="slidenum">
              <a:rPr lang="zh-CN" altLang="en-US" smtClean="0"/>
              <a:t>22</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27822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FE510DA-C1C2-4918-A345-ADB735C509E1}" type="datetime1">
              <a:rPr lang="en-US" altLang="zh-CN" smtClean="0"/>
              <a:t>10/4/17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26583137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5553804-1897-46F7-A2C6-4F94D7B31009}" type="datetime1">
              <a:rPr lang="en-US" altLang="zh-CN" smtClean="0"/>
              <a:t>10/4/17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400119575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E23DF92-FA11-44B5-AC48-FB5E800008C2}" type="datetime1">
              <a:rPr lang="en-US" altLang="zh-CN" smtClean="0"/>
              <a:t>10/4/17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380401098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7BFCCEA-0962-4D9B-B20B-27830ADF9C38}" type="datetime1">
              <a:rPr lang="en-US" altLang="zh-CN" smtClean="0"/>
              <a:t>10/4/17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368006904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B4EB98E-461D-44B8-BCBB-0982A99AB731}" type="datetime1">
              <a:rPr lang="en-US" altLang="zh-CN" smtClean="0"/>
              <a:t>10/4/17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399740430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B9AAB37-20EF-4460-BCDC-E0FAD7D76940}" type="datetime1">
              <a:rPr lang="en-US" altLang="zh-CN" smtClean="0"/>
              <a:t>10/4/17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179522151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0E17DAD-B9C2-4165-985C-F43541570CCD}" type="datetime1">
              <a:rPr lang="en-US" altLang="zh-CN" smtClean="0"/>
              <a:t>10/4/17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175172596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53CA976-AF94-454C-9CB0-11E6C4047C1E}" type="datetime1">
              <a:rPr lang="en-US" altLang="zh-CN" smtClean="0"/>
              <a:t>10/4/17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72600441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97E3D6F-D73B-45C9-A173-E282726F28D1}" type="datetime1">
              <a:rPr lang="en-US" altLang="zh-CN" smtClean="0"/>
              <a:t>10/4/17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3748716861"/>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D9E23B9-F58C-461A-9617-59A47662298F}" type="datetime1">
              <a:rPr lang="en-US" altLang="zh-CN" smtClean="0"/>
              <a:t>10/4/17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39292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B01732A-D789-45E0-9049-E1E7C9D76CA5}" type="datetime1">
              <a:rPr lang="en-US" altLang="zh-CN" smtClean="0"/>
              <a:t>10/4/17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255536834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B6C41-A2FE-4A6F-B162-8B4E68F1AB4B}" type="datetime1">
              <a:rPr lang="en-US" altLang="zh-CN" smtClean="0"/>
              <a:t>10/4/17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6F5A5-47F1-4326-A83C-23441F1A4556}" type="slidenum">
              <a:rPr lang="zh-CN" altLang="en-US" smtClean="0"/>
              <a:t>‹#›</a:t>
            </a:fld>
            <a:endParaRPr lang="zh-CN" altLang="en-US"/>
          </a:p>
        </p:txBody>
      </p:sp>
    </p:spTree>
    <p:extLst>
      <p:ext uri="{BB962C8B-B14F-4D97-AF65-F5344CB8AC3E}">
        <p14:creationId xmlns:p14="http://schemas.microsoft.com/office/powerpoint/2010/main" val="3448116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19.gif"/><Relationship Id="rId6" Type="http://schemas.openxmlformats.org/officeDocument/2006/relationships/image" Target="../media/image20.png"/><Relationship Id="rId7" Type="http://schemas.openxmlformats.org/officeDocument/2006/relationships/image" Target="../media/image21.gi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2.tiff"/><Relationship Id="rId5" Type="http://schemas.openxmlformats.org/officeDocument/2006/relationships/image" Target="../media/image23.ti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4.tiff"/><Relationship Id="rId5" Type="http://schemas.openxmlformats.org/officeDocument/2006/relationships/image" Target="../media/image25.tiff"/><Relationship Id="rId6" Type="http://schemas.openxmlformats.org/officeDocument/2006/relationships/image" Target="../media/image26.tiff"/><Relationship Id="rId7" Type="http://schemas.openxmlformats.org/officeDocument/2006/relationships/image" Target="../media/image27.tif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8.ti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9.tif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31.tiff"/><Relationship Id="rId6" Type="http://schemas.openxmlformats.org/officeDocument/2006/relationships/image" Target="../media/image32.tiff"/><Relationship Id="rId7" Type="http://schemas.openxmlformats.org/officeDocument/2006/relationships/image" Target="../media/image33.tiff"/><Relationship Id="rId8" Type="http://schemas.openxmlformats.org/officeDocument/2006/relationships/image" Target="../media/image34.tif"/><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8" Type="http://schemas.openxmlformats.org/officeDocument/2006/relationships/image" Target="../media/image39.tif"/><Relationship Id="rId1" Type="http://schemas.openxmlformats.org/officeDocument/2006/relationships/slideLayout" Target="../slideLayouts/slideLayout7.xml"/><Relationship Id="rId2" Type="http://schemas.openxmlformats.org/officeDocument/2006/relationships/image" Target="../media/image35.tif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40.tiff"/><Relationship Id="rId6" Type="http://schemas.openxmlformats.org/officeDocument/2006/relationships/image" Target="../media/image41.tiff"/><Relationship Id="rId7" Type="http://schemas.openxmlformats.org/officeDocument/2006/relationships/image" Target="../media/image42.tiff"/><Relationship Id="rId8" Type="http://schemas.openxmlformats.org/officeDocument/2006/relationships/image" Target="../media/image43.tiff"/><Relationship Id="rId9" Type="http://schemas.openxmlformats.org/officeDocument/2006/relationships/image" Target="../media/image44.tiff"/><Relationship Id="rId10" Type="http://schemas.openxmlformats.org/officeDocument/2006/relationships/image" Target="../media/image45.tiff"/><Relationship Id="rId11" Type="http://schemas.openxmlformats.org/officeDocument/2006/relationships/image" Target="../media/image46.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1" Type="http://schemas.openxmlformats.org/officeDocument/2006/relationships/image" Target="../media/image47.wmf"/><Relationship Id="rId12" Type="http://schemas.openxmlformats.org/officeDocument/2006/relationships/image" Target="../media/image49.tiff"/><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3.png"/><Relationship Id="rId16" Type="http://schemas.openxmlformats.org/officeDocument/2006/relationships/image" Target="../media/image54.png"/><Relationship Id="rId17" Type="http://schemas.openxmlformats.org/officeDocument/2006/relationships/image" Target="../media/image55.png"/><Relationship Id="rId18" Type="http://schemas.openxmlformats.org/officeDocument/2006/relationships/image" Target="../media/image56.png"/><Relationship Id="rId19" Type="http://schemas.openxmlformats.org/officeDocument/2006/relationships/image" Target="../media/image57.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5.png"/><Relationship Id="rId4" Type="http://schemas.microsoft.com/office/2007/relationships/hdphoto" Target="../media/hdphoto2.wdp"/><Relationship Id="rId8" Type="http://schemas.openxmlformats.org/officeDocument/2006/relationships/image" Target="../media/image50.png"/><Relationship Id="rId9" Type="http://schemas.openxmlformats.org/officeDocument/2006/relationships/image" Target="../media/image48.png"/><Relationship Id="rId10"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58.tiff"/><Relationship Id="rId6" Type="http://schemas.openxmlformats.org/officeDocument/2006/relationships/image" Target="../media/image59.tiff"/><Relationship Id="rId7" Type="http://schemas.openxmlformats.org/officeDocument/2006/relationships/image" Target="../media/image60.tiff"/><Relationship Id="rId8" Type="http://schemas.openxmlformats.org/officeDocument/2006/relationships/image" Target="../media/image61.tiff"/><Relationship Id="rId9" Type="http://schemas.openxmlformats.org/officeDocument/2006/relationships/image" Target="../media/image62.t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63.tiff"/><Relationship Id="rId5" Type="http://schemas.openxmlformats.org/officeDocument/2006/relationships/image" Target="../media/image64.tiff"/><Relationship Id="rId6" Type="http://schemas.openxmlformats.org/officeDocument/2006/relationships/image" Target="../media/image65.tiff"/><Relationship Id="rId7" Type="http://schemas.openxmlformats.org/officeDocument/2006/relationships/image" Target="../media/image66.tiff"/><Relationship Id="rId8" Type="http://schemas.openxmlformats.org/officeDocument/2006/relationships/image" Target="../media/image67.ti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68.tif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g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2.jpeg"/><Relationship Id="rId5" Type="http://schemas.openxmlformats.org/officeDocument/2006/relationships/image" Target="../media/image13.gif"/><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5" Type="http://schemas.openxmlformats.org/officeDocument/2006/relationships/image" Target="../media/image5.png"/><Relationship Id="rId6"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23528" y="1171493"/>
            <a:ext cx="8496944" cy="2473531"/>
          </a:xfrm>
        </p:spPr>
        <p:txBody>
          <a:bodyPr>
            <a:normAutofit fontScale="90000"/>
          </a:bodyPr>
          <a:lstStyle/>
          <a:p>
            <a:r>
              <a:rPr lang="en-US" altLang="zh-CN" dirty="0">
                <a:latin typeface="Segoe UI Black" panose="020B0A02040204020203" pitchFamily="34" charset="0"/>
                <a:ea typeface="Segoe UI Black" panose="020B0A02040204020203" pitchFamily="34" charset="0"/>
                <a:cs typeface="Segoe UI Black" panose="020B0A02040204020203" pitchFamily="34" charset="0"/>
              </a:rPr>
              <a:t>Earth Reflectivity from Deep Space Climate Observatory (DSCOVR) Earth Polychromatic Camera (EPIC)</a:t>
            </a:r>
            <a:endParaRPr lang="zh-CN" altLang="en-US" dirty="0">
              <a:latin typeface="Segoe UI Black" panose="020B0A02040204020203" pitchFamily="34" charset="0"/>
              <a:cs typeface="Segoe UI Black" panose="020B0A02040204020203" pitchFamily="34" charset="0"/>
            </a:endParaRPr>
          </a:p>
        </p:txBody>
      </p:sp>
      <p:sp>
        <p:nvSpPr>
          <p:cNvPr id="4" name="TextBox 3"/>
          <p:cNvSpPr txBox="1"/>
          <p:nvPr/>
        </p:nvSpPr>
        <p:spPr>
          <a:xfrm>
            <a:off x="323528" y="3844205"/>
            <a:ext cx="8496944" cy="2000548"/>
          </a:xfrm>
          <a:prstGeom prst="rect">
            <a:avLst/>
          </a:prstGeom>
          <a:noFill/>
        </p:spPr>
        <p:txBody>
          <a:bodyPr wrap="square" rtlCol="0">
            <a:spAutoFit/>
          </a:bodyPr>
          <a:lstStyle/>
          <a:p>
            <a:pPr algn="ctr"/>
            <a:r>
              <a:rPr lang="en-US" altLang="zh-CN" sz="2400" b="1" i="1" dirty="0" smtClean="0">
                <a:latin typeface="Times New Roman" panose="02020603050405020304" pitchFamily="18" charset="0"/>
                <a:cs typeface="Times New Roman" panose="02020603050405020304" pitchFamily="18" charset="0"/>
              </a:rPr>
              <a:t>W. </a:t>
            </a:r>
            <a:r>
              <a:rPr lang="en-US" altLang="zh-CN" sz="2400" b="1" i="1" dirty="0" err="1" smtClean="0">
                <a:latin typeface="Times New Roman" panose="02020603050405020304" pitchFamily="18" charset="0"/>
                <a:cs typeface="Times New Roman" panose="02020603050405020304" pitchFamily="18" charset="0"/>
              </a:rPr>
              <a:t>Song</a:t>
            </a:r>
            <a:r>
              <a:rPr lang="en-US" altLang="zh-CN" sz="2400" b="1" i="1" baseline="30000" dirty="0" err="1" smtClean="0">
                <a:latin typeface="Times New Roman" panose="02020603050405020304" pitchFamily="18" charset="0"/>
                <a:cs typeface="Times New Roman" panose="02020603050405020304" pitchFamily="18" charset="0"/>
              </a:rPr>
              <a:t>a,b</a:t>
            </a:r>
            <a:r>
              <a:rPr lang="en-US" altLang="zh-CN" sz="2400" b="1" i="1" dirty="0" smtClean="0">
                <a:latin typeface="Times New Roman" panose="02020603050405020304" pitchFamily="18" charset="0"/>
                <a:cs typeface="Times New Roman" panose="02020603050405020304" pitchFamily="18" charset="0"/>
              </a:rPr>
              <a:t>, </a:t>
            </a:r>
            <a:r>
              <a:rPr lang="en-US" altLang="zh-CN" sz="2400" b="1" i="1" dirty="0" smtClean="0">
                <a:latin typeface="Times New Roman" panose="02020603050405020304" pitchFamily="18" charset="0"/>
                <a:cs typeface="Times New Roman" panose="02020603050405020304" pitchFamily="18" charset="0"/>
              </a:rPr>
              <a:t>Y. </a:t>
            </a:r>
            <a:r>
              <a:rPr lang="en-US" altLang="zh-CN" sz="2400" b="1" i="1" dirty="0" err="1" smtClean="0">
                <a:latin typeface="Times New Roman" panose="02020603050405020304" pitchFamily="18" charset="0"/>
                <a:cs typeface="Times New Roman" panose="02020603050405020304" pitchFamily="18" charset="0"/>
              </a:rPr>
              <a:t>Knyazikhin</a:t>
            </a:r>
            <a:r>
              <a:rPr lang="en-US" altLang="zh-CN" sz="2400" b="1" i="1" baseline="30000" dirty="0" err="1" smtClean="0">
                <a:latin typeface="Times New Roman" panose="02020603050405020304" pitchFamily="18" charset="0"/>
                <a:cs typeface="Times New Roman" panose="02020603050405020304" pitchFamily="18" charset="0"/>
              </a:rPr>
              <a:t>a</a:t>
            </a:r>
            <a:r>
              <a:rPr lang="en-US" altLang="zh-CN" sz="2400" b="1" i="1" dirty="0" smtClean="0">
                <a:latin typeface="Times New Roman" panose="02020603050405020304" pitchFamily="18" charset="0"/>
                <a:cs typeface="Times New Roman" panose="02020603050405020304" pitchFamily="18" charset="0"/>
              </a:rPr>
              <a:t>, G. </a:t>
            </a:r>
            <a:r>
              <a:rPr lang="en-US" altLang="zh-CN" sz="2400" b="1" i="1" dirty="0" err="1" smtClean="0">
                <a:latin typeface="Times New Roman" panose="02020603050405020304" pitchFamily="18" charset="0"/>
                <a:cs typeface="Times New Roman" panose="02020603050405020304" pitchFamily="18" charset="0"/>
              </a:rPr>
              <a:t>Wen</a:t>
            </a:r>
            <a:r>
              <a:rPr lang="en-US" altLang="zh-CN" sz="2400" b="1" i="1" baseline="30000" dirty="0" err="1">
                <a:latin typeface="Times New Roman" panose="02020603050405020304" pitchFamily="18" charset="0"/>
                <a:cs typeface="Times New Roman" panose="02020603050405020304" pitchFamily="18" charset="0"/>
              </a:rPr>
              <a:t>c</a:t>
            </a:r>
            <a:r>
              <a:rPr lang="en-US" altLang="zh-CN" sz="2400" b="1" i="1" dirty="0" smtClean="0">
                <a:latin typeface="Times New Roman" panose="02020603050405020304" pitchFamily="18" charset="0"/>
                <a:cs typeface="Times New Roman" panose="02020603050405020304" pitchFamily="18" charset="0"/>
              </a:rPr>
              <a:t>, </a:t>
            </a:r>
            <a:r>
              <a:rPr lang="en-US" altLang="zh-CN" sz="2400" b="1" i="1" dirty="0" smtClean="0">
                <a:latin typeface="Times New Roman" panose="02020603050405020304" pitchFamily="18" charset="0"/>
                <a:cs typeface="Times New Roman" panose="02020603050405020304" pitchFamily="18" charset="0"/>
              </a:rPr>
              <a:t>A. </a:t>
            </a:r>
            <a:r>
              <a:rPr lang="en-US" altLang="zh-CN" sz="2400" b="1" i="1" dirty="0" err="1" smtClean="0">
                <a:latin typeface="Times New Roman" panose="02020603050405020304" pitchFamily="18" charset="0"/>
                <a:cs typeface="Times New Roman" panose="02020603050405020304" pitchFamily="18" charset="0"/>
              </a:rPr>
              <a:t>Marshak</a:t>
            </a:r>
            <a:r>
              <a:rPr lang="en-US" altLang="zh-CN" sz="2400" b="1" i="1" baseline="30000" dirty="0" err="1" smtClean="0">
                <a:latin typeface="Times New Roman" panose="02020603050405020304" pitchFamily="18" charset="0"/>
                <a:cs typeface="Times New Roman" panose="02020603050405020304" pitchFamily="18" charset="0"/>
              </a:rPr>
              <a:t>c</a:t>
            </a:r>
            <a:r>
              <a:rPr lang="en-US" altLang="zh-CN" sz="2400" b="1" i="1" smtClean="0">
                <a:latin typeface="Times New Roman" panose="02020603050405020304" pitchFamily="18" charset="0"/>
                <a:cs typeface="Times New Roman" panose="02020603050405020304" pitchFamily="18" charset="0"/>
              </a:rPr>
              <a:t>, Matti</a:t>
            </a:r>
            <a:r>
              <a:rPr lang="en-US" altLang="zh-CN" sz="2400" b="1" i="1" dirty="0" smtClean="0">
                <a:latin typeface="Times New Roman" panose="02020603050405020304" pitchFamily="18" charset="0"/>
                <a:cs typeface="Times New Roman" panose="02020603050405020304" pitchFamily="18" charset="0"/>
              </a:rPr>
              <a:t> </a:t>
            </a:r>
            <a:r>
              <a:rPr lang="en-US" altLang="zh-CN" sz="2400" b="1" i="1" dirty="0" err="1" smtClean="0">
                <a:latin typeface="Times New Roman" panose="02020603050405020304" pitchFamily="18" charset="0"/>
                <a:cs typeface="Times New Roman" panose="02020603050405020304" pitchFamily="18" charset="0"/>
              </a:rPr>
              <a:t>Mõttus</a:t>
            </a:r>
            <a:r>
              <a:rPr lang="en-US" altLang="zh-CN" sz="2400" b="1" i="1" baseline="30000" dirty="0" err="1" smtClean="0">
                <a:latin typeface="Times New Roman" panose="02020603050405020304" pitchFamily="18" charset="0"/>
                <a:cs typeface="Times New Roman" panose="02020603050405020304" pitchFamily="18" charset="0"/>
              </a:rPr>
              <a:t>d</a:t>
            </a:r>
            <a:endParaRPr lang="en-US" altLang="zh-CN" sz="2400" b="1" i="1" baseline="30000" dirty="0" smtClean="0">
              <a:latin typeface="Times New Roman" panose="02020603050405020304" pitchFamily="18" charset="0"/>
              <a:cs typeface="Times New Roman" panose="02020603050405020304" pitchFamily="18" charset="0"/>
            </a:endParaRPr>
          </a:p>
          <a:p>
            <a:pPr algn="ctr"/>
            <a:r>
              <a:rPr lang="en-US" altLang="zh-CN" sz="2000" dirty="0" smtClean="0">
                <a:latin typeface="Times New Roman" panose="02020603050405020304" pitchFamily="18" charset="0"/>
                <a:cs typeface="Times New Roman" panose="02020603050405020304" pitchFamily="18" charset="0"/>
              </a:rPr>
              <a:t>wjsong@bu.edu</a:t>
            </a:r>
          </a:p>
          <a:p>
            <a:pPr algn="ctr"/>
            <a:r>
              <a:rPr lang="en-US" altLang="zh-CN" sz="2000" baseline="30000" dirty="0" err="1" smtClean="0">
                <a:latin typeface="Times New Roman" panose="02020603050405020304" pitchFamily="18" charset="0"/>
                <a:cs typeface="Times New Roman" panose="02020603050405020304" pitchFamily="18" charset="0"/>
              </a:rPr>
              <a:t>a</a:t>
            </a:r>
            <a:r>
              <a:rPr lang="en-US" altLang="zh-CN" sz="2000" dirty="0" err="1" smtClean="0">
                <a:latin typeface="Times New Roman" panose="02020603050405020304" pitchFamily="18" charset="0"/>
                <a:cs typeface="Times New Roman" panose="02020603050405020304" pitchFamily="18" charset="0"/>
              </a:rPr>
              <a:t>Earth</a:t>
            </a:r>
            <a:r>
              <a:rPr lang="en-US" altLang="zh-CN" sz="2000" dirty="0" smtClean="0">
                <a:latin typeface="Times New Roman" panose="02020603050405020304" pitchFamily="18" charset="0"/>
                <a:cs typeface="Times New Roman" panose="02020603050405020304" pitchFamily="18" charset="0"/>
              </a:rPr>
              <a:t> &amp; Environment, Boston University, Boston, MA, </a:t>
            </a:r>
            <a:r>
              <a:rPr lang="en-US" altLang="zh-CN" sz="2000" dirty="0" smtClean="0">
                <a:latin typeface="Times New Roman" panose="02020603050405020304" pitchFamily="18" charset="0"/>
                <a:cs typeface="Times New Roman" panose="02020603050405020304" pitchFamily="18" charset="0"/>
              </a:rPr>
              <a:t>USA</a:t>
            </a:r>
          </a:p>
          <a:p>
            <a:pPr algn="ctr"/>
            <a:r>
              <a:rPr lang="en-US" altLang="zh-CN" sz="2000" baseline="30000" dirty="0" err="1" smtClean="0">
                <a:latin typeface="Times New Roman" panose="02020603050405020304" pitchFamily="18" charset="0"/>
                <a:cs typeface="Times New Roman" panose="02020603050405020304" pitchFamily="18" charset="0"/>
              </a:rPr>
              <a:t>b</a:t>
            </a:r>
            <a:r>
              <a:rPr lang="en-US" altLang="zh-CN" sz="2000" dirty="0" err="1" smtClean="0">
                <a:latin typeface="Times New Roman" panose="02020603050405020304" pitchFamily="18" charset="0"/>
                <a:cs typeface="Times New Roman" panose="02020603050405020304" pitchFamily="18" charset="0"/>
              </a:rPr>
              <a:t>Faculty</a:t>
            </a:r>
            <a:r>
              <a:rPr lang="en-US" altLang="zh-CN" sz="2000" dirty="0" smtClean="0">
                <a:latin typeface="Times New Roman" panose="02020603050405020304" pitchFamily="18" charset="0"/>
                <a:cs typeface="Times New Roman" panose="02020603050405020304" pitchFamily="18" charset="0"/>
              </a:rPr>
              <a:t> of Geographical Science, Beijing Normal University, Beijing, China</a:t>
            </a:r>
            <a:endParaRPr lang="en-US" altLang="zh-CN" sz="2000" dirty="0" smtClean="0">
              <a:latin typeface="Times New Roman" panose="02020603050405020304" pitchFamily="18" charset="0"/>
              <a:cs typeface="Times New Roman" panose="02020603050405020304" pitchFamily="18" charset="0"/>
            </a:endParaRPr>
          </a:p>
          <a:p>
            <a:pPr algn="ctr"/>
            <a:r>
              <a:rPr lang="en-US" altLang="zh-CN" sz="2000" baseline="30000" dirty="0" err="1" smtClean="0">
                <a:latin typeface="Times New Roman" panose="02020603050405020304" pitchFamily="18" charset="0"/>
                <a:cs typeface="Times New Roman" panose="02020603050405020304" pitchFamily="18" charset="0"/>
              </a:rPr>
              <a:t>c</a:t>
            </a:r>
            <a:r>
              <a:rPr lang="en-US" altLang="zh-CN" sz="2000" dirty="0" err="1" smtClean="0">
                <a:latin typeface="Times New Roman" panose="02020603050405020304" pitchFamily="18" charset="0"/>
                <a:cs typeface="Times New Roman" panose="02020603050405020304" pitchFamily="18" charset="0"/>
              </a:rPr>
              <a:t>NASA</a:t>
            </a:r>
            <a:r>
              <a:rPr lang="en-US" altLang="zh-CN" sz="2000" dirty="0" smtClean="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Goddard Space Flight Center, Greenbelt, MD, </a:t>
            </a:r>
            <a:r>
              <a:rPr lang="en-US" altLang="zh-CN" sz="2000" dirty="0" smtClean="0">
                <a:latin typeface="Times New Roman" panose="02020603050405020304" pitchFamily="18" charset="0"/>
                <a:cs typeface="Times New Roman" panose="02020603050405020304" pitchFamily="18" charset="0"/>
              </a:rPr>
              <a:t>USA</a:t>
            </a:r>
          </a:p>
          <a:p>
            <a:pPr algn="ctr"/>
            <a:r>
              <a:rPr lang="en-US" altLang="zh-CN" sz="2000" baseline="30000" dirty="0" err="1" smtClean="0">
                <a:latin typeface="Times New Roman" panose="02020603050405020304" pitchFamily="18" charset="0"/>
                <a:cs typeface="Times New Roman" panose="02020603050405020304" pitchFamily="18" charset="0"/>
              </a:rPr>
              <a:t>d</a:t>
            </a:r>
            <a:r>
              <a:rPr lang="en-US" altLang="zh-CN" sz="2000" dirty="0" err="1" smtClean="0">
                <a:latin typeface="Times New Roman" panose="02020603050405020304" pitchFamily="18" charset="0"/>
                <a:cs typeface="Times New Roman" panose="02020603050405020304" pitchFamily="18" charset="0"/>
              </a:rPr>
              <a:t>Aalto</a:t>
            </a:r>
            <a:r>
              <a:rPr lang="en-US" altLang="zh-CN" sz="2000" dirty="0" smtClean="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University (Finland)</a:t>
            </a:r>
            <a:endParaRPr lang="en-US" altLang="zh-CN" sz="2000" dirty="0">
              <a:latin typeface="Times New Roman" panose="02020603050405020304" pitchFamily="18" charset="0"/>
              <a:cs typeface="Times New Roman" panose="02020603050405020304" pitchFamily="18" charset="0"/>
            </a:endParaRPr>
          </a:p>
        </p:txBody>
      </p:sp>
      <p:sp>
        <p:nvSpPr>
          <p:cNvPr id="6" name="Text Box 8"/>
          <p:cNvSpPr txBox="1">
            <a:spLocks noChangeArrowheads="1"/>
          </p:cNvSpPr>
          <p:nvPr/>
        </p:nvSpPr>
        <p:spPr bwMode="auto">
          <a:xfrm>
            <a:off x="-35807" y="5786680"/>
            <a:ext cx="5615919" cy="738664"/>
          </a:xfrm>
          <a:prstGeom prst="rect">
            <a:avLst/>
          </a:prstGeom>
          <a:noFill/>
          <a:ln w="9525">
            <a:noFill/>
            <a:miter lim="800000"/>
            <a:headEnd/>
            <a:tailEnd/>
          </a:ln>
        </p:spPr>
        <p:txBody>
          <a:bodyPr wrap="square" lIns="0" tIns="0" rIns="0" bIns="0">
            <a:spAutoFit/>
          </a:bodyPr>
          <a:lstStyle/>
          <a:p>
            <a:pPr algn="ctr"/>
            <a:r>
              <a:rPr lang="en-US" sz="2400" dirty="0" smtClean="0">
                <a:latin typeface="Times New Roman" panose="02020603050405020304" pitchFamily="18" charset="0"/>
                <a:cs typeface="Times New Roman" panose="02020603050405020304" pitchFamily="18" charset="0"/>
              </a:rPr>
              <a:t>DSCOVR Science Team Meeting</a:t>
            </a:r>
          </a:p>
          <a:p>
            <a:pPr algn="ctr"/>
            <a:r>
              <a:rPr lang="en-US" sz="2400" dirty="0" smtClean="0">
                <a:latin typeface="Times New Roman" panose="02020603050405020304" pitchFamily="18" charset="0"/>
                <a:cs typeface="Times New Roman" panose="02020603050405020304" pitchFamily="18" charset="0"/>
              </a:rPr>
              <a:t>Greenbelt, </a:t>
            </a:r>
            <a:r>
              <a:rPr lang="en-US" altLang="zh-CN" sz="2400" dirty="0" smtClean="0">
                <a:latin typeface="Times New Roman" panose="02020603050405020304" pitchFamily="18" charset="0"/>
                <a:cs typeface="Times New Roman" panose="02020603050405020304" pitchFamily="18" charset="0"/>
              </a:rPr>
              <a:t>MD, October 03-04, 2017</a:t>
            </a:r>
            <a:endParaRPr lang="en-US" sz="2400" dirty="0">
              <a:latin typeface="Times New Roman" panose="02020603050405020304" pitchFamily="18" charset="0"/>
              <a:cs typeface="Times New Roman" panose="02020603050405020304" pitchFamily="18" charset="0"/>
            </a:endParaRPr>
          </a:p>
        </p:txBody>
      </p:sp>
      <p:pic>
        <p:nvPicPr>
          <p:cNvPr id="7"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7504" y="34599"/>
            <a:ext cx="1800200" cy="1136894"/>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43213" y="135734"/>
            <a:ext cx="1221763" cy="1035759"/>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247361"/>
            <a:ext cx="1529827" cy="711370"/>
          </a:xfrm>
          <a:prstGeom prst="rect">
            <a:avLst/>
          </a:prstGeom>
        </p:spPr>
      </p:pic>
      <p:pic>
        <p:nvPicPr>
          <p:cNvPr id="12" name="图片 11"/>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96094" y="5229200"/>
            <a:ext cx="4143862" cy="1628801"/>
          </a:xfrm>
          <a:prstGeom prst="rect">
            <a:avLst/>
          </a:prstGeom>
          <a:effectLst>
            <a:softEdge rad="635000"/>
          </a:effectLst>
        </p:spPr>
      </p:pic>
    </p:spTree>
    <p:extLst>
      <p:ext uri="{BB962C8B-B14F-4D97-AF65-F5344CB8AC3E}">
        <p14:creationId xmlns:p14="http://schemas.microsoft.com/office/powerpoint/2010/main" val="19971039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238487"/>
            <a:ext cx="5133136" cy="646331"/>
          </a:xfrm>
          <a:prstGeom prst="rect">
            <a:avLst/>
          </a:prstGeom>
          <a:noFill/>
        </p:spPr>
        <p:txBody>
          <a:bodyPr wrap="none" rtlCol="0">
            <a:spAutoFit/>
          </a:bodyPr>
          <a:lstStyle/>
          <a:p>
            <a:r>
              <a:rPr lang="en-US" altLang="zh-CN" sz="3600" dirty="0">
                <a:latin typeface="Segoe UI Black" panose="020B0A02040204020203" pitchFamily="34" charset="0"/>
                <a:ea typeface="Segoe UI Black" panose="020B0A02040204020203" pitchFamily="34" charset="0"/>
                <a:cs typeface="Segoe UI Black" panose="020B0A02040204020203" pitchFamily="34" charset="0"/>
              </a:rPr>
              <a:t>Sampling Approaches</a:t>
            </a:r>
            <a:endParaRPr lang="zh-CN" altLang="en-US" sz="3600" dirty="0">
              <a:latin typeface="Segoe UI Black" panose="020B0A02040204020203" pitchFamily="34" charset="0"/>
              <a:cs typeface="Segoe UI Black" panose="020B0A02040204020203" pitchFamily="34" charset="0"/>
            </a:endParaRPr>
          </a:p>
        </p:txBody>
      </p:sp>
      <p:grpSp>
        <p:nvGrpSpPr>
          <p:cNvPr id="9" name="组合 8"/>
          <p:cNvGrpSpPr/>
          <p:nvPr/>
        </p:nvGrpSpPr>
        <p:grpSpPr>
          <a:xfrm>
            <a:off x="251520" y="13567"/>
            <a:ext cx="8892479" cy="1255193"/>
            <a:chOff x="251520" y="13567"/>
            <a:chExt cx="8892479" cy="1255193"/>
          </a:xfrm>
        </p:grpSpPr>
        <p:cxnSp>
          <p:nvCxnSpPr>
            <p:cNvPr id="2" name="直接连接符 1"/>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008" y="4098928"/>
            <a:ext cx="6843980" cy="228240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979936"/>
            <a:ext cx="6840760" cy="2281325"/>
          </a:xfrm>
          <a:prstGeom prst="rect">
            <a:avLst/>
          </a:prstGeom>
        </p:spPr>
      </p:pic>
      <p:sp>
        <p:nvSpPr>
          <p:cNvPr id="7" name="TextBox 6"/>
          <p:cNvSpPr txBox="1"/>
          <p:nvPr/>
        </p:nvSpPr>
        <p:spPr>
          <a:xfrm>
            <a:off x="251520" y="3140968"/>
            <a:ext cx="8640959" cy="830997"/>
          </a:xfrm>
          <a:prstGeom prst="rect">
            <a:avLst/>
          </a:prstGeom>
          <a:noFill/>
        </p:spPr>
        <p:txBody>
          <a:bodyPr wrap="square" rtlCol="0">
            <a:spAutoFit/>
          </a:bodyPr>
          <a:lstStyle/>
          <a:p>
            <a:pPr algn="just"/>
            <a:r>
              <a:rPr lang="en-US" altLang="zh-CN" sz="2400" b="1" dirty="0" smtClean="0">
                <a:latin typeface="Times New Roman" panose="02020603050405020304" pitchFamily="18" charset="0"/>
                <a:cs typeface="Times New Roman" panose="02020603050405020304" pitchFamily="18" charset="0"/>
              </a:rPr>
              <a:t>Both Terra and Aqua MODIS Sampling areas are constant and each observes more than 20% of DSCOVR EPIC disk.</a:t>
            </a:r>
            <a:endParaRPr lang="zh-CN" alt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51519" y="6380244"/>
            <a:ext cx="8640959" cy="461665"/>
          </a:xfrm>
          <a:prstGeom prst="rect">
            <a:avLst/>
          </a:prstGeom>
          <a:noFill/>
        </p:spPr>
        <p:txBody>
          <a:bodyPr wrap="square" rtlCol="0">
            <a:spAutoFit/>
          </a:bodyPr>
          <a:lstStyle/>
          <a:p>
            <a:r>
              <a:rPr lang="en-US" altLang="zh-CN" sz="2400" b="1" dirty="0" smtClean="0">
                <a:latin typeface="Times New Roman" panose="02020603050405020304" pitchFamily="18" charset="0"/>
                <a:cs typeface="Times New Roman" panose="02020603050405020304" pitchFamily="18" charset="0"/>
              </a:rPr>
              <a:t>GOES Sampling area changes with time.</a:t>
            </a:r>
            <a:endParaRPr lang="zh-CN" altLang="en-US" sz="2400" b="1" dirty="0">
              <a:latin typeface="Times New Roman" panose="02020603050405020304" pitchFamily="18" charset="0"/>
              <a:cs typeface="Times New Roman" panose="02020603050405020304" pitchFamily="18" charset="0"/>
            </a:endParaRPr>
          </a:p>
        </p:txBody>
      </p:sp>
      <p:sp>
        <p:nvSpPr>
          <p:cNvPr id="10" name="灯片编号占位符 9"/>
          <p:cNvSpPr>
            <a:spLocks noGrp="1"/>
          </p:cNvSpPr>
          <p:nvPr>
            <p:ph type="sldNum" sz="quarter" idx="12"/>
          </p:nvPr>
        </p:nvSpPr>
        <p:spPr/>
        <p:txBody>
          <a:bodyPr/>
          <a:lstStyle/>
          <a:p>
            <a:fld id="{E8D6F5A5-47F1-4326-A83C-23441F1A4556}" type="slidenum">
              <a:rPr lang="zh-CN" altLang="en-US" smtClean="0"/>
              <a:t>10</a:t>
            </a:fld>
            <a:endParaRPr lang="zh-CN" altLang="en-US"/>
          </a:p>
        </p:txBody>
      </p:sp>
    </p:spTree>
    <p:extLst>
      <p:ext uri="{BB962C8B-B14F-4D97-AF65-F5344CB8AC3E}">
        <p14:creationId xmlns:p14="http://schemas.microsoft.com/office/powerpoint/2010/main" val="40192108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238487"/>
            <a:ext cx="5775940"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Earth Type Classification</a:t>
            </a:r>
            <a:endParaRPr lang="zh-CN" altLang="en-US" sz="3600" dirty="0">
              <a:latin typeface="Segoe UI Black" panose="020B0A02040204020203" pitchFamily="34" charset="0"/>
              <a:cs typeface="Segoe UI Black" panose="020B0A02040204020203" pitchFamily="34" charset="0"/>
            </a:endParaRPr>
          </a:p>
        </p:txBody>
      </p:sp>
      <p:grpSp>
        <p:nvGrpSpPr>
          <p:cNvPr id="5" name="组合 4"/>
          <p:cNvGrpSpPr/>
          <p:nvPr/>
        </p:nvGrpSpPr>
        <p:grpSpPr>
          <a:xfrm>
            <a:off x="251520" y="13567"/>
            <a:ext cx="8892479" cy="1255193"/>
            <a:chOff x="251520" y="13567"/>
            <a:chExt cx="8892479" cy="1255193"/>
          </a:xfrm>
        </p:grpSpPr>
        <p:cxnSp>
          <p:nvCxnSpPr>
            <p:cNvPr id="2" name="直接连接符 1"/>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60" y="1667799"/>
            <a:ext cx="3530283" cy="3530283"/>
          </a:xfrm>
          <a:prstGeom prst="rect">
            <a:avLst/>
          </a:prstGeom>
        </p:spPr>
      </p:pic>
      <p:sp>
        <p:nvSpPr>
          <p:cNvPr id="8" name="TextBox 7"/>
          <p:cNvSpPr txBox="1"/>
          <p:nvPr/>
        </p:nvSpPr>
        <p:spPr>
          <a:xfrm>
            <a:off x="72209" y="5877272"/>
            <a:ext cx="8892280" cy="830997"/>
          </a:xfrm>
          <a:prstGeom prst="rect">
            <a:avLst/>
          </a:prstGeom>
          <a:noFill/>
        </p:spPr>
        <p:txBody>
          <a:bodyPr wrap="square" rtlCol="0">
            <a:spAutoFit/>
          </a:bodyPr>
          <a:lstStyle/>
          <a:p>
            <a:r>
              <a:rPr lang="en-US" altLang="zh-CN" sz="2400" b="1" dirty="0" smtClean="0">
                <a:latin typeface="Times New Roman" panose="02020603050405020304" pitchFamily="18" charset="0"/>
                <a:cs typeface="Times New Roman" panose="02020603050405020304" pitchFamily="18" charset="0"/>
              </a:rPr>
              <a:t>Earth disk is classified into Cloud, Land, Vegetation, and Ocean using a Green-NIR index based on </a:t>
            </a:r>
            <a:r>
              <a:rPr lang="en-US" altLang="zh-CN" sz="2400" b="1" dirty="0" err="1" smtClean="0">
                <a:latin typeface="Times New Roman" panose="02020603050405020304" pitchFamily="18" charset="0"/>
                <a:cs typeface="Times New Roman" panose="02020603050405020304" pitchFamily="18" charset="0"/>
              </a:rPr>
              <a:t>recollision</a:t>
            </a:r>
            <a:r>
              <a:rPr lang="en-US" altLang="zh-CN" sz="2400" b="1" dirty="0" smtClean="0">
                <a:latin typeface="Times New Roman" panose="02020603050405020304" pitchFamily="18" charset="0"/>
                <a:cs typeface="Times New Roman" panose="02020603050405020304" pitchFamily="18" charset="0"/>
              </a:rPr>
              <a:t> probability.</a:t>
            </a:r>
            <a:endParaRPr lang="zh-CN" altLang="en-US"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719642" y="1556792"/>
            <a:ext cx="851515" cy="461665"/>
          </a:xfrm>
          <a:prstGeom prst="rect">
            <a:avLst/>
          </a:prstGeom>
          <a:noFill/>
        </p:spPr>
        <p:txBody>
          <a:bodyPr wrap="none" rtlCol="0">
            <a:spAutoFit/>
          </a:bodyPr>
          <a:lstStyle/>
          <a:p>
            <a:r>
              <a:rPr lang="en-US" altLang="zh-CN" sz="2400" b="1" i="1" dirty="0" smtClean="0">
                <a:latin typeface="Times New Roman" panose="02020603050405020304" pitchFamily="18" charset="0"/>
                <a:cs typeface="Times New Roman" panose="02020603050405020304" pitchFamily="18" charset="0"/>
              </a:rPr>
              <a:t>Land</a:t>
            </a:r>
            <a:endParaRPr lang="zh-CN" altLang="en-US" sz="2400" b="1"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668345" y="2780928"/>
            <a:ext cx="954107" cy="461665"/>
          </a:xfrm>
          <a:prstGeom prst="rect">
            <a:avLst/>
          </a:prstGeom>
          <a:noFill/>
        </p:spPr>
        <p:txBody>
          <a:bodyPr wrap="none" rtlCol="0">
            <a:spAutoFit/>
          </a:bodyPr>
          <a:lstStyle/>
          <a:p>
            <a:r>
              <a:rPr lang="en-US" altLang="zh-CN" sz="2400" b="1" i="1" dirty="0" smtClean="0">
                <a:latin typeface="Times New Roman" panose="02020603050405020304" pitchFamily="18" charset="0"/>
                <a:cs typeface="Times New Roman" panose="02020603050405020304" pitchFamily="18" charset="0"/>
              </a:rPr>
              <a:t>Cloud</a:t>
            </a:r>
            <a:endParaRPr lang="zh-CN" altLang="en-US" sz="2400" b="1" i="1" dirty="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5086" y="1124744"/>
            <a:ext cx="463258" cy="4480189"/>
          </a:xfrm>
          <a:prstGeom prst="rect">
            <a:avLst/>
          </a:prstGeom>
        </p:spPr>
      </p:pic>
      <p:sp>
        <p:nvSpPr>
          <p:cNvPr id="12" name="TextBox 11"/>
          <p:cNvSpPr txBox="1"/>
          <p:nvPr/>
        </p:nvSpPr>
        <p:spPr>
          <a:xfrm>
            <a:off x="7704852" y="3861048"/>
            <a:ext cx="1005403" cy="461665"/>
          </a:xfrm>
          <a:prstGeom prst="rect">
            <a:avLst/>
          </a:prstGeom>
          <a:noFill/>
        </p:spPr>
        <p:txBody>
          <a:bodyPr wrap="none" rtlCol="0">
            <a:spAutoFit/>
          </a:bodyPr>
          <a:lstStyle/>
          <a:p>
            <a:r>
              <a:rPr lang="en-US" altLang="zh-CN" sz="2400" b="1" i="1" dirty="0" smtClean="0">
                <a:latin typeface="Times New Roman" panose="02020603050405020304" pitchFamily="18" charset="0"/>
                <a:cs typeface="Times New Roman" panose="02020603050405020304" pitchFamily="18" charset="0"/>
              </a:rPr>
              <a:t>Ocean</a:t>
            </a:r>
            <a:endParaRPr lang="zh-CN" altLang="en-US" sz="2400" b="1"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668344" y="4581128"/>
            <a:ext cx="1516313" cy="461665"/>
          </a:xfrm>
          <a:prstGeom prst="rect">
            <a:avLst/>
          </a:prstGeom>
          <a:noFill/>
        </p:spPr>
        <p:txBody>
          <a:bodyPr wrap="none" rtlCol="0">
            <a:spAutoFit/>
          </a:bodyPr>
          <a:lstStyle/>
          <a:p>
            <a:r>
              <a:rPr lang="en-US" altLang="zh-CN" sz="2400" b="1" i="1" dirty="0" smtClean="0">
                <a:latin typeface="Times New Roman" panose="02020603050405020304" pitchFamily="18" charset="0"/>
                <a:cs typeface="Times New Roman" panose="02020603050405020304" pitchFamily="18" charset="0"/>
              </a:rPr>
              <a:t>Vegetation</a:t>
            </a:r>
            <a:endParaRPr lang="zh-CN" altLang="en-US" sz="2400" b="1" i="1" dirty="0">
              <a:latin typeface="Times New Roman" panose="02020603050405020304" pitchFamily="18" charset="0"/>
              <a:cs typeface="Times New Roman" panose="02020603050405020304" pitchFamily="18" charset="0"/>
            </a:endParaRPr>
          </a:p>
        </p:txBody>
      </p:sp>
      <p:cxnSp>
        <p:nvCxnSpPr>
          <p:cNvPr id="16" name="直接箭头连接符 15"/>
          <p:cNvCxnSpPr/>
          <p:nvPr/>
        </p:nvCxnSpPr>
        <p:spPr>
          <a:xfrm flipH="1">
            <a:off x="6660232" y="5157192"/>
            <a:ext cx="776483"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80112" y="4972526"/>
            <a:ext cx="1099981"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LAI ≈ 0.5</a:t>
            </a:r>
            <a:endParaRPr lang="zh-CN" altLang="en-US" dirty="0">
              <a:latin typeface="Times New Roman" panose="02020603050405020304" pitchFamily="18" charset="0"/>
              <a:cs typeface="Times New Roman" panose="02020603050405020304" pitchFamily="18" charset="0"/>
            </a:endParaRPr>
          </a:p>
        </p:txBody>
      </p:sp>
      <p:sp>
        <p:nvSpPr>
          <p:cNvPr id="15" name="灯片编号占位符 14"/>
          <p:cNvSpPr>
            <a:spLocks noGrp="1"/>
          </p:cNvSpPr>
          <p:nvPr>
            <p:ph type="sldNum" sz="quarter" idx="12"/>
          </p:nvPr>
        </p:nvSpPr>
        <p:spPr/>
        <p:txBody>
          <a:bodyPr/>
          <a:lstStyle/>
          <a:p>
            <a:fld id="{E8D6F5A5-47F1-4326-A83C-23441F1A4556}" type="slidenum">
              <a:rPr lang="zh-CN" altLang="en-US" smtClean="0"/>
              <a:t>11</a:t>
            </a:fld>
            <a:endParaRPr lang="zh-CN" altLang="en-US"/>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2917" y="1725618"/>
            <a:ext cx="3384000" cy="3384000"/>
          </a:xfrm>
          <a:prstGeom prst="rect">
            <a:avLst/>
          </a:prstGeom>
        </p:spPr>
      </p:pic>
    </p:spTree>
    <p:extLst>
      <p:ext uri="{BB962C8B-B14F-4D97-AF65-F5344CB8AC3E}">
        <p14:creationId xmlns:p14="http://schemas.microsoft.com/office/powerpoint/2010/main" val="22861885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238487"/>
            <a:ext cx="7394973"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Reflectance in NIR vs RED plane</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4411" t="19438" r="25104" b="12643"/>
          <a:stretch/>
        </p:blipFill>
        <p:spPr>
          <a:xfrm>
            <a:off x="5436096" y="1196752"/>
            <a:ext cx="3638583" cy="320713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60" t="4979" r="6427" b="2505"/>
          <a:stretch/>
        </p:blipFill>
        <p:spPr>
          <a:xfrm>
            <a:off x="107504" y="1196752"/>
            <a:ext cx="5397912" cy="3079631"/>
          </a:xfrm>
          <a:prstGeom prst="rect">
            <a:avLst/>
          </a:prstGeom>
        </p:spPr>
      </p:pic>
      <p:sp>
        <p:nvSpPr>
          <p:cNvPr id="9" name="椭圆 8"/>
          <p:cNvSpPr/>
          <p:nvPr/>
        </p:nvSpPr>
        <p:spPr>
          <a:xfrm rot="20937807">
            <a:off x="498838" y="1107512"/>
            <a:ext cx="3694608" cy="11713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a:off x="3221800" y="2080382"/>
            <a:ext cx="2413612" cy="113259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7403" y="4442336"/>
            <a:ext cx="8227509" cy="1938992"/>
          </a:xfrm>
          <a:prstGeom prst="rect">
            <a:avLst/>
          </a:prstGeom>
          <a:noFill/>
        </p:spPr>
        <p:txBody>
          <a:bodyPr wrap="none" rtlCol="0">
            <a:spAutoFit/>
          </a:bodyPr>
          <a:lstStyle/>
          <a:p>
            <a:pPr marL="342900" indent="-342900">
              <a:lnSpc>
                <a:spcPct val="150000"/>
              </a:lnSpc>
              <a:buFont typeface="Wingdings" panose="05000000000000000000" pitchFamily="2" charset="2"/>
              <a:buChar char="ü"/>
            </a:pPr>
            <a:r>
              <a:rPr lang="en-US" altLang="zh-CN" sz="2000" b="1" dirty="0" smtClean="0">
                <a:latin typeface="Times New Roman" panose="02020603050405020304" pitchFamily="18" charset="0"/>
                <a:cs typeface="Times New Roman" panose="02020603050405020304" pitchFamily="18" charset="0"/>
              </a:rPr>
              <a:t>Cloud </a:t>
            </a:r>
            <a:r>
              <a:rPr lang="en-US" altLang="zh-CN" sz="2000" b="1" dirty="0" err="1" smtClean="0">
                <a:latin typeface="Times New Roman" panose="02020603050405020304" pitchFamily="18" charset="0"/>
                <a:cs typeface="Times New Roman" panose="02020603050405020304" pitchFamily="18" charset="0"/>
              </a:rPr>
              <a:t>reflectances</a:t>
            </a:r>
            <a:r>
              <a:rPr lang="en-US" altLang="zh-CN" sz="2000" b="1" dirty="0" smtClean="0">
                <a:latin typeface="Times New Roman" panose="02020603050405020304" pitchFamily="18" charset="0"/>
                <a:cs typeface="Times New Roman" panose="02020603050405020304" pitchFamily="18" charset="0"/>
              </a:rPr>
              <a:t> are always higher than others  in Red;</a:t>
            </a:r>
          </a:p>
          <a:p>
            <a:pPr marL="342900" indent="-342900">
              <a:lnSpc>
                <a:spcPct val="150000"/>
              </a:lnSpc>
              <a:buFont typeface="Wingdings" panose="05000000000000000000" pitchFamily="2" charset="2"/>
              <a:buChar char="ü"/>
            </a:pPr>
            <a:r>
              <a:rPr lang="en-US" altLang="zh-CN" sz="2000" b="1" dirty="0" smtClean="0">
                <a:latin typeface="Times New Roman" panose="02020603050405020304" pitchFamily="18" charset="0"/>
                <a:cs typeface="Times New Roman" panose="02020603050405020304" pitchFamily="18" charset="0"/>
              </a:rPr>
              <a:t>Ocean </a:t>
            </a:r>
            <a:r>
              <a:rPr lang="en-US" altLang="zh-CN" sz="2000" b="1" dirty="0" err="1" smtClean="0">
                <a:latin typeface="Times New Roman" panose="02020603050405020304" pitchFamily="18" charset="0"/>
                <a:cs typeface="Times New Roman" panose="02020603050405020304" pitchFamily="18" charset="0"/>
              </a:rPr>
              <a:t>reflectances</a:t>
            </a:r>
            <a:r>
              <a:rPr lang="en-US" altLang="zh-CN" sz="2000" b="1" dirty="0" smtClean="0">
                <a:latin typeface="Times New Roman" panose="02020603050405020304" pitchFamily="18" charset="0"/>
                <a:cs typeface="Times New Roman" panose="02020603050405020304" pitchFamily="18" charset="0"/>
              </a:rPr>
              <a:t> are always lower than others in both Red and NIR;</a:t>
            </a:r>
          </a:p>
          <a:p>
            <a:pPr marL="342900" indent="-342900">
              <a:lnSpc>
                <a:spcPct val="150000"/>
              </a:lnSpc>
              <a:buFont typeface="Wingdings" panose="05000000000000000000" pitchFamily="2" charset="2"/>
              <a:buChar char="ü"/>
            </a:pPr>
            <a:r>
              <a:rPr lang="en-US" altLang="zh-CN" sz="2000" b="1" dirty="0" smtClean="0">
                <a:latin typeface="Times New Roman" panose="02020603050405020304" pitchFamily="18" charset="0"/>
                <a:cs typeface="Times New Roman" panose="02020603050405020304" pitchFamily="18" charset="0"/>
              </a:rPr>
              <a:t>Vegetation </a:t>
            </a:r>
            <a:r>
              <a:rPr lang="en-US" altLang="zh-CN" sz="2000" b="1" dirty="0" err="1" smtClean="0">
                <a:latin typeface="Times New Roman" panose="02020603050405020304" pitchFamily="18" charset="0"/>
                <a:cs typeface="Times New Roman" panose="02020603050405020304" pitchFamily="18" charset="0"/>
              </a:rPr>
              <a:t>reflectances</a:t>
            </a:r>
            <a:r>
              <a:rPr lang="en-US" altLang="zh-CN" sz="2000" b="1" dirty="0" smtClean="0">
                <a:latin typeface="Times New Roman" panose="02020603050405020304" pitchFamily="18" charset="0"/>
                <a:cs typeface="Times New Roman" panose="02020603050405020304" pitchFamily="18" charset="0"/>
              </a:rPr>
              <a:t> behave as theory predicts;</a:t>
            </a:r>
          </a:p>
          <a:p>
            <a:pPr marL="342900" indent="-342900">
              <a:lnSpc>
                <a:spcPct val="150000"/>
              </a:lnSpc>
              <a:buFont typeface="Wingdings" panose="05000000000000000000" pitchFamily="2" charset="2"/>
              <a:buChar char="ü"/>
            </a:pPr>
            <a:r>
              <a:rPr lang="en-US" altLang="zh-CN" sz="2000" b="1" dirty="0" smtClean="0">
                <a:latin typeface="Times New Roman" panose="02020603050405020304" pitchFamily="18" charset="0"/>
                <a:cs typeface="Times New Roman" panose="02020603050405020304" pitchFamily="18" charset="0"/>
              </a:rPr>
              <a:t>Land have LAI &lt;0.5 as defined.</a:t>
            </a:r>
            <a:endParaRPr lang="zh-CN" altLang="en-US" sz="2000" b="1" dirty="0">
              <a:latin typeface="Times New Roman" panose="02020603050405020304" pitchFamily="18" charset="0"/>
              <a:cs typeface="Times New Roman" panose="02020603050405020304" pitchFamily="18" charset="0"/>
            </a:endParaRPr>
          </a:p>
        </p:txBody>
      </p:sp>
      <p:sp>
        <p:nvSpPr>
          <p:cNvPr id="10" name="灯片编号占位符 9"/>
          <p:cNvSpPr>
            <a:spLocks noGrp="1"/>
          </p:cNvSpPr>
          <p:nvPr>
            <p:ph type="sldNum" sz="quarter" idx="12"/>
          </p:nvPr>
        </p:nvSpPr>
        <p:spPr/>
        <p:txBody>
          <a:bodyPr/>
          <a:lstStyle/>
          <a:p>
            <a:fld id="{E8D6F5A5-47F1-4326-A83C-23441F1A4556}" type="slidenum">
              <a:rPr lang="zh-CN" altLang="en-US" smtClean="0"/>
              <a:t>12</a:t>
            </a:fld>
            <a:endParaRPr lang="zh-CN" altLang="en-US"/>
          </a:p>
        </p:txBody>
      </p:sp>
    </p:spTree>
    <p:extLst>
      <p:ext uri="{BB962C8B-B14F-4D97-AF65-F5344CB8AC3E}">
        <p14:creationId xmlns:p14="http://schemas.microsoft.com/office/powerpoint/2010/main" val="25948370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17997"/>
            <a:ext cx="1988045"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Content</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6" name="TextBox 5"/>
          <p:cNvSpPr txBox="1"/>
          <p:nvPr/>
        </p:nvSpPr>
        <p:spPr>
          <a:xfrm>
            <a:off x="611560" y="1268760"/>
            <a:ext cx="5472608" cy="4031873"/>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Motivation</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Data and Data Managements</a:t>
            </a:r>
          </a:p>
          <a:p>
            <a:pPr marL="285750" indent="-285750">
              <a:lnSpc>
                <a:spcPct val="200000"/>
              </a:lnSpc>
              <a:buFont typeface="Wingdings" panose="05000000000000000000" pitchFamily="2" charset="2"/>
              <a:buChar char="Ø"/>
            </a:pPr>
            <a:r>
              <a:rPr lang="en-US" altLang="zh-CN" sz="3200" b="1" dirty="0" smtClean="0">
                <a:latin typeface="Times New Roman" panose="02020603050405020304" pitchFamily="18" charset="0"/>
                <a:cs typeface="Times New Roman" panose="02020603050405020304" pitchFamily="18" charset="0"/>
              </a:rPr>
              <a:t>Results</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Conclusions</a:t>
            </a:r>
            <a:endParaRPr lang="zh-CN" altLang="en-US" sz="3200" dirty="0">
              <a:latin typeface="Times New Roman" panose="02020603050405020304" pitchFamily="18" charset="0"/>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E8D6F5A5-47F1-4326-A83C-23441F1A4556}" type="slidenum">
              <a:rPr lang="zh-CN" altLang="en-US" smtClean="0"/>
              <a:t>13</a:t>
            </a:fld>
            <a:endParaRPr lang="zh-CN" altLang="en-US"/>
          </a:p>
        </p:txBody>
      </p:sp>
    </p:spTree>
    <p:extLst>
      <p:ext uri="{BB962C8B-B14F-4D97-AF65-F5344CB8AC3E}">
        <p14:creationId xmlns:p14="http://schemas.microsoft.com/office/powerpoint/2010/main" val="34591506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1013"/>
            <a:ext cx="8482643" cy="954107"/>
          </a:xfrm>
          <a:prstGeom prst="rect">
            <a:avLst/>
          </a:prstGeom>
          <a:noFill/>
        </p:spPr>
        <p:txBody>
          <a:bodyPr wrap="square" rtlCol="0">
            <a:spAutoFit/>
          </a:bodyPr>
          <a:lstStyle/>
          <a:p>
            <a:r>
              <a:rPr lang="en-US" altLang="zh-CN" sz="2800" dirty="0" smtClean="0">
                <a:latin typeface="Segoe UI Black" panose="020B0A02040204020203" pitchFamily="34" charset="0"/>
                <a:ea typeface="Segoe UI Black" panose="020B0A02040204020203" pitchFamily="34" charset="0"/>
                <a:cs typeface="Segoe UI Black" panose="020B0A02040204020203" pitchFamily="34" charset="0"/>
              </a:rPr>
              <a:t>Diurnal Course of Earth Reflectance,</a:t>
            </a:r>
          </a:p>
          <a:p>
            <a:r>
              <a:rPr lang="en-US" altLang="zh-CN" sz="2800" dirty="0" smtClean="0">
                <a:latin typeface="Segoe UI Black" panose="020B0A02040204020203" pitchFamily="34" charset="0"/>
                <a:ea typeface="Segoe UI Black" panose="020B0A02040204020203" pitchFamily="34" charset="0"/>
                <a:cs typeface="Segoe UI Black" panose="020B0A02040204020203" pitchFamily="34" charset="0"/>
              </a:rPr>
              <a:t>Aug 23, 2016</a:t>
            </a:r>
            <a:endParaRPr lang="zh-CN" altLang="en-US" sz="28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196752"/>
            <a:ext cx="4752529" cy="237626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19729" y="1196752"/>
            <a:ext cx="3828735" cy="2376265"/>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15" y="3832608"/>
            <a:ext cx="4752529" cy="2376265"/>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91739" y="3861047"/>
            <a:ext cx="3828733" cy="2376265"/>
          </a:xfrm>
          <a:prstGeom prst="rect">
            <a:avLst/>
          </a:prstGeom>
        </p:spPr>
      </p:pic>
      <p:sp>
        <p:nvSpPr>
          <p:cNvPr id="10" name="TextBox 9"/>
          <p:cNvSpPr txBox="1"/>
          <p:nvPr/>
        </p:nvSpPr>
        <p:spPr>
          <a:xfrm>
            <a:off x="280121" y="6206318"/>
            <a:ext cx="8684368" cy="446276"/>
          </a:xfrm>
          <a:prstGeom prst="rect">
            <a:avLst/>
          </a:prstGeom>
          <a:noFill/>
        </p:spPr>
        <p:txBody>
          <a:bodyPr wrap="square" rtlCol="0">
            <a:spAutoFit/>
          </a:bodyPr>
          <a:lstStyle/>
          <a:p>
            <a:r>
              <a:rPr lang="en-US" altLang="zh-CN" sz="2200" b="1" dirty="0" smtClean="0">
                <a:latin typeface="Times New Roman" panose="02020603050405020304" pitchFamily="18" charset="0"/>
                <a:cs typeface="Times New Roman" panose="02020603050405020304" pitchFamily="18" charset="0"/>
              </a:rPr>
              <a:t>Earth Reflectance varies with the fraction of Earth type.</a:t>
            </a:r>
            <a:endParaRPr lang="zh-CN" altLang="en-US" sz="2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475656" y="980728"/>
            <a:ext cx="1120820"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DSCOVR</a:t>
            </a:r>
            <a:endParaRPr lang="zh-CN" alt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273686" y="980728"/>
            <a:ext cx="668709"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Terra</a:t>
            </a:r>
            <a:endParaRPr lang="zh-CN" alt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701711" y="3604374"/>
            <a:ext cx="684803"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Aqua</a:t>
            </a:r>
            <a:endParaRPr lang="zh-CN" alt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265638" y="3647942"/>
            <a:ext cx="787395"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GOES</a:t>
            </a:r>
            <a:endParaRPr lang="zh-CN" altLang="en-US" dirty="0">
              <a:latin typeface="Times New Roman" panose="02020603050405020304" pitchFamily="18" charset="0"/>
              <a:cs typeface="Times New Roman" panose="02020603050405020304" pitchFamily="18" charset="0"/>
            </a:endParaRPr>
          </a:p>
        </p:txBody>
      </p:sp>
      <p:sp>
        <p:nvSpPr>
          <p:cNvPr id="16" name="灯片编号占位符 15"/>
          <p:cNvSpPr>
            <a:spLocks noGrp="1"/>
          </p:cNvSpPr>
          <p:nvPr>
            <p:ph type="sldNum" sz="quarter" idx="12"/>
          </p:nvPr>
        </p:nvSpPr>
        <p:spPr/>
        <p:txBody>
          <a:bodyPr/>
          <a:lstStyle/>
          <a:p>
            <a:fld id="{E8D6F5A5-47F1-4326-A83C-23441F1A4556}" type="slidenum">
              <a:rPr lang="zh-CN" altLang="en-US" smtClean="0"/>
              <a:t>14</a:t>
            </a:fld>
            <a:endParaRPr lang="zh-CN" altLang="en-US"/>
          </a:p>
        </p:txBody>
      </p:sp>
    </p:spTree>
    <p:extLst>
      <p:ext uri="{BB962C8B-B14F-4D97-AF65-F5344CB8AC3E}">
        <p14:creationId xmlns:p14="http://schemas.microsoft.com/office/powerpoint/2010/main" val="25150985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2389"/>
            <a:ext cx="8487179" cy="646331"/>
          </a:xfrm>
          <a:prstGeom prst="rect">
            <a:avLst/>
          </a:prstGeom>
          <a:noFill/>
        </p:spPr>
        <p:txBody>
          <a:bodyPr wrap="squar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Daily Earth Reflectance in Aug., 2016</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78" y="952847"/>
            <a:ext cx="8468044" cy="4924424"/>
          </a:xfrm>
          <a:prstGeom prst="rect">
            <a:avLst/>
          </a:prstGeom>
        </p:spPr>
      </p:pic>
      <p:sp>
        <p:nvSpPr>
          <p:cNvPr id="7" name="TextBox 6"/>
          <p:cNvSpPr txBox="1"/>
          <p:nvPr/>
        </p:nvSpPr>
        <p:spPr>
          <a:xfrm>
            <a:off x="107504" y="5683895"/>
            <a:ext cx="8928992" cy="769441"/>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200" b="1" dirty="0" smtClean="0">
                <a:latin typeface="Times New Roman" panose="02020603050405020304" pitchFamily="18" charset="0"/>
                <a:cs typeface="Times New Roman" panose="02020603050405020304" pitchFamily="18" charset="0"/>
              </a:rPr>
              <a:t>Terra and Aqua exhibit similar tendencies as DSCOVR</a:t>
            </a:r>
          </a:p>
          <a:p>
            <a:pPr marL="342900" indent="-342900">
              <a:buFont typeface="Wingdings" panose="05000000000000000000" pitchFamily="2" charset="2"/>
              <a:buChar char="ü"/>
            </a:pPr>
            <a:r>
              <a:rPr lang="en-US" altLang="zh-CN" sz="2200" b="1" dirty="0" smtClean="0">
                <a:latin typeface="Times New Roman" panose="02020603050405020304" pitchFamily="18" charset="0"/>
                <a:cs typeface="Times New Roman" panose="02020603050405020304" pitchFamily="18" charset="0"/>
              </a:rPr>
              <a:t>GOES shows different tendency as it only observes part of the Earth</a:t>
            </a:r>
          </a:p>
        </p:txBody>
      </p:sp>
      <p:sp>
        <p:nvSpPr>
          <p:cNvPr id="9" name="灯片编号占位符 8"/>
          <p:cNvSpPr>
            <a:spLocks noGrp="1"/>
          </p:cNvSpPr>
          <p:nvPr>
            <p:ph type="sldNum" sz="quarter" idx="12"/>
          </p:nvPr>
        </p:nvSpPr>
        <p:spPr/>
        <p:txBody>
          <a:bodyPr/>
          <a:lstStyle/>
          <a:p>
            <a:fld id="{E8D6F5A5-47F1-4326-A83C-23441F1A4556}" type="slidenum">
              <a:rPr lang="zh-CN" altLang="en-US" smtClean="0"/>
              <a:t>15</a:t>
            </a:fld>
            <a:endParaRPr lang="zh-CN" altLang="en-US" dirty="0"/>
          </a:p>
        </p:txBody>
      </p:sp>
    </p:spTree>
    <p:extLst>
      <p:ext uri="{BB962C8B-B14F-4D97-AF65-F5344CB8AC3E}">
        <p14:creationId xmlns:p14="http://schemas.microsoft.com/office/powerpoint/2010/main" val="39415688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2389"/>
            <a:ext cx="8208912" cy="646331"/>
          </a:xfrm>
          <a:prstGeom prst="rect">
            <a:avLst/>
          </a:prstGeom>
          <a:noFill/>
        </p:spPr>
        <p:txBody>
          <a:bodyPr wrap="squar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Monthly Earth Reflectance in 2016</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5536" y="980281"/>
            <a:ext cx="8409735" cy="4752975"/>
          </a:xfrm>
          <a:prstGeom prst="rect">
            <a:avLst/>
          </a:prstGeom>
        </p:spPr>
      </p:pic>
      <p:sp>
        <p:nvSpPr>
          <p:cNvPr id="7" name="TextBox 6"/>
          <p:cNvSpPr txBox="1"/>
          <p:nvPr/>
        </p:nvSpPr>
        <p:spPr>
          <a:xfrm>
            <a:off x="107504" y="5661248"/>
            <a:ext cx="8928992" cy="1107996"/>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200" b="1" dirty="0" smtClean="0">
                <a:latin typeface="Times New Roman" panose="02020603050405020304" pitchFamily="18" charset="0"/>
                <a:cs typeface="Times New Roman" panose="02020603050405020304" pitchFamily="18" charset="0"/>
              </a:rPr>
              <a:t>In Green, Red and NIR bands, Terra and Aqua </a:t>
            </a:r>
            <a:r>
              <a:rPr lang="en-US" altLang="zh-CN" sz="2200" b="1" dirty="0" err="1" smtClean="0">
                <a:latin typeface="Times New Roman" panose="02020603050405020304" pitchFamily="18" charset="0"/>
                <a:cs typeface="Times New Roman" panose="02020603050405020304" pitchFamily="18" charset="0"/>
              </a:rPr>
              <a:t>reflectances</a:t>
            </a:r>
            <a:r>
              <a:rPr lang="en-US" altLang="zh-CN" sz="2200" b="1" dirty="0" smtClean="0">
                <a:latin typeface="Times New Roman" panose="02020603050405020304" pitchFamily="18" charset="0"/>
                <a:cs typeface="Times New Roman" panose="02020603050405020304" pitchFamily="18" charset="0"/>
              </a:rPr>
              <a:t> are higher than DSCOVR reflectance</a:t>
            </a:r>
          </a:p>
          <a:p>
            <a:pPr marL="342900" indent="-342900">
              <a:buFont typeface="Wingdings" panose="05000000000000000000" pitchFamily="2" charset="2"/>
              <a:buChar char="ü"/>
            </a:pPr>
            <a:r>
              <a:rPr lang="en-US" altLang="zh-CN" sz="2200" b="1" dirty="0" smtClean="0">
                <a:latin typeface="Times New Roman" panose="02020603050405020304" pitchFamily="18" charset="0"/>
                <a:cs typeface="Times New Roman" panose="02020603050405020304" pitchFamily="18" charset="0"/>
              </a:rPr>
              <a:t>GOES is lower in most months</a:t>
            </a:r>
          </a:p>
        </p:txBody>
      </p:sp>
      <p:sp>
        <p:nvSpPr>
          <p:cNvPr id="9" name="灯片编号占位符 8"/>
          <p:cNvSpPr>
            <a:spLocks noGrp="1"/>
          </p:cNvSpPr>
          <p:nvPr>
            <p:ph type="sldNum" sz="quarter" idx="12"/>
          </p:nvPr>
        </p:nvSpPr>
        <p:spPr/>
        <p:txBody>
          <a:bodyPr/>
          <a:lstStyle/>
          <a:p>
            <a:fld id="{E8D6F5A5-47F1-4326-A83C-23441F1A4556}" type="slidenum">
              <a:rPr lang="zh-CN" altLang="en-US" smtClean="0"/>
              <a:t>16</a:t>
            </a:fld>
            <a:endParaRPr lang="zh-CN" altLang="en-US" dirty="0"/>
          </a:p>
        </p:txBody>
      </p:sp>
    </p:spTree>
    <p:extLst>
      <p:ext uri="{BB962C8B-B14F-4D97-AF65-F5344CB8AC3E}">
        <p14:creationId xmlns:p14="http://schemas.microsoft.com/office/powerpoint/2010/main" val="10369211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3303" y="1099576"/>
            <a:ext cx="4615201" cy="2307600"/>
          </a:xfrm>
          <a:prstGeom prst="rect">
            <a:avLst/>
          </a:prstGeom>
        </p:spPr>
      </p:pic>
      <p:sp>
        <p:nvSpPr>
          <p:cNvPr id="2" name="TextBox 1"/>
          <p:cNvSpPr txBox="1"/>
          <p:nvPr/>
        </p:nvSpPr>
        <p:spPr>
          <a:xfrm>
            <a:off x="467544" y="229293"/>
            <a:ext cx="6779420" cy="646331"/>
          </a:xfrm>
          <a:prstGeom prst="rect">
            <a:avLst/>
          </a:prstGeom>
          <a:noFill/>
        </p:spPr>
        <p:txBody>
          <a:bodyPr wrap="none" rtlCol="0">
            <a:spAutoFit/>
          </a:bodyPr>
          <a:lstStyle/>
          <a:p>
            <a:r>
              <a:rPr lang="en-US" altLang="zh-CN" sz="3600" dirty="0">
                <a:latin typeface="Segoe UI Black" panose="020B0A02040204020203" pitchFamily="34" charset="0"/>
                <a:ea typeface="Segoe UI Black" panose="020B0A02040204020203" pitchFamily="34" charset="0"/>
                <a:cs typeface="Segoe UI Black" panose="020B0A02040204020203" pitchFamily="34" charset="0"/>
              </a:rPr>
              <a:t>Radiation </a:t>
            </a:r>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Reflected </a:t>
            </a:r>
            <a:r>
              <a:rPr lang="en-US" altLang="zh-CN" sz="3600" dirty="0">
                <a:latin typeface="Segoe UI Black" panose="020B0A02040204020203" pitchFamily="34" charset="0"/>
                <a:ea typeface="Segoe UI Black" panose="020B0A02040204020203" pitchFamily="34" charset="0"/>
                <a:cs typeface="Segoe UI Black" panose="020B0A02040204020203" pitchFamily="34" charset="0"/>
              </a:rPr>
              <a:t>by </a:t>
            </a:r>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Cloud</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1079209"/>
            <a:ext cx="4614723" cy="230736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6" y="3421316"/>
            <a:ext cx="4615200" cy="2307600"/>
          </a:xfrm>
          <a:prstGeom prst="rect">
            <a:avLst/>
          </a:prstGeom>
        </p:spPr>
      </p:pic>
      <p:sp>
        <p:nvSpPr>
          <p:cNvPr id="10" name="TextBox 9"/>
          <p:cNvSpPr txBox="1"/>
          <p:nvPr/>
        </p:nvSpPr>
        <p:spPr>
          <a:xfrm>
            <a:off x="7638152" y="5147900"/>
            <a:ext cx="606256" cy="369332"/>
          </a:xfrm>
          <a:prstGeom prst="rect">
            <a:avLst/>
          </a:prstGeom>
          <a:noFill/>
        </p:spPr>
        <p:txBody>
          <a:bodyPr wrap="none" rtlCol="0">
            <a:spAutoFit/>
          </a:bodyPr>
          <a:lstStyle/>
          <a:p>
            <a:r>
              <a:rPr lang="en-US" altLang="zh-CN" dirty="0" smtClean="0"/>
              <a:t>Aug.</a:t>
            </a:r>
            <a:endParaRPr lang="zh-CN" altLang="en-US" dirty="0"/>
          </a:p>
        </p:txBody>
      </p:sp>
      <p:sp>
        <p:nvSpPr>
          <p:cNvPr id="13" name="灯片编号占位符 12"/>
          <p:cNvSpPr>
            <a:spLocks noGrp="1"/>
          </p:cNvSpPr>
          <p:nvPr>
            <p:ph type="sldNum" sz="quarter" idx="12"/>
          </p:nvPr>
        </p:nvSpPr>
        <p:spPr/>
        <p:txBody>
          <a:bodyPr/>
          <a:lstStyle/>
          <a:p>
            <a:fld id="{E8D6F5A5-47F1-4326-A83C-23441F1A4556}" type="slidenum">
              <a:rPr lang="zh-CN" altLang="en-US" smtClean="0"/>
              <a:t>17</a:t>
            </a:fld>
            <a:endParaRPr lang="zh-CN" altLang="en-US"/>
          </a:p>
        </p:txBody>
      </p:sp>
      <p:grpSp>
        <p:nvGrpSpPr>
          <p:cNvPr id="15" name="组合 14"/>
          <p:cNvGrpSpPr/>
          <p:nvPr/>
        </p:nvGrpSpPr>
        <p:grpSpPr>
          <a:xfrm>
            <a:off x="4572000" y="3290523"/>
            <a:ext cx="4572000" cy="2658757"/>
            <a:chOff x="4572000" y="3290523"/>
            <a:chExt cx="4572000" cy="2658757"/>
          </a:xfrm>
        </p:grpSpPr>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72000" y="3290523"/>
              <a:ext cx="4572000" cy="2658757"/>
            </a:xfrm>
            <a:prstGeom prst="rect">
              <a:avLst/>
            </a:prstGeom>
          </p:spPr>
        </p:pic>
        <p:pic>
          <p:nvPicPr>
            <p:cNvPr id="14" name="图片 13"/>
            <p:cNvPicPr>
              <a:picLocks noChangeAspect="1"/>
            </p:cNvPicPr>
            <p:nvPr/>
          </p:nvPicPr>
          <p:blipFill rotWithShape="1">
            <a:blip r:embed="rId8">
              <a:extLst>
                <a:ext uri="{28A0092B-C50C-407E-A947-70E740481C1C}">
                  <a14:useLocalDpi xmlns:a14="http://schemas.microsoft.com/office/drawing/2010/main" val="0"/>
                </a:ext>
              </a:extLst>
            </a:blip>
            <a:srcRect l="52083" t="51433" r="8958"/>
            <a:stretch/>
          </p:blipFill>
          <p:spPr>
            <a:xfrm>
              <a:off x="4762500" y="3356992"/>
              <a:ext cx="3562350" cy="2582556"/>
            </a:xfrm>
            <a:prstGeom prst="rect">
              <a:avLst/>
            </a:prstGeom>
          </p:spPr>
        </p:pic>
      </p:grpSp>
      <p:sp>
        <p:nvSpPr>
          <p:cNvPr id="12" name="TextBox 11"/>
          <p:cNvSpPr txBox="1"/>
          <p:nvPr/>
        </p:nvSpPr>
        <p:spPr>
          <a:xfrm>
            <a:off x="251520" y="5661248"/>
            <a:ext cx="8568953" cy="769441"/>
          </a:xfrm>
          <a:prstGeom prst="rect">
            <a:avLst/>
          </a:prstGeom>
          <a:noFill/>
        </p:spPr>
        <p:txBody>
          <a:bodyPr wrap="square" rtlCol="0">
            <a:spAutoFit/>
          </a:bodyPr>
          <a:lstStyle/>
          <a:p>
            <a:pPr algn="just"/>
            <a:r>
              <a:rPr lang="en-US" altLang="zh-CN" sz="2200" b="1" dirty="0" smtClean="0">
                <a:latin typeface="Times New Roman" panose="02020603050405020304" pitchFamily="18" charset="0"/>
                <a:cs typeface="Times New Roman" panose="02020603050405020304" pitchFamily="18" charset="0"/>
              </a:rPr>
              <a:t>Terra and Aqua see a fraction of clouds in the DSCOVR image. Estimates of their contributions to Earth reflectivity are different.</a:t>
            </a:r>
            <a:endParaRPr lang="zh-CN" alt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82419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2118"/>
          <a:stretch/>
        </p:blipFill>
        <p:spPr>
          <a:xfrm>
            <a:off x="4591050" y="980728"/>
            <a:ext cx="4517454" cy="2307600"/>
          </a:xfrm>
          <a:prstGeom prst="rect">
            <a:avLst/>
          </a:prstGeom>
        </p:spPr>
      </p:pic>
      <p:sp>
        <p:nvSpPr>
          <p:cNvPr id="2" name="TextBox 1"/>
          <p:cNvSpPr txBox="1"/>
          <p:nvPr/>
        </p:nvSpPr>
        <p:spPr>
          <a:xfrm>
            <a:off x="611560" y="238487"/>
            <a:ext cx="7973658"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Radiation Reflected by Vegetation</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980728"/>
            <a:ext cx="4615200" cy="230760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6" y="3246330"/>
            <a:ext cx="4615200" cy="2307600"/>
          </a:xfrm>
          <a:prstGeom prst="rect">
            <a:avLst/>
          </a:prstGeom>
        </p:spPr>
      </p:pic>
      <p:sp>
        <p:nvSpPr>
          <p:cNvPr id="10" name="灯片编号占位符 9"/>
          <p:cNvSpPr>
            <a:spLocks noGrp="1"/>
          </p:cNvSpPr>
          <p:nvPr>
            <p:ph type="sldNum" sz="quarter" idx="12"/>
          </p:nvPr>
        </p:nvSpPr>
        <p:spPr/>
        <p:txBody>
          <a:bodyPr/>
          <a:lstStyle/>
          <a:p>
            <a:fld id="{E8D6F5A5-47F1-4326-A83C-23441F1A4556}" type="slidenum">
              <a:rPr lang="zh-CN" altLang="en-US" smtClean="0"/>
              <a:t>18</a:t>
            </a:fld>
            <a:endParaRPr lang="zh-CN" altLang="en-US"/>
          </a:p>
        </p:txBody>
      </p:sp>
      <p:grpSp>
        <p:nvGrpSpPr>
          <p:cNvPr id="15" name="组合 14"/>
          <p:cNvGrpSpPr/>
          <p:nvPr/>
        </p:nvGrpSpPr>
        <p:grpSpPr>
          <a:xfrm>
            <a:off x="4628711" y="3212976"/>
            <a:ext cx="4479793" cy="2592288"/>
            <a:chOff x="4664205" y="3284984"/>
            <a:chExt cx="4479793" cy="2592288"/>
          </a:xfrm>
        </p:grpSpPr>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664205" y="3285191"/>
              <a:ext cx="4479793" cy="2592081"/>
            </a:xfrm>
            <a:prstGeom prst="rect">
              <a:avLst/>
            </a:prstGeom>
          </p:spPr>
        </p:pic>
        <p:pic>
          <p:nvPicPr>
            <p:cNvPr id="14" name="图片 13"/>
            <p:cNvPicPr>
              <a:picLocks noChangeAspect="1"/>
            </p:cNvPicPr>
            <p:nvPr/>
          </p:nvPicPr>
          <p:blipFill rotWithShape="1">
            <a:blip r:embed="rId8">
              <a:extLst>
                <a:ext uri="{28A0092B-C50C-407E-A947-70E740481C1C}">
                  <a14:useLocalDpi xmlns:a14="http://schemas.microsoft.com/office/drawing/2010/main" val="0"/>
                </a:ext>
              </a:extLst>
            </a:blip>
            <a:srcRect l="52059" t="51433" r="8959"/>
            <a:stretch/>
          </p:blipFill>
          <p:spPr>
            <a:xfrm>
              <a:off x="4760295" y="3284984"/>
              <a:ext cx="3564556" cy="2582556"/>
            </a:xfrm>
            <a:prstGeom prst="rect">
              <a:avLst/>
            </a:prstGeom>
          </p:spPr>
        </p:pic>
      </p:grpSp>
      <p:sp>
        <p:nvSpPr>
          <p:cNvPr id="12" name="TextBox 11"/>
          <p:cNvSpPr txBox="1"/>
          <p:nvPr/>
        </p:nvSpPr>
        <p:spPr>
          <a:xfrm>
            <a:off x="257689" y="5445224"/>
            <a:ext cx="8424937" cy="1446550"/>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200" b="1" dirty="0" smtClean="0">
                <a:latin typeface="Times New Roman" panose="02020603050405020304" pitchFamily="18" charset="0"/>
                <a:cs typeface="Times New Roman" panose="02020603050405020304" pitchFamily="18" charset="0"/>
              </a:rPr>
              <a:t>The radiation reflected by vegetation from Terra and Aqua samplings are similar to DSCOVR.</a:t>
            </a:r>
          </a:p>
          <a:p>
            <a:pPr marL="342900" indent="-342900">
              <a:buFont typeface="Wingdings" panose="05000000000000000000" pitchFamily="2" charset="2"/>
              <a:buChar char="ü"/>
            </a:pPr>
            <a:r>
              <a:rPr lang="en-US" altLang="zh-CN" sz="2200" b="1" dirty="0" smtClean="0">
                <a:latin typeface="Times New Roman" panose="02020603050405020304" pitchFamily="18" charset="0"/>
                <a:cs typeface="Times New Roman" panose="02020603050405020304" pitchFamily="18" charset="0"/>
              </a:rPr>
              <a:t>GOES matches DSCOVR only when their sampling areas overlap by more than 80%. </a:t>
            </a:r>
            <a:endParaRPr lang="zh-CN" alt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1580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17997"/>
            <a:ext cx="4325223"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Earth Type Impact</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t="4246"/>
          <a:stretch/>
        </p:blipFill>
        <p:spPr>
          <a:xfrm>
            <a:off x="0" y="963926"/>
            <a:ext cx="5443268" cy="3085294"/>
          </a:xfrm>
          <a:prstGeom prst="rect">
            <a:avLst/>
          </a:prstGeom>
        </p:spPr>
      </p:pic>
      <p:cxnSp>
        <p:nvCxnSpPr>
          <p:cNvPr id="16" name="直接箭头连接符 15"/>
          <p:cNvCxnSpPr/>
          <p:nvPr/>
        </p:nvCxnSpPr>
        <p:spPr>
          <a:xfrm>
            <a:off x="5008791" y="1425343"/>
            <a:ext cx="94184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05599" y="1044512"/>
            <a:ext cx="849913" cy="40011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Ocean</a:t>
            </a:r>
            <a:endParaRPr lang="zh-CN" altLang="en-US" sz="2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148064" y="3945623"/>
            <a:ext cx="811441" cy="40011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Cloud</a:t>
            </a:r>
            <a:endParaRPr lang="zh-CN" altLang="en-US" sz="2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5372114" y="2412769"/>
            <a:ext cx="712054" cy="40011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Land</a:t>
            </a:r>
            <a:endParaRPr lang="zh-CN" altLang="en-US" sz="2000" dirty="0">
              <a:latin typeface="Times New Roman" panose="02020603050405020304" pitchFamily="18" charset="0"/>
              <a:cs typeface="Times New Roman" panose="02020603050405020304" pitchFamily="18" charset="0"/>
            </a:endParaRPr>
          </a:p>
        </p:txBody>
      </p:sp>
      <p:cxnSp>
        <p:nvCxnSpPr>
          <p:cNvPr id="27" name="直接箭头连接符 26"/>
          <p:cNvCxnSpPr>
            <a:endCxn id="28" idx="1"/>
          </p:cNvCxnSpPr>
          <p:nvPr/>
        </p:nvCxnSpPr>
        <p:spPr>
          <a:xfrm>
            <a:off x="3491880" y="1838764"/>
            <a:ext cx="8626" cy="23663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00506" y="4005064"/>
            <a:ext cx="1310680" cy="40011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Vegetation</a:t>
            </a:r>
            <a:endParaRPr lang="zh-CN" altLang="en-US" sz="2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128069" y="3964994"/>
            <a:ext cx="923651" cy="400110"/>
          </a:xfrm>
          <a:prstGeom prst="rect">
            <a:avLst/>
          </a:prstGeom>
          <a:noFill/>
        </p:spPr>
        <p:txBody>
          <a:bodyPr wrap="none" rtlCol="0">
            <a:spAutoFit/>
          </a:bodyPr>
          <a:lstStyle/>
          <a:p>
            <a:r>
              <a:rPr lang="en-US" altLang="zh-CN" sz="2000" b="1" dirty="0" smtClean="0">
                <a:latin typeface="Times New Roman" panose="02020603050405020304" pitchFamily="18" charset="0"/>
                <a:cs typeface="Times New Roman" panose="02020603050405020304" pitchFamily="18" charset="0"/>
              </a:rPr>
              <a:t>Global</a:t>
            </a:r>
            <a:endParaRPr lang="zh-CN" altLang="en-US" sz="2000" b="1" dirty="0">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66581" y="476792"/>
            <a:ext cx="3041923" cy="216000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066581" y="2420888"/>
            <a:ext cx="3041923" cy="2160000"/>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066581" y="4365104"/>
            <a:ext cx="3041923" cy="2160000"/>
          </a:xfrm>
          <a:prstGeom prst="rect">
            <a:avLst/>
          </a:prstGeom>
        </p:spPr>
      </p:pic>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052702" y="4365104"/>
            <a:ext cx="3031466" cy="2160000"/>
          </a:xfrm>
          <a:prstGeom prst="rect">
            <a:avLst/>
          </a:prstGeom>
        </p:spPr>
      </p:pic>
      <p:cxnSp>
        <p:nvCxnSpPr>
          <p:cNvPr id="24" name="直接箭头连接符 23"/>
          <p:cNvCxnSpPr/>
          <p:nvPr/>
        </p:nvCxnSpPr>
        <p:spPr>
          <a:xfrm>
            <a:off x="5105599" y="1822879"/>
            <a:ext cx="978569" cy="5898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5008791" y="2996952"/>
            <a:ext cx="1219393" cy="13837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b="5900"/>
          <a:stretch/>
        </p:blipFill>
        <p:spPr>
          <a:xfrm>
            <a:off x="24021" y="4337643"/>
            <a:ext cx="3028681" cy="2043685"/>
          </a:xfrm>
          <a:prstGeom prst="rect">
            <a:avLst/>
          </a:prstGeom>
        </p:spPr>
      </p:pic>
      <p:pic>
        <p:nvPicPr>
          <p:cNvPr id="29" name="图片 28"/>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79512" y="3717032"/>
            <a:ext cx="809625" cy="591190"/>
          </a:xfrm>
          <a:prstGeom prst="rect">
            <a:avLst/>
          </a:prstGeom>
        </p:spPr>
      </p:pic>
      <p:sp>
        <p:nvSpPr>
          <p:cNvPr id="31" name="TextBox 30"/>
          <p:cNvSpPr txBox="1"/>
          <p:nvPr/>
        </p:nvSpPr>
        <p:spPr>
          <a:xfrm>
            <a:off x="987277" y="2979902"/>
            <a:ext cx="4019654" cy="461665"/>
          </a:xfrm>
          <a:prstGeom prst="rect">
            <a:avLst/>
          </a:prstGeom>
          <a:solidFill>
            <a:schemeClr val="bg1"/>
          </a:solidFill>
        </p:spPr>
        <p:txBody>
          <a:bodyPr wrap="square" rtlCol="0">
            <a:spAutoFit/>
          </a:bodyPr>
          <a:lstStyle/>
          <a:p>
            <a:pPr algn="just"/>
            <a:r>
              <a:rPr lang="en-US" altLang="zh-CN" sz="1200" dirty="0" smtClean="0">
                <a:latin typeface="Times New Roman" panose="02020603050405020304" pitchFamily="18" charset="0"/>
                <a:cs typeface="Times New Roman" panose="02020603050405020304" pitchFamily="18" charset="0"/>
              </a:rPr>
              <a:t>*The average global cloud cover is 56% with clouds optical depth lager than 2 (</a:t>
            </a:r>
            <a:r>
              <a:rPr lang="en-US" altLang="zh-CN" sz="1200" dirty="0" err="1" smtClean="0">
                <a:latin typeface="Times New Roman" panose="02020603050405020304" pitchFamily="18" charset="0"/>
                <a:cs typeface="Times New Roman" panose="02020603050405020304" pitchFamily="18" charset="0"/>
              </a:rPr>
              <a:t>Stubenrauch</a:t>
            </a:r>
            <a:r>
              <a:rPr lang="en-US" altLang="zh-CN" sz="1200" dirty="0" smtClean="0">
                <a:latin typeface="Times New Roman" panose="02020603050405020304" pitchFamily="18" charset="0"/>
                <a:cs typeface="Times New Roman" panose="02020603050405020304" pitchFamily="18" charset="0"/>
              </a:rPr>
              <a:t> et. al., 2013)</a:t>
            </a:r>
            <a:endParaRPr lang="zh-CN" altLang="en-US" sz="1200" dirty="0">
              <a:latin typeface="Times New Roman" panose="02020603050405020304" pitchFamily="18" charset="0"/>
              <a:cs typeface="Times New Roman" panose="02020603050405020304" pitchFamily="18" charset="0"/>
            </a:endParaRPr>
          </a:p>
        </p:txBody>
      </p:sp>
      <p:graphicFrame>
        <p:nvGraphicFramePr>
          <p:cNvPr id="30" name="表格 29"/>
          <p:cNvGraphicFramePr>
            <a:graphicFrameLocks noGrp="1"/>
          </p:cNvGraphicFramePr>
          <p:nvPr>
            <p:extLst>
              <p:ext uri="{D42A27DB-BD31-4B8C-83A1-F6EECF244321}">
                <p14:modId xmlns:p14="http://schemas.microsoft.com/office/powerpoint/2010/main" val="1513458473"/>
              </p:ext>
            </p:extLst>
          </p:nvPr>
        </p:nvGraphicFramePr>
        <p:xfrm>
          <a:off x="989137" y="2291622"/>
          <a:ext cx="4019654" cy="731520"/>
        </p:xfrm>
        <a:graphic>
          <a:graphicData uri="http://schemas.openxmlformats.org/drawingml/2006/table">
            <a:tbl>
              <a:tblPr firstRow="1" bandRow="1">
                <a:tableStyleId>{073A0DAA-6AF3-43AB-8588-CEC1D06C72B9}</a:tableStyleId>
              </a:tblPr>
              <a:tblGrid>
                <a:gridCol w="1134591"/>
                <a:gridCol w="864096"/>
                <a:gridCol w="648072"/>
                <a:gridCol w="648072"/>
                <a:gridCol w="724823"/>
              </a:tblGrid>
              <a:tr h="242208">
                <a:tc>
                  <a:txBody>
                    <a:bodyPr/>
                    <a:lstStyle/>
                    <a:p>
                      <a:pPr algn="ctr"/>
                      <a:r>
                        <a:rPr lang="en-US" altLang="zh-CN" sz="1200" dirty="0" smtClean="0">
                          <a:latin typeface="Times New Roman" panose="02020603050405020304" pitchFamily="18" charset="0"/>
                          <a:cs typeface="Times New Roman" panose="02020603050405020304" pitchFamily="18" charset="0"/>
                        </a:rPr>
                        <a:t>Sampling</a:t>
                      </a:r>
                      <a:endParaRPr lang="zh-CN" altLang="en-US" sz="12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smtClean="0">
                          <a:latin typeface="Times New Roman" panose="02020603050405020304" pitchFamily="18" charset="0"/>
                          <a:cs typeface="Times New Roman" panose="02020603050405020304" pitchFamily="18" charset="0"/>
                        </a:rPr>
                        <a:t>DSCOVR</a:t>
                      </a:r>
                      <a:endParaRPr lang="zh-CN" altLang="en-US" sz="12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smtClean="0">
                          <a:latin typeface="Times New Roman" panose="02020603050405020304" pitchFamily="18" charset="0"/>
                          <a:cs typeface="Times New Roman" panose="02020603050405020304" pitchFamily="18" charset="0"/>
                        </a:rPr>
                        <a:t>Terra</a:t>
                      </a:r>
                      <a:endParaRPr lang="zh-CN" altLang="en-US" sz="12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smtClean="0">
                          <a:latin typeface="Times New Roman" panose="02020603050405020304" pitchFamily="18" charset="0"/>
                          <a:cs typeface="Times New Roman" panose="02020603050405020304" pitchFamily="18" charset="0"/>
                        </a:rPr>
                        <a:t>Aqua</a:t>
                      </a:r>
                      <a:endParaRPr lang="zh-CN" altLang="en-US" sz="12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smtClean="0">
                          <a:latin typeface="Times New Roman" panose="02020603050405020304" pitchFamily="18" charset="0"/>
                          <a:cs typeface="Times New Roman" panose="02020603050405020304" pitchFamily="18" charset="0"/>
                        </a:rPr>
                        <a:t>GOES</a:t>
                      </a:r>
                      <a:endParaRPr lang="zh-CN" altLang="en-US" sz="1200" b="1" dirty="0">
                        <a:latin typeface="Times New Roman" panose="02020603050405020304" pitchFamily="18" charset="0"/>
                        <a:cs typeface="Times New Roman" panose="02020603050405020304" pitchFamily="18" charset="0"/>
                      </a:endParaRPr>
                    </a:p>
                  </a:txBody>
                  <a:tcPr anchor="ctr"/>
                </a:tc>
              </a:tr>
              <a:tr h="403681">
                <a:tc>
                  <a:txBody>
                    <a:bodyPr/>
                    <a:lstStyle/>
                    <a:p>
                      <a:pPr algn="ctr"/>
                      <a:r>
                        <a:rPr lang="en-US" altLang="zh-CN" sz="1200" dirty="0" smtClean="0">
                          <a:latin typeface="Times New Roman" panose="02020603050405020304" pitchFamily="18" charset="0"/>
                          <a:cs typeface="Times New Roman" panose="02020603050405020304" pitchFamily="18" charset="0"/>
                        </a:rPr>
                        <a:t>Yearly average Cloud cover</a:t>
                      </a:r>
                      <a:endParaRPr lang="zh-CN" altLang="en-US" sz="12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smtClean="0">
                          <a:latin typeface="Times New Roman" panose="02020603050405020304" pitchFamily="18" charset="0"/>
                          <a:cs typeface="Times New Roman" panose="02020603050405020304" pitchFamily="18" charset="0"/>
                        </a:rPr>
                        <a:t>58.0%</a:t>
                      </a:r>
                      <a:endParaRPr lang="zh-CN" altLang="en-US" sz="12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smtClean="0">
                          <a:latin typeface="Times New Roman" panose="02020603050405020304" pitchFamily="18" charset="0"/>
                          <a:cs typeface="Times New Roman" panose="02020603050405020304" pitchFamily="18" charset="0"/>
                        </a:rPr>
                        <a:t>59.1%</a:t>
                      </a:r>
                      <a:endParaRPr lang="zh-CN" altLang="en-US" sz="12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smtClean="0">
                          <a:latin typeface="Times New Roman" panose="02020603050405020304" pitchFamily="18" charset="0"/>
                          <a:cs typeface="Times New Roman" panose="02020603050405020304" pitchFamily="18" charset="0"/>
                        </a:rPr>
                        <a:t>58.6%</a:t>
                      </a:r>
                      <a:endParaRPr lang="zh-CN" altLang="en-US" sz="12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smtClean="0">
                          <a:latin typeface="Times New Roman" panose="02020603050405020304" pitchFamily="18" charset="0"/>
                          <a:cs typeface="Times New Roman" panose="02020603050405020304" pitchFamily="18" charset="0"/>
                        </a:rPr>
                        <a:t>58.4%</a:t>
                      </a:r>
                      <a:endParaRPr lang="zh-CN" altLang="en-US" sz="1200" b="1" dirty="0">
                        <a:latin typeface="Times New Roman" panose="02020603050405020304" pitchFamily="18" charset="0"/>
                        <a:cs typeface="Times New Roman" panose="02020603050405020304" pitchFamily="18" charset="0"/>
                      </a:endParaRPr>
                    </a:p>
                  </a:txBody>
                  <a:tcPr anchor="ctr"/>
                </a:tc>
              </a:tr>
            </a:tbl>
          </a:graphicData>
        </a:graphic>
      </p:graphicFrame>
      <p:sp>
        <p:nvSpPr>
          <p:cNvPr id="34" name="TextBox 33"/>
          <p:cNvSpPr txBox="1"/>
          <p:nvPr/>
        </p:nvSpPr>
        <p:spPr>
          <a:xfrm>
            <a:off x="454249" y="6313800"/>
            <a:ext cx="6123984" cy="430887"/>
          </a:xfrm>
          <a:prstGeom prst="rect">
            <a:avLst/>
          </a:prstGeom>
          <a:noFill/>
        </p:spPr>
        <p:txBody>
          <a:bodyPr wrap="none" rtlCol="0">
            <a:spAutoFit/>
          </a:bodyPr>
          <a:lstStyle/>
          <a:p>
            <a:r>
              <a:rPr lang="en-US" altLang="zh-CN" sz="2200" b="1" dirty="0" smtClean="0">
                <a:latin typeface="Times New Roman" panose="02020603050405020304" pitchFamily="18" charset="0"/>
                <a:cs typeface="Times New Roman" panose="02020603050405020304" pitchFamily="18" charset="0"/>
              </a:rPr>
              <a:t>Clouds significantly impact the Earth reflectivity.</a:t>
            </a:r>
            <a:endParaRPr lang="zh-CN" altLang="en-US" sz="2200" b="1" dirty="0">
              <a:latin typeface="Times New Roman" panose="02020603050405020304" pitchFamily="18" charset="0"/>
              <a:cs typeface="Times New Roman" panose="02020603050405020304" pitchFamily="18" charset="0"/>
            </a:endParaRPr>
          </a:p>
        </p:txBody>
      </p:sp>
      <p:sp>
        <p:nvSpPr>
          <p:cNvPr id="7" name="灯片编号占位符 6"/>
          <p:cNvSpPr>
            <a:spLocks noGrp="1"/>
          </p:cNvSpPr>
          <p:nvPr>
            <p:ph type="sldNum" sz="quarter" idx="12"/>
          </p:nvPr>
        </p:nvSpPr>
        <p:spPr/>
        <p:txBody>
          <a:bodyPr/>
          <a:lstStyle/>
          <a:p>
            <a:fld id="{E8D6F5A5-47F1-4326-A83C-23441F1A4556}" type="slidenum">
              <a:rPr lang="zh-CN" altLang="en-US" smtClean="0"/>
              <a:t>19</a:t>
            </a:fld>
            <a:endParaRPr lang="zh-CN" altLang="en-US"/>
          </a:p>
        </p:txBody>
      </p:sp>
    </p:spTree>
    <p:extLst>
      <p:ext uri="{BB962C8B-B14F-4D97-AF65-F5344CB8AC3E}">
        <p14:creationId xmlns:p14="http://schemas.microsoft.com/office/powerpoint/2010/main" val="12454807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317997"/>
            <a:ext cx="1988045"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Content</a:t>
            </a:r>
            <a:endParaRPr lang="zh-CN" altLang="en-US" sz="3600" dirty="0">
              <a:latin typeface="Segoe UI Black" panose="020B0A02040204020203" pitchFamily="34" charset="0"/>
              <a:cs typeface="Segoe UI Black" panose="020B0A02040204020203" pitchFamily="34" charset="0"/>
            </a:endParaRPr>
          </a:p>
        </p:txBody>
      </p:sp>
      <p:grpSp>
        <p:nvGrpSpPr>
          <p:cNvPr id="7" name="组合 6"/>
          <p:cNvGrpSpPr/>
          <p:nvPr/>
        </p:nvGrpSpPr>
        <p:grpSpPr>
          <a:xfrm>
            <a:off x="251520" y="13567"/>
            <a:ext cx="8892479" cy="1255193"/>
            <a:chOff x="251520" y="13567"/>
            <a:chExt cx="8892479" cy="1255193"/>
          </a:xfrm>
        </p:grpSpPr>
        <p:cxnSp>
          <p:nvCxnSpPr>
            <p:cNvPr id="2" name="直接连接符 1"/>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6" name="TextBox 5"/>
          <p:cNvSpPr txBox="1"/>
          <p:nvPr/>
        </p:nvSpPr>
        <p:spPr>
          <a:xfrm>
            <a:off x="611560" y="1268760"/>
            <a:ext cx="5472608" cy="4031873"/>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altLang="zh-CN" sz="3200" b="1" dirty="0" smtClean="0">
                <a:latin typeface="Times New Roman" panose="02020603050405020304" pitchFamily="18" charset="0"/>
                <a:cs typeface="Times New Roman" panose="02020603050405020304" pitchFamily="18" charset="0"/>
              </a:rPr>
              <a:t>Motivation</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Data and Data Managements</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Results</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Conclusions</a:t>
            </a:r>
            <a:endParaRPr lang="zh-CN" altLang="en-US" sz="3200" dirty="0">
              <a:latin typeface="Times New Roman" panose="02020603050405020304" pitchFamily="18" charset="0"/>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E8D6F5A5-47F1-4326-A83C-23441F1A4556}" type="slidenum">
              <a:rPr lang="zh-CN" altLang="en-US" smtClean="0"/>
              <a:t>2</a:t>
            </a:fld>
            <a:endParaRPr lang="zh-CN" altLang="en-US"/>
          </a:p>
        </p:txBody>
      </p:sp>
    </p:spTree>
    <p:extLst>
      <p:ext uri="{BB962C8B-B14F-4D97-AF65-F5344CB8AC3E}">
        <p14:creationId xmlns:p14="http://schemas.microsoft.com/office/powerpoint/2010/main" val="23312950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317997"/>
            <a:ext cx="1988045"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Content</a:t>
            </a:r>
            <a:endParaRPr lang="zh-CN" altLang="en-US" sz="3600" dirty="0">
              <a:latin typeface="Segoe UI Black" panose="020B0A02040204020203" pitchFamily="34" charset="0"/>
              <a:cs typeface="Segoe UI Black" panose="020B0A02040204020203" pitchFamily="34" charset="0"/>
            </a:endParaRPr>
          </a:p>
        </p:txBody>
      </p:sp>
      <p:grpSp>
        <p:nvGrpSpPr>
          <p:cNvPr id="6" name="组合 5"/>
          <p:cNvGrpSpPr/>
          <p:nvPr/>
        </p:nvGrpSpPr>
        <p:grpSpPr>
          <a:xfrm>
            <a:off x="251520" y="13567"/>
            <a:ext cx="8892479" cy="1255193"/>
            <a:chOff x="251520" y="13567"/>
            <a:chExt cx="8892479" cy="1255193"/>
          </a:xfrm>
        </p:grpSpPr>
        <p:cxnSp>
          <p:nvCxnSpPr>
            <p:cNvPr id="2" name="直接连接符 1"/>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5" name="TextBox 4"/>
          <p:cNvSpPr txBox="1"/>
          <p:nvPr/>
        </p:nvSpPr>
        <p:spPr>
          <a:xfrm>
            <a:off x="611560" y="1268760"/>
            <a:ext cx="5472608" cy="4031873"/>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Motivation</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Data and Data Managements</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Results</a:t>
            </a:r>
          </a:p>
          <a:p>
            <a:pPr marL="285750" indent="-285750">
              <a:lnSpc>
                <a:spcPct val="200000"/>
              </a:lnSpc>
              <a:buFont typeface="Wingdings" panose="05000000000000000000" pitchFamily="2" charset="2"/>
              <a:buChar char="Ø"/>
            </a:pPr>
            <a:r>
              <a:rPr lang="en-US" altLang="zh-CN" sz="3200" b="1" dirty="0" smtClean="0">
                <a:latin typeface="Times New Roman" panose="02020603050405020304" pitchFamily="18" charset="0"/>
                <a:cs typeface="Times New Roman" panose="02020603050405020304" pitchFamily="18" charset="0"/>
              </a:rPr>
              <a:t>Conclusions</a:t>
            </a:r>
            <a:endParaRPr lang="zh-CN" altLang="en-US" sz="3200" b="1" dirty="0">
              <a:latin typeface="Times New Roman" panose="02020603050405020304" pitchFamily="18" charset="0"/>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E8D6F5A5-47F1-4326-A83C-23441F1A4556}" type="slidenum">
              <a:rPr lang="zh-CN" altLang="en-US" smtClean="0"/>
              <a:t>20</a:t>
            </a:fld>
            <a:endParaRPr lang="zh-CN" altLang="en-US"/>
          </a:p>
        </p:txBody>
      </p:sp>
    </p:spTree>
    <p:extLst>
      <p:ext uri="{BB962C8B-B14F-4D97-AF65-F5344CB8AC3E}">
        <p14:creationId xmlns:p14="http://schemas.microsoft.com/office/powerpoint/2010/main" val="40577633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17997"/>
            <a:ext cx="2887329"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Conclusions</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6" name="TextBox 5"/>
          <p:cNvSpPr txBox="1"/>
          <p:nvPr/>
        </p:nvSpPr>
        <p:spPr>
          <a:xfrm>
            <a:off x="467544" y="980728"/>
            <a:ext cx="8208912" cy="923330"/>
          </a:xfrm>
          <a:prstGeom prst="rect">
            <a:avLst/>
          </a:prstGeom>
          <a:noFill/>
        </p:spPr>
        <p:txBody>
          <a:bodyPr wrap="square" rtlCol="0">
            <a:spAutoFit/>
          </a:bodyPr>
          <a:lstStyle/>
          <a:p>
            <a:pPr algn="just"/>
            <a:r>
              <a:rPr lang="en-US" altLang="zh-CN" dirty="0" smtClean="0">
                <a:latin typeface="Times New Roman" panose="02020603050405020304" pitchFamily="18" charset="0"/>
                <a:cs typeface="Times New Roman" panose="02020603050405020304" pitchFamily="18" charset="0"/>
              </a:rPr>
              <a:t>1. Sampling approach may impact estimates of Earth reflectivity. The average difference between DSCOVR and Terra reflectance  is 7.4%, DSCOVR and Aqua is 6.1%, GOES and DSCOVR is 3.5%.</a:t>
            </a:r>
            <a:r>
              <a:rPr lang="en-US" altLang="zh-CN" i="1" dirty="0" smtClean="0">
                <a:solidFill>
                  <a:srgbClr val="FF0000"/>
                </a:solidFill>
                <a:latin typeface="Times New Roman" panose="02020603050405020304" pitchFamily="18" charset="0"/>
                <a:cs typeface="Times New Roman" panose="02020603050405020304" pitchFamily="18" charset="0"/>
              </a:rPr>
              <a:t> </a:t>
            </a:r>
            <a:endParaRPr lang="zh-CN" altLang="en-US" i="1" dirty="0">
              <a:latin typeface="Times New Roman" panose="02020603050405020304" pitchFamily="18" charset="0"/>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E8D6F5A5-47F1-4326-A83C-23441F1A4556}" type="slidenum">
              <a:rPr lang="zh-CN" altLang="en-US" smtClean="0"/>
              <a:t>21</a:t>
            </a:fld>
            <a:endParaRPr lang="zh-CN" altLang="en-US"/>
          </a:p>
        </p:txBody>
      </p:sp>
      <p:graphicFrame>
        <p:nvGraphicFramePr>
          <p:cNvPr id="7" name="表格 6"/>
          <p:cNvGraphicFramePr>
            <a:graphicFrameLocks noGrp="1"/>
          </p:cNvGraphicFramePr>
          <p:nvPr>
            <p:extLst>
              <p:ext uri="{D42A27DB-BD31-4B8C-83A1-F6EECF244321}">
                <p14:modId xmlns:p14="http://schemas.microsoft.com/office/powerpoint/2010/main" val="4202356956"/>
              </p:ext>
            </p:extLst>
          </p:nvPr>
        </p:nvGraphicFramePr>
        <p:xfrm>
          <a:off x="1524000" y="1904060"/>
          <a:ext cx="5928320" cy="1578940"/>
        </p:xfrm>
        <a:graphic>
          <a:graphicData uri="http://schemas.openxmlformats.org/drawingml/2006/table">
            <a:tbl>
              <a:tblPr firstRow="1" bandRow="1">
                <a:tableStyleId>{073A0DAA-6AF3-43AB-8588-CEC1D06C72B9}</a:tableStyleId>
              </a:tblPr>
              <a:tblGrid>
                <a:gridCol w="1185664"/>
                <a:gridCol w="1185664"/>
                <a:gridCol w="1185664"/>
                <a:gridCol w="1185664"/>
                <a:gridCol w="1185664"/>
              </a:tblGrid>
              <a:tr h="315788">
                <a:tc>
                  <a:txBody>
                    <a:bodyPr/>
                    <a:lstStyle/>
                    <a:p>
                      <a:pPr algn="ctr" fontAlgn="ctr"/>
                      <a:endParaRPr lang="zh-CN" altLang="en-US" sz="1600" b="0" i="0" u="none" strike="noStrike" dirty="0">
                        <a:solidFill>
                          <a:srgbClr val="000000"/>
                        </a:solidFill>
                        <a:effectLst/>
                        <a:latin typeface="宋体"/>
                      </a:endParaRPr>
                    </a:p>
                  </a:txBody>
                  <a:tcPr marL="9525" marR="9525" marT="9525"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DSCOVR</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Terra</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Aqua</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GOES</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315788">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Blue</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0.302 </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0.315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0.313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0.309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315788">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Green</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0.232 </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0.249 </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0.246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0.226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315788">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Red</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0.233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0.254 </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0.250 </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0.225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315788">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NIR</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0.249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a:effectLst/>
                          <a:latin typeface="Times New Roman" panose="02020603050405020304" pitchFamily="18" charset="0"/>
                          <a:cs typeface="Times New Roman" panose="02020603050405020304" pitchFamily="18" charset="0"/>
                        </a:rPr>
                        <a:t>0.272 </a:t>
                      </a:r>
                      <a:endParaRPr lang="en-US" altLang="zh-C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0.267 </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altLang="zh-CN" sz="1600" u="none" strike="noStrike" dirty="0">
                          <a:effectLst/>
                          <a:latin typeface="Times New Roman" panose="02020603050405020304" pitchFamily="18" charset="0"/>
                          <a:cs typeface="Times New Roman" panose="02020603050405020304" pitchFamily="18" charset="0"/>
                        </a:rPr>
                        <a:t>0.235 </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bl>
          </a:graphicData>
        </a:graphic>
      </p:graphicFrame>
      <p:sp>
        <p:nvSpPr>
          <p:cNvPr id="9" name="TextBox 8"/>
          <p:cNvSpPr txBox="1"/>
          <p:nvPr/>
        </p:nvSpPr>
        <p:spPr>
          <a:xfrm>
            <a:off x="467545" y="3596823"/>
            <a:ext cx="8280919" cy="923330"/>
          </a:xfrm>
          <a:prstGeom prst="rect">
            <a:avLst/>
          </a:prstGeom>
          <a:noFill/>
        </p:spPr>
        <p:txBody>
          <a:bodyPr wrap="square" rtlCol="0">
            <a:spAutoFit/>
          </a:bodyPr>
          <a:lstStyle/>
          <a:p>
            <a:pPr algn="just"/>
            <a:r>
              <a:rPr lang="en-US" altLang="zh-CN" dirty="0" smtClean="0">
                <a:latin typeface="Times New Roman" panose="02020603050405020304" pitchFamily="18" charset="0"/>
                <a:cs typeface="Times New Roman" panose="02020603050405020304" pitchFamily="18" charset="0"/>
              </a:rPr>
              <a:t>2. </a:t>
            </a:r>
            <a:r>
              <a:rPr lang="en-US" altLang="zh-CN" i="1" dirty="0">
                <a:solidFill>
                  <a:srgbClr val="FF0000"/>
                </a:solidFill>
                <a:latin typeface="Times New Roman" panose="02020603050405020304" pitchFamily="18" charset="0"/>
                <a:cs typeface="Times New Roman" panose="02020603050405020304" pitchFamily="18" charset="0"/>
              </a:rPr>
              <a:t>A new Earth type classification method</a:t>
            </a:r>
            <a:r>
              <a:rPr lang="en-US" altLang="zh-CN" dirty="0">
                <a:latin typeface="Times New Roman" panose="02020603050405020304" pitchFamily="18" charset="0"/>
                <a:cs typeface="Times New Roman" panose="02020603050405020304" pitchFamily="18" charset="0"/>
              </a:rPr>
              <a:t> is involved </a:t>
            </a:r>
            <a:r>
              <a:rPr lang="en-US" altLang="zh-CN" dirty="0" smtClean="0">
                <a:latin typeface="Times New Roman" panose="02020603050405020304" pitchFamily="18" charset="0"/>
                <a:cs typeface="Times New Roman" panose="02020603050405020304" pitchFamily="18" charset="0"/>
              </a:rPr>
              <a:t>to estimate contributions from </a:t>
            </a:r>
            <a:r>
              <a:rPr lang="en-US" altLang="zh-CN" dirty="0">
                <a:latin typeface="Times New Roman" panose="02020603050405020304" pitchFamily="18" charset="0"/>
                <a:cs typeface="Times New Roman" panose="02020603050405020304" pitchFamily="18" charset="0"/>
              </a:rPr>
              <a:t>cloud, land, ocean, and </a:t>
            </a:r>
            <a:r>
              <a:rPr lang="en-US" altLang="zh-CN" dirty="0" smtClean="0">
                <a:latin typeface="Times New Roman" panose="02020603050405020304" pitchFamily="18" charset="0"/>
                <a:cs typeface="Times New Roman" panose="02020603050405020304" pitchFamily="18" charset="0"/>
              </a:rPr>
              <a:t>vegetation to the Earth reflectance. Different </a:t>
            </a:r>
            <a:r>
              <a:rPr lang="en-US" altLang="zh-CN" i="1" dirty="0">
                <a:solidFill>
                  <a:srgbClr val="FF0000"/>
                </a:solidFill>
                <a:latin typeface="Times New Roman" panose="02020603050405020304" pitchFamily="18" charset="0"/>
                <a:cs typeface="Times New Roman" panose="02020603050405020304" pitchFamily="18" charset="0"/>
              </a:rPr>
              <a:t>Earth types </a:t>
            </a:r>
            <a:r>
              <a:rPr lang="en-US" altLang="zh-CN" dirty="0">
                <a:latin typeface="Times New Roman" panose="02020603050405020304" pitchFamily="18" charset="0"/>
                <a:cs typeface="Times New Roman" panose="02020603050405020304" pitchFamily="18" charset="0"/>
              </a:rPr>
              <a:t>have different </a:t>
            </a:r>
            <a:r>
              <a:rPr lang="en-US" altLang="zh-CN" i="1" dirty="0">
                <a:solidFill>
                  <a:srgbClr val="FF0000"/>
                </a:solidFill>
                <a:latin typeface="Times New Roman" panose="02020603050405020304" pitchFamily="18" charset="0"/>
                <a:cs typeface="Times New Roman" panose="02020603050405020304" pitchFamily="18" charset="0"/>
              </a:rPr>
              <a:t>impacts</a:t>
            </a:r>
            <a:r>
              <a:rPr lang="en-US" altLang="zh-CN" dirty="0">
                <a:latin typeface="Times New Roman" panose="02020603050405020304" pitchFamily="18" charset="0"/>
                <a:cs typeface="Times New Roman" panose="02020603050405020304" pitchFamily="18" charset="0"/>
              </a:rPr>
              <a:t> on </a:t>
            </a:r>
            <a:r>
              <a:rPr lang="en-US" altLang="zh-CN" i="1" dirty="0">
                <a:solidFill>
                  <a:srgbClr val="FF0000"/>
                </a:solidFill>
                <a:latin typeface="Times New Roman" panose="02020603050405020304" pitchFamily="18" charset="0"/>
                <a:cs typeface="Times New Roman" panose="02020603050405020304" pitchFamily="18" charset="0"/>
              </a:rPr>
              <a:t>Earth reflectivity</a:t>
            </a:r>
            <a:r>
              <a:rPr lang="en-US" altLang="zh-CN" dirty="0">
                <a:latin typeface="Times New Roman" panose="02020603050405020304" pitchFamily="18" charset="0"/>
                <a:cs typeface="Times New Roman" panose="02020603050405020304" pitchFamily="18" charset="0"/>
              </a:rPr>
              <a:t>. </a:t>
            </a:r>
            <a:endParaRPr lang="zh-CN" altLang="en-US" dirty="0"/>
          </a:p>
        </p:txBody>
      </p:sp>
      <p:graphicFrame>
        <p:nvGraphicFramePr>
          <p:cNvPr id="10" name="表格 9"/>
          <p:cNvGraphicFramePr>
            <a:graphicFrameLocks noGrp="1"/>
          </p:cNvGraphicFramePr>
          <p:nvPr>
            <p:extLst>
              <p:ext uri="{D42A27DB-BD31-4B8C-83A1-F6EECF244321}">
                <p14:modId xmlns:p14="http://schemas.microsoft.com/office/powerpoint/2010/main" val="806048725"/>
              </p:ext>
            </p:extLst>
          </p:nvPr>
        </p:nvGraphicFramePr>
        <p:xfrm>
          <a:off x="1619671" y="4527739"/>
          <a:ext cx="5976665" cy="1580400"/>
        </p:xfrm>
        <a:graphic>
          <a:graphicData uri="http://schemas.openxmlformats.org/drawingml/2006/table">
            <a:tbl>
              <a:tblPr firstRow="1" bandRow="1">
                <a:tableStyleId>{073A0DAA-6AF3-43AB-8588-CEC1D06C72B9}</a:tableStyleId>
              </a:tblPr>
              <a:tblGrid>
                <a:gridCol w="1195333"/>
                <a:gridCol w="1195333"/>
                <a:gridCol w="1195333"/>
                <a:gridCol w="1195333"/>
                <a:gridCol w="1195333"/>
              </a:tblGrid>
              <a:tr h="316080">
                <a:tc>
                  <a:txBody>
                    <a:bodyPr/>
                    <a:lstStyle/>
                    <a:p>
                      <a:pPr algn="ctr" fontAlgn="ctr"/>
                      <a:r>
                        <a:rPr lang="en-US" altLang="zh-CN" sz="1600" b="1" i="1" u="none" strike="noStrike" dirty="0" smtClean="0">
                          <a:solidFill>
                            <a:schemeClr val="bg1"/>
                          </a:solidFill>
                          <a:effectLst/>
                          <a:latin typeface="Times New Roman" panose="02020603050405020304" pitchFamily="18" charset="0"/>
                          <a:cs typeface="Times New Roman" panose="02020603050405020304" pitchFamily="18" charset="0"/>
                        </a:rPr>
                        <a:t>DSCOVR</a:t>
                      </a:r>
                      <a:endParaRPr lang="zh-CN" altLang="en-US" sz="1600" b="1" i="1"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600" b="1" i="0" u="none" strike="noStrike" dirty="0">
                          <a:solidFill>
                            <a:schemeClr val="bg1"/>
                          </a:solidFill>
                          <a:effectLst/>
                          <a:latin typeface="Times New Roman" panose="02020603050405020304" pitchFamily="18" charset="0"/>
                          <a:cs typeface="Times New Roman" panose="02020603050405020304" pitchFamily="18" charset="0"/>
                        </a:rPr>
                        <a:t>Cloud</a:t>
                      </a:r>
                    </a:p>
                  </a:txBody>
                  <a:tcPr marL="9525" marR="9525" marT="9525" marB="0" anchor="ctr"/>
                </a:tc>
                <a:tc>
                  <a:txBody>
                    <a:bodyPr/>
                    <a:lstStyle/>
                    <a:p>
                      <a:pPr algn="ctr" fontAlgn="b"/>
                      <a:r>
                        <a:rPr lang="en-US" sz="1600" b="1" i="0" u="none" strike="noStrike" dirty="0">
                          <a:solidFill>
                            <a:schemeClr val="bg1"/>
                          </a:solidFill>
                          <a:effectLst/>
                          <a:latin typeface="Times New Roman" panose="02020603050405020304" pitchFamily="18" charset="0"/>
                          <a:cs typeface="Times New Roman" panose="02020603050405020304" pitchFamily="18" charset="0"/>
                        </a:rPr>
                        <a:t>Ocean</a:t>
                      </a:r>
                    </a:p>
                  </a:txBody>
                  <a:tcPr marL="9525" marR="9525" marT="9525" marB="0" anchor="ctr"/>
                </a:tc>
                <a:tc>
                  <a:txBody>
                    <a:bodyPr/>
                    <a:lstStyle/>
                    <a:p>
                      <a:pPr algn="ctr" fontAlgn="b"/>
                      <a:r>
                        <a:rPr lang="en-US" sz="1600" b="1" i="0" u="none" strike="noStrike" dirty="0">
                          <a:solidFill>
                            <a:schemeClr val="bg1"/>
                          </a:solidFill>
                          <a:effectLst/>
                          <a:latin typeface="Times New Roman" panose="02020603050405020304" pitchFamily="18" charset="0"/>
                          <a:cs typeface="Times New Roman" panose="02020603050405020304" pitchFamily="18" charset="0"/>
                        </a:rPr>
                        <a:t>Land</a:t>
                      </a:r>
                    </a:p>
                  </a:txBody>
                  <a:tcPr marL="9525" marR="9525" marT="9525" marB="0" anchor="ctr"/>
                </a:tc>
                <a:tc>
                  <a:txBody>
                    <a:bodyPr/>
                    <a:lstStyle/>
                    <a:p>
                      <a:pPr algn="ctr" fontAlgn="b"/>
                      <a:r>
                        <a:rPr lang="en-US" sz="1600" b="1" i="0" u="none" strike="noStrike" dirty="0">
                          <a:solidFill>
                            <a:schemeClr val="bg1"/>
                          </a:solidFill>
                          <a:effectLst/>
                          <a:latin typeface="Times New Roman" panose="02020603050405020304" pitchFamily="18" charset="0"/>
                          <a:cs typeface="Times New Roman" panose="02020603050405020304" pitchFamily="18" charset="0"/>
                        </a:rPr>
                        <a:t>Vegetation</a:t>
                      </a:r>
                    </a:p>
                  </a:txBody>
                  <a:tcPr marL="9525" marR="9525" marT="9525" marB="0" anchor="ctr"/>
                </a:tc>
              </a:tr>
              <a:tr h="316080">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Blue</a:t>
                      </a:r>
                    </a:p>
                  </a:txBody>
                  <a:tcPr marL="9525" marR="9525" marT="9525" marB="0" anchor="ctr"/>
                </a:tc>
                <a:tc>
                  <a:txBody>
                    <a:bodyPr/>
                    <a:lstStyle/>
                    <a:p>
                      <a:pPr algn="ctr" fontAlgn="b"/>
                      <a:r>
                        <a:rPr lang="en-US" altLang="zh-CN" sz="1600" b="0" i="0" u="none" strike="noStrike" dirty="0">
                          <a:solidFill>
                            <a:srgbClr val="000000"/>
                          </a:solidFill>
                          <a:effectLst/>
                          <a:latin typeface="Times New Roman" panose="02020603050405020304" pitchFamily="18" charset="0"/>
                          <a:cs typeface="Times New Roman" panose="02020603050405020304" pitchFamily="18" charset="0"/>
                        </a:rPr>
                        <a:t>0.374 </a:t>
                      </a:r>
                    </a:p>
                  </a:txBody>
                  <a:tcPr marL="9525" marR="9525" marT="9525" marB="0" anchor="ctr"/>
                </a:tc>
                <a:tc>
                  <a:txBody>
                    <a:bodyPr/>
                    <a:lstStyle/>
                    <a:p>
                      <a:pPr algn="ctr" fontAlgn="b"/>
                      <a:r>
                        <a:rPr lang="en-US" altLang="zh-CN" sz="1600" b="0" i="0" u="none" strike="noStrike" dirty="0">
                          <a:solidFill>
                            <a:srgbClr val="000000"/>
                          </a:solidFill>
                          <a:effectLst/>
                          <a:latin typeface="Times New Roman" panose="02020603050405020304" pitchFamily="18" charset="0"/>
                          <a:cs typeface="Times New Roman" panose="02020603050405020304" pitchFamily="18" charset="0"/>
                        </a:rPr>
                        <a:t>0.188 </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0.213 </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0.158 </a:t>
                      </a:r>
                    </a:p>
                  </a:txBody>
                  <a:tcPr marL="9525" marR="9525" marT="9525" marB="0" anchor="ctr"/>
                </a:tc>
              </a:tr>
              <a:tr h="316080">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Green</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0.303 </a:t>
                      </a:r>
                    </a:p>
                  </a:txBody>
                  <a:tcPr marL="9525" marR="9525" marT="9525" marB="0" anchor="ctr"/>
                </a:tc>
                <a:tc>
                  <a:txBody>
                    <a:bodyPr/>
                    <a:lstStyle/>
                    <a:p>
                      <a:pPr algn="ctr" fontAlgn="b"/>
                      <a:r>
                        <a:rPr lang="en-US" altLang="zh-CN" sz="1600" b="0" i="0" u="none" strike="noStrike" dirty="0">
                          <a:solidFill>
                            <a:srgbClr val="000000"/>
                          </a:solidFill>
                          <a:effectLst/>
                          <a:latin typeface="Times New Roman" panose="02020603050405020304" pitchFamily="18" charset="0"/>
                          <a:cs typeface="Times New Roman" panose="02020603050405020304" pitchFamily="18" charset="0"/>
                        </a:rPr>
                        <a:t>0.100 </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0.181 </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0.123 </a:t>
                      </a:r>
                    </a:p>
                  </a:txBody>
                  <a:tcPr marL="9525" marR="9525" marT="9525" marB="0" anchor="ctr"/>
                </a:tc>
              </a:tr>
              <a:tr h="316080">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Red</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0.311 </a:t>
                      </a:r>
                    </a:p>
                  </a:txBody>
                  <a:tcPr marL="9525" marR="9525" marT="9525" marB="0" anchor="ctr"/>
                </a:tc>
                <a:tc>
                  <a:txBody>
                    <a:bodyPr/>
                    <a:lstStyle/>
                    <a:p>
                      <a:pPr algn="ctr" fontAlgn="b"/>
                      <a:r>
                        <a:rPr lang="en-US" altLang="zh-CN" sz="1600" b="0" i="0" u="none" strike="noStrike" dirty="0">
                          <a:solidFill>
                            <a:srgbClr val="000000"/>
                          </a:solidFill>
                          <a:effectLst/>
                          <a:latin typeface="Times New Roman" panose="02020603050405020304" pitchFamily="18" charset="0"/>
                          <a:cs typeface="Times New Roman" panose="02020603050405020304" pitchFamily="18" charset="0"/>
                        </a:rPr>
                        <a:t>0.074 </a:t>
                      </a:r>
                    </a:p>
                  </a:txBody>
                  <a:tcPr marL="9525" marR="9525" marT="9525" marB="0" anchor="ctr"/>
                </a:tc>
                <a:tc>
                  <a:txBody>
                    <a:bodyPr/>
                    <a:lstStyle/>
                    <a:p>
                      <a:pPr algn="ctr" fontAlgn="b"/>
                      <a:r>
                        <a:rPr lang="en-US" altLang="zh-CN" sz="1600" b="0" i="0" u="none" strike="noStrike" dirty="0">
                          <a:solidFill>
                            <a:srgbClr val="000000"/>
                          </a:solidFill>
                          <a:effectLst/>
                          <a:latin typeface="Times New Roman" panose="02020603050405020304" pitchFamily="18" charset="0"/>
                          <a:cs typeface="Times New Roman" panose="02020603050405020304" pitchFamily="18" charset="0"/>
                        </a:rPr>
                        <a:t>0.205 </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0.105 </a:t>
                      </a:r>
                    </a:p>
                  </a:txBody>
                  <a:tcPr marL="9525" marR="9525" marT="9525" marB="0" anchor="ctr"/>
                </a:tc>
              </a:tr>
              <a:tr h="316080">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NIR</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0.316 </a:t>
                      </a:r>
                    </a:p>
                  </a:txBody>
                  <a:tcPr marL="9525" marR="9525" marT="9525" marB="0" anchor="ctr"/>
                </a:tc>
                <a:tc>
                  <a:txBody>
                    <a:bodyPr/>
                    <a:lstStyle/>
                    <a:p>
                      <a:pPr algn="ctr" fontAlgn="b"/>
                      <a:r>
                        <a:rPr lang="en-US" altLang="zh-CN" sz="1600" b="0" i="0" u="none" strike="noStrike">
                          <a:solidFill>
                            <a:srgbClr val="000000"/>
                          </a:solidFill>
                          <a:effectLst/>
                          <a:latin typeface="Times New Roman" panose="02020603050405020304" pitchFamily="18" charset="0"/>
                          <a:cs typeface="Times New Roman" panose="02020603050405020304" pitchFamily="18" charset="0"/>
                        </a:rPr>
                        <a:t>0.063 </a:t>
                      </a:r>
                    </a:p>
                  </a:txBody>
                  <a:tcPr marL="9525" marR="9525" marT="9525" marB="0" anchor="ctr"/>
                </a:tc>
                <a:tc>
                  <a:txBody>
                    <a:bodyPr/>
                    <a:lstStyle/>
                    <a:p>
                      <a:pPr algn="ctr" fontAlgn="b"/>
                      <a:r>
                        <a:rPr lang="en-US" altLang="zh-CN" sz="1600" b="0" i="0" u="none" strike="noStrike" dirty="0">
                          <a:solidFill>
                            <a:srgbClr val="000000"/>
                          </a:solidFill>
                          <a:effectLst/>
                          <a:latin typeface="Times New Roman" panose="02020603050405020304" pitchFamily="18" charset="0"/>
                          <a:cs typeface="Times New Roman" panose="02020603050405020304" pitchFamily="18" charset="0"/>
                        </a:rPr>
                        <a:t>0.311 </a:t>
                      </a:r>
                    </a:p>
                  </a:txBody>
                  <a:tcPr marL="9525" marR="9525" marT="9525" marB="0" anchor="ctr"/>
                </a:tc>
                <a:tc>
                  <a:txBody>
                    <a:bodyPr/>
                    <a:lstStyle/>
                    <a:p>
                      <a:pPr algn="ctr" fontAlgn="b"/>
                      <a:r>
                        <a:rPr lang="en-US" altLang="zh-CN" sz="1600" b="0" i="0" u="none" strike="noStrike" dirty="0">
                          <a:solidFill>
                            <a:srgbClr val="000000"/>
                          </a:solidFill>
                          <a:effectLst/>
                          <a:latin typeface="Times New Roman" panose="02020603050405020304" pitchFamily="18" charset="0"/>
                          <a:cs typeface="Times New Roman" panose="02020603050405020304" pitchFamily="18" charset="0"/>
                        </a:rPr>
                        <a:t>0.329 </a:t>
                      </a:r>
                    </a:p>
                  </a:txBody>
                  <a:tcPr marL="9525" marR="9525" marT="9525" marB="0" anchor="ctr"/>
                </a:tc>
              </a:tr>
            </a:tbl>
          </a:graphicData>
        </a:graphic>
      </p:graphicFrame>
    </p:spTree>
    <p:extLst>
      <p:ext uri="{BB962C8B-B14F-4D97-AF65-F5344CB8AC3E}">
        <p14:creationId xmlns:p14="http://schemas.microsoft.com/office/powerpoint/2010/main" val="6701740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2641" y="5657"/>
            <a:ext cx="8526193" cy="3351335"/>
          </a:xfrm>
          <a:prstGeom prst="rect">
            <a:avLst/>
          </a:prstGeom>
          <a:effectLst>
            <a:softEdge rad="635000"/>
          </a:effectLst>
        </p:spPr>
      </p:pic>
      <p:sp>
        <p:nvSpPr>
          <p:cNvPr id="2" name="TextBox 1"/>
          <p:cNvSpPr txBox="1"/>
          <p:nvPr/>
        </p:nvSpPr>
        <p:spPr>
          <a:xfrm>
            <a:off x="1054111" y="3003049"/>
            <a:ext cx="7237312" cy="707886"/>
          </a:xfrm>
          <a:prstGeom prst="rect">
            <a:avLst/>
          </a:prstGeom>
          <a:noFill/>
        </p:spPr>
        <p:txBody>
          <a:bodyPr wrap="square" rtlCol="0">
            <a:spAutoFit/>
          </a:bodyPr>
          <a:lstStyle/>
          <a:p>
            <a:r>
              <a:rPr lang="en-US" altLang="zh-CN" sz="4000" dirty="0" smtClean="0">
                <a:latin typeface="Segoe UI Black" panose="020B0A02040204020203" pitchFamily="34" charset="0"/>
                <a:ea typeface="Segoe UI Black" panose="020B0A02040204020203" pitchFamily="34" charset="0"/>
                <a:cs typeface="Segoe UI Black" panose="020B0A02040204020203" pitchFamily="34" charset="0"/>
              </a:rPr>
              <a:t>Thanks for your attentions!</a:t>
            </a:r>
            <a:endParaRPr lang="zh-CN" altLang="en-US" sz="4000" dirty="0">
              <a:latin typeface="Segoe UI Black" panose="020B0A02040204020203" pitchFamily="34" charset="0"/>
              <a:cs typeface="Segoe UI Black" panose="020B0A02040204020203" pitchFamily="34" charset="0"/>
            </a:endParaRPr>
          </a:p>
        </p:txBody>
      </p:sp>
      <p:sp>
        <p:nvSpPr>
          <p:cNvPr id="3" name="TextBox 2"/>
          <p:cNvSpPr txBox="1"/>
          <p:nvPr/>
        </p:nvSpPr>
        <p:spPr>
          <a:xfrm>
            <a:off x="716834" y="4005064"/>
            <a:ext cx="7920880" cy="1384995"/>
          </a:xfrm>
          <a:prstGeom prst="rect">
            <a:avLst/>
          </a:prstGeom>
          <a:noFill/>
        </p:spPr>
        <p:txBody>
          <a:bodyPr wrap="square" rtlCol="0">
            <a:spAutoFit/>
          </a:bodyPr>
          <a:lstStyle/>
          <a:p>
            <a:pPr algn="ctr"/>
            <a:r>
              <a:rPr lang="en-US" altLang="zh-CN" sz="2400" b="1" i="1" dirty="0" smtClean="0">
                <a:latin typeface="Times New Roman" panose="02020603050405020304" pitchFamily="18" charset="0"/>
                <a:cs typeface="Times New Roman" panose="02020603050405020304" pitchFamily="18" charset="0"/>
              </a:rPr>
              <a:t>W. </a:t>
            </a:r>
            <a:r>
              <a:rPr lang="en-US" altLang="zh-CN" sz="2400" b="1" i="1" dirty="0" err="1" smtClean="0">
                <a:latin typeface="Times New Roman" panose="02020603050405020304" pitchFamily="18" charset="0"/>
                <a:cs typeface="Times New Roman" panose="02020603050405020304" pitchFamily="18" charset="0"/>
              </a:rPr>
              <a:t>Song</a:t>
            </a:r>
            <a:r>
              <a:rPr lang="en-US" altLang="zh-CN" sz="2400" b="1" i="1" baseline="30000" dirty="0" err="1" smtClean="0">
                <a:latin typeface="Times New Roman" panose="02020603050405020304" pitchFamily="18" charset="0"/>
                <a:cs typeface="Times New Roman" panose="02020603050405020304" pitchFamily="18" charset="0"/>
              </a:rPr>
              <a:t>a</a:t>
            </a:r>
            <a:r>
              <a:rPr lang="en-US" altLang="zh-CN" sz="2400" b="1" i="1" dirty="0" smtClean="0">
                <a:latin typeface="Times New Roman" panose="02020603050405020304" pitchFamily="18" charset="0"/>
                <a:cs typeface="Times New Roman" panose="02020603050405020304" pitchFamily="18" charset="0"/>
              </a:rPr>
              <a:t>, Y. </a:t>
            </a:r>
            <a:r>
              <a:rPr lang="en-US" altLang="zh-CN" sz="2400" b="1" i="1" dirty="0" err="1" smtClean="0">
                <a:latin typeface="Times New Roman" panose="02020603050405020304" pitchFamily="18" charset="0"/>
                <a:cs typeface="Times New Roman" panose="02020603050405020304" pitchFamily="18" charset="0"/>
              </a:rPr>
              <a:t>Knyazikhin</a:t>
            </a:r>
            <a:r>
              <a:rPr lang="en-US" altLang="zh-CN" sz="2400" b="1" i="1" baseline="30000" dirty="0" err="1" smtClean="0">
                <a:latin typeface="Times New Roman" panose="02020603050405020304" pitchFamily="18" charset="0"/>
                <a:cs typeface="Times New Roman" panose="02020603050405020304" pitchFamily="18" charset="0"/>
              </a:rPr>
              <a:t>a</a:t>
            </a:r>
            <a:r>
              <a:rPr lang="en-US" altLang="zh-CN" sz="2400" b="1" i="1" dirty="0" smtClean="0">
                <a:latin typeface="Times New Roman" panose="02020603050405020304" pitchFamily="18" charset="0"/>
                <a:cs typeface="Times New Roman" panose="02020603050405020304" pitchFamily="18" charset="0"/>
              </a:rPr>
              <a:t>, G. </a:t>
            </a:r>
            <a:r>
              <a:rPr lang="en-US" altLang="zh-CN" sz="2400" b="1" i="1" dirty="0" err="1" smtClean="0">
                <a:latin typeface="Times New Roman" panose="02020603050405020304" pitchFamily="18" charset="0"/>
                <a:cs typeface="Times New Roman" panose="02020603050405020304" pitchFamily="18" charset="0"/>
              </a:rPr>
              <a:t>Wen</a:t>
            </a:r>
            <a:r>
              <a:rPr lang="en-US" altLang="zh-CN" sz="2400" b="1" i="1" baseline="30000" dirty="0" err="1" smtClean="0">
                <a:latin typeface="Times New Roman" panose="02020603050405020304" pitchFamily="18" charset="0"/>
                <a:cs typeface="Times New Roman" panose="02020603050405020304" pitchFamily="18" charset="0"/>
              </a:rPr>
              <a:t>b</a:t>
            </a:r>
            <a:r>
              <a:rPr lang="en-US" altLang="zh-CN" sz="2400" b="1" i="1" dirty="0" smtClean="0">
                <a:latin typeface="Times New Roman" panose="02020603050405020304" pitchFamily="18" charset="0"/>
                <a:cs typeface="Times New Roman" panose="02020603050405020304" pitchFamily="18" charset="0"/>
              </a:rPr>
              <a:t>, A. </a:t>
            </a:r>
            <a:r>
              <a:rPr lang="en-US" altLang="zh-CN" sz="2400" b="1" i="1" dirty="0" err="1" smtClean="0">
                <a:latin typeface="Times New Roman" panose="02020603050405020304" pitchFamily="18" charset="0"/>
                <a:cs typeface="Times New Roman" panose="02020603050405020304" pitchFamily="18" charset="0"/>
              </a:rPr>
              <a:t>Marshak</a:t>
            </a:r>
            <a:r>
              <a:rPr lang="en-US" altLang="zh-CN" sz="2400" b="1" i="1" baseline="30000" dirty="0" err="1" smtClean="0">
                <a:latin typeface="Times New Roman" panose="02020603050405020304" pitchFamily="18" charset="0"/>
                <a:cs typeface="Times New Roman" panose="02020603050405020304" pitchFamily="18" charset="0"/>
              </a:rPr>
              <a:t>b</a:t>
            </a:r>
            <a:r>
              <a:rPr lang="en-US" altLang="zh-CN" sz="2400" b="1" i="1" dirty="0" smtClean="0">
                <a:latin typeface="Times New Roman" panose="02020603050405020304" pitchFamily="18" charset="0"/>
                <a:cs typeface="Times New Roman" panose="02020603050405020304" pitchFamily="18" charset="0"/>
              </a:rPr>
              <a:t> </a:t>
            </a:r>
          </a:p>
          <a:p>
            <a:pPr algn="ctr"/>
            <a:r>
              <a:rPr lang="en-US" altLang="zh-CN" sz="2000" dirty="0" smtClean="0">
                <a:latin typeface="Times New Roman" panose="02020603050405020304" pitchFamily="18" charset="0"/>
                <a:cs typeface="Times New Roman" panose="02020603050405020304" pitchFamily="18" charset="0"/>
              </a:rPr>
              <a:t>wjsong@bu.edu</a:t>
            </a:r>
          </a:p>
          <a:p>
            <a:pPr algn="ctr"/>
            <a:r>
              <a:rPr lang="en-US" altLang="zh-CN" sz="2000" baseline="30000" dirty="0" err="1" smtClean="0">
                <a:latin typeface="Times New Roman" panose="02020603050405020304" pitchFamily="18" charset="0"/>
                <a:cs typeface="Times New Roman" panose="02020603050405020304" pitchFamily="18" charset="0"/>
              </a:rPr>
              <a:t>a</a:t>
            </a:r>
            <a:r>
              <a:rPr lang="en-US" altLang="zh-CN" sz="2000" dirty="0" err="1" smtClean="0">
                <a:latin typeface="Times New Roman" panose="02020603050405020304" pitchFamily="18" charset="0"/>
                <a:cs typeface="Times New Roman" panose="02020603050405020304" pitchFamily="18" charset="0"/>
              </a:rPr>
              <a:t>Earth</a:t>
            </a:r>
            <a:r>
              <a:rPr lang="en-US" altLang="zh-CN" sz="2000" dirty="0" smtClean="0">
                <a:latin typeface="Times New Roman" panose="02020603050405020304" pitchFamily="18" charset="0"/>
                <a:cs typeface="Times New Roman" panose="02020603050405020304" pitchFamily="18" charset="0"/>
              </a:rPr>
              <a:t> &amp; Environment, Boston University, Boston, MA, USA</a:t>
            </a:r>
          </a:p>
          <a:p>
            <a:pPr algn="ctr"/>
            <a:r>
              <a:rPr lang="en-US" altLang="zh-CN" sz="2000" baseline="30000" dirty="0" err="1" smtClean="0">
                <a:latin typeface="Times New Roman" panose="02020603050405020304" pitchFamily="18" charset="0"/>
                <a:cs typeface="Times New Roman" panose="02020603050405020304" pitchFamily="18" charset="0"/>
              </a:rPr>
              <a:t>b</a:t>
            </a:r>
            <a:r>
              <a:rPr lang="en-US" altLang="zh-CN" sz="2000" dirty="0" err="1" smtClean="0">
                <a:latin typeface="Times New Roman" panose="02020603050405020304" pitchFamily="18" charset="0"/>
                <a:cs typeface="Times New Roman" panose="02020603050405020304" pitchFamily="18" charset="0"/>
              </a:rPr>
              <a:t>NASA</a:t>
            </a:r>
            <a:r>
              <a:rPr lang="en-US" altLang="zh-CN" sz="2000" dirty="0" smtClean="0">
                <a:latin typeface="Times New Roman" panose="02020603050405020304" pitchFamily="18" charset="0"/>
                <a:cs typeface="Times New Roman" panose="02020603050405020304" pitchFamily="18" charset="0"/>
              </a:rPr>
              <a:t> Goddard Space Flight Center, Greenbelt, MD, USA</a:t>
            </a:r>
            <a:endParaRPr lang="en-US" altLang="zh-CN" sz="2000" dirty="0">
              <a:latin typeface="Times New Roman" panose="02020603050405020304" pitchFamily="18" charset="0"/>
              <a:cs typeface="Times New Roman" panose="02020603050405020304" pitchFamily="18" charset="0"/>
            </a:endParaRPr>
          </a:p>
        </p:txBody>
      </p:sp>
      <p:sp>
        <p:nvSpPr>
          <p:cNvPr id="4" name="Text Box 8"/>
          <p:cNvSpPr txBox="1">
            <a:spLocks noChangeArrowheads="1"/>
          </p:cNvSpPr>
          <p:nvPr/>
        </p:nvSpPr>
        <p:spPr bwMode="auto">
          <a:xfrm>
            <a:off x="-324544" y="5852423"/>
            <a:ext cx="5254547" cy="738664"/>
          </a:xfrm>
          <a:prstGeom prst="rect">
            <a:avLst/>
          </a:prstGeom>
          <a:noFill/>
          <a:ln w="9525">
            <a:noFill/>
            <a:miter lim="800000"/>
            <a:headEnd/>
            <a:tailEnd/>
          </a:ln>
        </p:spPr>
        <p:txBody>
          <a:bodyPr wrap="square" lIns="0" tIns="0" rIns="0" bIns="0">
            <a:spAutoFit/>
          </a:bodyPr>
          <a:lstStyle/>
          <a:p>
            <a:pPr algn="ctr"/>
            <a:r>
              <a:rPr lang="en-US" sz="2400" dirty="0" smtClean="0">
                <a:latin typeface="Times New Roman" panose="02020603050405020304" pitchFamily="18" charset="0"/>
                <a:cs typeface="Times New Roman" panose="02020603050405020304" pitchFamily="18" charset="0"/>
              </a:rPr>
              <a:t>DSCOVR Science Team Meeting</a:t>
            </a:r>
          </a:p>
          <a:p>
            <a:pPr algn="ctr"/>
            <a:r>
              <a:rPr lang="en-US" sz="2400" dirty="0" smtClean="0">
                <a:latin typeface="Times New Roman" panose="02020603050405020304" pitchFamily="18" charset="0"/>
                <a:cs typeface="Times New Roman" panose="02020603050405020304" pitchFamily="18" charset="0"/>
              </a:rPr>
              <a:t>Greenbelt, </a:t>
            </a:r>
            <a:r>
              <a:rPr lang="en-US" altLang="zh-CN" sz="2400" dirty="0" smtClean="0">
                <a:latin typeface="Times New Roman" panose="02020603050405020304" pitchFamily="18" charset="0"/>
                <a:cs typeface="Times New Roman" panose="02020603050405020304" pitchFamily="18" charset="0"/>
              </a:rPr>
              <a:t>MD, October 03-04, 2017</a:t>
            </a:r>
            <a:endParaRPr lang="en-US" sz="2400" dirty="0">
              <a:latin typeface="Times New Roman" panose="02020603050405020304" pitchFamily="18" charset="0"/>
              <a:cs typeface="Times New Roman" panose="02020603050405020304" pitchFamily="18" charset="0"/>
            </a:endParaRPr>
          </a:p>
        </p:txBody>
      </p:sp>
      <p:pic>
        <p:nvPicPr>
          <p:cNvPr id="6"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44008" y="5589240"/>
            <a:ext cx="1800200" cy="1136894"/>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958749" y="5690375"/>
            <a:ext cx="1221763" cy="103575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8557" y="5877272"/>
            <a:ext cx="1529827" cy="711370"/>
          </a:xfrm>
          <a:prstGeom prst="rect">
            <a:avLst/>
          </a:prstGeom>
        </p:spPr>
      </p:pic>
    </p:spTree>
    <p:extLst>
      <p:ext uri="{BB962C8B-B14F-4D97-AF65-F5344CB8AC3E}">
        <p14:creationId xmlns:p14="http://schemas.microsoft.com/office/powerpoint/2010/main" val="3525224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E8D6F5A5-47F1-4326-A83C-23441F1A4556}" type="slidenum">
              <a:rPr lang="zh-CN" altLang="en-US" smtClean="0"/>
              <a:t>23</a:t>
            </a:fld>
            <a:endParaRPr lang="zh-CN" altLang="en-US"/>
          </a:p>
        </p:txBody>
      </p:sp>
      <p:sp>
        <p:nvSpPr>
          <p:cNvPr id="3" name="TextBox 2"/>
          <p:cNvSpPr txBox="1"/>
          <p:nvPr/>
        </p:nvSpPr>
        <p:spPr>
          <a:xfrm>
            <a:off x="683568" y="317997"/>
            <a:ext cx="3964547"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Green-NIR Index</a:t>
            </a:r>
            <a:endParaRPr lang="zh-CN" altLang="en-US" sz="3600" dirty="0">
              <a:latin typeface="Segoe UI Black" panose="020B0A02040204020203" pitchFamily="34" charset="0"/>
              <a:cs typeface="Segoe UI Black" panose="020B0A02040204020203" pitchFamily="34" charset="0"/>
            </a:endParaRPr>
          </a:p>
        </p:txBody>
      </p:sp>
      <p:grpSp>
        <p:nvGrpSpPr>
          <p:cNvPr id="4" name="组合 3"/>
          <p:cNvGrpSpPr/>
          <p:nvPr/>
        </p:nvGrpSpPr>
        <p:grpSpPr>
          <a:xfrm>
            <a:off x="251520" y="13567"/>
            <a:ext cx="8892479" cy="1255193"/>
            <a:chOff x="251520" y="13567"/>
            <a:chExt cx="8892479" cy="1255193"/>
          </a:xfrm>
        </p:grpSpPr>
        <p:cxnSp>
          <p:nvCxnSpPr>
            <p:cNvPr id="5" name="直接连接符 4"/>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9" name="TextBox 8"/>
          <p:cNvSpPr txBox="1"/>
          <p:nvPr/>
        </p:nvSpPr>
        <p:spPr>
          <a:xfrm>
            <a:off x="395536" y="1052736"/>
            <a:ext cx="4731953" cy="369332"/>
          </a:xfrm>
          <a:prstGeom prst="rect">
            <a:avLst/>
          </a:prstGeom>
          <a:noFill/>
        </p:spPr>
        <p:txBody>
          <a:bodyPr wrap="square" rtlCol="0">
            <a:spAutoFit/>
          </a:bodyPr>
          <a:lstStyle/>
          <a:p>
            <a:r>
              <a:rPr lang="en-US" altLang="zh-CN" dirty="0" smtClean="0"/>
              <a:t>For a spectral BRF,      ,it can be expressed as:</a:t>
            </a:r>
            <a:endParaRPr lang="zh-CN" altLang="en-US" dirty="0"/>
          </a:p>
        </p:txBody>
      </p:sp>
      <mc:AlternateContent xmlns:mc="http://schemas.openxmlformats.org/markup-compatibility/2006" xmlns:a14="http://schemas.microsoft.com/office/drawing/2010/main">
        <mc:Choice Requires="a14">
          <p:sp>
            <p:nvSpPr>
              <p:cNvPr id="10" name="TextBox 9"/>
              <p:cNvSpPr txBox="1"/>
              <p:nvPr/>
            </p:nvSpPr>
            <p:spPr>
              <a:xfrm>
                <a:off x="274932" y="2082202"/>
                <a:ext cx="4818050" cy="369332"/>
              </a:xfrm>
              <a:prstGeom prst="rect">
                <a:avLst/>
              </a:prstGeom>
              <a:noFill/>
            </p:spPr>
            <p:txBody>
              <a:bodyPr wrap="none" rtlCol="0">
                <a:spAutoFit/>
              </a:bodyPr>
              <a:lstStyle/>
              <a:p>
                <a:r>
                  <a:rPr lang="en-US" altLang="zh-CN" dirty="0"/>
                  <a:t>Here </a:t>
                </a:r>
                <a:r>
                  <a:rPr lang="en-US" altLang="zh-CN" i="1" dirty="0"/>
                  <a:t>b</a:t>
                </a:r>
                <a:r>
                  <a:rPr lang="en-US" altLang="zh-CN" dirty="0"/>
                  <a:t> and </a:t>
                </a:r>
                <a14:m>
                  <m:oMath xmlns:m="http://schemas.openxmlformats.org/officeDocument/2006/math" xmlns="">
                    <m:r>
                      <a:rPr lang="en-US" altLang="zh-CN" i="1">
                        <a:latin typeface="Cambria Math"/>
                      </a:rPr>
                      <m:t>𝑝</m:t>
                    </m:r>
                  </m:oMath>
                </a14:m>
                <a:r>
                  <a:rPr lang="en-US" altLang="zh-CN" dirty="0"/>
                  <a:t> are spectrally invariant parameters</a:t>
                </a:r>
                <a:r>
                  <a:rPr lang="en-US" altLang="zh-CN" dirty="0" smtClean="0"/>
                  <a:t>.</a:t>
                </a:r>
                <a:endParaRPr lang="zh-CN"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74932" y="2082202"/>
                <a:ext cx="4818050" cy="369332"/>
              </a:xfrm>
              <a:prstGeom prst="rect">
                <a:avLst/>
              </a:prstGeom>
              <a:blipFill rotWithShape="1">
                <a:blip r:embed="rId8"/>
                <a:stretch>
                  <a:fillRect l="-1013" t="-8333" b="-26667"/>
                </a:stretch>
              </a:blipFill>
            </p:spPr>
            <p:txBody>
              <a:bodyPr/>
              <a:lstStyle/>
              <a:p>
                <a:r>
                  <a:rPr lang="zh-CN" altLang="en-US">
                    <a:noFill/>
                  </a:rPr>
                  <a:t> </a:t>
                </a:r>
              </a:p>
            </p:txBody>
          </p:sp>
        </mc:Fallback>
      </mc:AlternateContent>
      <p:pic>
        <p:nvPicPr>
          <p:cNvPr id="11" name="Picture 6"/>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6136" y="1045413"/>
            <a:ext cx="2858770" cy="2185035"/>
          </a:xfrm>
          <a:prstGeom prst="rect">
            <a:avLst/>
          </a:prstGeom>
          <a:noFill/>
          <a:ln>
            <a:noFill/>
          </a:ln>
          <a:effectLst/>
          <a:extLst/>
        </p:spPr>
      </p:pic>
      <p:graphicFrame>
        <p:nvGraphicFramePr>
          <p:cNvPr id="13" name="对象 12"/>
          <p:cNvGraphicFramePr>
            <a:graphicFrameLocks noChangeAspect="1"/>
          </p:cNvGraphicFramePr>
          <p:nvPr>
            <p:extLst>
              <p:ext uri="{D42A27DB-BD31-4B8C-83A1-F6EECF244321}">
                <p14:modId xmlns:p14="http://schemas.microsoft.com/office/powerpoint/2010/main" val="868170192"/>
              </p:ext>
            </p:extLst>
          </p:nvPr>
        </p:nvGraphicFramePr>
        <p:xfrm>
          <a:off x="4514850" y="3340100"/>
          <a:ext cx="114300" cy="177800"/>
        </p:xfrm>
        <a:graphic>
          <a:graphicData uri="http://schemas.openxmlformats.org/presentationml/2006/ole">
            <mc:AlternateContent xmlns:mc="http://schemas.openxmlformats.org/markup-compatibility/2006">
              <mc:Choice xmlns:v="urn:schemas-microsoft-com:vml" Requires="v">
                <p:oleObj spid="_x0000_s1121" name="Equation" r:id="rId10" imgW="114120" imgH="177480" progId="Equation.DSMT4">
                  <p:embed/>
                </p:oleObj>
              </mc:Choice>
              <mc:Fallback>
                <p:oleObj name="Equation" r:id="rId10" imgW="114120" imgH="177480" progId="Equation.DSMT4">
                  <p:embed/>
                  <p:pic>
                    <p:nvPicPr>
                      <p:cNvPr id="0" name=""/>
                      <p:cNvPicPr/>
                      <p:nvPr/>
                    </p:nvPicPr>
                    <p:blipFill>
                      <a:blip r:embed="rId11"/>
                      <a:stretch>
                        <a:fillRect/>
                      </a:stretch>
                    </p:blipFill>
                    <p:spPr>
                      <a:xfrm>
                        <a:off x="4514850" y="3340100"/>
                        <a:ext cx="114300" cy="177800"/>
                      </a:xfrm>
                      <a:prstGeom prst="rect">
                        <a:avLst/>
                      </a:prstGeom>
                    </p:spPr>
                  </p:pic>
                </p:oleObj>
              </mc:Fallback>
            </mc:AlternateContent>
          </a:graphicData>
        </a:graphic>
      </p:graphicFrame>
      <p:cxnSp>
        <p:nvCxnSpPr>
          <p:cNvPr id="16" name="直线箭头连接符 15"/>
          <p:cNvCxnSpPr/>
          <p:nvPr/>
        </p:nvCxnSpPr>
        <p:spPr>
          <a:xfrm>
            <a:off x="3635896" y="3625014"/>
            <a:ext cx="878954" cy="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8" name="图片 97"/>
          <p:cNvPicPr/>
          <p:nvPr/>
        </p:nvPicPr>
        <p:blipFill>
          <a:blip r:embed="rId12" cstate="screen">
            <a:extLst>
              <a:ext uri="{28A0092B-C50C-407E-A947-70E740481C1C}">
                <a14:useLocalDpi xmlns:a14="http://schemas.microsoft.com/office/drawing/2010/main"/>
              </a:ext>
            </a:extLst>
          </a:blip>
          <a:stretch>
            <a:fillRect/>
          </a:stretch>
        </p:blipFill>
        <p:spPr bwMode="auto">
          <a:xfrm>
            <a:off x="4102603" y="4630122"/>
            <a:ext cx="3932555" cy="1967230"/>
          </a:xfrm>
          <a:prstGeom prst="rect">
            <a:avLst/>
          </a:prstGeom>
          <a:noFill/>
        </p:spPr>
      </p:pic>
      <p:sp>
        <p:nvSpPr>
          <p:cNvPr id="35" name="文本框 34"/>
          <p:cNvSpPr txBox="1"/>
          <p:nvPr/>
        </p:nvSpPr>
        <p:spPr>
          <a:xfrm>
            <a:off x="2692385" y="4548985"/>
            <a:ext cx="2629246" cy="369332"/>
          </a:xfrm>
          <a:prstGeom prst="rect">
            <a:avLst/>
          </a:prstGeom>
          <a:noFill/>
        </p:spPr>
        <p:txBody>
          <a:bodyPr wrap="none" rtlCol="0">
            <a:spAutoFit/>
          </a:bodyPr>
          <a:lstStyle/>
          <a:p>
            <a:r>
              <a:rPr kumimoji="1" lang="en-US" altLang="zh-CN" dirty="0"/>
              <a:t>b</a:t>
            </a:r>
            <a:r>
              <a:rPr kumimoji="1" lang="en-US" altLang="zh-CN" dirty="0" smtClean="0"/>
              <a:t>right leaf SSA as baseline</a:t>
            </a:r>
            <a:endParaRPr kumimoji="1" lang="zh-CN" altLang="en-US" dirty="0"/>
          </a:p>
        </p:txBody>
      </p:sp>
      <p:pic>
        <p:nvPicPr>
          <p:cNvPr id="1050"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0505" y="1352165"/>
            <a:ext cx="1974850"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17591" y="2451534"/>
            <a:ext cx="167005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56717" y="3230448"/>
            <a:ext cx="186531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3" name="Picture 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14850" y="3524136"/>
            <a:ext cx="30845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3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40352" y="5922365"/>
            <a:ext cx="1133475"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5" name="Picture 3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8853" y="4293096"/>
            <a:ext cx="2657475"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1" name="Picture 87"/>
          <p:cNvPicPr>
            <a:picLocks noChangeAspect="1" noChangeArrowheads="1"/>
          </p:cNvPicPr>
          <p:nvPr/>
        </p:nvPicPr>
        <p:blipFill rotWithShape="1">
          <a:blip r:embed="rId19">
            <a:extLst>
              <a:ext uri="{28A0092B-C50C-407E-A947-70E740481C1C}">
                <a14:useLocalDpi xmlns:a14="http://schemas.microsoft.com/office/drawing/2010/main" val="0"/>
              </a:ext>
            </a:extLst>
          </a:blip>
          <a:srcRect l="38657" r="56026"/>
          <a:stretch/>
        </p:blipFill>
        <p:spPr bwMode="auto">
          <a:xfrm>
            <a:off x="2193489" y="1021903"/>
            <a:ext cx="254441"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587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83568" y="317997"/>
            <a:ext cx="6856364" cy="646331"/>
          </a:xfrm>
          <a:prstGeom prst="rect">
            <a:avLst/>
          </a:prstGeom>
          <a:noFill/>
        </p:spPr>
        <p:txBody>
          <a:bodyPr wrap="none" rtlCol="0">
            <a:spAutoFit/>
          </a:bodyPr>
          <a:lstStyle/>
          <a:p>
            <a:r>
              <a:rPr lang="en-US" altLang="zh-CN" sz="3600" dirty="0">
                <a:latin typeface="Segoe UI Black" panose="020B0A02040204020203" pitchFamily="34" charset="0"/>
                <a:ea typeface="Segoe UI Black" panose="020B0A02040204020203" pitchFamily="34" charset="0"/>
                <a:cs typeface="Segoe UI Black" panose="020B0A02040204020203" pitchFamily="34" charset="0"/>
              </a:rPr>
              <a:t>Radiation Reflected by </a:t>
            </a:r>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Ocean</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392" y="1143794"/>
            <a:ext cx="4615200" cy="2307600"/>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694945" y="1173804"/>
            <a:ext cx="4449054" cy="230760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45" y="3573810"/>
            <a:ext cx="4615200" cy="2307600"/>
          </a:xfrm>
          <a:prstGeom prst="rect">
            <a:avLst/>
          </a:prstGeom>
        </p:spPr>
      </p:pic>
      <p:sp>
        <p:nvSpPr>
          <p:cNvPr id="10" name="灯片编号占位符 9"/>
          <p:cNvSpPr>
            <a:spLocks noGrp="1"/>
          </p:cNvSpPr>
          <p:nvPr>
            <p:ph type="sldNum" sz="quarter" idx="12"/>
          </p:nvPr>
        </p:nvSpPr>
        <p:spPr/>
        <p:txBody>
          <a:bodyPr/>
          <a:lstStyle/>
          <a:p>
            <a:fld id="{E8D6F5A5-47F1-4326-A83C-23441F1A4556}" type="slidenum">
              <a:rPr lang="zh-CN" altLang="en-US" smtClean="0"/>
              <a:t>24</a:t>
            </a:fld>
            <a:endParaRPr lang="zh-CN" altLang="en-US"/>
          </a:p>
        </p:txBody>
      </p:sp>
      <p:grpSp>
        <p:nvGrpSpPr>
          <p:cNvPr id="14" name="组合 13"/>
          <p:cNvGrpSpPr/>
          <p:nvPr/>
        </p:nvGrpSpPr>
        <p:grpSpPr>
          <a:xfrm>
            <a:off x="4694944" y="3496469"/>
            <a:ext cx="4449055" cy="2596827"/>
            <a:chOff x="4694944" y="3333403"/>
            <a:chExt cx="4449055" cy="2596827"/>
          </a:xfrm>
        </p:grpSpPr>
        <p:pic>
          <p:nvPicPr>
            <p:cNvPr id="11" name="图片 1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694944" y="3333403"/>
              <a:ext cx="4449055" cy="2592081"/>
            </a:xfrm>
            <a:prstGeom prst="rect">
              <a:avLst/>
            </a:prstGeom>
          </p:spPr>
        </p:pic>
        <p:pic>
          <p:nvPicPr>
            <p:cNvPr id="13" name="图片 12"/>
            <p:cNvPicPr>
              <a:picLocks noChangeAspect="1"/>
            </p:cNvPicPr>
            <p:nvPr/>
          </p:nvPicPr>
          <p:blipFill rotWithShape="1">
            <a:blip r:embed="rId9">
              <a:extLst>
                <a:ext uri="{28A0092B-C50C-407E-A947-70E740481C1C}">
                  <a14:useLocalDpi xmlns:a14="http://schemas.microsoft.com/office/drawing/2010/main" val="0"/>
                </a:ext>
              </a:extLst>
            </a:blip>
            <a:srcRect l="51997" t="51254" r="8958"/>
            <a:stretch/>
          </p:blipFill>
          <p:spPr>
            <a:xfrm>
              <a:off x="4754592" y="3338149"/>
              <a:ext cx="3570258" cy="2592081"/>
            </a:xfrm>
            <a:prstGeom prst="rect">
              <a:avLst/>
            </a:prstGeom>
          </p:spPr>
        </p:pic>
      </p:grpSp>
    </p:spTree>
    <p:extLst>
      <p:ext uri="{BB962C8B-B14F-4D97-AF65-F5344CB8AC3E}">
        <p14:creationId xmlns:p14="http://schemas.microsoft.com/office/powerpoint/2010/main" val="2902163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83568" y="317997"/>
            <a:ext cx="6563015" cy="646331"/>
          </a:xfrm>
          <a:prstGeom prst="rect">
            <a:avLst/>
          </a:prstGeom>
          <a:noFill/>
        </p:spPr>
        <p:txBody>
          <a:bodyPr wrap="none" rtlCol="0">
            <a:spAutoFit/>
          </a:bodyPr>
          <a:lstStyle/>
          <a:p>
            <a:r>
              <a:rPr lang="en-US" altLang="zh-CN" sz="3600" dirty="0">
                <a:latin typeface="Segoe UI Black" panose="020B0A02040204020203" pitchFamily="34" charset="0"/>
                <a:ea typeface="Segoe UI Black" panose="020B0A02040204020203" pitchFamily="34" charset="0"/>
                <a:cs typeface="Segoe UI Black" panose="020B0A02040204020203" pitchFamily="34" charset="0"/>
              </a:rPr>
              <a:t>Radiation Reflected by </a:t>
            </a:r>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Land</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30" y="1147140"/>
            <a:ext cx="4615200" cy="230760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56523" y="1124744"/>
            <a:ext cx="4487475" cy="230760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577156"/>
            <a:ext cx="4615200" cy="2307600"/>
          </a:xfrm>
          <a:prstGeom prst="rect">
            <a:avLst/>
          </a:prstGeom>
        </p:spPr>
      </p:pic>
      <p:sp>
        <p:nvSpPr>
          <p:cNvPr id="10" name="灯片编号占位符 9"/>
          <p:cNvSpPr>
            <a:spLocks noGrp="1"/>
          </p:cNvSpPr>
          <p:nvPr>
            <p:ph type="sldNum" sz="quarter" idx="12"/>
          </p:nvPr>
        </p:nvSpPr>
        <p:spPr/>
        <p:txBody>
          <a:bodyPr/>
          <a:lstStyle/>
          <a:p>
            <a:fld id="{E8D6F5A5-47F1-4326-A83C-23441F1A4556}" type="slidenum">
              <a:rPr lang="zh-CN" altLang="en-US" smtClean="0"/>
              <a:t>25</a:t>
            </a:fld>
            <a:endParaRPr lang="zh-CN" altLang="en-US"/>
          </a:p>
        </p:txBody>
      </p:sp>
      <p:grpSp>
        <p:nvGrpSpPr>
          <p:cNvPr id="14" name="组合 13"/>
          <p:cNvGrpSpPr/>
          <p:nvPr/>
        </p:nvGrpSpPr>
        <p:grpSpPr>
          <a:xfrm>
            <a:off x="4656522" y="3571616"/>
            <a:ext cx="4487477" cy="2593688"/>
            <a:chOff x="4656522" y="3427600"/>
            <a:chExt cx="4487477" cy="2593688"/>
          </a:xfrm>
        </p:grpSpPr>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656522" y="3427600"/>
              <a:ext cx="4487477" cy="2582556"/>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52396" t="51791" r="8855"/>
            <a:stretch/>
          </p:blipFill>
          <p:spPr>
            <a:xfrm>
              <a:off x="4791074" y="3457782"/>
              <a:ext cx="3543301" cy="2563506"/>
            </a:xfrm>
            <a:prstGeom prst="rect">
              <a:avLst/>
            </a:prstGeom>
          </p:spPr>
        </p:pic>
      </p:grpSp>
    </p:spTree>
    <p:extLst>
      <p:ext uri="{BB962C8B-B14F-4D97-AF65-F5344CB8AC3E}">
        <p14:creationId xmlns:p14="http://schemas.microsoft.com/office/powerpoint/2010/main" val="1930114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E8D6F5A5-47F1-4326-A83C-23441F1A4556}" type="slidenum">
              <a:rPr lang="zh-CN" altLang="en-US" smtClean="0"/>
              <a:t>26</a:t>
            </a:fld>
            <a:endParaRPr lang="zh-CN" altLang="en-US"/>
          </a:p>
        </p:txBody>
      </p:sp>
      <p:sp>
        <p:nvSpPr>
          <p:cNvPr id="3" name="TextBox 2"/>
          <p:cNvSpPr txBox="1"/>
          <p:nvPr/>
        </p:nvSpPr>
        <p:spPr>
          <a:xfrm>
            <a:off x="683568" y="317997"/>
            <a:ext cx="7973658" cy="584775"/>
          </a:xfrm>
          <a:prstGeom prst="rect">
            <a:avLst/>
          </a:prstGeom>
          <a:noFill/>
        </p:spPr>
        <p:txBody>
          <a:bodyPr wrap="none" rtlCol="0">
            <a:spAutoFit/>
          </a:bodyPr>
          <a:lstStyle/>
          <a:p>
            <a:r>
              <a:rPr lang="en-US" altLang="zh-CN" sz="3200" dirty="0" smtClean="0">
                <a:latin typeface="Segoe UI Black" panose="020B0A02040204020203" pitchFamily="34" charset="0"/>
                <a:ea typeface="Segoe UI Black" panose="020B0A02040204020203" pitchFamily="34" charset="0"/>
                <a:cs typeface="Segoe UI Black" panose="020B0A02040204020203" pitchFamily="34" charset="0"/>
              </a:rPr>
              <a:t>Earth Reflectivity from Aqua Sampling</a:t>
            </a:r>
            <a:endParaRPr lang="zh-CN" altLang="en-US" sz="3200" dirty="0">
              <a:latin typeface="Segoe UI Black" panose="020B0A02040204020203" pitchFamily="34" charset="0"/>
              <a:cs typeface="Segoe UI Black" panose="020B0A02040204020203" pitchFamily="34" charset="0"/>
            </a:endParaRPr>
          </a:p>
        </p:txBody>
      </p:sp>
      <p:grpSp>
        <p:nvGrpSpPr>
          <p:cNvPr id="4" name="组合 3"/>
          <p:cNvGrpSpPr/>
          <p:nvPr/>
        </p:nvGrpSpPr>
        <p:grpSpPr>
          <a:xfrm>
            <a:off x="251520" y="13567"/>
            <a:ext cx="8892479" cy="1255193"/>
            <a:chOff x="251520" y="13567"/>
            <a:chExt cx="8892479" cy="1255193"/>
          </a:xfrm>
        </p:grpSpPr>
        <p:cxnSp>
          <p:nvCxnSpPr>
            <p:cNvPr id="5" name="直接连接符 4"/>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52729"/>
            <a:ext cx="9144000" cy="3352542"/>
          </a:xfrm>
          <a:prstGeom prst="rect">
            <a:avLst/>
          </a:prstGeom>
        </p:spPr>
      </p:pic>
    </p:spTree>
    <p:extLst>
      <p:ext uri="{BB962C8B-B14F-4D97-AF65-F5344CB8AC3E}">
        <p14:creationId xmlns:p14="http://schemas.microsoft.com/office/powerpoint/2010/main" val="2363532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317997"/>
            <a:ext cx="4113627"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Earth Reflectivity</a:t>
            </a:r>
            <a:endParaRPr lang="zh-CN" altLang="en-US" sz="3600" dirty="0">
              <a:latin typeface="Segoe UI Black" panose="020B0A02040204020203" pitchFamily="34" charset="0"/>
              <a:cs typeface="Segoe UI Black" panose="020B0A02040204020203" pitchFamily="34" charset="0"/>
            </a:endParaRPr>
          </a:p>
        </p:txBody>
      </p:sp>
      <p:grpSp>
        <p:nvGrpSpPr>
          <p:cNvPr id="6" name="组合 5"/>
          <p:cNvGrpSpPr/>
          <p:nvPr/>
        </p:nvGrpSpPr>
        <p:grpSpPr>
          <a:xfrm>
            <a:off x="251520" y="13567"/>
            <a:ext cx="8892479" cy="1255193"/>
            <a:chOff x="251520" y="13567"/>
            <a:chExt cx="8892479" cy="1255193"/>
          </a:xfrm>
        </p:grpSpPr>
        <p:cxnSp>
          <p:nvCxnSpPr>
            <p:cNvPr id="2" name="直接连接符 1"/>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5" name="TextBox 4"/>
          <p:cNvSpPr txBox="1"/>
          <p:nvPr/>
        </p:nvSpPr>
        <p:spPr>
          <a:xfrm>
            <a:off x="287524" y="1052736"/>
            <a:ext cx="8568952" cy="830997"/>
          </a:xfrm>
          <a:prstGeom prst="rect">
            <a:avLst/>
          </a:prstGeom>
          <a:noFill/>
        </p:spPr>
        <p:txBody>
          <a:bodyPr wrap="square" rtlCol="0">
            <a:spAutoFit/>
          </a:bodyPr>
          <a:lstStyle/>
          <a:p>
            <a:pPr algn="just"/>
            <a:r>
              <a:rPr lang="en-US" altLang="zh-CN" sz="2400" dirty="0" smtClean="0">
                <a:latin typeface="Times New Roman" panose="02020603050405020304" pitchFamily="18" charset="0"/>
                <a:cs typeface="Times New Roman" panose="02020603050405020304" pitchFamily="18" charset="0"/>
              </a:rPr>
              <a:t>Earth reflectivity defined as the fraction of incident solar radiation reflected to the space.</a:t>
            </a:r>
            <a:endParaRPr lang="zh-CN" altLang="en-US" sz="24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63688" y="2970427"/>
            <a:ext cx="5328592" cy="3179054"/>
          </a:xfrm>
          <a:prstGeom prst="rect">
            <a:avLst/>
          </a:prstGeom>
        </p:spPr>
      </p:pic>
      <p:sp>
        <p:nvSpPr>
          <p:cNvPr id="10" name="TextBox 9"/>
          <p:cNvSpPr txBox="1"/>
          <p:nvPr/>
        </p:nvSpPr>
        <p:spPr>
          <a:xfrm>
            <a:off x="1759149" y="6176337"/>
            <a:ext cx="5472608"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https://www.koshland-science-museum.org/explore-the-science/earth-lab/processes</a:t>
            </a:r>
            <a:endParaRPr lang="zh-CN" altLang="en-US" sz="1200" dirty="0">
              <a:latin typeface="Times New Roman" panose="02020603050405020304" pitchFamily="18" charset="0"/>
              <a:cs typeface="Times New Roman" panose="02020603050405020304" pitchFamily="18" charset="0"/>
            </a:endParaRPr>
          </a:p>
        </p:txBody>
      </p:sp>
      <p:sp>
        <p:nvSpPr>
          <p:cNvPr id="7" name="矩形 6"/>
          <p:cNvSpPr/>
          <p:nvPr/>
        </p:nvSpPr>
        <p:spPr>
          <a:xfrm>
            <a:off x="2740382" y="3267787"/>
            <a:ext cx="1773526" cy="13908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004048" y="3302293"/>
            <a:ext cx="2062543" cy="2364472"/>
          </a:xfrm>
          <a:prstGeom prst="rect">
            <a:avLst/>
          </a:prstGeom>
          <a:solidFill>
            <a:schemeClr val="bg1">
              <a:lumMod val="75000"/>
              <a:alpha val="6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287524" y="1916832"/>
            <a:ext cx="8568952" cy="830997"/>
          </a:xfrm>
          <a:prstGeom prst="rect">
            <a:avLst/>
          </a:prstGeom>
          <a:noFill/>
        </p:spPr>
        <p:txBody>
          <a:bodyPr wrap="square" rtlCol="0">
            <a:spAutoFit/>
          </a:bodyPr>
          <a:lstStyle/>
          <a:p>
            <a:pPr algn="just"/>
            <a:r>
              <a:rPr lang="en-US" altLang="zh-CN" sz="2400" dirty="0" smtClean="0">
                <a:latin typeface="Times New Roman" panose="02020603050405020304" pitchFamily="18" charset="0"/>
                <a:cs typeface="Times New Roman" panose="02020603050405020304" pitchFamily="18" charset="0"/>
              </a:rPr>
              <a:t>Needed to estimate Earth radiation budget, </a:t>
            </a:r>
            <a:r>
              <a:rPr lang="en-US" altLang="zh-CN" sz="2400" dirty="0">
                <a:latin typeface="Times New Roman" panose="02020603050405020304" pitchFamily="18" charset="0"/>
                <a:cs typeface="Times New Roman" panose="02020603050405020304" pitchFamily="18" charset="0"/>
              </a:rPr>
              <a:t>atmosphere </a:t>
            </a:r>
            <a:r>
              <a:rPr lang="en-US" altLang="zh-CN" sz="2400" dirty="0" smtClean="0">
                <a:latin typeface="Times New Roman" panose="02020603050405020304" pitchFamily="18" charset="0"/>
                <a:cs typeface="Times New Roman" panose="02020603050405020304" pitchFamily="18" charset="0"/>
              </a:rPr>
              <a:t>condition, clouds and so on.</a:t>
            </a:r>
            <a:endParaRPr lang="zh-CN" altLang="en-US" sz="2400" dirty="0">
              <a:latin typeface="Times New Roman" panose="02020603050405020304" pitchFamily="18" charset="0"/>
              <a:cs typeface="Times New Roman" panose="02020603050405020304" pitchFamily="18" charset="0"/>
            </a:endParaRPr>
          </a:p>
        </p:txBody>
      </p:sp>
      <p:sp>
        <p:nvSpPr>
          <p:cNvPr id="13" name="灯片编号占位符 12"/>
          <p:cNvSpPr>
            <a:spLocks noGrp="1"/>
          </p:cNvSpPr>
          <p:nvPr>
            <p:ph type="sldNum" sz="quarter" idx="12"/>
          </p:nvPr>
        </p:nvSpPr>
        <p:spPr/>
        <p:txBody>
          <a:bodyPr/>
          <a:lstStyle/>
          <a:p>
            <a:fld id="{E8D6F5A5-47F1-4326-A83C-23441F1A4556}" type="slidenum">
              <a:rPr lang="zh-CN" altLang="en-US" smtClean="0"/>
              <a:t>3</a:t>
            </a:fld>
            <a:endParaRPr lang="zh-CN" altLang="en-US"/>
          </a:p>
        </p:txBody>
      </p:sp>
    </p:spTree>
    <p:extLst>
      <p:ext uri="{BB962C8B-B14F-4D97-AF65-F5344CB8AC3E}">
        <p14:creationId xmlns:p14="http://schemas.microsoft.com/office/powerpoint/2010/main" val="32423193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17997"/>
            <a:ext cx="7391767" cy="646331"/>
          </a:xfrm>
          <a:prstGeom prst="rect">
            <a:avLst/>
          </a:prstGeom>
          <a:noFill/>
        </p:spPr>
        <p:txBody>
          <a:bodyPr wrap="none" rtlCol="0">
            <a:spAutoFit/>
          </a:bodyPr>
          <a:lstStyle/>
          <a:p>
            <a:r>
              <a:rPr lang="en-US" altLang="zh-CN" sz="3600" dirty="0" smtClean="0">
                <a:latin typeface="Segoe UI Black" panose="020B0A02040204020203" pitchFamily="34" charset="0"/>
                <a:cs typeface="Segoe UI Black" panose="020B0A02040204020203" pitchFamily="34" charset="0"/>
              </a:rPr>
              <a:t>Measurement of Earth’s Albedo</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6" name="TextBox 5"/>
          <p:cNvSpPr txBox="1"/>
          <p:nvPr/>
        </p:nvSpPr>
        <p:spPr>
          <a:xfrm>
            <a:off x="467545" y="1038215"/>
            <a:ext cx="8352928" cy="2246769"/>
          </a:xfrm>
          <a:prstGeom prst="rect">
            <a:avLst/>
          </a:prstGeom>
          <a:noFill/>
        </p:spPr>
        <p:txBody>
          <a:bodyPr wrap="square" rtlCol="0">
            <a:spAutoFit/>
          </a:bodyPr>
          <a:lstStyle/>
          <a:p>
            <a:pPr marL="342900" indent="-342900">
              <a:buAutoNum type="arabicPeriod"/>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err="1" smtClean="0">
                <a:latin typeface="Times New Roman" panose="02020603050405020304" pitchFamily="18" charset="0"/>
                <a:cs typeface="Times New Roman" panose="02020603050405020304" pitchFamily="18" charset="0"/>
              </a:rPr>
              <a:t>Presatellite</a:t>
            </a:r>
            <a:r>
              <a:rPr lang="en-US" altLang="zh-CN" sz="2000" b="1" dirty="0" smtClean="0">
                <a:latin typeface="Times New Roman" panose="02020603050405020304" pitchFamily="18" charset="0"/>
                <a:cs typeface="Times New Roman" panose="02020603050405020304" pitchFamily="18" charset="0"/>
              </a:rPr>
              <a:t> Era </a:t>
            </a:r>
            <a:endParaRPr lang="en-US" altLang="zh-CN" sz="2000" dirty="0" smtClean="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 model calculations based on solar radiative transfer in the atmosphere and surface (Abbot and </a:t>
            </a:r>
            <a:r>
              <a:rPr lang="en-US" altLang="zh-CN" sz="2000" dirty="0" err="1" smtClean="0">
                <a:latin typeface="Times New Roman" panose="02020603050405020304" pitchFamily="18" charset="0"/>
                <a:cs typeface="Times New Roman" panose="02020603050405020304" pitchFamily="18" charset="0"/>
              </a:rPr>
              <a:t>Fowle</a:t>
            </a:r>
            <a:r>
              <a:rPr lang="en-US" altLang="zh-CN" sz="2000" dirty="0" smtClean="0">
                <a:latin typeface="Times New Roman" panose="02020603050405020304" pitchFamily="18" charset="0"/>
                <a:cs typeface="Times New Roman" panose="02020603050405020304" pitchFamily="18" charset="0"/>
              </a:rPr>
              <a:t>, 1908; Aldrich 1922; Simpson 1928a,1928b,1929)</a:t>
            </a:r>
          </a:p>
          <a:p>
            <a:pPr algn="just"/>
            <a:endParaRPr lang="en-US"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rPr>
              <a:t>      -- earthshine observations (</a:t>
            </a:r>
            <a:r>
              <a:rPr lang="en-US" altLang="zh-CN" sz="2000" dirty="0">
                <a:latin typeface="Times New Roman" panose="02020603050405020304" pitchFamily="18" charset="0"/>
                <a:cs typeface="Times New Roman" panose="02020603050405020304" pitchFamily="18" charset="0"/>
              </a:rPr>
              <a:t>observations of the earth-lit Moon</a:t>
            </a:r>
            <a:r>
              <a:rPr lang="en-US" altLang="zh-CN" sz="2000" dirty="0" smtClean="0">
                <a:latin typeface="Times New Roman" panose="02020603050405020304" pitchFamily="18" charset="0"/>
                <a:cs typeface="Times New Roman" panose="02020603050405020304" pitchFamily="18" charset="0"/>
              </a:rPr>
              <a:t>) (Very, 1912; </a:t>
            </a:r>
            <a:r>
              <a:rPr lang="en-US" altLang="zh-CN" sz="2000" dirty="0" err="1" smtClean="0">
                <a:latin typeface="Times New Roman" panose="02020603050405020304" pitchFamily="18" charset="0"/>
                <a:cs typeface="Times New Roman" panose="02020603050405020304" pitchFamily="18" charset="0"/>
              </a:rPr>
              <a:t>Danjon</a:t>
            </a:r>
            <a:r>
              <a:rPr lang="en-US" altLang="zh-CN" sz="2000" dirty="0" smtClean="0">
                <a:latin typeface="Times New Roman" panose="02020603050405020304" pitchFamily="18" charset="0"/>
                <a:cs typeface="Times New Roman" panose="02020603050405020304" pitchFamily="18" charset="0"/>
              </a:rPr>
              <a:t> 1928,1936; </a:t>
            </a:r>
            <a:r>
              <a:rPr lang="en-US" altLang="zh-CN" sz="2000" dirty="0" err="1" smtClean="0">
                <a:latin typeface="Times New Roman" panose="02020603050405020304" pitchFamily="18" charset="0"/>
                <a:cs typeface="Times New Roman" panose="02020603050405020304" pitchFamily="18" charset="0"/>
              </a:rPr>
              <a:t>Palle</a:t>
            </a:r>
            <a:r>
              <a:rPr lang="en-US" altLang="zh-CN" sz="2000" dirty="0" smtClean="0">
                <a:latin typeface="Times New Roman" panose="02020603050405020304" pitchFamily="18" charset="0"/>
                <a:cs typeface="Times New Roman" panose="02020603050405020304" pitchFamily="18" charset="0"/>
              </a:rPr>
              <a:t> et al., 2004)</a:t>
            </a:r>
          </a:p>
          <a:p>
            <a:endParaRPr lang="en-US" altLang="zh-CN"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23528" y="5877272"/>
            <a:ext cx="8344918" cy="830997"/>
          </a:xfrm>
          <a:prstGeom prst="rect">
            <a:avLst/>
          </a:prstGeom>
          <a:noFill/>
        </p:spPr>
        <p:txBody>
          <a:bodyPr wrap="square" rtlCol="0">
            <a:spAutoFit/>
          </a:bodyPr>
          <a:lstStyle/>
          <a:p>
            <a:r>
              <a:rPr lang="en-US" altLang="zh-CN" sz="2400" b="1" dirty="0" smtClean="0">
                <a:latin typeface="Times New Roman" panose="02020603050405020304" pitchFamily="18" charset="0"/>
                <a:cs typeface="Times New Roman" panose="02020603050405020304" pitchFamily="18" charset="0"/>
              </a:rPr>
              <a:t>The results depend on model assumptions and vary between 0.29 to 0.89.</a:t>
            </a:r>
            <a:endParaRPr lang="en-US" altLang="zh-CN"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292182" y="5271591"/>
            <a:ext cx="2376264" cy="461665"/>
          </a:xfrm>
          <a:prstGeom prst="rect">
            <a:avLst/>
          </a:prstGeom>
          <a:noFill/>
        </p:spPr>
        <p:txBody>
          <a:bodyPr wrap="square" rtlCol="0">
            <a:spAutoFit/>
          </a:bodyPr>
          <a:lstStyle/>
          <a:p>
            <a:r>
              <a:rPr lang="en-US" altLang="zh-CN" sz="1200" dirty="0"/>
              <a:t>http://earthshinefoundation.org/what_is_earthshine.html</a:t>
            </a:r>
            <a:endParaRPr lang="zh-CN" altLang="en-US" sz="1200" dirty="0"/>
          </a:p>
        </p:txBody>
      </p:sp>
      <p:sp>
        <p:nvSpPr>
          <p:cNvPr id="11" name="灯片编号占位符 10"/>
          <p:cNvSpPr>
            <a:spLocks noGrp="1"/>
          </p:cNvSpPr>
          <p:nvPr>
            <p:ph type="sldNum" sz="quarter" idx="12"/>
          </p:nvPr>
        </p:nvSpPr>
        <p:spPr/>
        <p:txBody>
          <a:bodyPr/>
          <a:lstStyle/>
          <a:p>
            <a:fld id="{E8D6F5A5-47F1-4326-A83C-23441F1A4556}" type="slidenum">
              <a:rPr lang="zh-CN" altLang="en-US" smtClean="0"/>
              <a:t>4</a:t>
            </a:fld>
            <a:endParaRPr lang="zh-CN" altLang="en-US" dirty="0"/>
          </a:p>
        </p:txBody>
      </p:sp>
      <p:grpSp>
        <p:nvGrpSpPr>
          <p:cNvPr id="26" name="组合 25"/>
          <p:cNvGrpSpPr/>
          <p:nvPr/>
        </p:nvGrpSpPr>
        <p:grpSpPr>
          <a:xfrm>
            <a:off x="1551719" y="2924944"/>
            <a:ext cx="4681909" cy="2824623"/>
            <a:chOff x="1551719" y="2924944"/>
            <a:chExt cx="4681909" cy="2824623"/>
          </a:xfrm>
        </p:grpSpPr>
        <p:grpSp>
          <p:nvGrpSpPr>
            <p:cNvPr id="23" name="组合 22"/>
            <p:cNvGrpSpPr/>
            <p:nvPr/>
          </p:nvGrpSpPr>
          <p:grpSpPr>
            <a:xfrm>
              <a:off x="1551719" y="2924944"/>
              <a:ext cx="4681909" cy="2824623"/>
              <a:chOff x="1551719" y="2924944"/>
              <a:chExt cx="4681909" cy="2824623"/>
            </a:xfrm>
          </p:grpSpPr>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719" y="2924944"/>
                <a:ext cx="4681909" cy="2824623"/>
              </a:xfrm>
              <a:prstGeom prst="rect">
                <a:avLst/>
              </a:prstGeom>
            </p:spPr>
          </p:pic>
          <p:cxnSp>
            <p:nvCxnSpPr>
              <p:cNvPr id="13" name="直接箭头连接符 12"/>
              <p:cNvCxnSpPr/>
              <p:nvPr/>
            </p:nvCxnSpPr>
            <p:spPr>
              <a:xfrm flipH="1">
                <a:off x="3251486" y="3086041"/>
                <a:ext cx="2088232" cy="5405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2" name="直接箭头连接符 11"/>
            <p:cNvCxnSpPr/>
            <p:nvPr/>
          </p:nvCxnSpPr>
          <p:spPr>
            <a:xfrm flipH="1">
              <a:off x="2915816" y="3933056"/>
              <a:ext cx="288032" cy="86409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6283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2065" y="908720"/>
            <a:ext cx="7992888" cy="369332"/>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2.   The </a:t>
            </a:r>
            <a:r>
              <a:rPr lang="en-US" altLang="zh-CN" b="1" dirty="0" err="1">
                <a:latin typeface="Times New Roman" panose="02020603050405020304" pitchFamily="18" charset="0"/>
                <a:cs typeface="Times New Roman" panose="02020603050405020304" pitchFamily="18" charset="0"/>
              </a:rPr>
              <a:t>Postsatellite</a:t>
            </a:r>
            <a:r>
              <a:rPr lang="en-US" altLang="zh-CN" b="1" dirty="0">
                <a:latin typeface="Times New Roman" panose="02020603050405020304" pitchFamily="18" charset="0"/>
                <a:cs typeface="Times New Roman" panose="02020603050405020304" pitchFamily="18" charset="0"/>
              </a:rPr>
              <a:t> </a:t>
            </a:r>
            <a:r>
              <a:rPr lang="en-US" altLang="zh-CN" b="1" dirty="0" smtClean="0">
                <a:latin typeface="Times New Roman" panose="02020603050405020304" pitchFamily="18" charset="0"/>
                <a:cs typeface="Times New Roman" panose="02020603050405020304" pitchFamily="18" charset="0"/>
              </a:rPr>
              <a:t>Era</a:t>
            </a:r>
            <a:endParaRPr lang="en-US" altLang="zh-CN"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3568" y="317997"/>
            <a:ext cx="7984878" cy="646331"/>
          </a:xfrm>
          <a:prstGeom prst="rect">
            <a:avLst/>
          </a:prstGeom>
          <a:noFill/>
        </p:spPr>
        <p:txBody>
          <a:bodyPr wrap="none" rtlCol="0">
            <a:spAutoFit/>
          </a:bodyPr>
          <a:lstStyle/>
          <a:p>
            <a:r>
              <a:rPr lang="en-US" altLang="zh-CN" sz="3600" dirty="0" smtClean="0">
                <a:latin typeface="Segoe UI Black" panose="020B0A02040204020203" pitchFamily="34" charset="0"/>
                <a:cs typeface="Segoe UI Black" panose="020B0A02040204020203" pitchFamily="34" charset="0"/>
              </a:rPr>
              <a:t>Measurement of Earth Reflectivity</a:t>
            </a:r>
            <a:endParaRPr lang="zh-CN" altLang="en-US" sz="3600" dirty="0">
              <a:latin typeface="Segoe UI Black" panose="020B0A02040204020203" pitchFamily="34" charset="0"/>
              <a:cs typeface="Segoe UI Black" panose="020B0A02040204020203" pitchFamily="34" charset="0"/>
            </a:endParaRPr>
          </a:p>
        </p:txBody>
      </p:sp>
      <p:grpSp>
        <p:nvGrpSpPr>
          <p:cNvPr id="4" name="组合 3"/>
          <p:cNvGrpSpPr/>
          <p:nvPr/>
        </p:nvGrpSpPr>
        <p:grpSpPr>
          <a:xfrm>
            <a:off x="251520" y="13567"/>
            <a:ext cx="8892479" cy="1255193"/>
            <a:chOff x="251520" y="13567"/>
            <a:chExt cx="8892479" cy="1255193"/>
          </a:xfrm>
        </p:grpSpPr>
        <p:cxnSp>
          <p:nvCxnSpPr>
            <p:cNvPr id="5" name="直接连接符 4"/>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mc:AlternateContent xmlns:mc="http://schemas.openxmlformats.org/markup-compatibility/2006" xmlns:a14="http://schemas.microsoft.com/office/drawing/2010/main">
        <mc:Choice Requires="a14">
          <p:graphicFrame>
            <p:nvGraphicFramePr>
              <p:cNvPr id="7" name="表格 6"/>
              <p:cNvGraphicFramePr>
                <a:graphicFrameLocks noGrp="1"/>
              </p:cNvGraphicFramePr>
              <p:nvPr>
                <p:extLst>
                  <p:ext uri="{D42A27DB-BD31-4B8C-83A1-F6EECF244321}">
                    <p14:modId xmlns:p14="http://schemas.microsoft.com/office/powerpoint/2010/main" val="3710694353"/>
                  </p:ext>
                </p:extLst>
              </p:nvPr>
            </p:nvGraphicFramePr>
            <p:xfrm>
              <a:off x="251520" y="1303601"/>
              <a:ext cx="8712968" cy="4785360"/>
            </p:xfrm>
            <a:graphic>
              <a:graphicData uri="http://schemas.openxmlformats.org/drawingml/2006/table">
                <a:tbl>
                  <a:tblPr firstRow="1" bandRow="1">
                    <a:tableStyleId>{5202B0CA-FC54-4496-8BCA-5EF66A818D29}</a:tableStyleId>
                  </a:tblPr>
                  <a:tblGrid>
                    <a:gridCol w="1080120"/>
                    <a:gridCol w="936104"/>
                    <a:gridCol w="1440160"/>
                    <a:gridCol w="1584176"/>
                    <a:gridCol w="1296145"/>
                    <a:gridCol w="1152127"/>
                    <a:gridCol w="1224136"/>
                  </a:tblGrid>
                  <a:tr h="370840">
                    <a:tc>
                      <a:txBody>
                        <a:bodyPr/>
                        <a:lstStyle/>
                        <a:p>
                          <a:pPr algn="ctr"/>
                          <a:r>
                            <a:rPr lang="en-US" altLang="zh-CN" sz="1600" dirty="0" smtClean="0">
                              <a:latin typeface="Times New Roman" panose="02020603050405020304" pitchFamily="18" charset="0"/>
                              <a:cs typeface="Times New Roman" panose="02020603050405020304" pitchFamily="18" charset="0"/>
                            </a:rPr>
                            <a:t>Satellite</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Orbit (Apogee)</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Sensor</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Swath width /FOV</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Wavelength</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Equatorial Crossing LST</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Time</a:t>
                          </a:r>
                          <a:endParaRPr lang="zh-CN" altLang="en-US" sz="1600" dirty="0">
                            <a:latin typeface="Times New Roman" panose="02020603050405020304" pitchFamily="18" charset="0"/>
                            <a:cs typeface="Times New Roman" panose="02020603050405020304" pitchFamily="18" charset="0"/>
                          </a:endParaRPr>
                        </a:p>
                      </a:txBody>
                      <a:tcPr anchor="ctr"/>
                    </a:tc>
                  </a:tr>
                  <a:tr h="370840">
                    <a:tc>
                      <a:txBody>
                        <a:bodyPr/>
                        <a:lstStyle/>
                        <a:p>
                          <a:r>
                            <a:rPr lang="en-US" altLang="zh-CN" sz="1600" dirty="0" smtClean="0">
                              <a:latin typeface="Times New Roman" panose="02020603050405020304" pitchFamily="18" charset="0"/>
                              <a:cs typeface="Times New Roman" panose="02020603050405020304" pitchFamily="18" charset="0"/>
                            </a:rPr>
                            <a:t>Nimbus-7</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956km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TOMS</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1º</a:t>
                          </a:r>
                          <a14:m/>
                          <a:r>
                            <a:rPr lang="en-US" altLang="zh-CN" sz="1600" dirty="0" smtClean="0">
                              <a:latin typeface="Times New Roman" panose="02020603050405020304" pitchFamily="18" charset="0"/>
                              <a:cs typeface="Times New Roman" panose="02020603050405020304" pitchFamily="18" charset="0"/>
                            </a:rPr>
                            <a:t>1º</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6 bands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0.31-0.38</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10:45</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1964-1978</a:t>
                          </a:r>
                          <a:endParaRPr lang="zh-CN" altLang="en-US" sz="16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1600" dirty="0" smtClean="0">
                              <a:latin typeface="Times New Roman" panose="02020603050405020304" pitchFamily="18" charset="0"/>
                              <a:cs typeface="Times New Roman" panose="02020603050405020304" pitchFamily="18" charset="0"/>
                            </a:rPr>
                            <a:t>NOAA -9/10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850</a:t>
                          </a:r>
                        </a:p>
                        <a:p>
                          <a:r>
                            <a:rPr lang="en-US" altLang="zh-CN" sz="1600" dirty="0" smtClean="0">
                              <a:latin typeface="Times New Roman" panose="02020603050405020304" pitchFamily="18" charset="0"/>
                              <a:cs typeface="Times New Roman" panose="02020603050405020304" pitchFamily="18" charset="0"/>
                            </a:rPr>
                            <a:t>/810km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ERBE</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Full Earth disk</a:t>
                          </a:r>
                        </a:p>
                        <a:p>
                          <a:r>
                            <a:rPr lang="en-US" altLang="zh-CN" sz="1600" dirty="0" smtClean="0">
                              <a:latin typeface="Times New Roman" panose="02020603050405020304" pitchFamily="18" charset="0"/>
                              <a:cs typeface="Times New Roman" panose="02020603050405020304" pitchFamily="18" charset="0"/>
                            </a:rPr>
                            <a:t>Limb to limb</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0.2-5</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p>
                        <a:p>
                          <a:r>
                            <a:rPr lang="en-US" altLang="zh-CN" sz="1600" dirty="0" smtClean="0">
                              <a:latin typeface="Times New Roman" panose="02020603050405020304" pitchFamily="18" charset="0"/>
                              <a:cs typeface="Times New Roman" panose="02020603050405020304" pitchFamily="18" charset="0"/>
                            </a:rPr>
                            <a:t>5-50</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p>
                        <a:p>
                          <a:r>
                            <a:rPr lang="en-US" altLang="zh-CN" sz="1600" dirty="0" smtClean="0">
                              <a:latin typeface="Times New Roman" panose="02020603050405020304" pitchFamily="18" charset="0"/>
                              <a:cs typeface="Times New Roman" panose="02020603050405020304" pitchFamily="18" charset="0"/>
                            </a:rPr>
                            <a:t>0.2-50</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7:30</a:t>
                          </a:r>
                        </a:p>
                        <a:p>
                          <a:r>
                            <a:rPr lang="en-US" altLang="zh-CN" sz="1600" dirty="0" smtClean="0">
                              <a:latin typeface="Times New Roman" panose="02020603050405020304" pitchFamily="18" charset="0"/>
                              <a:cs typeface="Times New Roman" panose="02020603050405020304" pitchFamily="18" charset="0"/>
                            </a:rPr>
                            <a:t>/15:30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1984/1986-1998/2001</a:t>
                          </a:r>
                          <a:endParaRPr lang="zh-CN" altLang="en-US" sz="1600" dirty="0">
                            <a:latin typeface="Times New Roman" panose="02020603050405020304" pitchFamily="18" charset="0"/>
                            <a:cs typeface="Times New Roman" panose="02020603050405020304"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ENVISAT</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790km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SCIAMACHY</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960km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8 bands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0.2-2.4</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10:00</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2002-2012</a:t>
                          </a:r>
                          <a:endParaRPr lang="zh-CN" altLang="en-US" sz="16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1600" dirty="0" smtClean="0">
                              <a:latin typeface="Times New Roman" panose="02020603050405020304" pitchFamily="18" charset="0"/>
                              <a:cs typeface="Times New Roman" panose="02020603050405020304" pitchFamily="18" charset="0"/>
                            </a:rPr>
                            <a:t>Terra</a:t>
                          </a:r>
                        </a:p>
                        <a:p>
                          <a:r>
                            <a:rPr lang="en-US" altLang="zh-CN" sz="1600" dirty="0" smtClean="0">
                              <a:latin typeface="Times New Roman" panose="02020603050405020304" pitchFamily="18" charset="0"/>
                              <a:cs typeface="Times New Roman" panose="02020603050405020304" pitchFamily="18" charset="0"/>
                            </a:rPr>
                            <a:t>/Aqua</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710</a:t>
                          </a:r>
                        </a:p>
                        <a:p>
                          <a:r>
                            <a:rPr lang="en-US" altLang="zh-CN" sz="1600" dirty="0" smtClean="0">
                              <a:latin typeface="Times New Roman" panose="02020603050405020304" pitchFamily="18" charset="0"/>
                              <a:cs typeface="Times New Roman" panose="02020603050405020304" pitchFamily="18" charset="0"/>
                            </a:rPr>
                            <a:t>/703km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CERES</a:t>
                          </a:r>
                        </a:p>
                        <a:p>
                          <a:r>
                            <a:rPr lang="en-US" altLang="zh-CN" sz="1600" dirty="0" smtClean="0">
                              <a:latin typeface="Times New Roman" panose="02020603050405020304" pitchFamily="18" charset="0"/>
                              <a:cs typeface="Times New Roman" panose="02020603050405020304" pitchFamily="18" charset="0"/>
                            </a:rPr>
                            <a:t>(MODIS</a:t>
                          </a:r>
                        </a:p>
                        <a:p>
                          <a:r>
                            <a:rPr lang="en-US" altLang="zh-CN" sz="1600" dirty="0" smtClean="0">
                              <a:latin typeface="Times New Roman" panose="02020603050405020304" pitchFamily="18" charset="0"/>
                              <a:cs typeface="Times New Roman" panose="02020603050405020304" pitchFamily="18" charset="0"/>
                            </a:rPr>
                            <a:t>/VIRS)</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ea typeface="宋体"/>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78º</a:t>
                          </a:r>
                        </a:p>
                        <a:p>
                          <a:r>
                            <a:rPr lang="en-US" altLang="zh-CN" sz="1600" dirty="0" smtClean="0">
                              <a:latin typeface="Times New Roman" panose="02020603050405020304" pitchFamily="18" charset="0"/>
                              <a:cs typeface="Times New Roman" panose="02020603050405020304" pitchFamily="18" charset="0"/>
                            </a:rPr>
                            <a:t>(</a:t>
                          </a:r>
                          <a:r>
                            <a:rPr lang="en-US" altLang="zh-CN" sz="1600" dirty="0" smtClean="0">
                              <a:latin typeface="Times New Roman" panose="02020603050405020304" pitchFamily="18" charset="0"/>
                              <a:ea typeface="+mn-ea"/>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55º(2330km))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0.3-5</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p>
                        <a:p>
                          <a:r>
                            <a:rPr lang="en-US" altLang="zh-CN" sz="1600" dirty="0" smtClean="0">
                              <a:latin typeface="Times New Roman" panose="02020603050405020304" pitchFamily="18" charset="0"/>
                              <a:cs typeface="Times New Roman" panose="02020603050405020304" pitchFamily="18" charset="0"/>
                            </a:rPr>
                            <a:t>8-12</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p>
                        <a:p>
                          <a:r>
                            <a:rPr lang="en-US" altLang="zh-CN" sz="1600" dirty="0" smtClean="0">
                              <a:latin typeface="Times New Roman" panose="02020603050405020304" pitchFamily="18" charset="0"/>
                              <a:cs typeface="Times New Roman" panose="02020603050405020304" pitchFamily="18" charset="0"/>
                            </a:rPr>
                            <a:t>total</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10:30</a:t>
                          </a:r>
                        </a:p>
                        <a:p>
                          <a:r>
                            <a:rPr lang="en-US" altLang="zh-CN" sz="1600" dirty="0" smtClean="0">
                              <a:latin typeface="Times New Roman" panose="02020603050405020304" pitchFamily="18" charset="0"/>
                              <a:cs typeface="Times New Roman" panose="02020603050405020304" pitchFamily="18" charset="0"/>
                            </a:rPr>
                            <a:t>/13:30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1999/2002-now</a:t>
                          </a:r>
                          <a:endParaRPr lang="zh-CN" altLang="en-US" sz="1600" dirty="0">
                            <a:latin typeface="Times New Roman" panose="02020603050405020304" pitchFamily="18" charset="0"/>
                            <a:cs typeface="Times New Roman" panose="02020603050405020304"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Aura</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710km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OMI</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114º(2600km)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3 bands </a:t>
                          </a:r>
                        </a:p>
                        <a:p>
                          <a:r>
                            <a:rPr lang="en-US" altLang="zh-CN" sz="1600" dirty="0" smtClean="0">
                              <a:latin typeface="Times New Roman" panose="02020603050405020304" pitchFamily="18" charset="0"/>
                              <a:cs typeface="Times New Roman" panose="02020603050405020304" pitchFamily="18" charset="0"/>
                            </a:rPr>
                            <a:t>0.27-0.5</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13:45</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2004-now</a:t>
                          </a:r>
                          <a:endParaRPr lang="zh-CN" altLang="en-US" sz="16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1600" dirty="0" err="1" smtClean="0">
                              <a:latin typeface="Times New Roman" panose="02020603050405020304" pitchFamily="18" charset="0"/>
                              <a:cs typeface="Times New Roman" panose="02020603050405020304" pitchFamily="18" charset="0"/>
                            </a:rPr>
                            <a:t>Metop</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817km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GOME-2</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1920km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4 main bands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0.24-0.79</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9:30</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2006-now</a:t>
                          </a:r>
                          <a:endParaRPr lang="zh-CN" altLang="en-US" sz="1600" dirty="0">
                            <a:latin typeface="Times New Roman" panose="02020603050405020304" pitchFamily="18" charset="0"/>
                            <a:cs typeface="Times New Roman" panose="02020603050405020304" pitchFamily="18" charset="0"/>
                          </a:endParaRPr>
                        </a:p>
                      </a:txBody>
                      <a:tcPr/>
                    </a:tc>
                  </a:tr>
                </a:tbl>
              </a:graphicData>
            </a:graphic>
          </p:graphicFrame>
        </mc:Choice>
        <mc:Fallback xmlns="">
          <p:graphicFrame>
            <p:nvGraphicFramePr>
              <p:cNvPr id="7" name="表格 6"/>
              <p:cNvGraphicFramePr>
                <a:graphicFrameLocks noGrp="1"/>
              </p:cNvGraphicFramePr>
              <p:nvPr>
                <p:extLst>
                  <p:ext uri="{D42A27DB-BD31-4B8C-83A1-F6EECF244321}">
                    <p14:modId xmlns:p14="http://schemas.microsoft.com/office/powerpoint/2010/main" val="3710694353"/>
                  </p:ext>
                </p:extLst>
              </p:nvPr>
            </p:nvGraphicFramePr>
            <p:xfrm>
              <a:off x="251520" y="1303601"/>
              <a:ext cx="8712968" cy="4785360"/>
            </p:xfrm>
            <a:graphic>
              <a:graphicData uri="http://schemas.openxmlformats.org/drawingml/2006/table">
                <a:tbl>
                  <a:tblPr firstRow="1" bandRow="1">
                    <a:tableStyleId>{5202B0CA-FC54-4496-8BCA-5EF66A818D29}</a:tableStyleId>
                  </a:tblPr>
                  <a:tblGrid>
                    <a:gridCol w="1080120"/>
                    <a:gridCol w="936104"/>
                    <a:gridCol w="1440160"/>
                    <a:gridCol w="1584176"/>
                    <a:gridCol w="1296145"/>
                    <a:gridCol w="1152127"/>
                    <a:gridCol w="1224136"/>
                  </a:tblGrid>
                  <a:tr h="822960">
                    <a:tc>
                      <a:txBody>
                        <a:bodyPr/>
                        <a:lstStyle/>
                        <a:p>
                          <a:pPr algn="ctr"/>
                          <a:r>
                            <a:rPr lang="en-US" altLang="zh-CN" sz="1600" dirty="0" smtClean="0">
                              <a:latin typeface="Times New Roman" panose="02020603050405020304" pitchFamily="18" charset="0"/>
                              <a:cs typeface="Times New Roman" panose="02020603050405020304" pitchFamily="18" charset="0"/>
                            </a:rPr>
                            <a:t>Satellite</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Orbit (Apogee)</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Sensor</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Swath width /FOV</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Wavelength</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Equatorial Crossing LST</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smtClean="0">
                              <a:latin typeface="Times New Roman" panose="02020603050405020304" pitchFamily="18" charset="0"/>
                              <a:cs typeface="Times New Roman" panose="02020603050405020304" pitchFamily="18" charset="0"/>
                            </a:rPr>
                            <a:t>Time</a:t>
                          </a:r>
                          <a:endParaRPr lang="zh-CN" altLang="en-US" sz="1600" dirty="0">
                            <a:latin typeface="Times New Roman" panose="02020603050405020304" pitchFamily="18" charset="0"/>
                            <a:cs typeface="Times New Roman" panose="02020603050405020304" pitchFamily="18" charset="0"/>
                          </a:endParaRPr>
                        </a:p>
                      </a:txBody>
                      <a:tcPr anchor="ctr"/>
                    </a:tc>
                  </a:tr>
                  <a:tr h="579120">
                    <a:tc>
                      <a:txBody>
                        <a:bodyPr/>
                        <a:lstStyle/>
                        <a:p>
                          <a:r>
                            <a:rPr lang="en-US" altLang="zh-CN" sz="1600" dirty="0" smtClean="0">
                              <a:latin typeface="Times New Roman" panose="02020603050405020304" pitchFamily="18" charset="0"/>
                              <a:cs typeface="Times New Roman" panose="02020603050405020304" pitchFamily="18" charset="0"/>
                            </a:rPr>
                            <a:t>Nimbus-7</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956km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TOMS</a:t>
                          </a:r>
                          <a:endParaRPr lang="zh-CN" altLang="en-US" sz="160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rotWithShape="1">
                          <a:blip r:embed="rId5"/>
                          <a:stretch>
                            <a:fillRect l="-218077" t="-145263" r="-231923" b="-597895"/>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6 bands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0.31-0.38</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10:45</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1964-1978</a:t>
                          </a:r>
                          <a:endParaRPr lang="zh-CN" altLang="en-US" sz="1600" dirty="0">
                            <a:latin typeface="Times New Roman" panose="02020603050405020304" pitchFamily="18" charset="0"/>
                            <a:cs typeface="Times New Roman" panose="02020603050405020304" pitchFamily="18" charset="0"/>
                          </a:endParaRPr>
                        </a:p>
                      </a:txBody>
                      <a:tcPr/>
                    </a:tc>
                  </a:tr>
                  <a:tr h="822960">
                    <a:tc>
                      <a:txBody>
                        <a:bodyPr/>
                        <a:lstStyle/>
                        <a:p>
                          <a:r>
                            <a:rPr lang="en-US" altLang="zh-CN" sz="1600" dirty="0" smtClean="0">
                              <a:latin typeface="Times New Roman" panose="02020603050405020304" pitchFamily="18" charset="0"/>
                              <a:cs typeface="Times New Roman" panose="02020603050405020304" pitchFamily="18" charset="0"/>
                            </a:rPr>
                            <a:t>NOAA -9/10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850</a:t>
                          </a:r>
                        </a:p>
                        <a:p>
                          <a:r>
                            <a:rPr lang="en-US" altLang="zh-CN" sz="1600" dirty="0" smtClean="0">
                              <a:latin typeface="Times New Roman" panose="02020603050405020304" pitchFamily="18" charset="0"/>
                              <a:cs typeface="Times New Roman" panose="02020603050405020304" pitchFamily="18" charset="0"/>
                            </a:rPr>
                            <a:t>/810km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ERBE</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Full Earth </a:t>
                          </a:r>
                          <a:r>
                            <a:rPr lang="en-US" altLang="zh-CN" sz="1600" dirty="0" smtClean="0">
                              <a:latin typeface="Times New Roman" panose="02020603050405020304" pitchFamily="18" charset="0"/>
                              <a:cs typeface="Times New Roman" panose="02020603050405020304" pitchFamily="18" charset="0"/>
                            </a:rPr>
                            <a:t>disk</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rPr>
                            <a:t>Limb to limb</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0.2-5</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p>
                        <a:p>
                          <a:r>
                            <a:rPr lang="en-US" altLang="zh-CN" sz="1600" dirty="0" smtClean="0">
                              <a:latin typeface="Times New Roman" panose="02020603050405020304" pitchFamily="18" charset="0"/>
                              <a:cs typeface="Times New Roman" panose="02020603050405020304" pitchFamily="18" charset="0"/>
                            </a:rPr>
                            <a:t>5-50</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p>
                        <a:p>
                          <a:r>
                            <a:rPr lang="en-US" altLang="zh-CN" sz="1600" dirty="0" smtClean="0">
                              <a:latin typeface="Times New Roman" panose="02020603050405020304" pitchFamily="18" charset="0"/>
                              <a:cs typeface="Times New Roman" panose="02020603050405020304" pitchFamily="18" charset="0"/>
                            </a:rPr>
                            <a:t>0.2-50</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7:30</a:t>
                          </a:r>
                        </a:p>
                        <a:p>
                          <a:r>
                            <a:rPr lang="en-US" altLang="zh-CN" sz="1600" dirty="0" smtClean="0">
                              <a:latin typeface="Times New Roman" panose="02020603050405020304" pitchFamily="18" charset="0"/>
                              <a:cs typeface="Times New Roman" panose="02020603050405020304" pitchFamily="18" charset="0"/>
                            </a:rPr>
                            <a:t>/15:30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1984/1986-1998/2001</a:t>
                          </a:r>
                          <a:endParaRPr lang="zh-CN" altLang="en-US" sz="1600" dirty="0">
                            <a:latin typeface="Times New Roman" panose="02020603050405020304" pitchFamily="18" charset="0"/>
                            <a:cs typeface="Times New Roman" panose="02020603050405020304" pitchFamily="18" charset="0"/>
                          </a:endParaRPr>
                        </a:p>
                      </a:txBody>
                      <a:tcPr/>
                    </a:tc>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ENVISAT</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790km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SCIAMACHY</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960km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8 bands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0.2-2.4</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10:00</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2002-2012</a:t>
                          </a:r>
                          <a:endParaRPr lang="zh-CN" altLang="en-US" sz="1600" dirty="0">
                            <a:latin typeface="Times New Roman" panose="02020603050405020304" pitchFamily="18" charset="0"/>
                            <a:cs typeface="Times New Roman" panose="02020603050405020304" pitchFamily="18" charset="0"/>
                          </a:endParaRPr>
                        </a:p>
                      </a:txBody>
                      <a:tcPr/>
                    </a:tc>
                  </a:tr>
                  <a:tr h="822960">
                    <a:tc>
                      <a:txBody>
                        <a:bodyPr/>
                        <a:lstStyle/>
                        <a:p>
                          <a:r>
                            <a:rPr lang="en-US" altLang="zh-CN" sz="1600" dirty="0" smtClean="0">
                              <a:latin typeface="Times New Roman" panose="02020603050405020304" pitchFamily="18" charset="0"/>
                              <a:cs typeface="Times New Roman" panose="02020603050405020304" pitchFamily="18" charset="0"/>
                            </a:rPr>
                            <a:t>Terra</a:t>
                          </a:r>
                        </a:p>
                        <a:p>
                          <a:r>
                            <a:rPr lang="en-US" altLang="zh-CN" sz="1600" dirty="0" smtClean="0">
                              <a:latin typeface="Times New Roman" panose="02020603050405020304" pitchFamily="18" charset="0"/>
                              <a:cs typeface="Times New Roman" panose="02020603050405020304" pitchFamily="18" charset="0"/>
                            </a:rPr>
                            <a:t>/Aqua</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710</a:t>
                          </a:r>
                        </a:p>
                        <a:p>
                          <a:r>
                            <a:rPr lang="en-US" altLang="zh-CN" sz="1600" dirty="0" smtClean="0">
                              <a:latin typeface="Times New Roman" panose="02020603050405020304" pitchFamily="18" charset="0"/>
                              <a:cs typeface="Times New Roman" panose="02020603050405020304" pitchFamily="18" charset="0"/>
                            </a:rPr>
                            <a:t>/703km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CERES</a:t>
                          </a:r>
                        </a:p>
                        <a:p>
                          <a:r>
                            <a:rPr lang="en-US" altLang="zh-CN" sz="1600" dirty="0" smtClean="0">
                              <a:latin typeface="Times New Roman" panose="02020603050405020304" pitchFamily="18" charset="0"/>
                              <a:cs typeface="Times New Roman" panose="02020603050405020304" pitchFamily="18" charset="0"/>
                            </a:rPr>
                            <a:t>(MODIS</a:t>
                          </a:r>
                        </a:p>
                        <a:p>
                          <a:r>
                            <a:rPr lang="en-US" altLang="zh-CN" sz="1600" dirty="0" smtClean="0">
                              <a:latin typeface="Times New Roman" panose="02020603050405020304" pitchFamily="18" charset="0"/>
                              <a:cs typeface="Times New Roman" panose="02020603050405020304" pitchFamily="18" charset="0"/>
                            </a:rPr>
                            <a:t>/VIRS)</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ea typeface="宋体"/>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78º</a:t>
                          </a:r>
                        </a:p>
                        <a:p>
                          <a:r>
                            <a:rPr lang="en-US" altLang="zh-CN" sz="1600" dirty="0" smtClean="0">
                              <a:latin typeface="Times New Roman" panose="02020603050405020304" pitchFamily="18" charset="0"/>
                              <a:cs typeface="Times New Roman" panose="02020603050405020304" pitchFamily="18" charset="0"/>
                            </a:rPr>
                            <a:t>(</a:t>
                          </a:r>
                          <a:r>
                            <a:rPr lang="en-US" altLang="zh-CN" sz="1600" dirty="0" smtClean="0">
                              <a:latin typeface="Times New Roman" panose="02020603050405020304" pitchFamily="18" charset="0"/>
                              <a:ea typeface="+mn-ea"/>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55º(2330km))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0.3-5</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p>
                        <a:p>
                          <a:r>
                            <a:rPr lang="en-US" altLang="zh-CN" sz="1600" dirty="0" smtClean="0">
                              <a:latin typeface="Times New Roman" panose="02020603050405020304" pitchFamily="18" charset="0"/>
                              <a:cs typeface="Times New Roman" panose="02020603050405020304" pitchFamily="18" charset="0"/>
                            </a:rPr>
                            <a:t>8-12</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p>
                        <a:p>
                          <a:r>
                            <a:rPr lang="en-US" altLang="zh-CN" sz="1600" dirty="0" smtClean="0">
                              <a:latin typeface="Times New Roman" panose="02020603050405020304" pitchFamily="18" charset="0"/>
                              <a:cs typeface="Times New Roman" panose="02020603050405020304" pitchFamily="18" charset="0"/>
                            </a:rPr>
                            <a:t>total</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10:30</a:t>
                          </a:r>
                        </a:p>
                        <a:p>
                          <a:r>
                            <a:rPr lang="en-US" altLang="zh-CN" sz="1600" dirty="0" smtClean="0">
                              <a:latin typeface="Times New Roman" panose="02020603050405020304" pitchFamily="18" charset="0"/>
                              <a:cs typeface="Times New Roman" panose="02020603050405020304" pitchFamily="18" charset="0"/>
                            </a:rPr>
                            <a:t>/13:30</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1999/2002-now</a:t>
                          </a:r>
                          <a:endParaRPr lang="zh-CN" altLang="en-US" sz="1600" dirty="0">
                            <a:latin typeface="Times New Roman" panose="02020603050405020304" pitchFamily="18" charset="0"/>
                            <a:cs typeface="Times New Roman" panose="02020603050405020304" pitchFamily="18" charset="0"/>
                          </a:endParaRPr>
                        </a:p>
                      </a:txBody>
                      <a:tcPr/>
                    </a:tc>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Aura</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710km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OMI</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114º(2600km)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3 bands </a:t>
                          </a:r>
                        </a:p>
                        <a:p>
                          <a:r>
                            <a:rPr lang="en-US" altLang="zh-CN" sz="1600" dirty="0" smtClean="0">
                              <a:latin typeface="Times New Roman" panose="02020603050405020304" pitchFamily="18" charset="0"/>
                              <a:cs typeface="Times New Roman" panose="02020603050405020304" pitchFamily="18" charset="0"/>
                            </a:rPr>
                            <a:t>0.27-0.5</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13:45</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2004-now</a:t>
                          </a:r>
                          <a:endParaRPr lang="zh-CN" altLang="en-US" sz="1600" dirty="0">
                            <a:latin typeface="Times New Roman" panose="02020603050405020304" pitchFamily="18" charset="0"/>
                            <a:cs typeface="Times New Roman" panose="02020603050405020304" pitchFamily="18" charset="0"/>
                          </a:endParaRPr>
                        </a:p>
                      </a:txBody>
                      <a:tcPr/>
                    </a:tc>
                  </a:tr>
                  <a:tr h="579120">
                    <a:tc>
                      <a:txBody>
                        <a:bodyPr/>
                        <a:lstStyle/>
                        <a:p>
                          <a:r>
                            <a:rPr lang="en-US" altLang="zh-CN" sz="1600" dirty="0" err="1" smtClean="0">
                              <a:latin typeface="Times New Roman" panose="02020603050405020304" pitchFamily="18" charset="0"/>
                              <a:cs typeface="Times New Roman" panose="02020603050405020304" pitchFamily="18" charset="0"/>
                            </a:rPr>
                            <a:t>Metop</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817km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GOME-2</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1920km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4 main bands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0.24-0.79</a:t>
                          </a:r>
                          <a:r>
                            <a:rPr lang="el-GR" altLang="zh-CN" sz="1600" dirty="0" smtClean="0">
                              <a:latin typeface="Times New Roman" panose="02020603050405020304" pitchFamily="18" charset="0"/>
                              <a:cs typeface="Times New Roman" panose="02020603050405020304" pitchFamily="18" charset="0"/>
                            </a:rPr>
                            <a:t>μ</a:t>
                          </a:r>
                          <a:r>
                            <a:rPr lang="en-US" altLang="zh-CN" sz="1600" dirty="0" smtClean="0">
                              <a:latin typeface="Times New Roman" panose="02020603050405020304" pitchFamily="18" charset="0"/>
                              <a:cs typeface="Times New Roman" panose="02020603050405020304" pitchFamily="18" charset="0"/>
                            </a:rPr>
                            <a:t>m</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cs typeface="Times New Roman" panose="02020603050405020304" pitchFamily="18" charset="0"/>
                            </a:rPr>
                            <a:t>9:30</a:t>
                          </a:r>
                          <a:endParaRPr lang="zh-CN" altLang="en-US" sz="1600" dirty="0" smtClean="0">
                            <a:latin typeface="Times New Roman" panose="02020603050405020304" pitchFamily="18" charset="0"/>
                            <a:cs typeface="Times New Roman" panose="02020603050405020304" pitchFamily="18" charset="0"/>
                          </a:endParaRPr>
                        </a:p>
                      </a:txBody>
                      <a:tcPr/>
                    </a:tc>
                    <a:tc>
                      <a:txBody>
                        <a:bodyPr/>
                        <a:lstStyle/>
                        <a:p>
                          <a:r>
                            <a:rPr lang="en-US" altLang="zh-CN" sz="1600" dirty="0" smtClean="0">
                              <a:latin typeface="Times New Roman" panose="02020603050405020304" pitchFamily="18" charset="0"/>
                              <a:cs typeface="Times New Roman" panose="02020603050405020304" pitchFamily="18" charset="0"/>
                            </a:rPr>
                            <a:t>2006-now</a:t>
                          </a:r>
                          <a:endParaRPr lang="zh-CN" altLang="en-US" sz="1600" dirty="0">
                            <a:latin typeface="Times New Roman" panose="02020603050405020304" pitchFamily="18" charset="0"/>
                            <a:cs typeface="Times New Roman" panose="02020603050405020304" pitchFamily="18" charset="0"/>
                          </a:endParaRPr>
                        </a:p>
                      </a:txBody>
                      <a:tcPr/>
                    </a:tc>
                  </a:tr>
                </a:tbl>
              </a:graphicData>
            </a:graphic>
          </p:graphicFrame>
        </mc:Fallback>
      </mc:AlternateContent>
      <p:sp>
        <p:nvSpPr>
          <p:cNvPr id="8" name="TextBox 7"/>
          <p:cNvSpPr txBox="1"/>
          <p:nvPr/>
        </p:nvSpPr>
        <p:spPr>
          <a:xfrm>
            <a:off x="301501" y="6279703"/>
            <a:ext cx="6228052" cy="461665"/>
          </a:xfrm>
          <a:prstGeom prst="rect">
            <a:avLst/>
          </a:prstGeom>
          <a:noFill/>
        </p:spPr>
        <p:txBody>
          <a:bodyPr wrap="none" rtlCol="0">
            <a:spAutoFit/>
          </a:bodyPr>
          <a:lstStyle/>
          <a:p>
            <a:r>
              <a:rPr lang="en-US" altLang="zh-CN" sz="2400" b="1" dirty="0" smtClean="0">
                <a:latin typeface="Times New Roman" panose="02020603050405020304" pitchFamily="18" charset="0"/>
                <a:cs typeface="Times New Roman" panose="02020603050405020304" pitchFamily="18" charset="0"/>
              </a:rPr>
              <a:t>The results become stable at around 0.3</a:t>
            </a:r>
            <a:r>
              <a:rPr lang="en-US" altLang="zh-CN" sz="2400" b="1" dirty="0" smtClean="0">
                <a:latin typeface="宋体"/>
                <a:ea typeface="宋体"/>
                <a:cs typeface="Times New Roman" panose="02020603050405020304" pitchFamily="18" charset="0"/>
              </a:rPr>
              <a:t>±</a:t>
            </a:r>
            <a:r>
              <a:rPr lang="en-US" altLang="zh-CN" sz="2400" b="1" dirty="0" smtClean="0">
                <a:latin typeface="Times New Roman" panose="02020603050405020304" pitchFamily="18" charset="0"/>
                <a:cs typeface="Times New Roman" panose="02020603050405020304" pitchFamily="18" charset="0"/>
              </a:rPr>
              <a:t>0.02</a:t>
            </a:r>
            <a:endParaRPr lang="zh-CN" altLang="en-US"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44386" y="6021288"/>
            <a:ext cx="8352928" cy="338554"/>
          </a:xfrm>
          <a:prstGeom prst="rect">
            <a:avLst/>
          </a:prstGeom>
          <a:noFill/>
        </p:spPr>
        <p:txBody>
          <a:bodyPr wrap="square" rtlCol="0">
            <a:spAutoFit/>
          </a:bodyPr>
          <a:lstStyle/>
          <a:p>
            <a:r>
              <a:rPr lang="en-US" altLang="zh-CN" sz="1600" dirty="0" smtClean="0">
                <a:latin typeface="Times New Roman" panose="02020603050405020304" pitchFamily="18" charset="0"/>
                <a:cs typeface="Times New Roman" panose="02020603050405020304" pitchFamily="18" charset="0"/>
              </a:rPr>
              <a:t>* This table only list some of the satellites and sensors being used for Earth Reflectivity</a:t>
            </a:r>
            <a:endParaRPr lang="zh-CN" altLang="en-US" sz="1600" dirty="0">
              <a:latin typeface="Times New Roman" panose="02020603050405020304" pitchFamily="18" charset="0"/>
              <a:cs typeface="Times New Roman" panose="02020603050405020304" pitchFamily="18" charset="0"/>
            </a:endParaRPr>
          </a:p>
        </p:txBody>
      </p:sp>
      <p:sp>
        <p:nvSpPr>
          <p:cNvPr id="11" name="矩形 10"/>
          <p:cNvSpPr/>
          <p:nvPr/>
        </p:nvSpPr>
        <p:spPr>
          <a:xfrm>
            <a:off x="1259632" y="1268760"/>
            <a:ext cx="1008112" cy="4824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292046" y="2132856"/>
            <a:ext cx="5472608" cy="1754326"/>
          </a:xfrm>
          <a:prstGeom prst="rect">
            <a:avLst/>
          </a:prstGeom>
          <a:solidFill>
            <a:schemeClr val="accent6">
              <a:lumMod val="40000"/>
              <a:lumOff val="60000"/>
            </a:schemeClr>
          </a:solidFill>
        </p:spPr>
        <p:txBody>
          <a:bodyPr wrap="square" rtlCol="0">
            <a:spAutoFit/>
          </a:bodyPr>
          <a:lstStyle/>
          <a:p>
            <a:r>
              <a:rPr lang="en-US" altLang="zh-CN" sz="3600" b="1" dirty="0" smtClean="0">
                <a:latin typeface="Times New Roman" panose="02020603050405020304" pitchFamily="18" charset="0"/>
                <a:cs typeface="Times New Roman" panose="02020603050405020304" pitchFamily="18" charset="0"/>
              </a:rPr>
              <a:t>All these Earth reflectivity estimates came from low orbit observations.</a:t>
            </a:r>
          </a:p>
        </p:txBody>
      </p:sp>
      <p:sp>
        <p:nvSpPr>
          <p:cNvPr id="10" name="矩形 9"/>
          <p:cNvSpPr/>
          <p:nvPr/>
        </p:nvSpPr>
        <p:spPr>
          <a:xfrm>
            <a:off x="6588224" y="1268760"/>
            <a:ext cx="1224136" cy="4824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83568" y="4293096"/>
            <a:ext cx="5896963" cy="1200329"/>
          </a:xfrm>
          <a:prstGeom prst="rect">
            <a:avLst/>
          </a:prstGeom>
          <a:solidFill>
            <a:schemeClr val="accent6">
              <a:lumMod val="40000"/>
              <a:lumOff val="60000"/>
            </a:schemeClr>
          </a:solidFill>
        </p:spPr>
        <p:txBody>
          <a:bodyPr wrap="square" rtlCol="0">
            <a:spAutoFit/>
          </a:bodyPr>
          <a:lstStyle/>
          <a:p>
            <a:r>
              <a:rPr lang="en-US" altLang="zh-CN" sz="3600" b="1" dirty="0" smtClean="0">
                <a:latin typeface="Times New Roman" panose="02020603050405020304" pitchFamily="18" charset="0"/>
                <a:cs typeface="Times New Roman" panose="02020603050405020304" pitchFamily="18" charset="0"/>
              </a:rPr>
              <a:t>Satellites observe part of the Earth at a specific time.</a:t>
            </a:r>
          </a:p>
        </p:txBody>
      </p:sp>
      <p:sp>
        <p:nvSpPr>
          <p:cNvPr id="13" name="灯片编号占位符 12"/>
          <p:cNvSpPr>
            <a:spLocks noGrp="1"/>
          </p:cNvSpPr>
          <p:nvPr>
            <p:ph type="sldNum" sz="quarter" idx="12"/>
          </p:nvPr>
        </p:nvSpPr>
        <p:spPr/>
        <p:txBody>
          <a:bodyPr/>
          <a:lstStyle/>
          <a:p>
            <a:fld id="{E8D6F5A5-47F1-4326-A83C-23441F1A4556}" type="slidenum">
              <a:rPr lang="zh-CN" altLang="en-US" smtClean="0"/>
              <a:t>5</a:t>
            </a:fld>
            <a:endParaRPr lang="zh-CN" altLang="en-US" dirty="0"/>
          </a:p>
        </p:txBody>
      </p:sp>
    </p:spTree>
    <p:extLst>
      <p:ext uri="{BB962C8B-B14F-4D97-AF65-F5344CB8AC3E}">
        <p14:creationId xmlns:p14="http://schemas.microsoft.com/office/powerpoint/2010/main" val="3491007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4"/>
                                        </p:tgtEl>
                                      </p:cBhvr>
                                    </p:animEffect>
                                    <p:anim calcmode="lin" valueType="num">
                                      <p:cBhvr>
                                        <p:cTn id="19" dur="1000"/>
                                        <p:tgtEl>
                                          <p:spTgt spid="14"/>
                                        </p:tgtEl>
                                        <p:attrNameLst>
                                          <p:attrName>ppt_x</p:attrName>
                                        </p:attrNameLst>
                                      </p:cBhvr>
                                      <p:tavLst>
                                        <p:tav tm="0">
                                          <p:val>
                                            <p:strVal val="ppt_x"/>
                                          </p:val>
                                        </p:tav>
                                        <p:tav tm="100000">
                                          <p:val>
                                            <p:strVal val="ppt_x"/>
                                          </p:val>
                                        </p:tav>
                                      </p:tavLst>
                                    </p:anim>
                                    <p:anim calcmode="lin" valueType="num">
                                      <p:cBhvr>
                                        <p:cTn id="20" dur="1000"/>
                                        <p:tgtEl>
                                          <p:spTgt spid="14"/>
                                        </p:tgtEl>
                                        <p:attrNameLst>
                                          <p:attrName>ppt_y</p:attrName>
                                        </p:attrNameLst>
                                      </p:cBhvr>
                                      <p:tavLst>
                                        <p:tav tm="0">
                                          <p:val>
                                            <p:strVal val="ppt_y"/>
                                          </p:val>
                                        </p:tav>
                                        <p:tav tm="100000">
                                          <p:val>
                                            <p:strVal val="ppt_y+.1"/>
                                          </p:val>
                                        </p:tav>
                                      </p:tavLst>
                                    </p:anim>
                                    <p:set>
                                      <p:cBhvr>
                                        <p:cTn id="21" dur="1" fill="hold">
                                          <p:stCondLst>
                                            <p:cond delay="9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0"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17997"/>
            <a:ext cx="5121915"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Terra/Aqua and GOES</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6" name="TextBox 5"/>
          <p:cNvSpPr txBox="1"/>
          <p:nvPr/>
        </p:nvSpPr>
        <p:spPr>
          <a:xfrm>
            <a:off x="379515" y="980728"/>
            <a:ext cx="4995855" cy="523220"/>
          </a:xfrm>
          <a:prstGeom prst="rect">
            <a:avLst/>
          </a:prstGeom>
          <a:noFill/>
        </p:spPr>
        <p:txBody>
          <a:bodyPr wrap="none" rtlCol="0">
            <a:spAutoFit/>
          </a:bodyPr>
          <a:lstStyle/>
          <a:p>
            <a:pPr marL="457200" indent="-457200">
              <a:buFont typeface="Wingdings" panose="05000000000000000000" pitchFamily="2" charset="2"/>
              <a:buChar char="Ø"/>
            </a:pPr>
            <a:r>
              <a:rPr lang="en-US" altLang="zh-CN" sz="2800" dirty="0" smtClean="0">
                <a:latin typeface="Times New Roman" panose="02020603050405020304" pitchFamily="18" charset="0"/>
                <a:cs typeface="Times New Roman" panose="02020603050405020304" pitchFamily="18" charset="0"/>
              </a:rPr>
              <a:t>Terra/Aqua satellite – MODIS</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113651" y="1453426"/>
            <a:ext cx="3472064" cy="30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827584" y="4224077"/>
            <a:ext cx="934981" cy="276999"/>
          </a:xfrm>
          <a:prstGeom prst="rect">
            <a:avLst/>
          </a:prstGeom>
        </p:spPr>
        <p:txBody>
          <a:bodyPr wrap="square">
            <a:spAutoFit/>
          </a:bodyPr>
          <a:lstStyle/>
          <a:p>
            <a:r>
              <a:rPr lang="en-US" altLang="zh-CN" sz="1200" dirty="0" smtClean="0"/>
              <a:t>(King, 2007)</a:t>
            </a:r>
            <a:endParaRPr lang="zh-CN" altLang="en-US" sz="1200" dirty="0"/>
          </a:p>
        </p:txBody>
      </p:sp>
      <p:sp>
        <p:nvSpPr>
          <p:cNvPr id="8" name="TextBox 7"/>
          <p:cNvSpPr txBox="1"/>
          <p:nvPr/>
        </p:nvSpPr>
        <p:spPr>
          <a:xfrm>
            <a:off x="1295075" y="1503948"/>
            <a:ext cx="740587"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Terra</a:t>
            </a:r>
            <a:endParaRPr lang="zh-CN" altLang="en-US" b="1" dirty="0">
              <a:latin typeface="Times New Roman" panose="02020603050405020304" pitchFamily="18" charset="0"/>
              <a:cs typeface="Times New Roman" panose="02020603050405020304" pitchFamily="18" charset="0"/>
            </a:endParaRPr>
          </a:p>
        </p:txBody>
      </p:sp>
      <p:pic>
        <p:nvPicPr>
          <p:cNvPr id="10" name="Picture 5" descr="AQUA2.png"/>
          <p:cNvPicPr>
            <a:picLocks noChangeAspect="1"/>
          </p:cNvPicPr>
          <p:nvPr/>
        </p:nvPicPr>
        <p:blipFill rotWithShape="1">
          <a:blip r:embed="rId6" cstate="print">
            <a:extLst>
              <a:ext uri="{28A0092B-C50C-407E-A947-70E740481C1C}">
                <a14:useLocalDpi xmlns:a14="http://schemas.microsoft.com/office/drawing/2010/main" val="0"/>
              </a:ext>
            </a:extLst>
          </a:blip>
          <a:srcRect t="6755"/>
          <a:stretch/>
        </p:blipFill>
        <p:spPr>
          <a:xfrm>
            <a:off x="5722163" y="1551381"/>
            <a:ext cx="2166873" cy="2549005"/>
          </a:xfrm>
          <a:prstGeom prst="rect">
            <a:avLst/>
          </a:prstGeom>
        </p:spPr>
      </p:pic>
      <p:sp>
        <p:nvSpPr>
          <p:cNvPr id="11" name="矩形 10"/>
          <p:cNvSpPr/>
          <p:nvPr/>
        </p:nvSpPr>
        <p:spPr>
          <a:xfrm>
            <a:off x="2985859" y="2708920"/>
            <a:ext cx="72008" cy="720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a:stCxn id="11" idx="0"/>
          </p:cNvCxnSpPr>
          <p:nvPr/>
        </p:nvCxnSpPr>
        <p:spPr>
          <a:xfrm flipV="1">
            <a:off x="3021863" y="1551381"/>
            <a:ext cx="2556284" cy="11575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11" idx="2"/>
          </p:cNvCxnSpPr>
          <p:nvPr/>
        </p:nvCxnSpPr>
        <p:spPr>
          <a:xfrm>
            <a:off x="3021863" y="2780928"/>
            <a:ext cx="2556284" cy="13194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6154211" y="3356992"/>
            <a:ext cx="297379" cy="21602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a:off x="6805599" y="2996952"/>
            <a:ext cx="284716" cy="16371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95539" y="3059109"/>
            <a:ext cx="950901" cy="369332"/>
          </a:xfrm>
          <a:prstGeom prst="rect">
            <a:avLst/>
          </a:prstGeom>
          <a:noFill/>
        </p:spPr>
        <p:txBody>
          <a:bodyPr wrap="none" rtlCol="0">
            <a:spAutoFit/>
          </a:bodyPr>
          <a:lstStyle/>
          <a:p>
            <a:r>
              <a:rPr lang="en-US" altLang="zh-CN" b="1" dirty="0" smtClean="0">
                <a:solidFill>
                  <a:schemeClr val="bg1"/>
                </a:solidFill>
              </a:rPr>
              <a:t>2330km</a:t>
            </a:r>
            <a:endParaRPr lang="zh-CN" altLang="en-US" b="1" dirty="0">
              <a:solidFill>
                <a:schemeClr val="bg1"/>
              </a:solidFill>
            </a:endParaRPr>
          </a:p>
        </p:txBody>
      </p:sp>
      <p:sp>
        <p:nvSpPr>
          <p:cNvPr id="27" name="TextBox 26"/>
          <p:cNvSpPr txBox="1"/>
          <p:nvPr/>
        </p:nvSpPr>
        <p:spPr>
          <a:xfrm>
            <a:off x="379515" y="4581128"/>
            <a:ext cx="3745962" cy="523220"/>
          </a:xfrm>
          <a:prstGeom prst="rect">
            <a:avLst/>
          </a:prstGeom>
          <a:noFill/>
        </p:spPr>
        <p:txBody>
          <a:bodyPr wrap="none" rtlCol="0">
            <a:spAutoFit/>
          </a:bodyPr>
          <a:lstStyle/>
          <a:p>
            <a:pPr marL="457200" indent="-457200">
              <a:buFont typeface="Wingdings" panose="05000000000000000000" pitchFamily="2" charset="2"/>
              <a:buChar char="Ø"/>
            </a:pPr>
            <a:r>
              <a:rPr lang="en-US" altLang="zh-CN" sz="2800" dirty="0" smtClean="0">
                <a:latin typeface="Times New Roman" panose="02020603050405020304" pitchFamily="18" charset="0"/>
                <a:cs typeface="Times New Roman" panose="02020603050405020304" pitchFamily="18" charset="0"/>
              </a:rPr>
              <a:t>GOES satellite – ABI</a:t>
            </a:r>
          </a:p>
        </p:txBody>
      </p:sp>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467" y="5104348"/>
            <a:ext cx="5259173" cy="1788119"/>
          </a:xfrm>
          <a:prstGeom prst="rect">
            <a:avLst/>
          </a:prstGeom>
        </p:spPr>
      </p:pic>
      <p:sp>
        <p:nvSpPr>
          <p:cNvPr id="30" name="TextBox 29"/>
          <p:cNvSpPr txBox="1"/>
          <p:nvPr/>
        </p:nvSpPr>
        <p:spPr>
          <a:xfrm>
            <a:off x="6660233" y="4993141"/>
            <a:ext cx="2304256" cy="1200329"/>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GOES-E: 75ºW</a:t>
            </a:r>
          </a:p>
          <a:p>
            <a:r>
              <a:rPr lang="en-US" altLang="zh-CN" dirty="0" smtClean="0">
                <a:latin typeface="Times New Roman" panose="02020603050405020304" pitchFamily="18" charset="0"/>
                <a:cs typeface="Times New Roman" panose="02020603050405020304" pitchFamily="18" charset="0"/>
              </a:rPr>
              <a:t>Full disk: Hemispheric coverage </a:t>
            </a:r>
            <a:r>
              <a:rPr lang="en-US" altLang="zh-CN" dirty="0">
                <a:latin typeface="Times New Roman" panose="02020603050405020304" pitchFamily="18" charset="0"/>
                <a:cs typeface="Times New Roman" panose="02020603050405020304" pitchFamily="18" charset="0"/>
              </a:rPr>
              <a:t>of </a:t>
            </a:r>
            <a:r>
              <a:rPr lang="en-US" altLang="zh-CN" dirty="0" smtClean="0">
                <a:latin typeface="Times New Roman" panose="02020603050405020304" pitchFamily="18" charset="0"/>
                <a:cs typeface="Times New Roman" panose="02020603050405020304" pitchFamily="18" charset="0"/>
              </a:rPr>
              <a:t>83</a:t>
            </a:r>
            <a:r>
              <a:rPr lang="en-US" altLang="zh-CN" dirty="0" smtClean="0">
                <a:latin typeface="Times New Roman" panose="02020603050405020304" pitchFamily="18" charset="0"/>
                <a:ea typeface="宋体"/>
                <a:cs typeface="Times New Roman" panose="02020603050405020304" pitchFamily="18" charset="0"/>
              </a:rPr>
              <a:t>º </a:t>
            </a:r>
            <a:r>
              <a:rPr lang="en-US" altLang="zh-CN" dirty="0" smtClean="0">
                <a:latin typeface="Times New Roman" panose="02020603050405020304" pitchFamily="18" charset="0"/>
                <a:cs typeface="Times New Roman" panose="02020603050405020304" pitchFamily="18" charset="0"/>
              </a:rPr>
              <a:t>local </a:t>
            </a:r>
            <a:r>
              <a:rPr lang="en-US" altLang="zh-CN" dirty="0">
                <a:latin typeface="Times New Roman" panose="02020603050405020304" pitchFamily="18" charset="0"/>
                <a:cs typeface="Times New Roman" panose="02020603050405020304" pitchFamily="18" charset="0"/>
              </a:rPr>
              <a:t>zenith angle</a:t>
            </a:r>
            <a:endParaRPr lang="zh-CN" altLang="en-US" dirty="0">
              <a:latin typeface="Times New Roman" panose="02020603050405020304" pitchFamily="18" charset="0"/>
              <a:cs typeface="Times New Roman" panose="02020603050405020304" pitchFamily="18" charset="0"/>
            </a:endParaRPr>
          </a:p>
        </p:txBody>
      </p:sp>
      <p:sp>
        <p:nvSpPr>
          <p:cNvPr id="12" name="灯片编号占位符 11"/>
          <p:cNvSpPr>
            <a:spLocks noGrp="1"/>
          </p:cNvSpPr>
          <p:nvPr>
            <p:ph type="sldNum" sz="quarter" idx="12"/>
          </p:nvPr>
        </p:nvSpPr>
        <p:spPr/>
        <p:txBody>
          <a:bodyPr/>
          <a:lstStyle/>
          <a:p>
            <a:fld id="{E8D6F5A5-47F1-4326-A83C-23441F1A4556}" type="slidenum">
              <a:rPr lang="zh-CN" altLang="en-US" smtClean="0"/>
              <a:t>6</a:t>
            </a:fld>
            <a:endParaRPr lang="zh-CN" altLang="en-US"/>
          </a:p>
        </p:txBody>
      </p:sp>
    </p:spTree>
    <p:extLst>
      <p:ext uri="{BB962C8B-B14F-4D97-AF65-F5344CB8AC3E}">
        <p14:creationId xmlns:p14="http://schemas.microsoft.com/office/powerpoint/2010/main" val="23096644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17997"/>
            <a:ext cx="3365600"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DSCOVR</a:t>
            </a:r>
            <a:r>
              <a:rPr lang="en-US" altLang="zh-CN" sz="3600"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EPIC</a:t>
            </a:r>
            <a:endParaRPr lang="zh-CN" altLang="en-US" sz="3600" dirty="0">
              <a:latin typeface="Segoe UI Black" panose="020B0A02040204020203" pitchFamily="34" charset="0"/>
              <a:cs typeface="Segoe UI Black" panose="020B0A02040204020203" pitchFamily="34" charset="0"/>
            </a:endParaRPr>
          </a:p>
        </p:txBody>
      </p:sp>
      <p:grpSp>
        <p:nvGrpSpPr>
          <p:cNvPr id="3" name="组合 2"/>
          <p:cNvGrpSpPr/>
          <p:nvPr/>
        </p:nvGrpSpPr>
        <p:grpSpPr>
          <a:xfrm>
            <a:off x="251520" y="13567"/>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70039" y="1028405"/>
            <a:ext cx="4025796" cy="22645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99992" y="964329"/>
            <a:ext cx="4536504" cy="2585323"/>
          </a:xfrm>
          <a:prstGeom prst="rect">
            <a:avLst/>
          </a:prstGeom>
          <a:noFill/>
        </p:spPr>
        <p:txBody>
          <a:bodyPr wrap="square" rtlCol="0">
            <a:spAutoFit/>
          </a:bodyPr>
          <a:lstStyle/>
          <a:p>
            <a:pPr marL="285750" indent="-285750" algn="just">
              <a:buFont typeface="Wingdings" panose="05000000000000000000" pitchFamily="2" charset="2"/>
              <a:buChar char="ü"/>
            </a:pPr>
            <a:r>
              <a:rPr lang="en-US" altLang="zh-CN" dirty="0" smtClean="0">
                <a:latin typeface="Times New Roman" panose="02020603050405020304" pitchFamily="18" charset="0"/>
                <a:cs typeface="Times New Roman" panose="02020603050405020304" pitchFamily="18" charset="0"/>
              </a:rPr>
              <a:t>The DSCOVR satellite is 1 million miles from Earth.</a:t>
            </a:r>
            <a:endParaRPr lang="en-US" altLang="zh-CN" strike="sngStrike"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zh-CN" dirty="0" smtClean="0">
                <a:latin typeface="Times New Roman" panose="02020603050405020304" pitchFamily="18" charset="0"/>
                <a:cs typeface="Times New Roman" panose="02020603050405020304" pitchFamily="18" charset="0"/>
              </a:rPr>
              <a:t>For </a:t>
            </a:r>
            <a:r>
              <a:rPr lang="en-US" altLang="zh-CN" dirty="0">
                <a:latin typeface="Times New Roman" panose="02020603050405020304" pitchFamily="18" charset="0"/>
                <a:cs typeface="Times New Roman" panose="02020603050405020304" pitchFamily="18" charset="0"/>
              </a:rPr>
              <a:t>the first time</a:t>
            </a:r>
            <a:r>
              <a:rPr lang="en-US" altLang="zh-CN" dirty="0" smtClean="0">
                <a:latin typeface="Times New Roman" panose="02020603050405020304" pitchFamily="18" charset="0"/>
                <a:cs typeface="Times New Roman" panose="02020603050405020304" pitchFamily="18" charset="0"/>
              </a:rPr>
              <a:t>, EPIC collects </a:t>
            </a:r>
            <a:r>
              <a:rPr lang="en-US" altLang="zh-CN" b="1" i="1" dirty="0">
                <a:solidFill>
                  <a:srgbClr val="FF0000"/>
                </a:solidFill>
                <a:latin typeface="Times New Roman" panose="02020603050405020304" pitchFamily="18" charset="0"/>
                <a:cs typeface="Times New Roman" panose="02020603050405020304" pitchFamily="18" charset="0"/>
              </a:rPr>
              <a:t>simultaneously</a:t>
            </a:r>
            <a:r>
              <a:rPr lang="en-US" altLang="zh-CN" dirty="0">
                <a:latin typeface="Times New Roman" panose="02020603050405020304" pitchFamily="18" charset="0"/>
                <a:cs typeface="Times New Roman" panose="02020603050405020304" pitchFamily="18" charset="0"/>
              </a:rPr>
              <a:t> radiance data of </a:t>
            </a:r>
            <a:r>
              <a:rPr lang="en-US" altLang="zh-CN" b="1" i="1" dirty="0">
                <a:solidFill>
                  <a:srgbClr val="FF0000"/>
                </a:solidFill>
                <a:latin typeface="Times New Roman" panose="02020603050405020304" pitchFamily="18" charset="0"/>
                <a:cs typeface="Times New Roman" panose="02020603050405020304" pitchFamily="18" charset="0"/>
              </a:rPr>
              <a:t>the entire sunlit earth </a:t>
            </a:r>
            <a:r>
              <a:rPr lang="en-US" altLang="zh-CN" dirty="0" smtClean="0">
                <a:latin typeface="Times New Roman" panose="02020603050405020304" pitchFamily="18" charset="0"/>
                <a:cs typeface="Times New Roman" panose="02020603050405020304" pitchFamily="18" charset="0"/>
              </a:rPr>
              <a:t>every </a:t>
            </a:r>
            <a:r>
              <a:rPr lang="en-US" altLang="zh-CN" dirty="0">
                <a:latin typeface="Times New Roman" panose="02020603050405020304" pitchFamily="18" charset="0"/>
                <a:cs typeface="Times New Roman" panose="02020603050405020304" pitchFamily="18" charset="0"/>
              </a:rPr>
              <a:t>65 to 110 min. </a:t>
            </a:r>
            <a:endParaRPr lang="en-US" altLang="zh-CN"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zh-CN" dirty="0" smtClean="0">
                <a:latin typeface="Times New Roman" panose="02020603050405020304" pitchFamily="18" charset="0"/>
                <a:cs typeface="Times New Roman" panose="02020603050405020304" pitchFamily="18" charset="0"/>
              </a:rPr>
              <a:t>It </a:t>
            </a:r>
            <a:r>
              <a:rPr lang="en-US" altLang="zh-CN" dirty="0">
                <a:latin typeface="Times New Roman" panose="02020603050405020304" pitchFamily="18" charset="0"/>
                <a:cs typeface="Times New Roman" panose="02020603050405020304" pitchFamily="18" charset="0"/>
              </a:rPr>
              <a:t>provides reflectivity images in </a:t>
            </a:r>
            <a:r>
              <a:rPr lang="en-US" altLang="zh-CN" b="1" i="1" dirty="0">
                <a:solidFill>
                  <a:srgbClr val="FF0000"/>
                </a:solidFill>
                <a:latin typeface="Times New Roman" panose="02020603050405020304" pitchFamily="18" charset="0"/>
                <a:cs typeface="Times New Roman" panose="02020603050405020304" pitchFamily="18" charset="0"/>
              </a:rPr>
              <a:t>backscattering direction </a:t>
            </a:r>
            <a:r>
              <a:rPr lang="en-US" altLang="zh-CN" dirty="0">
                <a:latin typeface="Times New Roman" panose="02020603050405020304" pitchFamily="18" charset="0"/>
                <a:cs typeface="Times New Roman" panose="02020603050405020304" pitchFamily="18" charset="0"/>
              </a:rPr>
              <a:t>with the scattering angle between </a:t>
            </a:r>
            <a:r>
              <a:rPr lang="en-US" altLang="zh-CN" dirty="0" smtClean="0">
                <a:latin typeface="Times New Roman" panose="02020603050405020304" pitchFamily="18" charset="0"/>
                <a:cs typeface="Times New Roman" panose="02020603050405020304" pitchFamily="18" charset="0"/>
              </a:rPr>
              <a:t>168</a:t>
            </a:r>
            <a:r>
              <a:rPr lang="en-US" altLang="zh-CN" dirty="0" smtClean="0">
                <a:latin typeface="Times New Roman" panose="02020603050405020304" pitchFamily="18" charset="0"/>
                <a:ea typeface="宋体"/>
                <a:cs typeface="Times New Roman" panose="02020603050405020304" pitchFamily="18" charset="0"/>
              </a:rPr>
              <a:t>º</a:t>
            </a: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 </a:t>
            </a:r>
            <a:r>
              <a:rPr lang="en-US" altLang="zh-CN" dirty="0" smtClean="0">
                <a:latin typeface="Times New Roman" panose="02020603050405020304" pitchFamily="18" charset="0"/>
                <a:cs typeface="Times New Roman" panose="02020603050405020304" pitchFamily="18" charset="0"/>
              </a:rPr>
              <a:t>176</a:t>
            </a:r>
            <a:r>
              <a:rPr lang="en-US" altLang="zh-CN" dirty="0">
                <a:latin typeface="Times New Roman" panose="02020603050405020304" pitchFamily="18" charset="0"/>
                <a:cs typeface="Times New Roman" panose="02020603050405020304" pitchFamily="18" charset="0"/>
              </a:rPr>
              <a:t>º</a:t>
            </a:r>
            <a:r>
              <a:rPr lang="en-US" altLang="zh-CN"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 10 narrow spectral bands </a:t>
            </a:r>
            <a:r>
              <a:rPr lang="en-US" altLang="zh-CN" dirty="0" smtClean="0">
                <a:latin typeface="Times New Roman" panose="02020603050405020304" pitchFamily="18" charset="0"/>
                <a:cs typeface="Times New Roman" panose="02020603050405020304" pitchFamily="18" charset="0"/>
              </a:rPr>
              <a:t>(317nm~779nm).</a:t>
            </a:r>
            <a:endParaRPr lang="zh-CN" altLang="en-US"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039" y="3482171"/>
            <a:ext cx="3077825" cy="3077825"/>
          </a:xfrm>
          <a:prstGeom prst="rect">
            <a:avLst/>
          </a:prstGeom>
        </p:spPr>
      </p:pic>
      <p:sp>
        <p:nvSpPr>
          <p:cNvPr id="7" name="TextBox 6"/>
          <p:cNvSpPr txBox="1"/>
          <p:nvPr/>
        </p:nvSpPr>
        <p:spPr>
          <a:xfrm>
            <a:off x="2480561" y="6190664"/>
            <a:ext cx="889987" cy="369332"/>
          </a:xfrm>
          <a:prstGeom prst="rect">
            <a:avLst/>
          </a:prstGeom>
          <a:noFill/>
        </p:spPr>
        <p:txBody>
          <a:bodyPr wrap="none" rtlCol="0">
            <a:spAutoFit/>
          </a:bodyPr>
          <a:lstStyle/>
          <a:p>
            <a:r>
              <a:rPr lang="en-US" altLang="zh-CN" b="1" dirty="0" smtClean="0">
                <a:solidFill>
                  <a:schemeClr val="bg1"/>
                </a:solidFill>
                <a:latin typeface="Times New Roman" panose="02020603050405020304" pitchFamily="18" charset="0"/>
                <a:cs typeface="Times New Roman" panose="02020603050405020304" pitchFamily="18" charset="0"/>
              </a:rPr>
              <a:t>Eclipse</a:t>
            </a:r>
            <a:endParaRPr lang="zh-CN" altLang="en-US" b="1" dirty="0">
              <a:solidFill>
                <a:schemeClr val="bg1"/>
              </a:solidFill>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1727" y="3498913"/>
            <a:ext cx="3077825" cy="3077825"/>
          </a:xfrm>
          <a:prstGeom prst="rect">
            <a:avLst/>
          </a:prstGeom>
        </p:spPr>
      </p:pic>
      <p:sp>
        <p:nvSpPr>
          <p:cNvPr id="13" name="TextBox 12"/>
          <p:cNvSpPr txBox="1"/>
          <p:nvPr/>
        </p:nvSpPr>
        <p:spPr>
          <a:xfrm>
            <a:off x="6368476" y="6207406"/>
            <a:ext cx="1210588" cy="369332"/>
          </a:xfrm>
          <a:prstGeom prst="rect">
            <a:avLst/>
          </a:prstGeom>
          <a:noFill/>
        </p:spPr>
        <p:txBody>
          <a:bodyPr wrap="none" rtlCol="0">
            <a:spAutoFit/>
          </a:bodyPr>
          <a:lstStyle/>
          <a:p>
            <a:r>
              <a:rPr lang="en-US" altLang="zh-CN" b="1" dirty="0" smtClean="0">
                <a:solidFill>
                  <a:schemeClr val="bg1"/>
                </a:solidFill>
                <a:latin typeface="Times New Roman" panose="02020603050405020304" pitchFamily="18" charset="0"/>
                <a:cs typeface="Times New Roman" panose="02020603050405020304" pitchFamily="18" charset="0"/>
              </a:rPr>
              <a:t>Hurricane</a:t>
            </a:r>
            <a:endParaRPr lang="zh-CN" altLang="en-US" b="1" dirty="0">
              <a:solidFill>
                <a:schemeClr val="bg1"/>
              </a:solidFill>
              <a:latin typeface="Times New Roman" panose="02020603050405020304" pitchFamily="18" charset="0"/>
              <a:cs typeface="Times New Roman" panose="02020603050405020304" pitchFamily="18" charset="0"/>
            </a:endParaRPr>
          </a:p>
        </p:txBody>
      </p:sp>
      <p:cxnSp>
        <p:nvCxnSpPr>
          <p:cNvPr id="15" name="直接箭头连接符 14"/>
          <p:cNvCxnSpPr/>
          <p:nvPr/>
        </p:nvCxnSpPr>
        <p:spPr>
          <a:xfrm>
            <a:off x="6368476" y="4725144"/>
            <a:ext cx="1011836" cy="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47319" y="4541222"/>
            <a:ext cx="736099"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Maria</a:t>
            </a:r>
            <a:endParaRPr lang="zh-CN" altLang="en-US" dirty="0">
              <a:latin typeface="Times New Roman" panose="02020603050405020304" pitchFamily="18" charset="0"/>
              <a:cs typeface="Times New Roman" panose="02020603050405020304" pitchFamily="18" charset="0"/>
            </a:endParaRPr>
          </a:p>
        </p:txBody>
      </p:sp>
      <p:cxnSp>
        <p:nvCxnSpPr>
          <p:cNvPr id="18" name="直接箭头连接符 17"/>
          <p:cNvCxnSpPr/>
          <p:nvPr/>
        </p:nvCxnSpPr>
        <p:spPr>
          <a:xfrm>
            <a:off x="6212045" y="4365104"/>
            <a:ext cx="1168267" cy="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47319" y="4192617"/>
            <a:ext cx="585417"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Jose</a:t>
            </a:r>
            <a:endParaRPr lang="zh-CN" altLang="en-US" dirty="0">
              <a:latin typeface="Times New Roman" panose="02020603050405020304" pitchFamily="18" charset="0"/>
              <a:cs typeface="Times New Roman" panose="02020603050405020304" pitchFamily="18" charset="0"/>
            </a:endParaRPr>
          </a:p>
        </p:txBody>
      </p:sp>
      <p:sp>
        <p:nvSpPr>
          <p:cNvPr id="11" name="灯片编号占位符 10"/>
          <p:cNvSpPr>
            <a:spLocks noGrp="1"/>
          </p:cNvSpPr>
          <p:nvPr>
            <p:ph type="sldNum" sz="quarter" idx="12"/>
          </p:nvPr>
        </p:nvSpPr>
        <p:spPr/>
        <p:txBody>
          <a:bodyPr/>
          <a:lstStyle/>
          <a:p>
            <a:fld id="{E8D6F5A5-47F1-4326-A83C-23441F1A4556}" type="slidenum">
              <a:rPr lang="zh-CN" altLang="en-US" smtClean="0"/>
              <a:t>7</a:t>
            </a:fld>
            <a:endParaRPr lang="zh-CN" altLang="en-US" dirty="0"/>
          </a:p>
        </p:txBody>
      </p:sp>
    </p:spTree>
    <p:extLst>
      <p:ext uri="{BB962C8B-B14F-4D97-AF65-F5344CB8AC3E}">
        <p14:creationId xmlns:p14="http://schemas.microsoft.com/office/powerpoint/2010/main" val="3126403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317997"/>
            <a:ext cx="1988045"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Content</a:t>
            </a:r>
            <a:endParaRPr lang="zh-CN" altLang="en-US" sz="3600" dirty="0">
              <a:latin typeface="Segoe UI Black" panose="020B0A02040204020203" pitchFamily="34" charset="0"/>
              <a:cs typeface="Segoe UI Black" panose="020B0A02040204020203" pitchFamily="34" charset="0"/>
            </a:endParaRPr>
          </a:p>
        </p:txBody>
      </p:sp>
      <p:grpSp>
        <p:nvGrpSpPr>
          <p:cNvPr id="6" name="组合 5"/>
          <p:cNvGrpSpPr/>
          <p:nvPr/>
        </p:nvGrpSpPr>
        <p:grpSpPr>
          <a:xfrm>
            <a:off x="251520" y="13567"/>
            <a:ext cx="8892479" cy="1255193"/>
            <a:chOff x="251520" y="13567"/>
            <a:chExt cx="8892479" cy="1255193"/>
          </a:xfrm>
        </p:grpSpPr>
        <p:cxnSp>
          <p:nvCxnSpPr>
            <p:cNvPr id="2" name="直接连接符 1"/>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5" name="TextBox 4"/>
          <p:cNvSpPr txBox="1"/>
          <p:nvPr/>
        </p:nvSpPr>
        <p:spPr>
          <a:xfrm>
            <a:off x="611560" y="1268760"/>
            <a:ext cx="5832648" cy="4031873"/>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Motivation</a:t>
            </a:r>
          </a:p>
          <a:p>
            <a:pPr marL="285750" indent="-285750">
              <a:lnSpc>
                <a:spcPct val="200000"/>
              </a:lnSpc>
              <a:buFont typeface="Wingdings" panose="05000000000000000000" pitchFamily="2" charset="2"/>
              <a:buChar char="Ø"/>
            </a:pPr>
            <a:r>
              <a:rPr lang="en-US" altLang="zh-CN" sz="3200" b="1" dirty="0" smtClean="0">
                <a:latin typeface="Times New Roman" panose="02020603050405020304" pitchFamily="18" charset="0"/>
                <a:cs typeface="Times New Roman" panose="02020603050405020304" pitchFamily="18" charset="0"/>
              </a:rPr>
              <a:t>Data and Data Managements</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Results</a:t>
            </a:r>
          </a:p>
          <a:p>
            <a:pPr marL="285750" indent="-285750">
              <a:lnSpc>
                <a:spcPct val="200000"/>
              </a:lnSpc>
              <a:buFont typeface="Wingdings" panose="05000000000000000000" pitchFamily="2" charset="2"/>
              <a:buChar char="Ø"/>
            </a:pPr>
            <a:r>
              <a:rPr lang="en-US" altLang="zh-CN" sz="3200" dirty="0" smtClean="0">
                <a:latin typeface="Times New Roman" panose="02020603050405020304" pitchFamily="18" charset="0"/>
                <a:cs typeface="Times New Roman" panose="02020603050405020304" pitchFamily="18" charset="0"/>
              </a:rPr>
              <a:t>Conclusions</a:t>
            </a:r>
            <a:endParaRPr lang="zh-CN" altLang="en-US" sz="3200" dirty="0">
              <a:latin typeface="Times New Roman" panose="02020603050405020304" pitchFamily="18" charset="0"/>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E8D6F5A5-47F1-4326-A83C-23441F1A4556}" type="slidenum">
              <a:rPr lang="zh-CN" altLang="en-US" smtClean="0"/>
              <a:t>8</a:t>
            </a:fld>
            <a:endParaRPr lang="zh-CN" altLang="en-US"/>
          </a:p>
        </p:txBody>
      </p:sp>
    </p:spTree>
    <p:extLst>
      <p:ext uri="{BB962C8B-B14F-4D97-AF65-F5344CB8AC3E}">
        <p14:creationId xmlns:p14="http://schemas.microsoft.com/office/powerpoint/2010/main" val="36130749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96" y="1246448"/>
            <a:ext cx="4365104" cy="436510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1255012"/>
            <a:ext cx="4356539" cy="4356539"/>
          </a:xfrm>
          <a:prstGeom prst="rect">
            <a:avLst/>
          </a:prstGeom>
        </p:spPr>
      </p:pic>
      <p:sp>
        <p:nvSpPr>
          <p:cNvPr id="5" name="TextBox 4"/>
          <p:cNvSpPr txBox="1"/>
          <p:nvPr/>
        </p:nvSpPr>
        <p:spPr>
          <a:xfrm>
            <a:off x="683568" y="214683"/>
            <a:ext cx="5133136" cy="646331"/>
          </a:xfrm>
          <a:prstGeom prst="rect">
            <a:avLst/>
          </a:prstGeom>
          <a:noFill/>
        </p:spPr>
        <p:txBody>
          <a:bodyPr wrap="none" rtlCol="0">
            <a:spAutoFit/>
          </a:bodyPr>
          <a:lstStyle/>
          <a:p>
            <a:r>
              <a:rPr lang="en-US" altLang="zh-CN" sz="3600" dirty="0" smtClean="0">
                <a:latin typeface="Segoe UI Black" panose="020B0A02040204020203" pitchFamily="34" charset="0"/>
                <a:ea typeface="Segoe UI Black" panose="020B0A02040204020203" pitchFamily="34" charset="0"/>
                <a:cs typeface="Segoe UI Black" panose="020B0A02040204020203" pitchFamily="34" charset="0"/>
              </a:rPr>
              <a:t>Sampling Approaches</a:t>
            </a:r>
            <a:endParaRPr lang="zh-CN" altLang="en-US" sz="3600" dirty="0">
              <a:latin typeface="Segoe UI Black" panose="020B0A02040204020203" pitchFamily="34" charset="0"/>
              <a:cs typeface="Segoe UI Black" panose="020B0A02040204020203" pitchFamily="34" charset="0"/>
            </a:endParaRPr>
          </a:p>
        </p:txBody>
      </p:sp>
      <p:grpSp>
        <p:nvGrpSpPr>
          <p:cNvPr id="9" name="组合 8"/>
          <p:cNvGrpSpPr/>
          <p:nvPr/>
        </p:nvGrpSpPr>
        <p:grpSpPr>
          <a:xfrm>
            <a:off x="251521" y="-8841"/>
            <a:ext cx="8892479" cy="1255193"/>
            <a:chOff x="251520" y="13567"/>
            <a:chExt cx="8892479" cy="1255193"/>
          </a:xfrm>
        </p:grpSpPr>
        <p:cxnSp>
          <p:nvCxnSpPr>
            <p:cNvPr id="4" name="直接连接符 3"/>
            <p:cNvCxnSpPr/>
            <p:nvPr/>
          </p:nvCxnSpPr>
          <p:spPr>
            <a:xfrm>
              <a:off x="251520" y="908720"/>
              <a:ext cx="5397912"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50640" y="13567"/>
              <a:ext cx="3193359" cy="1255193"/>
            </a:xfrm>
            <a:prstGeom prst="rect">
              <a:avLst/>
            </a:prstGeom>
            <a:effectLst>
              <a:softEdge rad="635000"/>
            </a:effectLst>
          </p:spPr>
        </p:pic>
      </p:grpSp>
      <p:sp>
        <p:nvSpPr>
          <p:cNvPr id="7" name="TextBox 6"/>
          <p:cNvSpPr txBox="1"/>
          <p:nvPr/>
        </p:nvSpPr>
        <p:spPr>
          <a:xfrm>
            <a:off x="206896" y="5949280"/>
            <a:ext cx="4536505"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Terra and Aqua MODIS Samplings</a:t>
            </a:r>
            <a:endParaRPr lang="zh-CN" alt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796136" y="5949280"/>
            <a:ext cx="2613650"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GOES Sampling</a:t>
            </a:r>
            <a:endParaRPr lang="zh-CN" altLang="en-US" sz="2400" dirty="0">
              <a:latin typeface="Times New Roman" panose="02020603050405020304" pitchFamily="18" charset="0"/>
              <a:cs typeface="Times New Roman" panose="02020603050405020304" pitchFamily="18" charset="0"/>
            </a:endParaRPr>
          </a:p>
        </p:txBody>
      </p:sp>
      <p:sp>
        <p:nvSpPr>
          <p:cNvPr id="11" name="灯片编号占位符 10"/>
          <p:cNvSpPr>
            <a:spLocks noGrp="1"/>
          </p:cNvSpPr>
          <p:nvPr>
            <p:ph type="sldNum" sz="quarter" idx="12"/>
          </p:nvPr>
        </p:nvSpPr>
        <p:spPr/>
        <p:txBody>
          <a:bodyPr/>
          <a:lstStyle/>
          <a:p>
            <a:fld id="{E8D6F5A5-47F1-4326-A83C-23441F1A4556}" type="slidenum">
              <a:rPr lang="zh-CN" altLang="en-US" smtClean="0"/>
              <a:t>9</a:t>
            </a:fld>
            <a:endParaRPr lang="zh-CN" altLang="en-US"/>
          </a:p>
        </p:txBody>
      </p:sp>
      <p:sp>
        <p:nvSpPr>
          <p:cNvPr id="12" name="矩形 11"/>
          <p:cNvSpPr/>
          <p:nvPr/>
        </p:nvSpPr>
        <p:spPr>
          <a:xfrm>
            <a:off x="0" y="1127700"/>
            <a:ext cx="9036496" cy="141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27701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8682</TotalTime>
  <Words>1800</Words>
  <Application>Microsoft Macintosh PowerPoint</Application>
  <PresentationFormat>On-screen Show (4:3)</PresentationFormat>
  <Paragraphs>308</Paragraphs>
  <Slides>26</Slides>
  <Notes>10</Notes>
  <HiddenSlides>4</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主题​​</vt:lpstr>
      <vt:lpstr>Equation</vt:lpstr>
      <vt:lpstr>Earth Reflectivity from Deep Space Climate Observatory (DSCOVR) Earth Polychromatic Camera (EPIC)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Reflectivity from Deep Space Climate Observatory (DSCOVR) Earth Polychromatic Camera (EPIC)</dc:title>
  <dc:creator>Wanda</dc:creator>
  <cp:lastModifiedBy>Alexander Marshak</cp:lastModifiedBy>
  <cp:revision>256</cp:revision>
  <dcterms:created xsi:type="dcterms:W3CDTF">2017-09-09T17:04:40Z</dcterms:created>
  <dcterms:modified xsi:type="dcterms:W3CDTF">2017-10-04T15:46:01Z</dcterms:modified>
</cp:coreProperties>
</file>