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0"/>
  </p:notesMasterIdLst>
  <p:sldIdLst>
    <p:sldId id="256" r:id="rId2"/>
    <p:sldId id="262" r:id="rId3"/>
    <p:sldId id="263" r:id="rId4"/>
    <p:sldId id="268" r:id="rId5"/>
    <p:sldId id="258" r:id="rId6"/>
    <p:sldId id="271" r:id="rId7"/>
    <p:sldId id="264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2"/>
    <p:restoredTop sz="95290"/>
  </p:normalViewPr>
  <p:slideViewPr>
    <p:cSldViewPr snapToGrid="0" snapToObjects="1">
      <p:cViewPr>
        <p:scale>
          <a:sx n="120" d="100"/>
          <a:sy n="120" d="100"/>
        </p:scale>
        <p:origin x="3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677A6-4194-C144-9836-011EFC75DC1C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97F8D-8697-424A-9C25-77D51E9E4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0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instructions: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be redundant.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ready to answer questions.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prefers a briefer slide, rather than a text rich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7F8D-8697-424A-9C25-77D51E9E47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1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7F8D-8697-424A-9C25-77D51E9E47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8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shows where you can create new product records or submit new Data Submission requests (DSRs = more for brand new products or reprocessing, when a lot of products are expected in a short period of time).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7F8D-8697-424A-9C25-77D51E9E47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2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working</a:t>
            </a:r>
            <a:r>
              <a:rPr lang="en-US" baseline="0" dirty="0" smtClean="0"/>
              <a:t> on building out distribution services now. However, we do have dashboards that people are working with now to show what </a:t>
            </a:r>
            <a:r>
              <a:rPr lang="en-US" baseline="0" dirty="0" err="1" smtClean="0"/>
              <a:t>roducts</a:t>
            </a:r>
            <a:r>
              <a:rPr lang="en-US" baseline="0" dirty="0" smtClean="0"/>
              <a:t> are available through which services.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7F8D-8697-424A-9C25-77D51E9E47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6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1">
                <a:solidFill>
                  <a:srgbClr val="223654"/>
                </a:solidFill>
                <a:effectLst>
                  <a:outerShdw blurRad="50800" dist="114300" dir="2700000" algn="ctr" rotWithShape="0">
                    <a:srgbClr val="223654">
                      <a:alpha val="40000"/>
                    </a:srgbClr>
                  </a:outerShdw>
                </a:effectLst>
                <a:latin typeface="Raavi" panose="020B0502040204020203" pitchFamily="34" charset="0"/>
                <a:cs typeface="Raav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A5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2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113849"/>
          </a:xfrm>
        </p:spPr>
        <p:txBody>
          <a:bodyPr anchor="b">
            <a:normAutofit/>
          </a:bodyPr>
          <a:lstStyle>
            <a:lvl1pPr>
              <a:defRPr lang="en-US" sz="6000" b="1" kern="1200" dirty="0" smtClean="0">
                <a:solidFill>
                  <a:srgbClr val="223654"/>
                </a:solidFill>
                <a:effectLst>
                  <a:outerShdw blurRad="50800" dist="114300" dir="2700000" algn="ctr" rotWithShape="0">
                    <a:srgbClr val="223654">
                      <a:alpha val="40000"/>
                    </a:srgbClr>
                  </a:outerShdw>
                </a:effectLst>
                <a:latin typeface="Raavi" panose="020B0502040204020203" pitchFamily="34" charset="0"/>
                <a:ea typeface="+mj-ea"/>
                <a:cs typeface="Raav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67650"/>
            <a:ext cx="7886700" cy="22709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6000" b="1" kern="1200" smtClean="0">
                <a:solidFill>
                  <a:srgbClr val="223654"/>
                </a:solidFill>
                <a:effectLst>
                  <a:outerShdw blurRad="50800" dist="114300" dir="2700000" algn="tl">
                    <a:srgbClr val="223654">
                      <a:alpha val="40000"/>
                    </a:srgbClr>
                  </a:outerShdw>
                </a:effectLst>
                <a:latin typeface="Raavi" panose="020B0502040204020203" pitchFamily="34" charset="0"/>
                <a:ea typeface="+mj-ea"/>
                <a:cs typeface="Raav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1029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029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13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lang="en-US" sz="6000" b="1" kern="1200" smtClean="0">
                <a:solidFill>
                  <a:srgbClr val="223654"/>
                </a:solidFill>
                <a:effectLst>
                  <a:outerShdw blurRad="50800" dist="114300" dir="2700000" algn="tl">
                    <a:srgbClr val="223654">
                      <a:alpha val="40000"/>
                    </a:srgbClr>
                  </a:outerShdw>
                </a:effectLst>
                <a:latin typeface="Raavi" panose="020B0502040204020203" pitchFamily="34" charset="0"/>
                <a:ea typeface="+mj-ea"/>
                <a:cs typeface="Raav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13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6000" b="1" kern="1200" smtClean="0">
                <a:solidFill>
                  <a:srgbClr val="223654"/>
                </a:solidFill>
                <a:effectLst>
                  <a:outerShdw blurRad="50800" dist="114300" dir="2700000" algn="tl">
                    <a:srgbClr val="223654">
                      <a:alpha val="40000"/>
                    </a:srgbClr>
                  </a:outerShdw>
                </a:effectLst>
                <a:latin typeface="Raavi" panose="020B0502040204020203" pitchFamily="34" charset="0"/>
                <a:ea typeface="+mj-ea"/>
                <a:cs typeface="Raav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lang="en-US" sz="4000" b="1" kern="1200" smtClean="0">
                <a:solidFill>
                  <a:srgbClr val="223654"/>
                </a:solidFill>
                <a:effectLst>
                  <a:outerShdw blurRad="50800" dist="114300" dir="2700000" algn="tl">
                    <a:srgbClr val="223654">
                      <a:alpha val="40000"/>
                    </a:srgbClr>
                  </a:outerShdw>
                </a:effectLst>
                <a:latin typeface="Raavi" panose="020B0502040204020203" pitchFamily="34" charset="0"/>
                <a:ea typeface="+mj-ea"/>
                <a:cs typeface="Raav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lang="en-US" sz="4000" b="1" kern="1200" smtClean="0">
                <a:solidFill>
                  <a:srgbClr val="223654"/>
                </a:solidFill>
                <a:effectLst>
                  <a:outerShdw blurRad="50800" dist="114300" dir="2700000" algn="tl">
                    <a:srgbClr val="223654">
                      <a:alpha val="40000"/>
                    </a:srgbClr>
                  </a:outerShdw>
                </a:effectLst>
                <a:latin typeface="Raavi" panose="020B0502040204020203" pitchFamily="34" charset="0"/>
                <a:ea typeface="+mj-ea"/>
                <a:cs typeface="Raav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microsoft.com/office/2007/relationships/hdphoto" Target="../media/hdphoto1.wdp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FDFE">
                <a:lumMod val="2000"/>
                <a:lumOff val="98000"/>
              </a:srgbClr>
            </a:gs>
            <a:gs pos="62000">
              <a:schemeClr val="accent1">
                <a:alpha val="70000"/>
                <a:lumMod val="100000"/>
              </a:schemeClr>
            </a:gs>
            <a:gs pos="84000">
              <a:schemeClr val="accent1">
                <a:alpha val="45000"/>
                <a:lumMod val="100000"/>
              </a:schemeClr>
            </a:gs>
            <a:gs pos="100000">
              <a:schemeClr val="accent1">
                <a:alpha val="30000"/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811438"/>
            <a:ext cx="9433736" cy="5462489"/>
            <a:chOff x="0" y="1811437"/>
            <a:chExt cx="12578314" cy="54624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86" y="1811437"/>
              <a:ext cx="5395428" cy="546248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5946874"/>
              <a:ext cx="12192000" cy="914400"/>
            </a:xfrm>
            <a:prstGeom prst="rect">
              <a:avLst/>
            </a:prstGeom>
            <a:solidFill>
              <a:srgbClr val="4C78AA"/>
            </a:solidFill>
            <a:ln w="12700" cap="flat" cmpd="sng" algn="ctr">
              <a:solidFill>
                <a:srgbClr val="90AFCB"/>
              </a:solidFill>
              <a:prstDash val="solid"/>
              <a:miter lim="800000"/>
            </a:ln>
            <a:effectLst/>
            <a:scene3d>
              <a:camera prst="orthographicFront"/>
              <a:lightRig rig="soft" dir="t"/>
            </a:scene3d>
            <a:sp3d contourW="6350" prstMaterial="matte">
              <a:bevelT h="19050"/>
              <a:extrusionClr>
                <a:srgbClr val="90AFCB"/>
              </a:extrusionClr>
              <a:contourClr>
                <a:srgbClr val="90AFCB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86136" y="6111686"/>
              <a:ext cx="2809679" cy="830997"/>
            </a:xfrm>
            <a:prstGeom prst="rect">
              <a:avLst/>
            </a:prstGeom>
            <a:noFill/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1143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aavi"/>
                </a:rPr>
                <a:t>NASA Langley Research Center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1143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aavi"/>
                </a:rPr>
                <a:t>Hampton, VA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56" y="5972998"/>
              <a:ext cx="1649910" cy="86868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01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6000" b="1" kern="1200" dirty="0" smtClean="0">
          <a:solidFill>
            <a:srgbClr val="223654"/>
          </a:solidFill>
          <a:effectLst>
            <a:outerShdw blurRad="50800" dist="114300" dir="2700000" algn="ctr" rotWithShape="0">
              <a:srgbClr val="223654">
                <a:alpha val="40000"/>
              </a:srgbClr>
            </a:outerShdw>
          </a:effectLst>
          <a:latin typeface="Raavi" panose="020B0502040204020203" pitchFamily="34" charset="0"/>
          <a:ea typeface="+mj-ea"/>
          <a:cs typeface="Raav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mp.larc.nasa.gov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iffany.j.mathews@na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ASDC DSCOVR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Resolved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58" y="1825625"/>
            <a:ext cx="8910084" cy="4092854"/>
          </a:xfrm>
        </p:spPr>
        <p:txBody>
          <a:bodyPr/>
          <a:lstStyle/>
          <a:p>
            <a:pPr lvl="1">
              <a:buFont typeface="Wingdings" charset="2"/>
              <a:buChar char="Ø"/>
            </a:pPr>
            <a:r>
              <a:rPr lang="en-US" dirty="0" smtClean="0"/>
              <a:t> Corrupt/missing or invalid spatial </a:t>
            </a:r>
            <a:r>
              <a:rPr lang="en-US" dirty="0"/>
              <a:t>data </a:t>
            </a:r>
            <a:r>
              <a:rPr lang="en-US" dirty="0" smtClean="0"/>
              <a:t>for DSCOVR_EPIC_L1A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Due to dark </a:t>
            </a:r>
            <a:r>
              <a:rPr lang="en-US" dirty="0"/>
              <a:t>space images (used for calibration), lunar images (also used for calibration), or have the moon in </a:t>
            </a:r>
            <a:r>
              <a:rPr lang="en-US" dirty="0" smtClean="0"/>
              <a:t>view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Ingest issues resolved</a:t>
            </a: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Unique </a:t>
            </a:r>
            <a:r>
              <a:rPr lang="en-US" dirty="0"/>
              <a:t>name for the PDR file for every </a:t>
            </a:r>
            <a:r>
              <a:rPr lang="en-US" dirty="0" smtClean="0"/>
              <a:t>upload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90" y="3682705"/>
            <a:ext cx="62865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4133085"/>
            <a:ext cx="9144000" cy="17892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DAACs currently hold more than 9 Petabytes (PB) of Earth science data.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i="1" dirty="0"/>
              <a:t>1 PB is equivalent to </a:t>
            </a:r>
            <a:r>
              <a:rPr lang="en-US" sz="2000" i="1" dirty="0" smtClean="0"/>
              <a:t>~20 </a:t>
            </a:r>
            <a:r>
              <a:rPr lang="en-US" sz="2000" i="1" dirty="0"/>
              <a:t>million four-drawer file cabinets filled with text</a:t>
            </a:r>
            <a:r>
              <a:rPr lang="en-US" sz="2000" dirty="0"/>
              <a:t>. Metadata enables users to find specific EOSDIS data products and understand their quality to know if that data is what they need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879" y="1690689"/>
            <a:ext cx="3386471" cy="2442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1690689"/>
            <a:ext cx="4465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Why?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000" dirty="0" smtClean="0"/>
              <a:t>Discovery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000" dirty="0" err="1" smtClean="0"/>
              <a:t>Searchability</a:t>
            </a:r>
            <a:endParaRPr lang="en-US" sz="3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000" dirty="0" smtClean="0"/>
              <a:t>Usability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3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991"/>
          </a:xfrm>
        </p:spPr>
        <p:txBody>
          <a:bodyPr>
            <a:normAutofit/>
          </a:bodyPr>
          <a:lstStyle/>
          <a:p>
            <a:r>
              <a:rPr lang="en-US" dirty="0" smtClean="0"/>
              <a:t>Earthdata/GCMD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2021271"/>
            <a:ext cx="8239147" cy="3876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49" y="839971"/>
            <a:ext cx="91280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Metadata </a:t>
            </a:r>
            <a:r>
              <a:rPr lang="en-US" sz="2400" dirty="0" smtClean="0"/>
              <a:t>is </a:t>
            </a:r>
            <a:r>
              <a:rPr lang="en-US" sz="2400" dirty="0" smtClean="0"/>
              <a:t>sent to </a:t>
            </a:r>
            <a:r>
              <a:rPr lang="en-US" sz="2400" dirty="0" smtClean="0"/>
              <a:t>the CMR </a:t>
            </a:r>
            <a:r>
              <a:rPr lang="en-US" sz="2400" dirty="0" smtClean="0"/>
              <a:t>(Common </a:t>
            </a:r>
            <a:r>
              <a:rPr lang="en-US" sz="2400" dirty="0"/>
              <a:t>Metadata </a:t>
            </a:r>
            <a:r>
              <a:rPr lang="en-US" sz="2400" dirty="0" smtClean="0"/>
              <a:t>Repository)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CMR</a:t>
            </a:r>
            <a:r>
              <a:rPr lang="en-US" sz="2400" dirty="0" smtClean="0"/>
              <a:t> </a:t>
            </a:r>
            <a:r>
              <a:rPr lang="en-US" sz="2400" dirty="0"/>
              <a:t>feeds Earthdata and the </a:t>
            </a:r>
            <a:r>
              <a:rPr lang="en-US" sz="2400" dirty="0" smtClean="0"/>
              <a:t>GCMD (Global </a:t>
            </a:r>
            <a:r>
              <a:rPr lang="en-US" sz="2400" dirty="0"/>
              <a:t>Change Master </a:t>
            </a:r>
            <a:r>
              <a:rPr lang="en-US" sz="2400" dirty="0" smtClean="0"/>
              <a:t>Directory)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" y="2050722"/>
            <a:ext cx="9144000" cy="2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20803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Collaboratory</a:t>
            </a:r>
            <a:r>
              <a:rPr lang="en-US" sz="4400" dirty="0" smtClean="0"/>
              <a:t> for </a:t>
            </a:r>
            <a:r>
              <a:rPr lang="en-US" sz="4400" dirty="0" err="1" smtClean="0"/>
              <a:t>quAlity</a:t>
            </a:r>
            <a:r>
              <a:rPr lang="en-US" sz="4400" dirty="0" smtClean="0"/>
              <a:t> Metadata Preservation (CAMP)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" y="1871330"/>
            <a:ext cx="8745279" cy="1424763"/>
          </a:xfrm>
        </p:spPr>
        <p:txBody>
          <a:bodyPr>
            <a:normAutofit fontScale="92500"/>
          </a:bodyPr>
          <a:lstStyle/>
          <a:p>
            <a:r>
              <a:rPr lang="en-US" dirty="0"/>
              <a:t>An interface </a:t>
            </a:r>
            <a:r>
              <a:rPr lang="en-US" dirty="0" smtClean="0"/>
              <a:t>to science teams to submit quality collection level metadata and informs the ASDC that collections are coming and will need </a:t>
            </a:r>
            <a:r>
              <a:rPr lang="en-US" dirty="0" err="1" smtClean="0"/>
              <a:t>services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://CAMP.LaRc.NASA.gov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19" y="3435293"/>
            <a:ext cx="5344633" cy="2483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35292"/>
            <a:ext cx="9144000" cy="2450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33599"/>
            <a:ext cx="9143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16958"/>
            <a:ext cx="7886700" cy="9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 smtClean="0">
                <a:solidFill>
                  <a:srgbClr val="223654"/>
                </a:solidFill>
                <a:effectLst>
                  <a:outerShdw blurRad="50800" dist="114300" dir="2700000" algn="ctr" rotWithShape="0">
                    <a:srgbClr val="223654">
                      <a:alpha val="40000"/>
                    </a:srgbClr>
                  </a:outerShdw>
                </a:effectLst>
                <a:latin typeface="Raavi" panose="020B0502040204020203" pitchFamily="34" charset="0"/>
                <a:ea typeface="+mj-ea"/>
                <a:cs typeface="Raavi" panose="020B0502040204020203" pitchFamily="34" charset="0"/>
              </a:defRPr>
            </a:lvl1pPr>
          </a:lstStyle>
          <a:p>
            <a:r>
              <a:rPr lang="en-US" smtClean="0"/>
              <a:t>Metadata in CAMP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95153"/>
            <a:ext cx="9178744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1" y="3202016"/>
            <a:ext cx="91313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1095153"/>
            <a:ext cx="9144000" cy="4586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044" y="1095153"/>
            <a:ext cx="9144000" cy="338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044" y="1141428"/>
            <a:ext cx="9144000" cy="3154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044" y="1120717"/>
            <a:ext cx="9144000" cy="3149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23" y="1120717"/>
            <a:ext cx="9144000" cy="3856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9486" y="49535"/>
            <a:ext cx="6640940" cy="6829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96" y="1162576"/>
            <a:ext cx="9144000" cy="3948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0" y="1141428"/>
            <a:ext cx="9144000" cy="40245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9" y="1120717"/>
            <a:ext cx="9144000" cy="4371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8" y="1115864"/>
            <a:ext cx="9144000" cy="40014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19" y="1119778"/>
            <a:ext cx="9144000" cy="36102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47" y="1134033"/>
            <a:ext cx="9144000" cy="3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Manages data products (collections) throughout the lifecycle </a:t>
            </a:r>
          </a:p>
          <a:p>
            <a:r>
              <a:rPr lang="en-US" dirty="0" smtClean="0"/>
              <a:t>Initiated with approvals in CAMP through new product records and visibility changes.</a:t>
            </a:r>
          </a:p>
          <a:p>
            <a:pPr lvl="1"/>
            <a:r>
              <a:rPr lang="en-US" dirty="0" smtClean="0"/>
              <a:t>Ensures traceability with ASDC services</a:t>
            </a:r>
          </a:p>
          <a:p>
            <a:pPr lvl="2"/>
            <a:r>
              <a:rPr lang="en-US" dirty="0"/>
              <a:t>CMR Availability (Earthdata, GCMD)</a:t>
            </a:r>
          </a:p>
          <a:p>
            <a:pPr lvl="2"/>
            <a:r>
              <a:rPr lang="en-US" dirty="0" err="1" smtClean="0"/>
              <a:t>OPeNDAP</a:t>
            </a:r>
            <a:endParaRPr lang="en-US" dirty="0" smtClean="0"/>
          </a:p>
          <a:p>
            <a:pPr lvl="2"/>
            <a:r>
              <a:rPr lang="en-US" dirty="0" smtClean="0"/>
              <a:t>Product </a:t>
            </a:r>
            <a:r>
              <a:rPr lang="en-US" dirty="0"/>
              <a:t>pages (EOSWEB)</a:t>
            </a:r>
          </a:p>
          <a:p>
            <a:pPr lvl="2"/>
            <a:r>
              <a:rPr lang="en-US" dirty="0" smtClean="0"/>
              <a:t>DOI’s </a:t>
            </a:r>
            <a:endParaRPr lang="en-US" dirty="0" smtClean="0"/>
          </a:p>
          <a:p>
            <a:pPr lvl="2"/>
            <a:r>
              <a:rPr lang="en-US" dirty="0" smtClean="0"/>
              <a:t>GIBS</a:t>
            </a:r>
          </a:p>
          <a:p>
            <a:pPr lvl="2"/>
            <a:r>
              <a:rPr lang="en-US" dirty="0" smtClean="0"/>
              <a:t>Any new Services to come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 Lifecycle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385372"/>
            <a:ext cx="9105900" cy="405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1576759"/>
            <a:ext cx="9144000" cy="28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5879" y="1506023"/>
            <a:ext cx="519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Tiffany Mathews: </a:t>
            </a:r>
            <a:r>
              <a:rPr lang="en-US" dirty="0" smtClean="0">
                <a:hlinkClick r:id="rId2"/>
              </a:rPr>
              <a:t>Tiffany.J.Ma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t</a:t>
            </a:r>
            <a:r>
              <a:rPr lang="en-US" dirty="0" smtClean="0">
                <a:hlinkClick r:id="rId2"/>
              </a:rPr>
              <a:t>hews@nasa.gov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7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-ASDCPaleEarth-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-ASDCPaleEarth-Wide.pptx" id="{6CFF35FF-9A5A-4D10-A6C0-D32DDA4C1A88}" vid="{93A119E3-6C5A-413E-94C0-59A4C67538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TEMPLATE-ASDCPaleEarth-Wide</Template>
  <TotalTime>8162</TotalTime>
  <Words>295</Words>
  <Application>Microsoft Macintosh PowerPoint</Application>
  <PresentationFormat>On-screen Show (4:3)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Raavi</vt:lpstr>
      <vt:lpstr>Wingdings</vt:lpstr>
      <vt:lpstr>Arial</vt:lpstr>
      <vt:lpstr>POWERPOINT TEMPLATE-ASDCPaleEarth-Wide</vt:lpstr>
      <vt:lpstr>ASDC DSCOVR Update</vt:lpstr>
      <vt:lpstr>Issues Resolved</vt:lpstr>
      <vt:lpstr>Metadata!</vt:lpstr>
      <vt:lpstr>Earthdata/GCMD</vt:lpstr>
      <vt:lpstr>Collaboratory for quAlity Metadata Preservation (CAMP)</vt:lpstr>
      <vt:lpstr>PowerPoint Presentation</vt:lpstr>
      <vt:lpstr>Product Lifecycle Process</vt:lpstr>
      <vt:lpstr>Questions?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Tiffany Mathews (NASA ASDC)</cp:lastModifiedBy>
  <cp:revision>117</cp:revision>
  <dcterms:created xsi:type="dcterms:W3CDTF">2017-05-10T20:32:04Z</dcterms:created>
  <dcterms:modified xsi:type="dcterms:W3CDTF">2017-10-02T15:00:14Z</dcterms:modified>
</cp:coreProperties>
</file>