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63" r:id="rId5"/>
    <p:sldId id="259" r:id="rId6"/>
    <p:sldId id="261" r:id="rId7"/>
    <p:sldId id="264" r:id="rId8"/>
    <p:sldId id="265" r:id="rId9"/>
    <p:sldId id="271" r:id="rId10"/>
    <p:sldId id="270" r:id="rId11"/>
    <p:sldId id="266" r:id="rId12"/>
    <p:sldId id="269" r:id="rId13"/>
    <p:sldId id="274" r:id="rId14"/>
    <p:sldId id="260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4787900" y="152400"/>
            <a:ext cx="4148138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+mn-cs"/>
              </a:rPr>
              <a:t>EPIC R05-V02 Lunar Images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+mn-cs"/>
              </a:rPr>
              <a:t>SciGlob, 2017-05-05</a:t>
            </a:r>
          </a:p>
        </p:txBody>
      </p:sp>
      <p:pic>
        <p:nvPicPr>
          <p:cNvPr id="3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8082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7849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44FE97D-54D9-4957-B489-2AC8A352E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8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5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7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2316-861D-954C-99B4-5417DC2E04C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9BCB-378C-3848-90F8-41BC35AE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43" y="179192"/>
            <a:ext cx="867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Lunar calibration of the O2 absorbing channels: 688 and 764 nm</a:t>
            </a:r>
            <a:endParaRPr lang="en-US" sz="3600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395" y="2120976"/>
            <a:ext cx="734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A. Marshak, M. </a:t>
            </a:r>
            <a:r>
              <a:rPr lang="en-US" sz="2800" dirty="0" err="1" smtClean="0">
                <a:latin typeface="Comic Sans MS"/>
                <a:cs typeface="Comic Sans MS"/>
              </a:rPr>
              <a:t>Kowalewski</a:t>
            </a:r>
            <a:r>
              <a:rPr lang="en-US" sz="2800" dirty="0" smtClean="0">
                <a:latin typeface="Comic Sans MS"/>
                <a:cs typeface="Comic Sans MS"/>
              </a:rPr>
              <a:t>, M. Sutton</a:t>
            </a:r>
          </a:p>
        </p:txBody>
      </p:sp>
    </p:spTree>
    <p:extLst>
      <p:ext uri="{BB962C8B-B14F-4D97-AF65-F5344CB8AC3E}">
        <p14:creationId xmlns:p14="http://schemas.microsoft.com/office/powerpoint/2010/main" val="253117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49" y="173167"/>
            <a:ext cx="8564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Lunar calibration of the O2 abs. channels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567" y="5556579"/>
            <a:ext cx="880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17 </a:t>
            </a:r>
            <a:r>
              <a:rPr lang="en-US" sz="2000" dirty="0"/>
              <a:t>images without the stray light </a:t>
            </a:r>
            <a:r>
              <a:rPr lang="en-US" sz="2000" dirty="0" smtClean="0"/>
              <a:t>cor. </a:t>
            </a:r>
            <a:r>
              <a:rPr lang="en-US" sz="2000" dirty="0"/>
              <a:t>and 36 images with the stray light </a:t>
            </a:r>
            <a:r>
              <a:rPr lang="en-US" sz="2000" dirty="0" smtClean="0"/>
              <a:t>cor. 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difference in 764/780 ratio </a:t>
            </a:r>
            <a:r>
              <a:rPr lang="en-US" sz="2000" dirty="0" smtClean="0"/>
              <a:t>&lt; 2</a:t>
            </a:r>
            <a:r>
              <a:rPr lang="en-US" sz="2000" dirty="0"/>
              <a:t>%, and the difference in the 688/680 ratio &lt;</a:t>
            </a:r>
            <a:r>
              <a:rPr lang="en-US" sz="2000" dirty="0" smtClean="0"/>
              <a:t> </a:t>
            </a:r>
            <a:r>
              <a:rPr lang="en-US" sz="2000" dirty="0"/>
              <a:t>1%.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38907"/>
            <a:ext cx="1595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i="1" dirty="0"/>
              <a:t>F</a:t>
            </a:r>
            <a:r>
              <a:rPr lang="en-US" sz="2400" dirty="0"/>
              <a:t>(680,688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   and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i="1" dirty="0"/>
              <a:t>F</a:t>
            </a:r>
            <a:r>
              <a:rPr lang="en-US" sz="2400" dirty="0" smtClean="0"/>
              <a:t>(780,764)</a:t>
            </a:r>
            <a:endParaRPr lang="en-US" sz="2400" dirty="0"/>
          </a:p>
        </p:txBody>
      </p:sp>
      <p:pic>
        <p:nvPicPr>
          <p:cNvPr id="5" name="Picture 4" descr="Moon Pixel Analys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r="4941"/>
          <a:stretch/>
        </p:blipFill>
        <p:spPr>
          <a:xfrm>
            <a:off x="1595058" y="1038972"/>
            <a:ext cx="7347455" cy="4176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282" y="5115554"/>
            <a:ext cx="283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Marshall Sutton</a:t>
            </a:r>
            <a:endParaRPr lang="en-US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28043" y="1624638"/>
            <a:ext cx="1515347" cy="2380380"/>
            <a:chOff x="7328043" y="1624638"/>
            <a:chExt cx="1515347" cy="2380380"/>
          </a:xfrm>
        </p:grpSpPr>
        <p:sp>
          <p:nvSpPr>
            <p:cNvPr id="8" name="Oval 7"/>
            <p:cNvSpPr/>
            <p:nvPr/>
          </p:nvSpPr>
          <p:spPr>
            <a:xfrm>
              <a:off x="7328043" y="1812153"/>
              <a:ext cx="328228" cy="39953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66275" y="3605488"/>
              <a:ext cx="328228" cy="39953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56271" y="1624638"/>
              <a:ext cx="118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new moon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06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49" y="173167"/>
            <a:ext cx="8564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Lunar calibration of the O2 abs. channels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837" y="1055451"/>
            <a:ext cx="8564163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K</a:t>
            </a:r>
            <a:r>
              <a:rPr lang="en-US" sz="3600" baseline="-25000" dirty="0" smtClean="0"/>
              <a:t>688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i="1" dirty="0"/>
              <a:t>R</a:t>
            </a:r>
            <a:r>
              <a:rPr lang="en-US" sz="3600" baseline="-25000" dirty="0"/>
              <a:t>688</a:t>
            </a:r>
            <a:r>
              <a:rPr lang="en-US" sz="3600" dirty="0"/>
              <a:t>/</a:t>
            </a:r>
            <a:r>
              <a:rPr lang="en-US" sz="3600" i="1" dirty="0"/>
              <a:t>R</a:t>
            </a:r>
            <a:r>
              <a:rPr lang="en-US" sz="3600" baseline="-25000" dirty="0"/>
              <a:t>688</a:t>
            </a:r>
            <a:r>
              <a:rPr lang="en-US" sz="3600" baseline="30000" dirty="0"/>
              <a:t>counts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sz="3600" dirty="0" smtClean="0"/>
              <a:t>= </a:t>
            </a:r>
            <a:r>
              <a:rPr lang="en-US" sz="3600" i="1" dirty="0"/>
              <a:t>R</a:t>
            </a:r>
            <a:r>
              <a:rPr lang="en-US" sz="3600" baseline="-25000" dirty="0"/>
              <a:t>688</a:t>
            </a:r>
            <a:r>
              <a:rPr lang="en-US" sz="3600" dirty="0"/>
              <a:t>/[</a:t>
            </a:r>
            <a:r>
              <a:rPr lang="en-US" sz="3600" i="1" dirty="0"/>
              <a:t>R</a:t>
            </a:r>
            <a:r>
              <a:rPr lang="en-US" sz="3600" baseline="-25000" dirty="0"/>
              <a:t>680</a:t>
            </a:r>
            <a:r>
              <a:rPr lang="en-US" sz="3600" baseline="30000" dirty="0"/>
              <a:t>counts</a:t>
            </a:r>
            <a:r>
              <a:rPr lang="en-US" sz="3600" dirty="0"/>
              <a:t> </a:t>
            </a:r>
            <a:r>
              <a:rPr lang="en-US" sz="3600" i="1" dirty="0"/>
              <a:t>F</a:t>
            </a:r>
            <a:r>
              <a:rPr lang="en-US" sz="3600" dirty="0"/>
              <a:t>(680,688)</a:t>
            </a:r>
            <a:r>
              <a:rPr lang="en-US" sz="3600" dirty="0" smtClean="0"/>
              <a:t>]</a:t>
            </a:r>
          </a:p>
          <a:p>
            <a:endParaRPr lang="en-US" dirty="0" smtClean="0"/>
          </a:p>
          <a:p>
            <a:r>
              <a:rPr lang="is-IS" sz="3600" dirty="0" smtClean="0"/>
              <a:t>= </a:t>
            </a:r>
            <a:r>
              <a:rPr lang="is-IS" sz="3600" dirty="0"/>
              <a:t>[</a:t>
            </a:r>
            <a:r>
              <a:rPr lang="is-IS" sz="3600" i="1" dirty="0"/>
              <a:t>R</a:t>
            </a:r>
            <a:r>
              <a:rPr lang="is-IS" sz="3600" baseline="-25000" dirty="0"/>
              <a:t>688</a:t>
            </a:r>
            <a:r>
              <a:rPr lang="is-IS" sz="3600" dirty="0"/>
              <a:t> </a:t>
            </a:r>
            <a:r>
              <a:rPr lang="is-IS" sz="3600" i="1" dirty="0" smtClean="0"/>
              <a:t>K</a:t>
            </a:r>
            <a:r>
              <a:rPr lang="is-IS" sz="3600" baseline="-25000" dirty="0" smtClean="0"/>
              <a:t>680</a:t>
            </a:r>
            <a:r>
              <a:rPr lang="is-IS" sz="3600" dirty="0" smtClean="0"/>
              <a:t>]</a:t>
            </a:r>
            <a:r>
              <a:rPr lang="is-IS" sz="3600" dirty="0"/>
              <a:t>/[</a:t>
            </a:r>
            <a:r>
              <a:rPr lang="is-IS" sz="3600" i="1" dirty="0"/>
              <a:t>R</a:t>
            </a:r>
            <a:r>
              <a:rPr lang="is-IS" sz="3600" baseline="-25000" dirty="0"/>
              <a:t>680</a:t>
            </a:r>
            <a:r>
              <a:rPr lang="is-IS" sz="3600" dirty="0"/>
              <a:t> </a:t>
            </a:r>
            <a:r>
              <a:rPr lang="is-IS" sz="3600" i="1" dirty="0"/>
              <a:t>F</a:t>
            </a:r>
            <a:r>
              <a:rPr lang="is-IS" sz="3600" dirty="0"/>
              <a:t>(680,688)</a:t>
            </a:r>
            <a:r>
              <a:rPr lang="is-IS" sz="3600" dirty="0" smtClean="0"/>
              <a:t>]</a:t>
            </a:r>
          </a:p>
          <a:p>
            <a:endParaRPr lang="is-IS" dirty="0"/>
          </a:p>
          <a:p>
            <a:r>
              <a:rPr lang="is-IS" sz="3600" dirty="0" smtClean="0"/>
              <a:t>= </a:t>
            </a:r>
            <a:r>
              <a:rPr lang="is-IS" sz="3600" dirty="0"/>
              <a:t>[</a:t>
            </a:r>
            <a:r>
              <a:rPr lang="is-IS" sz="3600" i="1" dirty="0"/>
              <a:t>R</a:t>
            </a:r>
            <a:r>
              <a:rPr lang="is-IS" sz="3600" baseline="-25000" dirty="0"/>
              <a:t>688</a:t>
            </a:r>
            <a:r>
              <a:rPr lang="is-IS" sz="3600" dirty="0"/>
              <a:t>/</a:t>
            </a:r>
            <a:r>
              <a:rPr lang="is-IS" sz="3600" i="1" dirty="0"/>
              <a:t>R</a:t>
            </a:r>
            <a:r>
              <a:rPr lang="is-IS" sz="3600" baseline="-25000" dirty="0"/>
              <a:t>680</a:t>
            </a:r>
            <a:r>
              <a:rPr lang="is-IS" sz="3600" dirty="0"/>
              <a:t>] </a:t>
            </a:r>
            <a:r>
              <a:rPr lang="is-IS" sz="3600" dirty="0" smtClean="0"/>
              <a:t>[</a:t>
            </a:r>
            <a:r>
              <a:rPr lang="is-IS" sz="3600" i="1" dirty="0"/>
              <a:t>K</a:t>
            </a:r>
            <a:r>
              <a:rPr lang="is-IS" sz="3600" baseline="-25000" dirty="0"/>
              <a:t>680</a:t>
            </a:r>
            <a:r>
              <a:rPr lang="is-IS" sz="3600" dirty="0" smtClean="0"/>
              <a:t>/</a:t>
            </a:r>
            <a:r>
              <a:rPr lang="is-IS" sz="3600" i="1" dirty="0"/>
              <a:t>F</a:t>
            </a:r>
            <a:r>
              <a:rPr lang="is-IS" sz="3600" dirty="0"/>
              <a:t>(680,688)</a:t>
            </a:r>
            <a:r>
              <a:rPr lang="is-IS" sz="3600" dirty="0" smtClean="0"/>
              <a:t>]</a:t>
            </a:r>
          </a:p>
          <a:p>
            <a:endParaRPr lang="is-IS" sz="2000" dirty="0" smtClean="0"/>
          </a:p>
          <a:p>
            <a:r>
              <a:rPr lang="is-IS" sz="3600" dirty="0" smtClean="0"/>
              <a:t>≈ </a:t>
            </a:r>
            <a:r>
              <a:rPr lang="is-IS" sz="3600" dirty="0"/>
              <a:t>1.008 </a:t>
            </a:r>
            <a:r>
              <a:rPr lang="is-IS" sz="3600" dirty="0" smtClean="0"/>
              <a:t>[</a:t>
            </a:r>
            <a:r>
              <a:rPr lang="is-IS" sz="3600" i="1" dirty="0" smtClean="0"/>
              <a:t>K</a:t>
            </a:r>
            <a:r>
              <a:rPr lang="is-IS" sz="3600" baseline="-25000" dirty="0" smtClean="0"/>
              <a:t>680</a:t>
            </a:r>
            <a:r>
              <a:rPr lang="is-IS" sz="3600" dirty="0" smtClean="0"/>
              <a:t>/</a:t>
            </a:r>
            <a:r>
              <a:rPr lang="is-IS" sz="3600" i="1" dirty="0"/>
              <a:t>F</a:t>
            </a:r>
            <a:r>
              <a:rPr lang="is-IS" sz="3600" dirty="0"/>
              <a:t>(680,688)</a:t>
            </a:r>
            <a:r>
              <a:rPr lang="is-IS" sz="3600" dirty="0" smtClean="0"/>
              <a:t>] = 2.02 10</a:t>
            </a:r>
            <a:r>
              <a:rPr lang="is-IS" sz="3600" baseline="30000" dirty="0" smtClean="0"/>
              <a:t>-5</a:t>
            </a:r>
            <a:endParaRPr lang="en-US" sz="3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78349" y="5994088"/>
            <a:ext cx="774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K</a:t>
            </a:r>
            <a:r>
              <a:rPr lang="en-US" sz="3600" baseline="-25000" dirty="0" smtClean="0"/>
              <a:t>764</a:t>
            </a:r>
            <a:r>
              <a:rPr lang="en-US" sz="3600" dirty="0" smtClean="0"/>
              <a:t> </a:t>
            </a:r>
            <a:r>
              <a:rPr lang="is-IS" sz="3600" dirty="0" smtClean="0"/>
              <a:t>≈ </a:t>
            </a:r>
            <a:r>
              <a:rPr lang="is-IS" sz="3600" dirty="0"/>
              <a:t>0.984 </a:t>
            </a:r>
            <a:r>
              <a:rPr lang="is-IS" sz="3600" dirty="0" smtClean="0"/>
              <a:t>[</a:t>
            </a:r>
            <a:r>
              <a:rPr lang="is-IS" sz="3600" i="1" dirty="0" smtClean="0"/>
              <a:t>K</a:t>
            </a:r>
            <a:r>
              <a:rPr lang="is-IS" sz="3600" baseline="-25000" dirty="0" smtClean="0"/>
              <a:t>780</a:t>
            </a:r>
            <a:r>
              <a:rPr lang="is-IS" sz="3600" dirty="0" smtClean="0"/>
              <a:t>/</a:t>
            </a:r>
            <a:r>
              <a:rPr lang="is-IS" sz="3600" i="1" dirty="0"/>
              <a:t>F</a:t>
            </a:r>
            <a:r>
              <a:rPr lang="is-IS" sz="3600" dirty="0"/>
              <a:t>(780,764)] = </a:t>
            </a:r>
            <a:r>
              <a:rPr lang="is-IS" sz="3600" dirty="0" smtClean="0"/>
              <a:t>2.36 </a:t>
            </a:r>
            <a:r>
              <a:rPr lang="is-IS" sz="3600" dirty="0"/>
              <a:t>10</a:t>
            </a:r>
            <a:r>
              <a:rPr lang="is-IS" sz="3600" baseline="30000" dirty="0"/>
              <a:t>-5</a:t>
            </a:r>
            <a:endParaRPr lang="en-US" sz="3600" baseline="30000" dirty="0"/>
          </a:p>
          <a:p>
            <a:r>
              <a:rPr lang="is-IS" sz="3600" dirty="0" smtClean="0"/>
              <a:t>  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1551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930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To </a:t>
            </a:r>
            <a:r>
              <a:rPr lang="en-US" sz="2000" dirty="0">
                <a:latin typeface="Comic Sans MS"/>
                <a:cs typeface="Comic Sans MS"/>
              </a:rPr>
              <a:t>covert Level 1 data into reflectance for each </a:t>
            </a:r>
            <a:r>
              <a:rPr lang="en-US" sz="2000" dirty="0" err="1" smtClean="0">
                <a:latin typeface="Comic Sans MS"/>
                <a:cs typeface="Comic Sans MS"/>
              </a:rPr>
              <a:t>λ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we have to multiply data given in engineering units (counts/second) by calibration factors </a:t>
            </a:r>
            <a:r>
              <a:rPr lang="en-US" sz="2000" i="1" dirty="0" err="1" smtClean="0">
                <a:latin typeface="Comic Sans MS"/>
                <a:cs typeface="Comic Sans MS"/>
              </a:rPr>
              <a:t>K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λ</a:t>
            </a:r>
            <a:r>
              <a:rPr lang="en-US" sz="2000" dirty="0" smtClean="0">
                <a:latin typeface="Comic Sans MS"/>
                <a:cs typeface="Comic Sans MS"/>
              </a:rPr>
              <a:t>.  </a:t>
            </a:r>
            <a:r>
              <a:rPr lang="en-US" sz="2000" dirty="0">
                <a:latin typeface="Comic Sans MS"/>
                <a:cs typeface="Comic Sans MS"/>
              </a:rPr>
              <a:t>The accuracy of the calibration factors is about 1-3%.  </a:t>
            </a: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7-09-29 at 3.0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1" y="1493400"/>
            <a:ext cx="3367735" cy="534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9986" y="5464997"/>
            <a:ext cx="2954052" cy="7134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0817" y="2232108"/>
            <a:ext cx="343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/>
                <a:cs typeface="Comic Sans MS"/>
              </a:rPr>
              <a:t>Thank you</a:t>
            </a:r>
            <a:endParaRPr lang="en-US" sz="5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872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Y1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9" y="0"/>
            <a:ext cx="7002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64477" y="158631"/>
            <a:ext cx="5418161" cy="1143000"/>
          </a:xfrm>
        </p:spPr>
        <p:txBody>
          <a:bodyPr/>
          <a:lstStyle/>
          <a:p>
            <a:r>
              <a:rPr lang="en-US" sz="3200" dirty="0"/>
              <a:t>R05-V02: 09/01/2016 - 680nm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81" y="3998639"/>
            <a:ext cx="3379722" cy="237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53" y="1417637"/>
            <a:ext cx="3423750" cy="2348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6" y="2340007"/>
            <a:ext cx="5088062" cy="2845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05" y="5748409"/>
            <a:ext cx="522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Examples </a:t>
            </a:r>
            <a:r>
              <a:rPr lang="en-US" dirty="0">
                <a:latin typeface="Comic Sans MS"/>
                <a:cs typeface="Comic Sans MS"/>
              </a:rPr>
              <a:t>of moon observations in 680 (left) and 688 (right) on 09/01/2016 (courtesy of Matthew </a:t>
            </a:r>
            <a:r>
              <a:rPr lang="en-US" dirty="0" err="1" smtClean="0">
                <a:latin typeface="Comic Sans MS"/>
                <a:cs typeface="Comic Sans MS"/>
              </a:rPr>
              <a:t>Kowalewski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45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4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EPIC_1a_20160719143037_01.h5</a:t>
            </a:r>
            <a:br>
              <a:rPr lang="en-US" sz="4000" dirty="0" smtClean="0">
                <a:latin typeface="Comic Sans MS"/>
                <a:cs typeface="Comic Sans MS"/>
              </a:rPr>
            </a:br>
            <a:r>
              <a:rPr lang="en-US" sz="4000" dirty="0" smtClean="0">
                <a:latin typeface="Comic Sans MS"/>
                <a:cs typeface="Comic Sans MS"/>
              </a:rPr>
              <a:t>780nm / 764nm</a:t>
            </a:r>
            <a:endParaRPr lang="en-US" sz="4000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13101"/>
              </p:ext>
            </p:extLst>
          </p:nvPr>
        </p:nvGraphicFramePr>
        <p:xfrm>
          <a:off x="457200" y="1631671"/>
          <a:ext cx="8229599" cy="414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1244600"/>
                <a:gridCol w="1054100"/>
                <a:gridCol w="1358900"/>
                <a:gridCol w="1104900"/>
                <a:gridCol w="1468961"/>
                <a:gridCol w="1032938"/>
              </a:tblGrid>
              <a:tr h="1205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Square Size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OLS Forced</a:t>
                      </a:r>
                      <a:r>
                        <a:rPr lang="en-US" baseline="0" dirty="0" smtClean="0"/>
                        <a:t> Through Origin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0.6005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207.48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0.5998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0.5976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-54.911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0.5972</a:t>
                      </a:r>
                      <a:endParaRPr lang="en-US" dirty="0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0.6286.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-257.43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488983"/>
            <a:ext cx="3324556" cy="435438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43" y="179192"/>
            <a:ext cx="867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Lunar calibration of the O2 absorbing channels: 688 and 764 nm</a:t>
            </a:r>
            <a:endParaRPr lang="en-US" sz="3600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42" y="1885338"/>
            <a:ext cx="88508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Assumptions</a:t>
            </a:r>
            <a:r>
              <a:rPr lang="en-US" sz="2800" dirty="0" smtClean="0">
                <a:latin typeface="Comic Sans MS"/>
                <a:cs typeface="Comic Sans MS"/>
              </a:rPr>
              <a:t>: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Comic Sans MS"/>
                <a:cs typeface="Comic Sans MS"/>
              </a:rPr>
              <a:t>  Lunar reflection is constant relative to the adjacent pairs: 680 and 688; 764 and 780;</a:t>
            </a:r>
          </a:p>
          <a:p>
            <a:pPr>
              <a:buFontTx/>
              <a:buChar char="-"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Comic Sans MS"/>
                <a:cs typeface="Comic Sans MS"/>
              </a:rPr>
              <a:t>  The ratio between two neighboring channels doesn’t depend on Solar and Viewing angles</a:t>
            </a:r>
          </a:p>
        </p:txBody>
      </p:sp>
    </p:spTree>
    <p:extLst>
      <p:ext uri="{BB962C8B-B14F-4D97-AF65-F5344CB8AC3E}">
        <p14:creationId xmlns:p14="http://schemas.microsoft.com/office/powerpoint/2010/main" val="188550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43" y="1481200"/>
            <a:ext cx="88508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Assumptions: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Lunar reflection is constant relative to the adjacent pairs: 680 and 688; 764 and 780</a:t>
            </a:r>
            <a:endParaRPr lang="en-US" sz="1400" dirty="0" smtClean="0">
              <a:latin typeface="Comic Sans MS"/>
              <a:cs typeface="Comic Sans MS"/>
            </a:endParaRPr>
          </a:p>
          <a:p>
            <a:endParaRPr lang="en-US" dirty="0"/>
          </a:p>
        </p:txBody>
      </p:sp>
      <p:pic>
        <p:nvPicPr>
          <p:cNvPr id="6" name="Picture 5" descr="Screen Shot 2016-02-04 at 11.57.54 AM.png"/>
          <p:cNvPicPr>
            <a:picLocks noChangeAspect="1"/>
          </p:cNvPicPr>
          <p:nvPr/>
        </p:nvPicPr>
        <p:blipFill rotWithShape="1">
          <a:blip r:embed="rId2"/>
          <a:srcRect l="2720" t="4292" r="5229" b="5894"/>
          <a:stretch/>
        </p:blipFill>
        <p:spPr>
          <a:xfrm>
            <a:off x="404519" y="3227295"/>
            <a:ext cx="3898540" cy="3224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168" y="6046310"/>
            <a:ext cx="3804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Using GOME Lunar Albedo:</a:t>
            </a:r>
          </a:p>
          <a:p>
            <a:r>
              <a:rPr lang="en-US" dirty="0" smtClean="0">
                <a:latin typeface="Comic Sans MS"/>
                <a:cs typeface="Comic Sans MS"/>
              </a:rPr>
              <a:t>10 </a:t>
            </a:r>
            <a:r>
              <a:rPr lang="en-US" dirty="0">
                <a:latin typeface="Comic Sans MS"/>
                <a:cs typeface="Comic Sans MS"/>
              </a:rPr>
              <a:t>nm difference ~ </a:t>
            </a:r>
            <a:r>
              <a:rPr lang="en-US" dirty="0" smtClean="0">
                <a:latin typeface="Comic Sans MS"/>
                <a:cs typeface="Comic Sans MS"/>
              </a:rPr>
              <a:t>0.5</a:t>
            </a:r>
            <a:r>
              <a:rPr lang="en-US" dirty="0">
                <a:latin typeface="Comic Sans MS"/>
                <a:cs typeface="Comic Sans MS"/>
              </a:rPr>
              <a:t>% </a:t>
            </a:r>
            <a:r>
              <a:rPr lang="en-US" dirty="0" smtClean="0">
                <a:latin typeface="Comic Sans MS"/>
                <a:cs typeface="Comic Sans MS"/>
              </a:rPr>
              <a:t>increase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67" y="6400253"/>
            <a:ext cx="416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10 nm difference ~ 1.0-1.5% increase</a:t>
            </a:r>
          </a:p>
        </p:txBody>
      </p:sp>
      <p:pic>
        <p:nvPicPr>
          <p:cNvPr id="2" name="Picture 1" descr="20372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2" y="3272118"/>
            <a:ext cx="3416782" cy="2819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43" y="179192"/>
            <a:ext cx="867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Lunar calibration of the O2 absorbing channels: 688 and 764 nm</a:t>
            </a:r>
            <a:endParaRPr lang="en-US" sz="3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4061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43" y="1481200"/>
            <a:ext cx="88508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Assumptions: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Lunar reflection is constant relative to the adjacent pairs: 680 and 688; 764 and 780</a:t>
            </a:r>
            <a:endParaRPr lang="en-US" sz="1400" dirty="0" smtClean="0"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243" y="179192"/>
            <a:ext cx="867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Lunar calibration of the O2 absorbing channels: 688 and 764 nm</a:t>
            </a:r>
            <a:endParaRPr lang="en-US" sz="36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43" y="3757421"/>
            <a:ext cx="8991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- Moon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reflectance </a:t>
            </a:r>
            <a:r>
              <a:rPr lang="en-US" sz="2000" i="1" dirty="0" err="1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 err="1">
                <a:solidFill>
                  <a:schemeClr val="accent1"/>
                </a:solidFill>
                <a:latin typeface="Comic Sans MS"/>
                <a:cs typeface="Comic Sans MS"/>
              </a:rPr>
              <a:t>λ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increases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slowly with </a:t>
            </a:r>
            <a:r>
              <a:rPr lang="en-US" sz="2000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λ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; in most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cases,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a 10 nm difference in wavelength leads to a difference in reflectance in the range of 0.0006-0.0013 or 0.8-1.2%. </a:t>
            </a:r>
            <a:endParaRPr lang="en-US" sz="2000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- The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difference in </a:t>
            </a:r>
            <a:r>
              <a:rPr lang="en-US" sz="2000" i="1" dirty="0" err="1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 err="1">
                <a:solidFill>
                  <a:schemeClr val="accent1"/>
                </a:solidFill>
                <a:latin typeface="Comic Sans MS"/>
                <a:cs typeface="Comic Sans MS"/>
              </a:rPr>
              <a:t>λ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between 688 nm and 680 nm as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well as between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764 nm and 780 nm will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be within 1.6%.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</a:p>
          <a:p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- We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use the moon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refl. 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ratios </a:t>
            </a:r>
            <a:r>
              <a:rPr lang="en-US" sz="2000" i="1" dirty="0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  <a:latin typeface="Comic Sans MS"/>
                <a:cs typeface="Comic Sans MS"/>
              </a:rPr>
              <a:t>688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/</a:t>
            </a:r>
            <a:r>
              <a:rPr lang="en-US" sz="2000" i="1" dirty="0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  <a:latin typeface="Comic Sans MS"/>
                <a:cs typeface="Comic Sans MS"/>
              </a:rPr>
              <a:t>680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 = 1.008 and </a:t>
            </a:r>
            <a:r>
              <a:rPr lang="en-US" sz="2000" i="1" dirty="0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  <a:latin typeface="Comic Sans MS"/>
                <a:cs typeface="Comic Sans MS"/>
              </a:rPr>
              <a:t>764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/</a:t>
            </a:r>
            <a:r>
              <a:rPr lang="en-US" sz="2000" i="1" dirty="0">
                <a:solidFill>
                  <a:schemeClr val="accent1"/>
                </a:solidFill>
                <a:latin typeface="Comic Sans MS"/>
                <a:cs typeface="Comic Sans MS"/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  <a:latin typeface="Comic Sans MS"/>
                <a:cs typeface="Comic Sans MS"/>
              </a:rPr>
              <a:t>780</a:t>
            </a:r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 = </a:t>
            </a:r>
            <a:r>
              <a:rPr lang="en-US" sz="2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0.984. </a:t>
            </a:r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42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9441" y="1086100"/>
            <a:ext cx="8484666" cy="565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29" y="46894"/>
            <a:ext cx="874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Lunar calibration of the O2 abs. channels;</a:t>
            </a:r>
          </a:p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different solar and viewing angles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7588" y="1163172"/>
            <a:ext cx="159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C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 189-191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1843" y="13478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8721" y="6211669"/>
            <a:ext cx="404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i="1" dirty="0" smtClean="0">
                <a:solidFill>
                  <a:schemeClr val="bg1"/>
                </a:solidFill>
              </a:rPr>
              <a:t>Matt </a:t>
            </a:r>
            <a:r>
              <a:rPr lang="en-US" i="1" dirty="0" err="1" smtClean="0">
                <a:solidFill>
                  <a:schemeClr val="bg1"/>
                </a:solidFill>
              </a:rPr>
              <a:t>Kowalewski</a:t>
            </a:r>
            <a:r>
              <a:rPr lang="en-US" i="1" dirty="0" smtClean="0">
                <a:solidFill>
                  <a:schemeClr val="bg1"/>
                </a:solidFill>
              </a:rPr>
              <a:t> &amp; Alexander Cede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9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49" y="173167"/>
            <a:ext cx="8564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Lunar calibration of the O2 abs. channels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48" y="1174773"/>
            <a:ext cx="5297758" cy="4891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3565" y="5867932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1%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88717" y="6393124"/>
            <a:ext cx="843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Also, the difference between the ROLO ratios and the Lunar derived ratios are ~1.5%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132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49" y="173167"/>
            <a:ext cx="8564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Lunar calibration of the O2 abs. channels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9" y="1520022"/>
            <a:ext cx="3999146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65" y="1520022"/>
            <a:ext cx="3998708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204" y="743274"/>
            <a:ext cx="797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Examples </a:t>
            </a:r>
            <a:r>
              <a:rPr lang="en-US" dirty="0">
                <a:latin typeface="Comic Sans MS"/>
                <a:cs typeface="Comic Sans MS"/>
              </a:rPr>
              <a:t>of moon observations in 680 (left) and 688 (right) on 09/01/2016 (courtesy of </a:t>
            </a:r>
            <a:r>
              <a:rPr lang="en-US" dirty="0" smtClean="0">
                <a:latin typeface="Comic Sans MS"/>
                <a:cs typeface="Comic Sans MS"/>
              </a:rPr>
              <a:t>Matt </a:t>
            </a:r>
            <a:r>
              <a:rPr lang="en-US" dirty="0" err="1" smtClean="0">
                <a:latin typeface="Comic Sans MS"/>
                <a:cs typeface="Comic Sans MS"/>
              </a:rPr>
              <a:t>Kowalewski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9" y="4736101"/>
            <a:ext cx="3317419" cy="1855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65" y="4736101"/>
            <a:ext cx="3318910" cy="18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49" y="173167"/>
            <a:ext cx="8564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Lunar calibration of the O2 abs. channels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154" y="2324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012" y="5932979"/>
            <a:ext cx="803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Ratios of Moon reflectance </a:t>
            </a:r>
            <a:r>
              <a:rPr lang="en-US" sz="2000" i="1" dirty="0">
                <a:latin typeface="Comic Sans MS"/>
                <a:cs typeface="Comic Sans MS"/>
              </a:rPr>
              <a:t>F</a:t>
            </a:r>
            <a:r>
              <a:rPr lang="en-US" sz="2000" dirty="0">
                <a:latin typeface="Comic Sans MS"/>
                <a:cs typeface="Comic Sans MS"/>
              </a:rPr>
              <a:t> in counts/sec at 688 over </a:t>
            </a:r>
            <a:r>
              <a:rPr lang="en-US" sz="2000" dirty="0" smtClean="0">
                <a:latin typeface="Comic Sans MS"/>
                <a:cs typeface="Comic Sans MS"/>
              </a:rPr>
              <a:t>680 nm </a:t>
            </a:r>
            <a:r>
              <a:rPr lang="en-US" sz="2000" dirty="0">
                <a:latin typeface="Comic Sans MS"/>
                <a:cs typeface="Comic Sans MS"/>
              </a:rPr>
              <a:t>and at 764 over 780 nm </a:t>
            </a:r>
            <a:r>
              <a:rPr lang="en-US" sz="2000" dirty="0" smtClean="0">
                <a:latin typeface="Comic Sans MS"/>
                <a:cs typeface="Comic Sans MS"/>
              </a:rPr>
              <a:t>channels. 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84" y="1122940"/>
            <a:ext cx="4925494" cy="4641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9826" y="1634508"/>
            <a:ext cx="1595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i="1" dirty="0"/>
              <a:t>F</a:t>
            </a:r>
            <a:r>
              <a:rPr lang="en-US" sz="2400" dirty="0"/>
              <a:t>(680,688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   and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i="1" dirty="0"/>
              <a:t>F</a:t>
            </a:r>
            <a:r>
              <a:rPr lang="en-US" sz="2400" dirty="0" smtClean="0"/>
              <a:t>(780,764)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57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780 vs. 764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780_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359501" y="1270503"/>
            <a:ext cx="4528468" cy="2490483"/>
          </a:xfrm>
        </p:spPr>
      </p:pic>
      <p:pic>
        <p:nvPicPr>
          <p:cNvPr id="5" name="Picture 4" descr="780_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6" y="1417638"/>
            <a:ext cx="3124464" cy="2343348"/>
          </a:xfrm>
          <a:prstGeom prst="rect">
            <a:avLst/>
          </a:prstGeom>
        </p:spPr>
      </p:pic>
      <p:pic>
        <p:nvPicPr>
          <p:cNvPr id="7" name="Picture 6" descr="780_64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98" y="4119285"/>
            <a:ext cx="3253618" cy="244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4116" y="89972"/>
            <a:ext cx="283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Marshall Sutton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971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664</Words>
  <Application>Microsoft Macintosh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780 vs. 764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R05-V02: 09/01/2016 - 680nm</vt:lpstr>
      <vt:lpstr>EPIC_1a_20160719143037_01.h5 780nm / 764nm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Marshak</dc:creator>
  <cp:lastModifiedBy>Alexander Marshak</cp:lastModifiedBy>
  <cp:revision>28</cp:revision>
  <dcterms:created xsi:type="dcterms:W3CDTF">2017-09-27T13:58:25Z</dcterms:created>
  <dcterms:modified xsi:type="dcterms:W3CDTF">2017-10-02T21:12:02Z</dcterms:modified>
</cp:coreProperties>
</file>