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9" r:id="rId2"/>
    <p:sldId id="530" r:id="rId3"/>
    <p:sldId id="528" r:id="rId4"/>
    <p:sldId id="548" r:id="rId5"/>
    <p:sldId id="549" r:id="rId6"/>
    <p:sldId id="550" r:id="rId7"/>
    <p:sldId id="551" r:id="rId8"/>
    <p:sldId id="552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0099"/>
    <a:srgbClr val="00CC00"/>
    <a:srgbClr val="4DF52B"/>
    <a:srgbClr val="00FFFF"/>
    <a:srgbClr val="FF3300"/>
    <a:srgbClr val="FF00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4568" autoAdjust="0"/>
  </p:normalViewPr>
  <p:slideViewPr>
    <p:cSldViewPr snapToGrid="0">
      <p:cViewPr varScale="1">
        <p:scale>
          <a:sx n="93" d="100"/>
          <a:sy n="93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762894-4FFD-4B3D-96A6-D8BDBE89410F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80A526-ABD4-4FE1-98AB-09418D70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0A526-ABD4-4FE1-98AB-09418D7029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8B2C-BC67-4074-8C4E-4C6B0628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91E8-70D6-4795-93A0-12148130B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0515-FC84-443E-9B2C-8C1C6A3F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D9CE-28F6-438B-A668-D3721B36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1821-592B-4284-8821-CC46BD0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E699-CAC9-42A9-9829-9545095F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2313-DE00-4D83-AAD7-43BBED44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082-193D-4795-B523-822BDBAF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F2CD-B891-408A-B7DC-D9476128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DAD6-31E6-412E-AAE6-9C5A96083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0"/>
            <a:ext cx="11049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1EC1-2B29-492F-9332-1A78AD048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C251-35AC-413B-95A6-3CAF9D26A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EFF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78DA18C-7A26-402E-91AF-294B4383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2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57200" y="533508"/>
            <a:ext cx="8345488" cy="6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5400" dirty="0" smtClean="0"/>
              <a:t>UV-Signal of the Ocean and Global Aerosol from EPIC DSCOVR</a:t>
            </a:r>
            <a:r>
              <a:rPr lang="en-US" sz="5400" dirty="0"/>
              <a:t/>
            </a:r>
            <a:br>
              <a:rPr lang="en-US" sz="5400" dirty="0"/>
            </a:br>
            <a:endParaRPr lang="en-US" sz="800" dirty="0" smtClean="0"/>
          </a:p>
          <a:p>
            <a:pPr algn="ctr">
              <a:spcAft>
                <a:spcPct val="20000"/>
              </a:spcAft>
            </a:pPr>
            <a:endParaRPr lang="en-US" sz="800" dirty="0" smtClean="0"/>
          </a:p>
          <a:p>
            <a:pPr algn="ctr">
              <a:spcAft>
                <a:spcPct val="20000"/>
              </a:spcAft>
            </a:pPr>
            <a:endParaRPr lang="en-US" sz="800" dirty="0"/>
          </a:p>
          <a:p>
            <a:pPr algn="ctr">
              <a:spcAft>
                <a:spcPct val="20000"/>
              </a:spcAft>
            </a:pPr>
            <a:endParaRPr lang="en-US" sz="800" dirty="0" smtClean="0"/>
          </a:p>
          <a:p>
            <a:pPr>
              <a:spcAft>
                <a:spcPct val="20000"/>
              </a:spcAft>
            </a:pPr>
            <a:r>
              <a:rPr lang="en-US" sz="2400" dirty="0" smtClean="0"/>
              <a:t>Alexei </a:t>
            </a:r>
            <a:r>
              <a:rPr lang="en-US" sz="2400" dirty="0" err="1"/>
              <a:t>Lyapustin,</a:t>
            </a:r>
            <a:r>
              <a:rPr lang="en-US" sz="2400" dirty="0"/>
              <a:t> </a:t>
            </a:r>
            <a:r>
              <a:rPr lang="en-US" sz="2400" dirty="0" smtClean="0"/>
              <a:t>GSFC</a:t>
            </a:r>
          </a:p>
          <a:p>
            <a:pPr>
              <a:spcAft>
                <a:spcPct val="20000"/>
              </a:spcAft>
            </a:pPr>
            <a:r>
              <a:rPr lang="en-US" sz="2400" b="1" dirty="0" smtClean="0"/>
              <a:t>D. Huang </a:t>
            </a:r>
            <a:r>
              <a:rPr lang="en-US" sz="2400" dirty="0" smtClean="0"/>
              <a:t>(SSAI), Y. Wang (UMBC), 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S. </a:t>
            </a:r>
            <a:r>
              <a:rPr lang="en-US" sz="2400" dirty="0" err="1" smtClean="0"/>
              <a:t>Korkin</a:t>
            </a:r>
            <a:r>
              <a:rPr lang="en-US" sz="2400" dirty="0" smtClean="0"/>
              <a:t> (USRA)</a:t>
            </a:r>
          </a:p>
          <a:p>
            <a:pPr algn="ctr">
              <a:spcAft>
                <a:spcPct val="20000"/>
              </a:spcAft>
            </a:pPr>
            <a:endParaRPr lang="en-US" sz="2000" dirty="0" smtClean="0"/>
          </a:p>
          <a:p>
            <a:pPr algn="ctr">
              <a:spcAft>
                <a:spcPct val="20000"/>
              </a:spcAft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DSCOVR Science Team Meeting</a:t>
            </a:r>
            <a:endParaRPr lang="en-US" sz="2000" b="1" dirty="0" smtClean="0"/>
          </a:p>
          <a:p>
            <a:pPr algn="ctr">
              <a:spcAft>
                <a:spcPct val="20000"/>
              </a:spcAft>
            </a:pPr>
            <a:r>
              <a:rPr lang="en-US" sz="2000" b="1" dirty="0" smtClean="0"/>
              <a:t>NASA GSFC, October 3-4, 2017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3681366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1578" y="111912"/>
            <a:ext cx="7257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Intro into Ocean Optics in near-UV</a:t>
            </a:r>
            <a:endParaRPr lang="en-US" sz="2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402" y="1038578"/>
            <a:ext cx="8851405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Min absorption of pure water at 418nm;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Rapid increase of </a:t>
            </a:r>
            <a:r>
              <a:rPr lang="en-US" sz="2400" dirty="0" err="1" smtClean="0"/>
              <a:t>absorptance</a:t>
            </a:r>
            <a:r>
              <a:rPr lang="en-US" sz="2400" dirty="0" smtClean="0"/>
              <a:t> into UV;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Strong </a:t>
            </a:r>
            <a:r>
              <a:rPr lang="en-US" sz="2400" dirty="0" err="1" smtClean="0"/>
              <a:t>Chl</a:t>
            </a:r>
            <a:r>
              <a:rPr lang="en-US" sz="2400" dirty="0" smtClean="0"/>
              <a:t> absorption at 388nm and 340nm;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Even stronger absorption by yellow substance and other …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More phytoplankton (eutrophic) – less </a:t>
            </a:r>
            <a:r>
              <a:rPr lang="en-US" sz="2400" dirty="0" smtClean="0">
                <a:sym typeface="Symbol" panose="05050102010706020507" pitchFamily="18" charset="2"/>
              </a:rPr>
              <a:t></a:t>
            </a:r>
            <a:r>
              <a:rPr lang="en-US" sz="2400" baseline="30000" dirty="0" smtClean="0">
                <a:sym typeface="Symbol" panose="05050102010706020507" pitchFamily="18" charset="2"/>
              </a:rPr>
              <a:t>w </a:t>
            </a:r>
            <a:r>
              <a:rPr lang="en-US" sz="2400" dirty="0" smtClean="0">
                <a:sym typeface="Symbol" panose="05050102010706020507" pitchFamily="18" charset="2"/>
              </a:rPr>
              <a:t> upwelling regions</a:t>
            </a:r>
            <a:endParaRPr lang="en-US" sz="2400" dirty="0" smtClean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Need to know for atm. gas &amp; aerosol retrievals; fisheries 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383" y="3971150"/>
            <a:ext cx="2648424" cy="212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13999" r="1500" b="41999"/>
          <a:stretch/>
        </p:blipFill>
        <p:spPr>
          <a:xfrm>
            <a:off x="268849" y="3969685"/>
            <a:ext cx="5864796" cy="2126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843" y="6165129"/>
            <a:ext cx="291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Measured (2m depth) and modelled reflectance of </a:t>
            </a:r>
            <a:r>
              <a:rPr lang="en-US" sz="1200" dirty="0" err="1" smtClean="0"/>
              <a:t>underlight</a:t>
            </a:r>
            <a:r>
              <a:rPr lang="en-US" sz="1200" dirty="0" smtClean="0"/>
              <a:t> at 380nm, from </a:t>
            </a:r>
            <a:r>
              <a:rPr lang="en-US" sz="1200" b="1" dirty="0" err="1" smtClean="0">
                <a:solidFill>
                  <a:srgbClr val="0000FF"/>
                </a:solidFill>
              </a:rPr>
              <a:t>Vasilkov</a:t>
            </a:r>
            <a:r>
              <a:rPr lang="en-US" sz="1200" b="1" dirty="0" smtClean="0">
                <a:solidFill>
                  <a:srgbClr val="0000FF"/>
                </a:solidFill>
              </a:rPr>
              <a:t> et al., Appl. Optics, 44, 2005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EPIC Monthly </a:t>
            </a:r>
            <a:r>
              <a:rPr lang="en-US" sz="3200" b="1" dirty="0" smtClean="0">
                <a:sym typeface="Symbol" panose="05050102010706020507" pitchFamily="18" charset="2"/>
              </a:rPr>
              <a:t></a:t>
            </a:r>
            <a:r>
              <a:rPr lang="en-US" sz="3200" b="1" baseline="30000" dirty="0" smtClean="0">
                <a:sym typeface="Symbol" panose="05050102010706020507" pitchFamily="18" charset="2"/>
              </a:rPr>
              <a:t>w</a:t>
            </a:r>
            <a:r>
              <a:rPr lang="en-US" sz="3200" b="1" dirty="0" smtClean="0"/>
              <a:t> vs MYD </a:t>
            </a:r>
            <a:r>
              <a:rPr lang="en-US" sz="3200" b="1" dirty="0" err="1" smtClean="0"/>
              <a:t>Chl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2900" y="77042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2016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" y="1252151"/>
            <a:ext cx="2945507" cy="2945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64" y="1247014"/>
            <a:ext cx="2945507" cy="2945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58" y="1252151"/>
            <a:ext cx="2945507" cy="2945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4930" y="7663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Feb. 2016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588" y="766304"/>
            <a:ext cx="12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Mar. 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" y="4752689"/>
            <a:ext cx="2971800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9" y="4752287"/>
            <a:ext cx="297180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5" y="4752287"/>
            <a:ext cx="2971800" cy="1485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9" y="6252649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313" y="3274898"/>
            <a:ext cx="475530" cy="225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2306" y="1252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340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56422" y="27308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8197850" y="5489575"/>
            <a:ext cx="60325" cy="209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117600" y="5584825"/>
            <a:ext cx="1651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121400" y="5235575"/>
            <a:ext cx="288925" cy="82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7661" y="6557321"/>
            <a:ext cx="541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NASA Earth Observatory, Global Maps, </a:t>
            </a:r>
            <a:r>
              <a:rPr lang="en-US" sz="1200" dirty="0" smtClean="0"/>
              <a:t>Chlorophyll MODIS Aqua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8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75" y="1252151"/>
            <a:ext cx="2945507" cy="29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900" y="770426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Apr.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4930" y="766304"/>
            <a:ext cx="124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588" y="7663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9" y="6252649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313" y="3274898"/>
            <a:ext cx="475530" cy="225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2306" y="1252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340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56422" y="27308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" y="1252151"/>
            <a:ext cx="2945507" cy="294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01" y="1252151"/>
            <a:ext cx="2945507" cy="2945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" y="4752287"/>
            <a:ext cx="29718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7" y="4752287"/>
            <a:ext cx="2971800" cy="1485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01" y="4752287"/>
            <a:ext cx="2971800" cy="148590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EPIC Monthly </a:t>
            </a:r>
            <a:r>
              <a:rPr lang="en-US" sz="3200" b="1" dirty="0" smtClean="0">
                <a:sym typeface="Symbol" panose="05050102010706020507" pitchFamily="18" charset="2"/>
              </a:rPr>
              <a:t></a:t>
            </a:r>
            <a:r>
              <a:rPr lang="en-US" sz="3200" b="1" baseline="30000" dirty="0" smtClean="0">
                <a:sym typeface="Symbol" panose="05050102010706020507" pitchFamily="18" charset="2"/>
              </a:rPr>
              <a:t>w</a:t>
            </a:r>
            <a:r>
              <a:rPr lang="en-US" sz="3200" b="1" dirty="0" smtClean="0"/>
              <a:t> vs MYD </a:t>
            </a:r>
            <a:r>
              <a:rPr lang="en-US" sz="3200" b="1" dirty="0" err="1" smtClean="0"/>
              <a:t>Chl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54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75" y="1252151"/>
            <a:ext cx="2945507" cy="29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900" y="77042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4930" y="7663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Aug. 2016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588" y="7663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Sep. 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9" y="6252649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313" y="3274898"/>
            <a:ext cx="475530" cy="225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2306" y="1252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340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56422" y="27308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" y="4752287"/>
            <a:ext cx="29718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20" y="4752287"/>
            <a:ext cx="2971800" cy="148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80" y="4752287"/>
            <a:ext cx="2971800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" y="1252150"/>
            <a:ext cx="2945507" cy="2945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3" y="1252150"/>
            <a:ext cx="2945507" cy="2945507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EPIC Monthly </a:t>
            </a:r>
            <a:r>
              <a:rPr lang="en-US" sz="3200" b="1" dirty="0" smtClean="0">
                <a:sym typeface="Symbol" panose="05050102010706020507" pitchFamily="18" charset="2"/>
              </a:rPr>
              <a:t></a:t>
            </a:r>
            <a:r>
              <a:rPr lang="en-US" sz="3200" b="1" baseline="30000" dirty="0" smtClean="0">
                <a:sym typeface="Symbol" panose="05050102010706020507" pitchFamily="18" charset="2"/>
              </a:rPr>
              <a:t>w</a:t>
            </a:r>
            <a:r>
              <a:rPr lang="en-US" sz="3200" b="1" dirty="0" smtClean="0"/>
              <a:t> vs MYD </a:t>
            </a:r>
            <a:r>
              <a:rPr lang="en-US" sz="3200" b="1" dirty="0" err="1" smtClean="0"/>
              <a:t>Chl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39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21" y="1252150"/>
            <a:ext cx="2945507" cy="29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900" y="77042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4930" y="766304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Nov. 2016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588" y="7663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Dec. 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9" y="6252649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313" y="3274898"/>
            <a:ext cx="475530" cy="225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2306" y="1252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340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56422" y="27308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" y="1252150"/>
            <a:ext cx="2945507" cy="2945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47" y="1252150"/>
            <a:ext cx="2945507" cy="2945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" y="4750273"/>
            <a:ext cx="2971800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0" y="4746617"/>
            <a:ext cx="2971800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02" y="4738379"/>
            <a:ext cx="2971800" cy="1485900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EPIC Monthly </a:t>
            </a:r>
            <a:r>
              <a:rPr lang="en-US" sz="3200" b="1" dirty="0" smtClean="0">
                <a:sym typeface="Symbol" panose="05050102010706020507" pitchFamily="18" charset="2"/>
              </a:rPr>
              <a:t></a:t>
            </a:r>
            <a:r>
              <a:rPr lang="en-US" sz="3200" b="1" baseline="30000" dirty="0" smtClean="0">
                <a:sym typeface="Symbol" panose="05050102010706020507" pitchFamily="18" charset="2"/>
              </a:rPr>
              <a:t>w</a:t>
            </a:r>
            <a:r>
              <a:rPr lang="en-US" sz="3200" b="1" dirty="0" smtClean="0"/>
              <a:t> vs MYD </a:t>
            </a:r>
            <a:r>
              <a:rPr lang="en-US" sz="3200" b="1" dirty="0" err="1" smtClean="0"/>
              <a:t>Chl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4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7" b="7999"/>
          <a:stretch/>
        </p:blipFill>
        <p:spPr>
          <a:xfrm>
            <a:off x="978240" y="886968"/>
            <a:ext cx="6858000" cy="2834640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… in Detail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2857" y="10093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0421" y="5367725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65" y="1176287"/>
            <a:ext cx="475530" cy="22557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93244" y="10400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3" y="3805727"/>
            <a:ext cx="5943600" cy="2971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34314" y="2446638"/>
            <a:ext cx="1960605" cy="3492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4314" y="5181600"/>
            <a:ext cx="2174789" cy="757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002162" y="1650069"/>
            <a:ext cx="376881" cy="796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647935" y="4193060"/>
            <a:ext cx="370703" cy="930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5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" y="1252149"/>
            <a:ext cx="3978455" cy="3978455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Comparison with OMI Climatology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5674" y="78992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6" y="5741627"/>
            <a:ext cx="19050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1857" y="4376004"/>
            <a:ext cx="475530" cy="225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84141" y="134143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340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84141" y="330804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388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41" y="5253190"/>
            <a:ext cx="2971800" cy="14859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56675" y="1270143"/>
            <a:ext cx="3998532" cy="186309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43835" y="3280107"/>
            <a:ext cx="3975683" cy="1870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4077" y="927221"/>
            <a:ext cx="165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2005-2009 av.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4672" y="435601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Kleipool</a:t>
            </a:r>
            <a:r>
              <a:rPr lang="en-US" sz="1600" dirty="0" smtClean="0">
                <a:solidFill>
                  <a:srgbClr val="0000FF"/>
                </a:solidFill>
              </a:rPr>
              <a:t> et al., JGR, 2008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25144</TotalTime>
  <Words>208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Alexei</dc:creator>
  <cp:lastModifiedBy>LYAPUSTIN, ALEXEI I. (GSFC-6130)</cp:lastModifiedBy>
  <cp:revision>668</cp:revision>
  <dcterms:created xsi:type="dcterms:W3CDTF">2005-10-14T20:31:41Z</dcterms:created>
  <dcterms:modified xsi:type="dcterms:W3CDTF">2017-10-03T21:25:21Z</dcterms:modified>
</cp:coreProperties>
</file>