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237613A-64E5-453A-971E-CF2B4892A1F4}">
  <a:tblStyle styleId="{9237613A-64E5-453A-971E-CF2B4892A1F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76200" lvl="0" marL="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1pPr>
            <a:lvl2pPr indent="76200" lvl="1" marL="4572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2pPr>
            <a:lvl3pPr indent="76200" lvl="2" marL="9144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3pPr>
            <a:lvl4pPr indent="76200" lvl="3" marL="13716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4pPr>
            <a:lvl5pPr indent="76200" lvl="4" marL="18288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5pPr>
            <a:lvl6pPr indent="76200" lvl="5" marL="22860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6pPr>
            <a:lvl7pPr indent="76200" lvl="6" marL="27432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7pPr>
            <a:lvl8pPr indent="76200" lvl="7" marL="32004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8pPr>
            <a:lvl9pPr indent="76200" lvl="8" marL="36576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 name="Shape 20"/>
        <p:cNvGrpSpPr/>
        <p:nvPr/>
      </p:nvGrpSpPr>
      <p:grpSpPr>
        <a:xfrm>
          <a:off x="0" y="0"/>
          <a:ext cx="0" cy="0"/>
          <a:chOff x="0" y="0"/>
          <a:chExt cx="0" cy="0"/>
        </a:xfrm>
      </p:grpSpPr>
      <p:sp>
        <p:nvSpPr>
          <p:cNvPr id="21" name="Shape 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 name="Shape 2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 name="Shape 23"/>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4" name="Shape 244"/>
          <p:cNvSpPr txBox="1"/>
          <p:nvPr>
            <p:ph idx="12" type="sldNum"/>
          </p:nvPr>
        </p:nvSpPr>
        <p:spPr>
          <a:xfrm>
            <a:off x="3884612" y="8685213"/>
            <a:ext cx="2971800"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93" name="Shape 2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Shape 2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0" name="Shape 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73" name="Shape 3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9" name="Shape 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47" name="Shape 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71" name="Shape 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2_Titelfolie">
    <p:spTree>
      <p:nvGrpSpPr>
        <p:cNvPr id="15"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_Titelfolie">
    <p:spTree>
      <p:nvGrpSpPr>
        <p:cNvPr id="16" name="Shape 16"/>
        <p:cNvGrpSpPr/>
        <p:nvPr/>
      </p:nvGrpSpPr>
      <p:grpSpPr>
        <a:xfrm>
          <a:off x="0" y="0"/>
          <a:ext cx="0" cy="0"/>
          <a:chOff x="0" y="0"/>
          <a:chExt cx="0" cy="0"/>
        </a:xfrm>
      </p:grpSpPr>
      <p:sp>
        <p:nvSpPr>
          <p:cNvPr id="17" name="Shape 17"/>
          <p:cNvSpPr/>
          <p:nvPr/>
        </p:nvSpPr>
        <p:spPr>
          <a:xfrm>
            <a:off x="5796135" y="152398"/>
            <a:ext cx="3139639" cy="646331"/>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r>
              <a:rPr b="1" i="0" lang="en-US" sz="1200" u="none" cap="none" strike="noStrike">
                <a:solidFill>
                  <a:srgbClr val="000000"/>
                </a:solidFill>
                <a:latin typeface="Calibri"/>
                <a:ea typeface="Calibri"/>
                <a:cs typeface="Calibri"/>
                <a:sym typeface="Calibri"/>
              </a:rPr>
              <a:t>L1a update</a:t>
            </a:r>
          </a:p>
          <a:p>
            <a:pPr indent="0" lvl="0" marL="0" marR="0" rtl="0" algn="r">
              <a:lnSpc>
                <a:spcPct val="100000"/>
              </a:lnSpc>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DSCOVR EPIC &amp; NISTAR Science Team Meeting</a:t>
            </a:r>
          </a:p>
          <a:p>
            <a:pPr indent="0" lvl="0" marL="0" marR="0" rtl="0" algn="r">
              <a:lnSpc>
                <a:spcPct val="100000"/>
              </a:lnSpc>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GSFC, 3 &amp; 4 Oct 2017</a:t>
            </a:r>
          </a:p>
        </p:txBody>
      </p:sp>
      <p:sp>
        <p:nvSpPr>
          <p:cNvPr id="18" name="Shape 18"/>
          <p:cNvSpPr txBox="1"/>
          <p:nvPr>
            <p:ph idx="12" type="sldNum"/>
          </p:nvPr>
        </p:nvSpPr>
        <p:spPr>
          <a:xfrm>
            <a:off x="8532439" y="6381328"/>
            <a:ext cx="386676"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id="19" name="Shape 19"/>
          <p:cNvPicPr preferRelativeResize="0"/>
          <p:nvPr/>
        </p:nvPicPr>
        <p:blipFill rotWithShape="1">
          <a:blip r:embed="rId2">
            <a:alphaModFix/>
          </a:blip>
          <a:srcRect b="0" l="0" r="0" t="0"/>
          <a:stretch/>
        </p:blipFill>
        <p:spPr>
          <a:xfrm>
            <a:off x="35495" y="44623"/>
            <a:ext cx="2796025" cy="8247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6.png"/><Relationship Id="rId13" Type="http://schemas.openxmlformats.org/officeDocument/2006/relationships/image" Target="../media/image49.png"/><Relationship Id="rId12"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50.png"/><Relationship Id="rId5" Type="http://schemas.openxmlformats.org/officeDocument/2006/relationships/image" Target="../media/image42.png"/><Relationship Id="rId6" Type="http://schemas.openxmlformats.org/officeDocument/2006/relationships/image" Target="../media/image47.png"/><Relationship Id="rId7" Type="http://schemas.openxmlformats.org/officeDocument/2006/relationships/image" Target="../media/image45.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59.png"/><Relationship Id="rId9" Type="http://schemas.openxmlformats.org/officeDocument/2006/relationships/image" Target="../media/image60.png"/><Relationship Id="rId5" Type="http://schemas.openxmlformats.org/officeDocument/2006/relationships/image" Target="../media/image54.png"/><Relationship Id="rId6" Type="http://schemas.openxmlformats.org/officeDocument/2006/relationships/image" Target="../media/image56.png"/><Relationship Id="rId7" Type="http://schemas.openxmlformats.org/officeDocument/2006/relationships/image" Target="../media/image55.pn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8.png"/><Relationship Id="rId4" Type="http://schemas.openxmlformats.org/officeDocument/2006/relationships/image" Target="../media/image62.png"/><Relationship Id="rId5" Type="http://schemas.openxmlformats.org/officeDocument/2006/relationships/image" Target="../media/image61.png"/><Relationship Id="rId6" Type="http://schemas.openxmlformats.org/officeDocument/2006/relationships/image" Target="../media/image8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3.png"/><Relationship Id="rId4" Type="http://schemas.openxmlformats.org/officeDocument/2006/relationships/image" Target="../media/image65.png"/><Relationship Id="rId5"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4.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75.png"/><Relationship Id="rId13" Type="http://schemas.openxmlformats.org/officeDocument/2006/relationships/image" Target="../media/image77.png"/><Relationship Id="rId12"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7.png"/><Relationship Id="rId4" Type="http://schemas.openxmlformats.org/officeDocument/2006/relationships/image" Target="../media/image69.png"/><Relationship Id="rId9" Type="http://schemas.openxmlformats.org/officeDocument/2006/relationships/image" Target="../media/image73.png"/><Relationship Id="rId5" Type="http://schemas.openxmlformats.org/officeDocument/2006/relationships/image" Target="../media/image70.png"/><Relationship Id="rId6" Type="http://schemas.openxmlformats.org/officeDocument/2006/relationships/image" Target="../media/image72.png"/><Relationship Id="rId7" Type="http://schemas.openxmlformats.org/officeDocument/2006/relationships/image" Target="../media/image71.png"/><Relationship Id="rId8" Type="http://schemas.openxmlformats.org/officeDocument/2006/relationships/image" Target="../media/image7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2.png"/><Relationship Id="rId4" Type="http://schemas.openxmlformats.org/officeDocument/2006/relationships/image" Target="../media/image71.png"/><Relationship Id="rId5" Type="http://schemas.openxmlformats.org/officeDocument/2006/relationships/image" Target="../media/image75.png"/><Relationship Id="rId6" Type="http://schemas.openxmlformats.org/officeDocument/2006/relationships/image" Target="../media/image79.png"/><Relationship Id="rId7" Type="http://schemas.openxmlformats.org/officeDocument/2006/relationships/image" Target="../media/image80.png"/></Relationships>
</file>

<file path=ppt/slides/_rels/slide17.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75.png"/><Relationship Id="rId13" Type="http://schemas.openxmlformats.org/officeDocument/2006/relationships/image" Target="../media/image77.png"/><Relationship Id="rId12"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7.png"/><Relationship Id="rId4" Type="http://schemas.openxmlformats.org/officeDocument/2006/relationships/image" Target="../media/image69.png"/><Relationship Id="rId9" Type="http://schemas.openxmlformats.org/officeDocument/2006/relationships/image" Target="../media/image73.png"/><Relationship Id="rId5" Type="http://schemas.openxmlformats.org/officeDocument/2006/relationships/image" Target="../media/image70.png"/><Relationship Id="rId6" Type="http://schemas.openxmlformats.org/officeDocument/2006/relationships/image" Target="../media/image72.png"/><Relationship Id="rId7" Type="http://schemas.openxmlformats.org/officeDocument/2006/relationships/image" Target="../media/image71.png"/><Relationship Id="rId8" Type="http://schemas.openxmlformats.org/officeDocument/2006/relationships/image" Target="../media/image74.png"/></Relationships>
</file>

<file path=ppt/slides/_rels/slide18.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75.png"/><Relationship Id="rId13" Type="http://schemas.openxmlformats.org/officeDocument/2006/relationships/image" Target="../media/image77.png"/><Relationship Id="rId12"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7.png"/><Relationship Id="rId4" Type="http://schemas.openxmlformats.org/officeDocument/2006/relationships/image" Target="../media/image69.png"/><Relationship Id="rId9" Type="http://schemas.openxmlformats.org/officeDocument/2006/relationships/image" Target="../media/image73.png"/><Relationship Id="rId5" Type="http://schemas.openxmlformats.org/officeDocument/2006/relationships/image" Target="../media/image70.png"/><Relationship Id="rId6" Type="http://schemas.openxmlformats.org/officeDocument/2006/relationships/image" Target="../media/image72.png"/><Relationship Id="rId7" Type="http://schemas.openxmlformats.org/officeDocument/2006/relationships/image" Target="../media/image71.png"/><Relationship Id="rId8" Type="http://schemas.openxmlformats.org/officeDocument/2006/relationships/image" Target="../media/image74.png"/></Relationships>
</file>

<file path=ppt/slides/_rels/slide19.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75.png"/><Relationship Id="rId13" Type="http://schemas.openxmlformats.org/officeDocument/2006/relationships/image" Target="../media/image77.png"/><Relationship Id="rId12"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7.png"/><Relationship Id="rId4" Type="http://schemas.openxmlformats.org/officeDocument/2006/relationships/image" Target="../media/image69.png"/><Relationship Id="rId9" Type="http://schemas.openxmlformats.org/officeDocument/2006/relationships/image" Target="../media/image73.png"/><Relationship Id="rId5" Type="http://schemas.openxmlformats.org/officeDocument/2006/relationships/image" Target="../media/image70.png"/><Relationship Id="rId6" Type="http://schemas.openxmlformats.org/officeDocument/2006/relationships/image" Target="../media/image72.png"/><Relationship Id="rId7" Type="http://schemas.openxmlformats.org/officeDocument/2006/relationships/image" Target="../media/image71.png"/><Relationship Id="rId8"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6.png"/><Relationship Id="rId13" Type="http://schemas.openxmlformats.org/officeDocument/2006/relationships/image" Target="../media/image19.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1.png"/><Relationship Id="rId13" Type="http://schemas.openxmlformats.org/officeDocument/2006/relationships/image" Target="../media/image29.png"/><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43.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8.png"/><Relationship Id="rId13" Type="http://schemas.openxmlformats.org/officeDocument/2006/relationships/image" Target="../media/image29.png"/><Relationship Id="rId12"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 name="Shape 24"/>
        <p:cNvGrpSpPr/>
        <p:nvPr/>
      </p:nvGrpSpPr>
      <p:grpSpPr>
        <a:xfrm>
          <a:off x="0" y="0"/>
          <a:ext cx="0" cy="0"/>
          <a:chOff x="0" y="0"/>
          <a:chExt cx="0" cy="0"/>
        </a:xfrm>
      </p:grpSpPr>
      <p:sp>
        <p:nvSpPr>
          <p:cNvPr id="25" name="Shape 25"/>
          <p:cNvSpPr/>
          <p:nvPr/>
        </p:nvSpPr>
        <p:spPr>
          <a:xfrm>
            <a:off x="306757" y="2203116"/>
            <a:ext cx="8496944" cy="317009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3200" u="none" cap="none" strike="noStrike">
                <a:solidFill>
                  <a:schemeClr val="dk1"/>
                </a:solidFill>
                <a:latin typeface="Calibri"/>
                <a:ea typeface="Calibri"/>
                <a:cs typeface="Calibri"/>
                <a:sym typeface="Calibri"/>
              </a:rPr>
              <a:t>DSCOVR EPIC &amp; NISTAR Science Team Meeting,</a:t>
            </a:r>
          </a:p>
          <a:p>
            <a:pPr indent="0" lvl="0" marL="0" marR="0" rtl="0" algn="ctr">
              <a:lnSpc>
                <a:spcPct val="100000"/>
              </a:lnSpc>
              <a:spcBef>
                <a:spcPts val="0"/>
              </a:spcBef>
              <a:spcAft>
                <a:spcPts val="0"/>
              </a:spcAft>
              <a:buClr>
                <a:schemeClr val="dk1"/>
              </a:buClr>
              <a:buSzPct val="25000"/>
              <a:buFont typeface="Calibri"/>
              <a:buNone/>
            </a:pPr>
            <a:r>
              <a:rPr b="0" i="0" lang="en-US" sz="3200" u="none" cap="none" strike="noStrike">
                <a:solidFill>
                  <a:schemeClr val="dk1"/>
                </a:solidFill>
                <a:latin typeface="Calibri"/>
                <a:ea typeface="Calibri"/>
                <a:cs typeface="Calibri"/>
                <a:sym typeface="Calibri"/>
              </a:rPr>
              <a:t>GSFC, Oct 3 &amp; 4,</a:t>
            </a:r>
            <a:r>
              <a:rPr b="0" i="0" lang="en-US" sz="3600" u="none" cap="none" strike="noStrike">
                <a:solidFill>
                  <a:schemeClr val="dk1"/>
                </a:solidFill>
                <a:latin typeface="Calibri"/>
                <a:ea typeface="Calibri"/>
                <a:cs typeface="Calibri"/>
                <a:sym typeface="Calibri"/>
              </a:rPr>
              <a:t> 2017</a:t>
            </a:r>
          </a:p>
          <a:p>
            <a:pPr indent="0" lvl="0" marL="0" marR="0" rtl="0" algn="ctr">
              <a:lnSpc>
                <a:spcPct val="100000"/>
              </a:lnSpc>
              <a:spcBef>
                <a:spcPts val="0"/>
              </a:spcBef>
              <a:spcAft>
                <a:spcPts val="0"/>
              </a:spcAft>
              <a:buClr>
                <a:srgbClr val="000000"/>
              </a:buClr>
              <a:buFont typeface="Arial"/>
              <a:buNone/>
            </a:pPr>
            <a:r>
              <a:t/>
            </a:r>
            <a:endParaRPr b="1" i="0" sz="36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ct val="25000"/>
              <a:buFont typeface="Calibri"/>
              <a:buNone/>
            </a:pPr>
            <a:r>
              <a:rPr b="1" i="0" lang="en-US" sz="3600" u="none" cap="none" strike="noStrike">
                <a:solidFill>
                  <a:schemeClr val="accent1"/>
                </a:solidFill>
                <a:latin typeface="Calibri"/>
                <a:ea typeface="Calibri"/>
                <a:cs typeface="Calibri"/>
                <a:sym typeface="Calibri"/>
              </a:rPr>
              <a:t>L1a update</a:t>
            </a:r>
          </a:p>
          <a:p>
            <a:pPr indent="0" lvl="0" marL="0" marR="0" rtl="0" algn="ctr">
              <a:lnSpc>
                <a:spcPct val="100000"/>
              </a:lnSpc>
              <a:spcBef>
                <a:spcPts val="0"/>
              </a:spcBef>
              <a:spcAft>
                <a:spcPts val="0"/>
              </a:spcAft>
              <a:buClr>
                <a:srgbClr val="000000"/>
              </a:buClr>
              <a:buFont typeface="Arial"/>
              <a:buNone/>
            </a:pPr>
            <a:r>
              <a:t/>
            </a:r>
            <a:endParaRPr b="0" i="1" sz="3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ct val="25000"/>
              <a:buFont typeface="Calibri"/>
              <a:buNone/>
            </a:pPr>
            <a:r>
              <a:rPr b="0" i="1" lang="en-US" sz="2800" u="none" cap="none" strike="noStrike">
                <a:solidFill>
                  <a:srgbClr val="000000"/>
                </a:solidFill>
                <a:latin typeface="Calibri"/>
                <a:ea typeface="Calibri"/>
                <a:cs typeface="Calibri"/>
                <a:sym typeface="Calibri"/>
              </a:rPr>
              <a:t>Alexander Cede, Matt Kowalewski</a:t>
            </a:r>
          </a:p>
        </p:txBody>
      </p:sp>
      <p:pic>
        <p:nvPicPr>
          <p:cNvPr id="26" name="Shape 26"/>
          <p:cNvPicPr preferRelativeResize="0"/>
          <p:nvPr/>
        </p:nvPicPr>
        <p:blipFill rotWithShape="1">
          <a:blip r:embed="rId3">
            <a:alphaModFix/>
          </a:blip>
          <a:srcRect b="0" l="0" r="0" t="0"/>
          <a:stretch/>
        </p:blipFill>
        <p:spPr>
          <a:xfrm>
            <a:off x="5400600" y="150045"/>
            <a:ext cx="3539831" cy="1044873"/>
          </a:xfrm>
          <a:prstGeom prst="rect">
            <a:avLst/>
          </a:prstGeom>
          <a:noFill/>
          <a:ln>
            <a:noFill/>
          </a:ln>
        </p:spPr>
      </p:pic>
      <p:pic>
        <p:nvPicPr>
          <p:cNvPr descr="https://encrypted-tbn3.gstatic.com/images?q=tbn:ANd9GcSu_p_CIvSWQbMqsLlxi4_WBUrOofsy7TXo_R8lslk9Aq-c858b" id="27" name="Shape 27"/>
          <p:cNvPicPr preferRelativeResize="0"/>
          <p:nvPr/>
        </p:nvPicPr>
        <p:blipFill rotWithShape="1">
          <a:blip r:embed="rId4">
            <a:alphaModFix/>
          </a:blip>
          <a:srcRect b="0" l="0" r="0" t="0"/>
          <a:stretch/>
        </p:blipFill>
        <p:spPr>
          <a:xfrm>
            <a:off x="107504" y="116631"/>
            <a:ext cx="1459430" cy="12174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179" name="Shape 179"/>
          <p:cNvSpPr txBox="1"/>
          <p:nvPr/>
        </p:nvSpPr>
        <p:spPr>
          <a:xfrm>
            <a:off x="3203848" y="260646"/>
            <a:ext cx="2592300" cy="864097"/>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Ratio to 551nm</a:t>
            </a:r>
          </a:p>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V02 versus V01</a:t>
            </a:r>
          </a:p>
        </p:txBody>
      </p:sp>
      <p:sp>
        <p:nvSpPr>
          <p:cNvPr id="180" name="Shape 180"/>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181" name="Shape 181"/>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182" name="Shape 182"/>
          <p:cNvPicPr preferRelativeResize="0"/>
          <p:nvPr/>
        </p:nvPicPr>
        <p:blipFill rotWithShape="1">
          <a:blip r:embed="rId3">
            <a:alphaModFix/>
          </a:blip>
          <a:srcRect b="0" l="0" r="0" t="0"/>
          <a:stretch/>
        </p:blipFill>
        <p:spPr>
          <a:xfrm>
            <a:off x="7295657" y="3068959"/>
            <a:ext cx="1738492" cy="1813432"/>
          </a:xfrm>
          <a:prstGeom prst="rect">
            <a:avLst/>
          </a:prstGeom>
          <a:noFill/>
          <a:ln>
            <a:noFill/>
          </a:ln>
        </p:spPr>
      </p:pic>
      <p:pic>
        <p:nvPicPr>
          <p:cNvPr id="183" name="Shape 183"/>
          <p:cNvPicPr preferRelativeResize="0"/>
          <p:nvPr/>
        </p:nvPicPr>
        <p:blipFill rotWithShape="1">
          <a:blip r:embed="rId4">
            <a:alphaModFix/>
          </a:blip>
          <a:srcRect b="0" l="0" r="0" t="0"/>
          <a:stretch/>
        </p:blipFill>
        <p:spPr>
          <a:xfrm>
            <a:off x="5508103" y="3068959"/>
            <a:ext cx="1738492" cy="1813432"/>
          </a:xfrm>
          <a:prstGeom prst="rect">
            <a:avLst/>
          </a:prstGeom>
          <a:noFill/>
          <a:ln>
            <a:noFill/>
          </a:ln>
        </p:spPr>
      </p:pic>
      <p:pic>
        <p:nvPicPr>
          <p:cNvPr id="184" name="Shape 184"/>
          <p:cNvPicPr preferRelativeResize="0"/>
          <p:nvPr/>
        </p:nvPicPr>
        <p:blipFill rotWithShape="1">
          <a:blip r:embed="rId5">
            <a:alphaModFix/>
          </a:blip>
          <a:srcRect b="0" l="0" r="0" t="0"/>
          <a:stretch/>
        </p:blipFill>
        <p:spPr>
          <a:xfrm>
            <a:off x="3707903" y="3068959"/>
            <a:ext cx="1738492" cy="1813432"/>
          </a:xfrm>
          <a:prstGeom prst="rect">
            <a:avLst/>
          </a:prstGeom>
          <a:noFill/>
          <a:ln>
            <a:noFill/>
          </a:ln>
        </p:spPr>
      </p:pic>
      <p:pic>
        <p:nvPicPr>
          <p:cNvPr id="185" name="Shape 185"/>
          <p:cNvPicPr preferRelativeResize="0"/>
          <p:nvPr/>
        </p:nvPicPr>
        <p:blipFill rotWithShape="1">
          <a:blip r:embed="rId6">
            <a:alphaModFix/>
          </a:blip>
          <a:srcRect b="0" l="0" r="0" t="0"/>
          <a:stretch/>
        </p:blipFill>
        <p:spPr>
          <a:xfrm>
            <a:off x="1907703" y="3068959"/>
            <a:ext cx="1738492" cy="1813432"/>
          </a:xfrm>
          <a:prstGeom prst="rect">
            <a:avLst/>
          </a:prstGeom>
          <a:noFill/>
          <a:ln>
            <a:noFill/>
          </a:ln>
        </p:spPr>
      </p:pic>
      <p:pic>
        <p:nvPicPr>
          <p:cNvPr id="186" name="Shape 186"/>
          <p:cNvPicPr preferRelativeResize="0"/>
          <p:nvPr/>
        </p:nvPicPr>
        <p:blipFill rotWithShape="1">
          <a:blip r:embed="rId7">
            <a:alphaModFix/>
          </a:blip>
          <a:srcRect b="0" l="0" r="0" t="0"/>
          <a:stretch/>
        </p:blipFill>
        <p:spPr>
          <a:xfrm>
            <a:off x="107504" y="3068959"/>
            <a:ext cx="1738492" cy="1813432"/>
          </a:xfrm>
          <a:prstGeom prst="rect">
            <a:avLst/>
          </a:prstGeom>
          <a:noFill/>
          <a:ln>
            <a:noFill/>
          </a:ln>
        </p:spPr>
      </p:pic>
      <p:pic>
        <p:nvPicPr>
          <p:cNvPr id="187" name="Shape 187"/>
          <p:cNvPicPr preferRelativeResize="0"/>
          <p:nvPr/>
        </p:nvPicPr>
        <p:blipFill rotWithShape="1">
          <a:blip r:embed="rId8">
            <a:alphaModFix/>
          </a:blip>
          <a:srcRect b="0" l="0" r="0" t="0"/>
          <a:stretch/>
        </p:blipFill>
        <p:spPr>
          <a:xfrm>
            <a:off x="7308304" y="4941168"/>
            <a:ext cx="1758159" cy="1835456"/>
          </a:xfrm>
          <a:prstGeom prst="rect">
            <a:avLst/>
          </a:prstGeom>
          <a:noFill/>
          <a:ln>
            <a:noFill/>
          </a:ln>
        </p:spPr>
      </p:pic>
      <p:pic>
        <p:nvPicPr>
          <p:cNvPr id="188" name="Shape 188"/>
          <p:cNvPicPr preferRelativeResize="0"/>
          <p:nvPr/>
        </p:nvPicPr>
        <p:blipFill rotWithShape="1">
          <a:blip r:embed="rId9">
            <a:alphaModFix/>
          </a:blip>
          <a:srcRect b="0" l="0" r="0" t="0"/>
          <a:stretch/>
        </p:blipFill>
        <p:spPr>
          <a:xfrm>
            <a:off x="5538909" y="4941168"/>
            <a:ext cx="1758159" cy="1835456"/>
          </a:xfrm>
          <a:prstGeom prst="rect">
            <a:avLst/>
          </a:prstGeom>
          <a:noFill/>
          <a:ln>
            <a:noFill/>
          </a:ln>
        </p:spPr>
      </p:pic>
      <p:pic>
        <p:nvPicPr>
          <p:cNvPr id="189" name="Shape 189"/>
          <p:cNvPicPr preferRelativeResize="0"/>
          <p:nvPr/>
        </p:nvPicPr>
        <p:blipFill rotWithShape="1">
          <a:blip r:embed="rId10">
            <a:alphaModFix/>
          </a:blip>
          <a:srcRect b="0" l="0" r="0" t="0"/>
          <a:stretch/>
        </p:blipFill>
        <p:spPr>
          <a:xfrm>
            <a:off x="3707904" y="4941168"/>
            <a:ext cx="1758159" cy="1835456"/>
          </a:xfrm>
          <a:prstGeom prst="rect">
            <a:avLst/>
          </a:prstGeom>
          <a:noFill/>
          <a:ln>
            <a:noFill/>
          </a:ln>
        </p:spPr>
      </p:pic>
      <p:pic>
        <p:nvPicPr>
          <p:cNvPr id="190" name="Shape 190"/>
          <p:cNvPicPr preferRelativeResize="0"/>
          <p:nvPr/>
        </p:nvPicPr>
        <p:blipFill rotWithShape="1">
          <a:blip r:embed="rId11">
            <a:alphaModFix/>
          </a:blip>
          <a:srcRect b="0" l="0" r="0" t="0"/>
          <a:stretch/>
        </p:blipFill>
        <p:spPr>
          <a:xfrm>
            <a:off x="1866501" y="4941168"/>
            <a:ext cx="1758159" cy="1835456"/>
          </a:xfrm>
          <a:prstGeom prst="rect">
            <a:avLst/>
          </a:prstGeom>
          <a:noFill/>
          <a:ln>
            <a:noFill/>
          </a:ln>
        </p:spPr>
      </p:pic>
      <p:pic>
        <p:nvPicPr>
          <p:cNvPr id="191" name="Shape 191"/>
          <p:cNvPicPr preferRelativeResize="0"/>
          <p:nvPr/>
        </p:nvPicPr>
        <p:blipFill rotWithShape="1">
          <a:blip r:embed="rId12">
            <a:alphaModFix/>
          </a:blip>
          <a:srcRect b="0" l="0" r="0" t="0"/>
          <a:stretch/>
        </p:blipFill>
        <p:spPr>
          <a:xfrm>
            <a:off x="79009" y="4941168"/>
            <a:ext cx="1758159" cy="1835456"/>
          </a:xfrm>
          <a:prstGeom prst="rect">
            <a:avLst/>
          </a:prstGeom>
          <a:noFill/>
          <a:ln>
            <a:noFill/>
          </a:ln>
        </p:spPr>
      </p:pic>
      <p:pic>
        <p:nvPicPr>
          <p:cNvPr id="192" name="Shape 192"/>
          <p:cNvPicPr preferRelativeResize="0"/>
          <p:nvPr/>
        </p:nvPicPr>
        <p:blipFill rotWithShape="1">
          <a:blip r:embed="rId13">
            <a:alphaModFix/>
          </a:blip>
          <a:srcRect b="41" l="80709" r="-394" t="1606"/>
          <a:stretch/>
        </p:blipFill>
        <p:spPr>
          <a:xfrm>
            <a:off x="8172400" y="44624"/>
            <a:ext cx="928557" cy="2931859"/>
          </a:xfrm>
          <a:prstGeom prst="rect">
            <a:avLst/>
          </a:prstGeom>
          <a:noFill/>
          <a:ln>
            <a:noFill/>
          </a:ln>
        </p:spPr>
      </p:pic>
      <p:sp>
        <p:nvSpPr>
          <p:cNvPr id="193" name="Shape 193"/>
          <p:cNvSpPr txBox="1"/>
          <p:nvPr/>
        </p:nvSpPr>
        <p:spPr>
          <a:xfrm>
            <a:off x="2384087" y="2636912"/>
            <a:ext cx="4492169" cy="46176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cap="none" strike="noStrike">
                <a:solidFill>
                  <a:schemeClr val="dk1"/>
                </a:solidFill>
                <a:latin typeface="Calibri"/>
                <a:ea typeface="Calibri"/>
                <a:cs typeface="Calibri"/>
                <a:sym typeface="Calibri"/>
              </a:rPr>
              <a:t>Top row: V01, Bottom row: V02, filters 1 to 5</a:t>
            </a:r>
          </a:p>
        </p:txBody>
      </p:sp>
      <p:sp>
        <p:nvSpPr>
          <p:cNvPr id="194" name="Shape 194"/>
          <p:cNvSpPr txBox="1"/>
          <p:nvPr/>
        </p:nvSpPr>
        <p:spPr>
          <a:xfrm>
            <a:off x="395536" y="1340768"/>
            <a:ext cx="7200800" cy="861774"/>
          </a:xfrm>
          <a:prstGeom prst="rect">
            <a:avLst/>
          </a:prstGeom>
          <a:noFill/>
          <a:ln>
            <a:noFill/>
          </a:ln>
        </p:spPr>
        <p:txBody>
          <a:bodyPr anchorCtr="0" anchor="t" bIns="45700" lIns="91425" rIns="91425" wrap="square"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Ratio to filter 6 (551nm) removes “input effects” to a large extent</a:t>
            </a:r>
          </a:p>
          <a:p>
            <a:pPr indent="-285750" lvl="0" marL="2857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V02 has improved the correction of the surface inhomogeneity!</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200" name="Shape 200"/>
          <p:cNvSpPr txBox="1"/>
          <p:nvPr/>
        </p:nvSpPr>
        <p:spPr>
          <a:xfrm>
            <a:off x="3203848" y="260646"/>
            <a:ext cx="2592300" cy="864097"/>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Ratio to 551nm</a:t>
            </a:r>
          </a:p>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V02 versus V01</a:t>
            </a:r>
          </a:p>
        </p:txBody>
      </p:sp>
      <p:sp>
        <p:nvSpPr>
          <p:cNvPr id="201" name="Shape 201"/>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02" name="Shape 202"/>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203" name="Shape 203"/>
          <p:cNvPicPr preferRelativeResize="0"/>
          <p:nvPr/>
        </p:nvPicPr>
        <p:blipFill rotWithShape="1">
          <a:blip r:embed="rId3">
            <a:alphaModFix/>
          </a:blip>
          <a:srcRect b="0" l="0" r="0" t="0"/>
          <a:stretch/>
        </p:blipFill>
        <p:spPr>
          <a:xfrm>
            <a:off x="1907703" y="3123768"/>
            <a:ext cx="1738492" cy="1813432"/>
          </a:xfrm>
          <a:prstGeom prst="rect">
            <a:avLst/>
          </a:prstGeom>
          <a:noFill/>
          <a:ln>
            <a:noFill/>
          </a:ln>
        </p:spPr>
      </p:pic>
      <p:pic>
        <p:nvPicPr>
          <p:cNvPr id="204" name="Shape 204"/>
          <p:cNvPicPr preferRelativeResize="0"/>
          <p:nvPr/>
        </p:nvPicPr>
        <p:blipFill rotWithShape="1">
          <a:blip r:embed="rId4">
            <a:alphaModFix/>
          </a:blip>
          <a:srcRect b="0" l="0" r="0" t="0"/>
          <a:stretch/>
        </p:blipFill>
        <p:spPr>
          <a:xfrm>
            <a:off x="5508103" y="3122269"/>
            <a:ext cx="1738492" cy="1812442"/>
          </a:xfrm>
          <a:prstGeom prst="rect">
            <a:avLst/>
          </a:prstGeom>
          <a:noFill/>
          <a:ln>
            <a:noFill/>
          </a:ln>
        </p:spPr>
      </p:pic>
      <p:pic>
        <p:nvPicPr>
          <p:cNvPr id="205" name="Shape 205"/>
          <p:cNvPicPr preferRelativeResize="0"/>
          <p:nvPr/>
        </p:nvPicPr>
        <p:blipFill rotWithShape="1">
          <a:blip r:embed="rId5">
            <a:alphaModFix/>
          </a:blip>
          <a:srcRect b="0" l="0" r="0" t="0"/>
          <a:stretch/>
        </p:blipFill>
        <p:spPr>
          <a:xfrm>
            <a:off x="7301981" y="3122269"/>
            <a:ext cx="1738492" cy="1812442"/>
          </a:xfrm>
          <a:prstGeom prst="rect">
            <a:avLst/>
          </a:prstGeom>
          <a:noFill/>
          <a:ln>
            <a:noFill/>
          </a:ln>
        </p:spPr>
      </p:pic>
      <p:pic>
        <p:nvPicPr>
          <p:cNvPr id="206" name="Shape 206"/>
          <p:cNvPicPr preferRelativeResize="0"/>
          <p:nvPr/>
        </p:nvPicPr>
        <p:blipFill rotWithShape="1">
          <a:blip r:embed="rId6">
            <a:alphaModFix/>
          </a:blip>
          <a:srcRect b="0" l="0" r="0" t="0"/>
          <a:stretch/>
        </p:blipFill>
        <p:spPr>
          <a:xfrm>
            <a:off x="3695257" y="3123768"/>
            <a:ext cx="1738492" cy="1813432"/>
          </a:xfrm>
          <a:prstGeom prst="rect">
            <a:avLst/>
          </a:prstGeom>
          <a:noFill/>
          <a:ln>
            <a:noFill/>
          </a:ln>
        </p:spPr>
      </p:pic>
      <p:pic>
        <p:nvPicPr>
          <p:cNvPr id="207" name="Shape 207"/>
          <p:cNvPicPr preferRelativeResize="0"/>
          <p:nvPr/>
        </p:nvPicPr>
        <p:blipFill rotWithShape="1">
          <a:blip r:embed="rId7">
            <a:alphaModFix/>
          </a:blip>
          <a:srcRect b="0" l="0" r="0" t="0"/>
          <a:stretch/>
        </p:blipFill>
        <p:spPr>
          <a:xfrm>
            <a:off x="1907704" y="4941168"/>
            <a:ext cx="1758159" cy="1835456"/>
          </a:xfrm>
          <a:prstGeom prst="rect">
            <a:avLst/>
          </a:prstGeom>
          <a:noFill/>
          <a:ln>
            <a:noFill/>
          </a:ln>
        </p:spPr>
      </p:pic>
      <p:pic>
        <p:nvPicPr>
          <p:cNvPr id="208" name="Shape 208"/>
          <p:cNvPicPr preferRelativeResize="0"/>
          <p:nvPr/>
        </p:nvPicPr>
        <p:blipFill rotWithShape="1">
          <a:blip r:embed="rId8">
            <a:alphaModFix/>
          </a:blip>
          <a:srcRect b="0" l="0" r="0" t="0"/>
          <a:stretch/>
        </p:blipFill>
        <p:spPr>
          <a:xfrm>
            <a:off x="5468592" y="4941168"/>
            <a:ext cx="1756479" cy="1837209"/>
          </a:xfrm>
          <a:prstGeom prst="rect">
            <a:avLst/>
          </a:prstGeom>
          <a:noFill/>
          <a:ln>
            <a:noFill/>
          </a:ln>
        </p:spPr>
      </p:pic>
      <p:pic>
        <p:nvPicPr>
          <p:cNvPr id="209" name="Shape 209"/>
          <p:cNvPicPr preferRelativeResize="0"/>
          <p:nvPr/>
        </p:nvPicPr>
        <p:blipFill rotWithShape="1">
          <a:blip r:embed="rId9">
            <a:alphaModFix/>
          </a:blip>
          <a:srcRect b="0" l="0" r="0" t="0"/>
          <a:stretch/>
        </p:blipFill>
        <p:spPr>
          <a:xfrm>
            <a:off x="7268792" y="4941168"/>
            <a:ext cx="1756479" cy="1837209"/>
          </a:xfrm>
          <a:prstGeom prst="rect">
            <a:avLst/>
          </a:prstGeom>
          <a:noFill/>
          <a:ln>
            <a:noFill/>
          </a:ln>
        </p:spPr>
      </p:pic>
      <p:pic>
        <p:nvPicPr>
          <p:cNvPr id="210" name="Shape 210"/>
          <p:cNvPicPr preferRelativeResize="0"/>
          <p:nvPr/>
        </p:nvPicPr>
        <p:blipFill rotWithShape="1">
          <a:blip r:embed="rId10">
            <a:alphaModFix/>
          </a:blip>
          <a:srcRect b="0" l="0" r="0" t="0"/>
          <a:stretch/>
        </p:blipFill>
        <p:spPr>
          <a:xfrm>
            <a:off x="3666701" y="4941168"/>
            <a:ext cx="1758159" cy="1835456"/>
          </a:xfrm>
          <a:prstGeom prst="rect">
            <a:avLst/>
          </a:prstGeom>
          <a:noFill/>
          <a:ln>
            <a:noFill/>
          </a:ln>
        </p:spPr>
      </p:pic>
      <p:pic>
        <p:nvPicPr>
          <p:cNvPr id="211" name="Shape 211"/>
          <p:cNvPicPr preferRelativeResize="0"/>
          <p:nvPr/>
        </p:nvPicPr>
        <p:blipFill rotWithShape="1">
          <a:blip r:embed="rId11">
            <a:alphaModFix/>
          </a:blip>
          <a:srcRect b="41" l="80709" r="-394" t="1606"/>
          <a:stretch/>
        </p:blipFill>
        <p:spPr>
          <a:xfrm>
            <a:off x="8172400" y="44624"/>
            <a:ext cx="928557" cy="2931859"/>
          </a:xfrm>
          <a:prstGeom prst="rect">
            <a:avLst/>
          </a:prstGeom>
          <a:noFill/>
          <a:ln>
            <a:noFill/>
          </a:ln>
        </p:spPr>
      </p:pic>
      <p:sp>
        <p:nvSpPr>
          <p:cNvPr id="212" name="Shape 212"/>
          <p:cNvSpPr txBox="1"/>
          <p:nvPr/>
        </p:nvSpPr>
        <p:spPr>
          <a:xfrm>
            <a:off x="2384087" y="2751211"/>
            <a:ext cx="4708193" cy="46176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cap="none" strike="noStrike">
                <a:solidFill>
                  <a:schemeClr val="dk1"/>
                </a:solidFill>
                <a:latin typeface="Calibri"/>
                <a:ea typeface="Calibri"/>
                <a:cs typeface="Calibri"/>
                <a:sym typeface="Calibri"/>
              </a:rPr>
              <a:t>Top row: V01, Bottom row: V02, filters 7 to 10</a:t>
            </a:r>
          </a:p>
        </p:txBody>
      </p:sp>
      <p:sp>
        <p:nvSpPr>
          <p:cNvPr id="213" name="Shape 213"/>
          <p:cNvSpPr txBox="1"/>
          <p:nvPr/>
        </p:nvSpPr>
        <p:spPr>
          <a:xfrm>
            <a:off x="395536" y="1340768"/>
            <a:ext cx="7200800" cy="584775"/>
          </a:xfrm>
          <a:prstGeom prst="rect">
            <a:avLst/>
          </a:prstGeom>
          <a:noFill/>
          <a:ln>
            <a:noFill/>
          </a:ln>
        </p:spPr>
        <p:txBody>
          <a:bodyPr anchorCtr="0" anchor="t" bIns="45700" lIns="91425" rIns="91425" wrap="square"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V02 has improved the correction of the etaloning!</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219" name="Shape 219"/>
          <p:cNvSpPr txBox="1"/>
          <p:nvPr/>
        </p:nvSpPr>
        <p:spPr>
          <a:xfrm>
            <a:off x="3203848" y="260646"/>
            <a:ext cx="2592300" cy="864097"/>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An ozone example</a:t>
            </a:r>
          </a:p>
        </p:txBody>
      </p:sp>
      <p:sp>
        <p:nvSpPr>
          <p:cNvPr id="220" name="Shape 220"/>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21" name="Shape 221"/>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222" name="Shape 222"/>
          <p:cNvPicPr preferRelativeResize="0"/>
          <p:nvPr/>
        </p:nvPicPr>
        <p:blipFill rotWithShape="1">
          <a:blip r:embed="rId3">
            <a:alphaModFix/>
          </a:blip>
          <a:srcRect b="0" l="0" r="0" t="0"/>
          <a:stretch/>
        </p:blipFill>
        <p:spPr>
          <a:xfrm>
            <a:off x="0" y="3717032"/>
            <a:ext cx="3474188" cy="3125442"/>
          </a:xfrm>
          <a:prstGeom prst="rect">
            <a:avLst/>
          </a:prstGeom>
          <a:noFill/>
          <a:ln>
            <a:noFill/>
          </a:ln>
        </p:spPr>
      </p:pic>
      <p:pic>
        <p:nvPicPr>
          <p:cNvPr id="223" name="Shape 223"/>
          <p:cNvPicPr preferRelativeResize="0"/>
          <p:nvPr/>
        </p:nvPicPr>
        <p:blipFill rotWithShape="1">
          <a:blip r:embed="rId4">
            <a:alphaModFix/>
          </a:blip>
          <a:srcRect b="0" l="0" r="0" t="0"/>
          <a:stretch/>
        </p:blipFill>
        <p:spPr>
          <a:xfrm>
            <a:off x="2692605" y="3717033"/>
            <a:ext cx="3446022" cy="3100104"/>
          </a:xfrm>
          <a:prstGeom prst="rect">
            <a:avLst/>
          </a:prstGeom>
          <a:noFill/>
          <a:ln>
            <a:noFill/>
          </a:ln>
        </p:spPr>
      </p:pic>
      <p:pic>
        <p:nvPicPr>
          <p:cNvPr id="224" name="Shape 224"/>
          <p:cNvPicPr preferRelativeResize="0"/>
          <p:nvPr/>
        </p:nvPicPr>
        <p:blipFill rotWithShape="1">
          <a:blip r:embed="rId5">
            <a:alphaModFix/>
          </a:blip>
          <a:srcRect b="0" l="0" r="0" t="0"/>
          <a:stretch/>
        </p:blipFill>
        <p:spPr>
          <a:xfrm>
            <a:off x="5355919" y="3717033"/>
            <a:ext cx="3446999" cy="3100984"/>
          </a:xfrm>
          <a:prstGeom prst="rect">
            <a:avLst/>
          </a:prstGeom>
          <a:noFill/>
          <a:ln>
            <a:noFill/>
          </a:ln>
        </p:spPr>
      </p:pic>
      <p:grpSp>
        <p:nvGrpSpPr>
          <p:cNvPr id="225" name="Shape 225"/>
          <p:cNvGrpSpPr/>
          <p:nvPr/>
        </p:nvGrpSpPr>
        <p:grpSpPr>
          <a:xfrm>
            <a:off x="0" y="1431118"/>
            <a:ext cx="9009888" cy="2285043"/>
            <a:chOff x="0" y="891014"/>
            <a:chExt cx="9009888" cy="2285043"/>
          </a:xfrm>
        </p:grpSpPr>
        <p:pic>
          <p:nvPicPr>
            <p:cNvPr id="226" name="Shape 226"/>
            <p:cNvPicPr preferRelativeResize="0"/>
            <p:nvPr/>
          </p:nvPicPr>
          <p:blipFill rotWithShape="1">
            <a:blip r:embed="rId6">
              <a:alphaModFix/>
            </a:blip>
            <a:srcRect b="62909" l="0" r="0" t="-5"/>
            <a:stretch/>
          </p:blipFill>
          <p:spPr>
            <a:xfrm>
              <a:off x="0" y="891014"/>
              <a:ext cx="9009888" cy="1903802"/>
            </a:xfrm>
            <a:prstGeom prst="rect">
              <a:avLst/>
            </a:prstGeom>
            <a:noFill/>
            <a:ln>
              <a:noFill/>
            </a:ln>
          </p:spPr>
        </p:pic>
        <p:pic>
          <p:nvPicPr>
            <p:cNvPr id="227" name="Shape 227"/>
            <p:cNvPicPr preferRelativeResize="0"/>
            <p:nvPr/>
          </p:nvPicPr>
          <p:blipFill rotWithShape="1">
            <a:blip r:embed="rId6">
              <a:alphaModFix/>
            </a:blip>
            <a:srcRect b="1294" l="0" r="0" t="91008"/>
            <a:stretch/>
          </p:blipFill>
          <p:spPr>
            <a:xfrm>
              <a:off x="0" y="2780928"/>
              <a:ext cx="9009888" cy="395129"/>
            </a:xfrm>
            <a:prstGeom prst="rect">
              <a:avLst/>
            </a:prstGeom>
            <a:noFill/>
            <a:ln>
              <a:noFill/>
            </a:ln>
          </p:spPr>
        </p:pic>
      </p:grpSp>
      <p:cxnSp>
        <p:nvCxnSpPr>
          <p:cNvPr id="228" name="Shape 228"/>
          <p:cNvCxnSpPr/>
          <p:nvPr/>
        </p:nvCxnSpPr>
        <p:spPr>
          <a:xfrm flipH="1" rot="10800000">
            <a:off x="1475656" y="2685532"/>
            <a:ext cx="6225600" cy="2599500"/>
          </a:xfrm>
          <a:prstGeom prst="straightConnector1">
            <a:avLst/>
          </a:prstGeom>
          <a:noFill/>
          <a:ln cap="flat" cmpd="sng" w="12700">
            <a:solidFill>
              <a:schemeClr val="dk1"/>
            </a:solidFill>
            <a:prstDash val="solid"/>
            <a:round/>
            <a:headEnd len="med" w="med" type="none"/>
            <a:tailEnd len="lg" w="lg" type="triangle"/>
          </a:ln>
        </p:spPr>
      </p:cxnSp>
      <p:cxnSp>
        <p:nvCxnSpPr>
          <p:cNvPr id="229" name="Shape 229"/>
          <p:cNvCxnSpPr/>
          <p:nvPr/>
        </p:nvCxnSpPr>
        <p:spPr>
          <a:xfrm flipH="1" rot="10800000">
            <a:off x="6732240" y="2574532"/>
            <a:ext cx="1546200" cy="2710500"/>
          </a:xfrm>
          <a:prstGeom prst="straightConnector1">
            <a:avLst/>
          </a:prstGeom>
          <a:noFill/>
          <a:ln cap="flat" cmpd="sng" w="12700">
            <a:solidFill>
              <a:schemeClr val="dk1"/>
            </a:solidFill>
            <a:prstDash val="solid"/>
            <a:round/>
            <a:headEnd len="med" w="med" type="none"/>
            <a:tailEnd len="lg" w="lg" type="triangle"/>
          </a:ln>
        </p:spPr>
      </p:cxnSp>
      <p:sp>
        <p:nvSpPr>
          <p:cNvPr id="230" name="Shape 230"/>
          <p:cNvSpPr txBox="1"/>
          <p:nvPr/>
        </p:nvSpPr>
        <p:spPr>
          <a:xfrm>
            <a:off x="4081956" y="5445224"/>
            <a:ext cx="1642172" cy="738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400" u="none" cap="none" strike="noStrike">
                <a:solidFill>
                  <a:schemeClr val="dk1"/>
                </a:solidFill>
                <a:latin typeface="Calibri"/>
                <a:ea typeface="Calibri"/>
                <a:cs typeface="Calibri"/>
                <a:sym typeface="Calibri"/>
              </a:rPr>
              <a:t>Value is 319DU (outside scale)</a:t>
            </a:r>
          </a:p>
          <a:p>
            <a:pPr indent="0" lvl="0" marL="0" marR="0" rtl="0" algn="l">
              <a:lnSpc>
                <a:spcPct val="100000"/>
              </a:lnSpc>
              <a:spcBef>
                <a:spcPts val="0"/>
              </a:spcBef>
              <a:spcAft>
                <a:spcPts val="0"/>
              </a:spcAft>
              <a:buClr>
                <a:schemeClr val="dk1"/>
              </a:buClr>
              <a:buSzPct val="25000"/>
              <a:buFont typeface="Calibri"/>
              <a:buNone/>
            </a:pPr>
            <a:r>
              <a:rPr b="1" i="0" lang="en-US" sz="1400" u="none" cap="none" strike="noStrike">
                <a:solidFill>
                  <a:schemeClr val="dk1"/>
                </a:solidFill>
                <a:latin typeface="Calibri"/>
                <a:ea typeface="Calibri"/>
                <a:cs typeface="Calibri"/>
                <a:sym typeface="Calibri"/>
              </a:rPr>
              <a:t>→ Flat field issue?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idx="12" type="sldNum"/>
          </p:nvPr>
        </p:nvSpPr>
        <p:spPr>
          <a:xfrm>
            <a:off x="8532439" y="6381328"/>
            <a:ext cx="386676"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236" name="Shape 236"/>
          <p:cNvSpPr txBox="1"/>
          <p:nvPr/>
        </p:nvSpPr>
        <p:spPr>
          <a:xfrm>
            <a:off x="3018401" y="77725"/>
            <a:ext cx="2702100" cy="83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Stray light correction - VIS</a:t>
            </a:r>
          </a:p>
        </p:txBody>
      </p:sp>
      <p:sp>
        <p:nvSpPr>
          <p:cNvPr id="237" name="Shape 237"/>
          <p:cNvSpPr txBox="1"/>
          <p:nvPr/>
        </p:nvSpPr>
        <p:spPr>
          <a:xfrm>
            <a:off x="251521" y="1124745"/>
            <a:ext cx="5616624" cy="1944215"/>
          </a:xfrm>
          <a:prstGeom prst="rect">
            <a:avLst/>
          </a:prstGeom>
          <a:noFill/>
          <a:ln>
            <a:noFill/>
          </a:ln>
        </p:spPr>
        <p:txBody>
          <a:bodyPr anchorCtr="0" anchor="t" bIns="45700" lIns="91425" rIns="91425" wrap="square" tIns="45700">
            <a:noAutofit/>
          </a:bodyPr>
          <a:lstStyle/>
          <a:p>
            <a:pPr indent="-285750" lvl="0" marL="285750" marR="0" rtl="0" algn="l">
              <a:lnSpc>
                <a:spcPct val="100000"/>
              </a:lnSpc>
              <a:spcBef>
                <a:spcPts val="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It is hard to check the quality of stray light correction for the data “on Earth”.</a:t>
            </a:r>
          </a:p>
          <a:p>
            <a:pPr indent="-285750" lvl="0" marL="285750" marR="0" rtl="0" algn="l">
              <a:lnSpc>
                <a:spcPct val="100000"/>
              </a:lnSpc>
              <a:spcBef>
                <a:spcPts val="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One option is to check, whether EPIC data, multiplied with a single calibration value, agree with data from other satellites for both clear sky and cloudy data.</a:t>
            </a:r>
          </a:p>
          <a:p>
            <a:pPr indent="-285750" lvl="0" marL="285750" marR="0" rtl="0" algn="l">
              <a:lnSpc>
                <a:spcPct val="100000"/>
              </a:lnSpc>
              <a:spcBef>
                <a:spcPts val="0"/>
              </a:spcBef>
              <a:spcAft>
                <a:spcPts val="0"/>
              </a:spcAft>
              <a:buClr>
                <a:srgbClr val="000000"/>
              </a:buClr>
              <a:buSzPct val="100000"/>
              <a:buFont typeface="Arial"/>
              <a:buChar char="•"/>
            </a:pPr>
            <a:r>
              <a:rPr b="0" i="0" lang="en-US" sz="1600" u="none" cap="none" strike="noStrike">
                <a:solidFill>
                  <a:srgbClr val="000000"/>
                </a:solidFill>
                <a:latin typeface="Arial"/>
                <a:ea typeface="Arial"/>
                <a:cs typeface="Arial"/>
                <a:sym typeface="Arial"/>
              </a:rPr>
              <a:t>Based on Sasha’s analysis for filters 5, 6, 8 and 10 the stray light correction was an improvement.</a:t>
            </a:r>
          </a:p>
        </p:txBody>
      </p:sp>
      <p:pic>
        <p:nvPicPr>
          <p:cNvPr id="238" name="Shape 238"/>
          <p:cNvPicPr preferRelativeResize="0"/>
          <p:nvPr/>
        </p:nvPicPr>
        <p:blipFill rotWithShape="1">
          <a:blip r:embed="rId3">
            <a:alphaModFix/>
          </a:blip>
          <a:srcRect b="423" l="78554" r="-921" t="5949"/>
          <a:stretch/>
        </p:blipFill>
        <p:spPr>
          <a:xfrm>
            <a:off x="8172400" y="836712"/>
            <a:ext cx="859409" cy="2809669"/>
          </a:xfrm>
          <a:prstGeom prst="rect">
            <a:avLst/>
          </a:prstGeom>
          <a:noFill/>
          <a:ln>
            <a:noFill/>
          </a:ln>
        </p:spPr>
      </p:pic>
      <p:pic>
        <p:nvPicPr>
          <p:cNvPr id="239" name="Shape 239"/>
          <p:cNvPicPr preferRelativeResize="0"/>
          <p:nvPr/>
        </p:nvPicPr>
        <p:blipFill rotWithShape="1">
          <a:blip r:embed="rId4">
            <a:alphaModFix/>
          </a:blip>
          <a:srcRect b="9632" l="0" r="0" t="0"/>
          <a:stretch/>
        </p:blipFill>
        <p:spPr>
          <a:xfrm>
            <a:off x="755576" y="3105344"/>
            <a:ext cx="4964911" cy="3708032"/>
          </a:xfrm>
          <a:prstGeom prst="rect">
            <a:avLst/>
          </a:prstGeom>
          <a:noFill/>
          <a:ln>
            <a:noFill/>
          </a:ln>
        </p:spPr>
      </p:pic>
      <p:pic>
        <p:nvPicPr>
          <p:cNvPr id="240" name="Shape 240"/>
          <p:cNvPicPr preferRelativeResize="0"/>
          <p:nvPr/>
        </p:nvPicPr>
        <p:blipFill rotWithShape="1">
          <a:blip r:embed="rId5">
            <a:alphaModFix/>
          </a:blip>
          <a:srcRect b="0" l="0" r="0" t="0"/>
          <a:stretch/>
        </p:blipFill>
        <p:spPr>
          <a:xfrm>
            <a:off x="6156176" y="64573"/>
            <a:ext cx="2943755" cy="67596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idx="12" type="sldNum"/>
          </p:nvPr>
        </p:nvSpPr>
        <p:spPr>
          <a:xfrm>
            <a:off x="8532439" y="6381328"/>
            <a:ext cx="386700" cy="365100"/>
          </a:xfrm>
          <a:prstGeom prst="rect">
            <a:avLst/>
          </a:prstGeom>
        </p:spPr>
        <p:txBody>
          <a:bodyPr anchorCtr="0" anchor="ctr" bIns="45700" lIns="91425" rIns="91425" wrap="square" tIns="45700">
            <a:noAutofit/>
          </a:bodyPr>
          <a:lstStyle/>
          <a:p>
            <a:pPr lvl="0">
              <a:spcBef>
                <a:spcPts val="0"/>
              </a:spcBef>
              <a:buClr>
                <a:srgbClr val="888888"/>
              </a:buClr>
              <a:buSzPct val="25000"/>
              <a:buFont typeface="Calibri"/>
              <a:buNone/>
            </a:pPr>
            <a:fld id="{00000000-1234-1234-1234-123412341234}" type="slidenum">
              <a:rPr lang="en-US"/>
              <a:t>‹#›</a:t>
            </a:fld>
          </a:p>
        </p:txBody>
      </p:sp>
      <p:pic>
        <p:nvPicPr>
          <p:cNvPr id="247" name="Shape 247"/>
          <p:cNvPicPr preferRelativeResize="0"/>
          <p:nvPr/>
        </p:nvPicPr>
        <p:blipFill>
          <a:blip r:embed="rId3">
            <a:alphaModFix/>
          </a:blip>
          <a:stretch>
            <a:fillRect/>
          </a:stretch>
        </p:blipFill>
        <p:spPr>
          <a:xfrm>
            <a:off x="2718600" y="1312925"/>
            <a:ext cx="6329951" cy="4335838"/>
          </a:xfrm>
          <a:prstGeom prst="rect">
            <a:avLst/>
          </a:prstGeom>
          <a:noFill/>
          <a:ln>
            <a:noFill/>
          </a:ln>
        </p:spPr>
      </p:pic>
      <p:sp>
        <p:nvSpPr>
          <p:cNvPr id="248" name="Shape 248"/>
          <p:cNvSpPr txBox="1"/>
          <p:nvPr/>
        </p:nvSpPr>
        <p:spPr>
          <a:xfrm>
            <a:off x="3051701" y="88825"/>
            <a:ext cx="2640900" cy="83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Stray light correction - UV</a:t>
            </a:r>
          </a:p>
        </p:txBody>
      </p:sp>
      <p:pic>
        <p:nvPicPr>
          <p:cNvPr id="249" name="Shape 249"/>
          <p:cNvPicPr preferRelativeResize="0"/>
          <p:nvPr/>
        </p:nvPicPr>
        <p:blipFill>
          <a:blip r:embed="rId4">
            <a:alphaModFix/>
          </a:blip>
          <a:stretch>
            <a:fillRect/>
          </a:stretch>
        </p:blipFill>
        <p:spPr>
          <a:xfrm>
            <a:off x="193550" y="1661875"/>
            <a:ext cx="2448850" cy="1731301"/>
          </a:xfrm>
          <a:prstGeom prst="rect">
            <a:avLst/>
          </a:prstGeom>
          <a:noFill/>
          <a:ln>
            <a:noFill/>
          </a:ln>
        </p:spPr>
      </p:pic>
      <p:sp>
        <p:nvSpPr>
          <p:cNvPr id="250" name="Shape 250"/>
          <p:cNvSpPr txBox="1"/>
          <p:nvPr/>
        </p:nvSpPr>
        <p:spPr>
          <a:xfrm>
            <a:off x="42175" y="3542275"/>
            <a:ext cx="2751600" cy="1731300"/>
          </a:xfrm>
          <a:prstGeom prst="rect">
            <a:avLst/>
          </a:prstGeom>
          <a:noFill/>
          <a:ln>
            <a:noFill/>
          </a:ln>
        </p:spPr>
        <p:txBody>
          <a:bodyPr anchorCtr="0" anchor="t" bIns="91425" lIns="91425" rIns="91425" wrap="square" tIns="91425">
            <a:noAutofit/>
          </a:bodyPr>
          <a:lstStyle/>
          <a:p>
            <a:pPr indent="-228600" lvl="0" marL="457200" rtl="0">
              <a:spcBef>
                <a:spcPts val="0"/>
              </a:spcBef>
              <a:buChar char="●"/>
            </a:pPr>
            <a:r>
              <a:rPr lang="en-US"/>
              <a:t>Calibration constants used to convert disk averaged corrected count rates to reflectance.</a:t>
            </a:r>
          </a:p>
          <a:p>
            <a:pPr indent="-228600" lvl="0" marL="457200" rtl="0">
              <a:spcBef>
                <a:spcPts val="0"/>
              </a:spcBef>
              <a:buChar char="●"/>
            </a:pPr>
            <a:r>
              <a:rPr lang="en-US"/>
              <a:t>Monotonicity improved by applying stray light correction.</a:t>
            </a:r>
          </a:p>
        </p:txBody>
      </p:sp>
      <p:sp>
        <p:nvSpPr>
          <p:cNvPr id="251" name="Shape 251"/>
          <p:cNvSpPr/>
          <p:nvPr/>
        </p:nvSpPr>
        <p:spPr>
          <a:xfrm>
            <a:off x="1037925" y="2377825"/>
            <a:ext cx="292800" cy="299400"/>
          </a:xfrm>
          <a:prstGeom prst="ellipse">
            <a:avLst/>
          </a:prstGeom>
          <a:noFill/>
          <a:ln cap="flat" cmpd="sng" w="28575">
            <a:solidFill>
              <a:srgbClr val="FFFF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52" name="Shape 252"/>
          <p:cNvCxnSpPr/>
          <p:nvPr/>
        </p:nvCxnSpPr>
        <p:spPr>
          <a:xfrm flipH="1" rot="10800000">
            <a:off x="1174125" y="2677225"/>
            <a:ext cx="20400" cy="957900"/>
          </a:xfrm>
          <a:prstGeom prst="straightConnector1">
            <a:avLst/>
          </a:prstGeom>
          <a:noFill/>
          <a:ln cap="flat" cmpd="sng" w="28575">
            <a:solidFill>
              <a:srgbClr val="FFFF00"/>
            </a:solidFill>
            <a:prstDash val="solid"/>
            <a:round/>
            <a:headEnd len="lg" w="lg" type="none"/>
            <a:tailEnd len="lg" w="lg"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258" name="Shape 258"/>
          <p:cNvSpPr txBox="1"/>
          <p:nvPr/>
        </p:nvSpPr>
        <p:spPr>
          <a:xfrm>
            <a:off x="3127648" y="108246"/>
            <a:ext cx="2592300" cy="864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Stray light correction</a:t>
            </a:r>
          </a:p>
        </p:txBody>
      </p:sp>
      <p:sp>
        <p:nvSpPr>
          <p:cNvPr id="259" name="Shape 259"/>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60" name="Shape 260"/>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261" name="Shape 261"/>
          <p:cNvPicPr preferRelativeResize="0"/>
          <p:nvPr/>
        </p:nvPicPr>
        <p:blipFill rotWithShape="1">
          <a:blip r:embed="rId3">
            <a:alphaModFix/>
          </a:blip>
          <a:srcRect b="0" l="79528" r="-393" t="0"/>
          <a:stretch/>
        </p:blipFill>
        <p:spPr>
          <a:xfrm>
            <a:off x="8100392" y="23926"/>
            <a:ext cx="1050201" cy="2883747"/>
          </a:xfrm>
          <a:prstGeom prst="rect">
            <a:avLst/>
          </a:prstGeom>
          <a:noFill/>
          <a:ln>
            <a:noFill/>
          </a:ln>
        </p:spPr>
      </p:pic>
      <p:pic>
        <p:nvPicPr>
          <p:cNvPr id="262" name="Shape 262"/>
          <p:cNvPicPr preferRelativeResize="0"/>
          <p:nvPr/>
        </p:nvPicPr>
        <p:blipFill rotWithShape="1">
          <a:blip r:embed="rId4">
            <a:alphaModFix/>
          </a:blip>
          <a:srcRect b="0" l="0" r="0" t="0"/>
          <a:stretch/>
        </p:blipFill>
        <p:spPr>
          <a:xfrm>
            <a:off x="107504" y="4941168"/>
            <a:ext cx="1728834" cy="1808294"/>
          </a:xfrm>
          <a:prstGeom prst="rect">
            <a:avLst/>
          </a:prstGeom>
          <a:noFill/>
          <a:ln>
            <a:noFill/>
          </a:ln>
        </p:spPr>
      </p:pic>
      <p:pic>
        <p:nvPicPr>
          <p:cNvPr id="263" name="Shape 263"/>
          <p:cNvPicPr preferRelativeResize="0"/>
          <p:nvPr/>
        </p:nvPicPr>
        <p:blipFill rotWithShape="1">
          <a:blip r:embed="rId5">
            <a:alphaModFix/>
          </a:blip>
          <a:srcRect b="0" l="0" r="0" t="0"/>
          <a:stretch/>
        </p:blipFill>
        <p:spPr>
          <a:xfrm>
            <a:off x="1894351" y="4941168"/>
            <a:ext cx="1730486" cy="1806567"/>
          </a:xfrm>
          <a:prstGeom prst="rect">
            <a:avLst/>
          </a:prstGeom>
          <a:noFill/>
          <a:ln>
            <a:noFill/>
          </a:ln>
        </p:spPr>
      </p:pic>
      <p:pic>
        <p:nvPicPr>
          <p:cNvPr id="264" name="Shape 264"/>
          <p:cNvPicPr preferRelativeResize="0"/>
          <p:nvPr/>
        </p:nvPicPr>
        <p:blipFill rotWithShape="1">
          <a:blip r:embed="rId6">
            <a:alphaModFix/>
          </a:blip>
          <a:srcRect b="0" l="0" r="0" t="0"/>
          <a:stretch/>
        </p:blipFill>
        <p:spPr>
          <a:xfrm>
            <a:off x="5496414" y="4923348"/>
            <a:ext cx="1728834" cy="1808294"/>
          </a:xfrm>
          <a:prstGeom prst="rect">
            <a:avLst/>
          </a:prstGeom>
          <a:noFill/>
          <a:ln>
            <a:noFill/>
          </a:ln>
        </p:spPr>
      </p:pic>
      <p:pic>
        <p:nvPicPr>
          <p:cNvPr id="265" name="Shape 265"/>
          <p:cNvPicPr preferRelativeResize="0"/>
          <p:nvPr/>
        </p:nvPicPr>
        <p:blipFill rotWithShape="1">
          <a:blip r:embed="rId7">
            <a:alphaModFix/>
          </a:blip>
          <a:srcRect b="0" l="0" r="0" t="0"/>
          <a:stretch/>
        </p:blipFill>
        <p:spPr>
          <a:xfrm>
            <a:off x="7308304" y="4941168"/>
            <a:ext cx="1732286" cy="1808294"/>
          </a:xfrm>
          <a:prstGeom prst="rect">
            <a:avLst/>
          </a:prstGeom>
          <a:noFill/>
          <a:ln>
            <a:noFill/>
          </a:ln>
        </p:spPr>
      </p:pic>
      <p:pic>
        <p:nvPicPr>
          <p:cNvPr id="266" name="Shape 266"/>
          <p:cNvPicPr preferRelativeResize="0"/>
          <p:nvPr/>
        </p:nvPicPr>
        <p:blipFill rotWithShape="1">
          <a:blip r:embed="rId8">
            <a:alphaModFix/>
          </a:blip>
          <a:srcRect b="0" l="0" r="0" t="0"/>
          <a:stretch/>
        </p:blipFill>
        <p:spPr>
          <a:xfrm>
            <a:off x="3707904" y="4941168"/>
            <a:ext cx="1730486" cy="1806567"/>
          </a:xfrm>
          <a:prstGeom prst="rect">
            <a:avLst/>
          </a:prstGeom>
          <a:noFill/>
          <a:ln>
            <a:noFill/>
          </a:ln>
        </p:spPr>
      </p:pic>
      <p:pic>
        <p:nvPicPr>
          <p:cNvPr id="267" name="Shape 267"/>
          <p:cNvPicPr preferRelativeResize="0"/>
          <p:nvPr/>
        </p:nvPicPr>
        <p:blipFill rotWithShape="1">
          <a:blip r:embed="rId9">
            <a:alphaModFix/>
          </a:blip>
          <a:srcRect b="0" l="0" r="0" t="0"/>
          <a:stretch/>
        </p:blipFill>
        <p:spPr>
          <a:xfrm>
            <a:off x="7294951" y="3051140"/>
            <a:ext cx="1730486" cy="1806567"/>
          </a:xfrm>
          <a:prstGeom prst="rect">
            <a:avLst/>
          </a:prstGeom>
          <a:noFill/>
          <a:ln>
            <a:noFill/>
          </a:ln>
        </p:spPr>
      </p:pic>
      <p:pic>
        <p:nvPicPr>
          <p:cNvPr id="268" name="Shape 268"/>
          <p:cNvPicPr preferRelativeResize="0"/>
          <p:nvPr/>
        </p:nvPicPr>
        <p:blipFill rotWithShape="1">
          <a:blip r:embed="rId10">
            <a:alphaModFix/>
          </a:blip>
          <a:srcRect b="0" l="0" r="0" t="0"/>
          <a:stretch/>
        </p:blipFill>
        <p:spPr>
          <a:xfrm>
            <a:off x="5508104" y="3051140"/>
            <a:ext cx="1730486" cy="1806567"/>
          </a:xfrm>
          <a:prstGeom prst="rect">
            <a:avLst/>
          </a:prstGeom>
          <a:noFill/>
          <a:ln>
            <a:noFill/>
          </a:ln>
        </p:spPr>
      </p:pic>
      <p:pic>
        <p:nvPicPr>
          <p:cNvPr id="269" name="Shape 269"/>
          <p:cNvPicPr preferRelativeResize="0"/>
          <p:nvPr/>
        </p:nvPicPr>
        <p:blipFill rotWithShape="1">
          <a:blip r:embed="rId11">
            <a:alphaModFix/>
          </a:blip>
          <a:srcRect b="0" l="0" r="0" t="0"/>
          <a:stretch/>
        </p:blipFill>
        <p:spPr>
          <a:xfrm>
            <a:off x="3707904" y="3051140"/>
            <a:ext cx="1730486" cy="1806567"/>
          </a:xfrm>
          <a:prstGeom prst="rect">
            <a:avLst/>
          </a:prstGeom>
          <a:noFill/>
          <a:ln>
            <a:noFill/>
          </a:ln>
        </p:spPr>
      </p:pic>
      <p:pic>
        <p:nvPicPr>
          <p:cNvPr id="270" name="Shape 270"/>
          <p:cNvPicPr preferRelativeResize="0"/>
          <p:nvPr/>
        </p:nvPicPr>
        <p:blipFill rotWithShape="1">
          <a:blip r:embed="rId12">
            <a:alphaModFix/>
          </a:blip>
          <a:srcRect b="0" l="0" r="0" t="0"/>
          <a:stretch/>
        </p:blipFill>
        <p:spPr>
          <a:xfrm>
            <a:off x="1907704" y="3051140"/>
            <a:ext cx="1730486" cy="1806567"/>
          </a:xfrm>
          <a:prstGeom prst="rect">
            <a:avLst/>
          </a:prstGeom>
          <a:noFill/>
          <a:ln>
            <a:noFill/>
          </a:ln>
        </p:spPr>
      </p:pic>
      <p:pic>
        <p:nvPicPr>
          <p:cNvPr id="271" name="Shape 271"/>
          <p:cNvPicPr preferRelativeResize="0"/>
          <p:nvPr/>
        </p:nvPicPr>
        <p:blipFill rotWithShape="1">
          <a:blip r:embed="rId13">
            <a:alphaModFix/>
          </a:blip>
          <a:srcRect b="0" l="0" r="0" t="0"/>
          <a:stretch/>
        </p:blipFill>
        <p:spPr>
          <a:xfrm>
            <a:off x="107504" y="3068339"/>
            <a:ext cx="1730486" cy="1806567"/>
          </a:xfrm>
          <a:prstGeom prst="rect">
            <a:avLst/>
          </a:prstGeom>
          <a:noFill/>
          <a:ln>
            <a:noFill/>
          </a:ln>
        </p:spPr>
      </p:pic>
      <p:sp>
        <p:nvSpPr>
          <p:cNvPr id="272" name="Shape 272"/>
          <p:cNvSpPr/>
          <p:nvPr/>
        </p:nvSpPr>
        <p:spPr>
          <a:xfrm>
            <a:off x="3923928" y="3293273"/>
            <a:ext cx="1368152" cy="1368152"/>
          </a:xfrm>
          <a:prstGeom prst="ellipse">
            <a:avLst/>
          </a:prstGeom>
          <a:noFill/>
          <a:ln cap="flat" cmpd="sng" w="25400">
            <a:solidFill>
              <a:srgbClr val="00B05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cxnSp>
        <p:nvCxnSpPr>
          <p:cNvPr id="273" name="Shape 273"/>
          <p:cNvCxnSpPr/>
          <p:nvPr/>
        </p:nvCxnSpPr>
        <p:spPr>
          <a:xfrm flipH="1">
            <a:off x="4949350" y="1864300"/>
            <a:ext cx="943200" cy="1453800"/>
          </a:xfrm>
          <a:prstGeom prst="straightConnector1">
            <a:avLst/>
          </a:prstGeom>
          <a:noFill/>
          <a:ln cap="flat" cmpd="sng" w="31750">
            <a:solidFill>
              <a:srgbClr val="00B050"/>
            </a:solidFill>
            <a:prstDash val="solid"/>
            <a:round/>
            <a:headEnd len="med" w="med" type="none"/>
            <a:tailEnd len="lg" w="lg" type="triangle"/>
          </a:ln>
        </p:spPr>
      </p:cxnSp>
      <p:sp>
        <p:nvSpPr>
          <p:cNvPr id="274" name="Shape 274"/>
          <p:cNvSpPr txBox="1"/>
          <p:nvPr/>
        </p:nvSpPr>
        <p:spPr>
          <a:xfrm>
            <a:off x="323525" y="972351"/>
            <a:ext cx="7200900" cy="2015700"/>
          </a:xfrm>
          <a:prstGeom prst="rect">
            <a:avLst/>
          </a:prstGeom>
          <a:noFill/>
          <a:ln>
            <a:noFill/>
          </a:ln>
        </p:spPr>
        <p:txBody>
          <a:bodyPr anchorCtr="0" anchor="t" bIns="45700" lIns="91425" rIns="91425" wrap="square"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The signal outside the Earth is another quality indicator for the stray light correction. Ideally this signal would be zero.</a:t>
            </a:r>
          </a:p>
          <a:p>
            <a:pPr indent="-285750" lvl="0" marL="28575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Panels show the averaged signal for pixels outside the Earth, normalized to the total energy falling on the </a:t>
            </a:r>
            <a:r>
              <a:rPr b="0" i="0" lang="en-US" sz="1800" u="none" cap="none" strike="noStrike">
                <a:solidFill>
                  <a:schemeClr val="dk1"/>
                </a:solidFill>
                <a:latin typeface="Calibri"/>
                <a:ea typeface="Calibri"/>
                <a:cs typeface="Calibri"/>
                <a:sym typeface="Calibri"/>
              </a:rPr>
              <a:t>CCD.</a:t>
            </a:r>
          </a:p>
          <a:p>
            <a:pPr indent="-285750" lvl="0" marL="285750"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Ideally all values should be within ±1e-9 (white color).</a:t>
            </a:r>
          </a:p>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There are several places, where the signal is still too high (reddish) or too low (bluish).</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280" name="Shape 280"/>
          <p:cNvSpPr txBox="1"/>
          <p:nvPr/>
        </p:nvSpPr>
        <p:spPr>
          <a:xfrm>
            <a:off x="3203848" y="260646"/>
            <a:ext cx="2592300" cy="864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lang="en-US" sz="2400">
                <a:solidFill>
                  <a:srgbClr val="00C0E6"/>
                </a:solidFill>
              </a:rPr>
              <a:t>Octant 1 feature</a:t>
            </a:r>
          </a:p>
        </p:txBody>
      </p:sp>
      <p:sp>
        <p:nvSpPr>
          <p:cNvPr id="281" name="Shape 281"/>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82" name="Shape 282"/>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83" name="Shape 283"/>
          <p:cNvSpPr txBox="1"/>
          <p:nvPr/>
        </p:nvSpPr>
        <p:spPr>
          <a:xfrm>
            <a:off x="190375" y="1124775"/>
            <a:ext cx="4104300" cy="2237700"/>
          </a:xfrm>
          <a:prstGeom prst="rect">
            <a:avLst/>
          </a:prstGeom>
          <a:noFill/>
          <a:ln>
            <a:noFill/>
          </a:ln>
        </p:spPr>
        <p:txBody>
          <a:bodyPr anchorCtr="0" anchor="t" bIns="45700" lIns="91425" rIns="91425" wrap="square" tIns="45700">
            <a:noAutofit/>
          </a:bodyPr>
          <a:lstStyle/>
          <a:p>
            <a:pPr indent="-285750" lvl="0" marL="285750" rtl="0">
              <a:spcBef>
                <a:spcPts val="0"/>
              </a:spcBef>
              <a:buClr>
                <a:schemeClr val="dk1"/>
              </a:buClr>
              <a:buSzPct val="100000"/>
              <a:buChar char="•"/>
            </a:pPr>
            <a:r>
              <a:rPr lang="en-US" sz="1800">
                <a:solidFill>
                  <a:schemeClr val="dk1"/>
                </a:solidFill>
                <a:latin typeface="Calibri"/>
                <a:ea typeface="Calibri"/>
                <a:cs typeface="Calibri"/>
                <a:sym typeface="Calibri"/>
              </a:rPr>
              <a:t>The feature in octant 1 (top of CCD) is only seen in filters 4, 6, 9 and 10 and is strongest in filter 9.</a:t>
            </a:r>
          </a:p>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It has been there since the beginning of the measurements.</a:t>
            </a:r>
          </a:p>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We don’t know where it comes from, but it is not caused by the stray light as we define it. </a:t>
            </a:r>
          </a:p>
        </p:txBody>
      </p:sp>
      <p:pic>
        <p:nvPicPr>
          <p:cNvPr id="284" name="Shape 284"/>
          <p:cNvPicPr preferRelativeResize="0"/>
          <p:nvPr/>
        </p:nvPicPr>
        <p:blipFill rotWithShape="1">
          <a:blip r:embed="rId3">
            <a:alphaModFix/>
          </a:blip>
          <a:srcRect b="0" l="0" r="0" t="0"/>
          <a:stretch/>
        </p:blipFill>
        <p:spPr>
          <a:xfrm>
            <a:off x="7386227" y="3122673"/>
            <a:ext cx="1728833" cy="1808295"/>
          </a:xfrm>
          <a:prstGeom prst="rect">
            <a:avLst/>
          </a:prstGeom>
          <a:noFill/>
          <a:ln>
            <a:noFill/>
          </a:ln>
        </p:spPr>
      </p:pic>
      <p:pic>
        <p:nvPicPr>
          <p:cNvPr id="285" name="Shape 285"/>
          <p:cNvPicPr preferRelativeResize="0"/>
          <p:nvPr/>
        </p:nvPicPr>
        <p:blipFill rotWithShape="1">
          <a:blip r:embed="rId4">
            <a:alphaModFix/>
          </a:blip>
          <a:srcRect b="0" l="0" r="0" t="0"/>
          <a:stretch/>
        </p:blipFill>
        <p:spPr>
          <a:xfrm>
            <a:off x="7384504" y="5017368"/>
            <a:ext cx="1732286" cy="1808295"/>
          </a:xfrm>
          <a:prstGeom prst="rect">
            <a:avLst/>
          </a:prstGeom>
          <a:noFill/>
          <a:ln>
            <a:noFill/>
          </a:ln>
        </p:spPr>
      </p:pic>
      <p:pic>
        <p:nvPicPr>
          <p:cNvPr id="286" name="Shape 286"/>
          <p:cNvPicPr preferRelativeResize="0"/>
          <p:nvPr/>
        </p:nvPicPr>
        <p:blipFill rotWithShape="1">
          <a:blip r:embed="rId5">
            <a:alphaModFix/>
          </a:blip>
          <a:srcRect b="0" l="0" r="0" t="0"/>
          <a:stretch/>
        </p:blipFill>
        <p:spPr>
          <a:xfrm>
            <a:off x="7413504" y="1260840"/>
            <a:ext cx="1730487" cy="1806568"/>
          </a:xfrm>
          <a:prstGeom prst="rect">
            <a:avLst/>
          </a:prstGeom>
          <a:noFill/>
          <a:ln>
            <a:noFill/>
          </a:ln>
        </p:spPr>
      </p:pic>
      <p:pic>
        <p:nvPicPr>
          <p:cNvPr id="287" name="Shape 287"/>
          <p:cNvPicPr preferRelativeResize="0"/>
          <p:nvPr/>
        </p:nvPicPr>
        <p:blipFill rotWithShape="1">
          <a:blip r:embed="rId6">
            <a:alphaModFix/>
          </a:blip>
          <a:srcRect b="0" l="0" r="0" t="0"/>
          <a:stretch/>
        </p:blipFill>
        <p:spPr>
          <a:xfrm>
            <a:off x="58549" y="3490036"/>
            <a:ext cx="6415075" cy="3344600"/>
          </a:xfrm>
          <a:prstGeom prst="rect">
            <a:avLst/>
          </a:prstGeom>
          <a:noFill/>
          <a:ln>
            <a:noFill/>
          </a:ln>
        </p:spPr>
      </p:pic>
      <p:grpSp>
        <p:nvGrpSpPr>
          <p:cNvPr id="288" name="Shape 288"/>
          <p:cNvGrpSpPr/>
          <p:nvPr/>
        </p:nvGrpSpPr>
        <p:grpSpPr>
          <a:xfrm>
            <a:off x="4827178" y="1260849"/>
            <a:ext cx="2365092" cy="1824146"/>
            <a:chOff x="2664772" y="1454125"/>
            <a:chExt cx="5191158" cy="3979376"/>
          </a:xfrm>
        </p:grpSpPr>
        <p:pic>
          <p:nvPicPr>
            <p:cNvPr id="289" name="Shape 289"/>
            <p:cNvPicPr preferRelativeResize="0"/>
            <p:nvPr/>
          </p:nvPicPr>
          <p:blipFill rotWithShape="1">
            <a:blip r:embed="rId7">
              <a:alphaModFix/>
            </a:blip>
            <a:srcRect b="0" l="0" r="37023" t="0"/>
            <a:stretch/>
          </p:blipFill>
          <p:spPr>
            <a:xfrm>
              <a:off x="2664772" y="1483750"/>
              <a:ext cx="3910625" cy="3949751"/>
            </a:xfrm>
            <a:prstGeom prst="rect">
              <a:avLst/>
            </a:prstGeom>
            <a:noFill/>
            <a:ln>
              <a:noFill/>
            </a:ln>
          </p:spPr>
        </p:pic>
        <p:pic>
          <p:nvPicPr>
            <p:cNvPr id="290" name="Shape 290"/>
            <p:cNvPicPr preferRelativeResize="0"/>
            <p:nvPr/>
          </p:nvPicPr>
          <p:blipFill rotWithShape="1">
            <a:blip r:embed="rId7">
              <a:alphaModFix/>
            </a:blip>
            <a:srcRect b="0" l="80355" r="0" t="0"/>
            <a:stretch/>
          </p:blipFill>
          <p:spPr>
            <a:xfrm>
              <a:off x="6636055" y="1454125"/>
              <a:ext cx="1219875" cy="3949751"/>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296" name="Shape 296"/>
          <p:cNvSpPr txBox="1"/>
          <p:nvPr/>
        </p:nvSpPr>
        <p:spPr>
          <a:xfrm>
            <a:off x="3203848" y="260646"/>
            <a:ext cx="2592300" cy="864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lang="en-US" sz="2400">
                <a:solidFill>
                  <a:srgbClr val="00C0E6"/>
                </a:solidFill>
              </a:rPr>
              <a:t>Residual etaloning</a:t>
            </a:r>
          </a:p>
        </p:txBody>
      </p:sp>
      <p:sp>
        <p:nvSpPr>
          <p:cNvPr id="297" name="Shape 297"/>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98" name="Shape 298"/>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299" name="Shape 299"/>
          <p:cNvSpPr txBox="1"/>
          <p:nvPr/>
        </p:nvSpPr>
        <p:spPr>
          <a:xfrm>
            <a:off x="323525" y="1124776"/>
            <a:ext cx="7577700" cy="1261200"/>
          </a:xfrm>
          <a:prstGeom prst="rect">
            <a:avLst/>
          </a:prstGeom>
          <a:noFill/>
          <a:ln>
            <a:noFill/>
          </a:ln>
        </p:spPr>
        <p:txBody>
          <a:bodyPr anchorCtr="0" anchor="t" bIns="45700" lIns="91425" rIns="91425" wrap="square" tIns="45700">
            <a:noAutofit/>
          </a:bodyPr>
          <a:lstStyle/>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In this representation, residual systematic effects in the etaloning show up in data outside the Earth after stray light correction. </a:t>
            </a:r>
          </a:p>
        </p:txBody>
      </p:sp>
      <p:pic>
        <p:nvPicPr>
          <p:cNvPr id="300" name="Shape 300"/>
          <p:cNvPicPr preferRelativeResize="0"/>
          <p:nvPr/>
        </p:nvPicPr>
        <p:blipFill rotWithShape="1">
          <a:blip r:embed="rId3">
            <a:alphaModFix/>
          </a:blip>
          <a:srcRect b="0" l="79528" r="-394" t="0"/>
          <a:stretch/>
        </p:blipFill>
        <p:spPr>
          <a:xfrm>
            <a:off x="8100392" y="23926"/>
            <a:ext cx="1050201" cy="2883746"/>
          </a:xfrm>
          <a:prstGeom prst="rect">
            <a:avLst/>
          </a:prstGeom>
          <a:noFill/>
          <a:ln>
            <a:noFill/>
          </a:ln>
        </p:spPr>
      </p:pic>
      <p:pic>
        <p:nvPicPr>
          <p:cNvPr id="301" name="Shape 301"/>
          <p:cNvPicPr preferRelativeResize="0"/>
          <p:nvPr/>
        </p:nvPicPr>
        <p:blipFill rotWithShape="1">
          <a:blip r:embed="rId4">
            <a:alphaModFix/>
          </a:blip>
          <a:srcRect b="0" l="0" r="0" t="0"/>
          <a:stretch/>
        </p:blipFill>
        <p:spPr>
          <a:xfrm>
            <a:off x="107504" y="4941168"/>
            <a:ext cx="1728833" cy="1808295"/>
          </a:xfrm>
          <a:prstGeom prst="rect">
            <a:avLst/>
          </a:prstGeom>
          <a:noFill/>
          <a:ln>
            <a:noFill/>
          </a:ln>
        </p:spPr>
      </p:pic>
      <p:pic>
        <p:nvPicPr>
          <p:cNvPr id="302" name="Shape 302"/>
          <p:cNvPicPr preferRelativeResize="0"/>
          <p:nvPr/>
        </p:nvPicPr>
        <p:blipFill rotWithShape="1">
          <a:blip r:embed="rId5">
            <a:alphaModFix/>
          </a:blip>
          <a:srcRect b="0" l="0" r="0" t="0"/>
          <a:stretch/>
        </p:blipFill>
        <p:spPr>
          <a:xfrm>
            <a:off x="1894351" y="4941168"/>
            <a:ext cx="1730487" cy="1806568"/>
          </a:xfrm>
          <a:prstGeom prst="rect">
            <a:avLst/>
          </a:prstGeom>
          <a:noFill/>
          <a:ln>
            <a:noFill/>
          </a:ln>
        </p:spPr>
      </p:pic>
      <p:pic>
        <p:nvPicPr>
          <p:cNvPr id="303" name="Shape 303"/>
          <p:cNvPicPr preferRelativeResize="0"/>
          <p:nvPr/>
        </p:nvPicPr>
        <p:blipFill rotWithShape="1">
          <a:blip r:embed="rId6">
            <a:alphaModFix/>
          </a:blip>
          <a:srcRect b="0" l="0" r="0" t="0"/>
          <a:stretch/>
        </p:blipFill>
        <p:spPr>
          <a:xfrm>
            <a:off x="5496414" y="4923348"/>
            <a:ext cx="1728833" cy="1808295"/>
          </a:xfrm>
          <a:prstGeom prst="rect">
            <a:avLst/>
          </a:prstGeom>
          <a:noFill/>
          <a:ln>
            <a:noFill/>
          </a:ln>
        </p:spPr>
      </p:pic>
      <p:pic>
        <p:nvPicPr>
          <p:cNvPr id="304" name="Shape 304"/>
          <p:cNvPicPr preferRelativeResize="0"/>
          <p:nvPr/>
        </p:nvPicPr>
        <p:blipFill rotWithShape="1">
          <a:blip r:embed="rId7">
            <a:alphaModFix/>
          </a:blip>
          <a:srcRect b="0" l="0" r="0" t="0"/>
          <a:stretch/>
        </p:blipFill>
        <p:spPr>
          <a:xfrm>
            <a:off x="7308304" y="4941168"/>
            <a:ext cx="1732286" cy="1808295"/>
          </a:xfrm>
          <a:prstGeom prst="rect">
            <a:avLst/>
          </a:prstGeom>
          <a:noFill/>
          <a:ln>
            <a:noFill/>
          </a:ln>
        </p:spPr>
      </p:pic>
      <p:pic>
        <p:nvPicPr>
          <p:cNvPr id="305" name="Shape 305"/>
          <p:cNvPicPr preferRelativeResize="0"/>
          <p:nvPr/>
        </p:nvPicPr>
        <p:blipFill rotWithShape="1">
          <a:blip r:embed="rId8">
            <a:alphaModFix/>
          </a:blip>
          <a:srcRect b="0" l="0" r="0" t="0"/>
          <a:stretch/>
        </p:blipFill>
        <p:spPr>
          <a:xfrm>
            <a:off x="3707904" y="4941168"/>
            <a:ext cx="1730487" cy="1806568"/>
          </a:xfrm>
          <a:prstGeom prst="rect">
            <a:avLst/>
          </a:prstGeom>
          <a:noFill/>
          <a:ln>
            <a:noFill/>
          </a:ln>
        </p:spPr>
      </p:pic>
      <p:pic>
        <p:nvPicPr>
          <p:cNvPr id="306" name="Shape 306"/>
          <p:cNvPicPr preferRelativeResize="0"/>
          <p:nvPr/>
        </p:nvPicPr>
        <p:blipFill rotWithShape="1">
          <a:blip r:embed="rId9">
            <a:alphaModFix/>
          </a:blip>
          <a:srcRect b="0" l="0" r="0" t="0"/>
          <a:stretch/>
        </p:blipFill>
        <p:spPr>
          <a:xfrm>
            <a:off x="7294951" y="3051140"/>
            <a:ext cx="1730487" cy="1806568"/>
          </a:xfrm>
          <a:prstGeom prst="rect">
            <a:avLst/>
          </a:prstGeom>
          <a:noFill/>
          <a:ln>
            <a:noFill/>
          </a:ln>
        </p:spPr>
      </p:pic>
      <p:pic>
        <p:nvPicPr>
          <p:cNvPr id="307" name="Shape 307"/>
          <p:cNvPicPr preferRelativeResize="0"/>
          <p:nvPr/>
        </p:nvPicPr>
        <p:blipFill rotWithShape="1">
          <a:blip r:embed="rId10">
            <a:alphaModFix/>
          </a:blip>
          <a:srcRect b="0" l="0" r="0" t="0"/>
          <a:stretch/>
        </p:blipFill>
        <p:spPr>
          <a:xfrm>
            <a:off x="5508104" y="3051140"/>
            <a:ext cx="1730487" cy="1806568"/>
          </a:xfrm>
          <a:prstGeom prst="rect">
            <a:avLst/>
          </a:prstGeom>
          <a:noFill/>
          <a:ln>
            <a:noFill/>
          </a:ln>
        </p:spPr>
      </p:pic>
      <p:pic>
        <p:nvPicPr>
          <p:cNvPr id="308" name="Shape 308"/>
          <p:cNvPicPr preferRelativeResize="0"/>
          <p:nvPr/>
        </p:nvPicPr>
        <p:blipFill rotWithShape="1">
          <a:blip r:embed="rId11">
            <a:alphaModFix/>
          </a:blip>
          <a:srcRect b="0" l="0" r="0" t="0"/>
          <a:stretch/>
        </p:blipFill>
        <p:spPr>
          <a:xfrm>
            <a:off x="3707904" y="3051140"/>
            <a:ext cx="1730487" cy="1806568"/>
          </a:xfrm>
          <a:prstGeom prst="rect">
            <a:avLst/>
          </a:prstGeom>
          <a:noFill/>
          <a:ln>
            <a:noFill/>
          </a:ln>
        </p:spPr>
      </p:pic>
      <p:pic>
        <p:nvPicPr>
          <p:cNvPr id="309" name="Shape 309"/>
          <p:cNvPicPr preferRelativeResize="0"/>
          <p:nvPr/>
        </p:nvPicPr>
        <p:blipFill rotWithShape="1">
          <a:blip r:embed="rId12">
            <a:alphaModFix/>
          </a:blip>
          <a:srcRect b="0" l="0" r="0" t="0"/>
          <a:stretch/>
        </p:blipFill>
        <p:spPr>
          <a:xfrm>
            <a:off x="1907704" y="3051140"/>
            <a:ext cx="1730487" cy="1806568"/>
          </a:xfrm>
          <a:prstGeom prst="rect">
            <a:avLst/>
          </a:prstGeom>
          <a:noFill/>
          <a:ln>
            <a:noFill/>
          </a:ln>
        </p:spPr>
      </p:pic>
      <p:pic>
        <p:nvPicPr>
          <p:cNvPr id="310" name="Shape 310"/>
          <p:cNvPicPr preferRelativeResize="0"/>
          <p:nvPr/>
        </p:nvPicPr>
        <p:blipFill rotWithShape="1">
          <a:blip r:embed="rId13">
            <a:alphaModFix/>
          </a:blip>
          <a:srcRect b="0" l="0" r="0" t="0"/>
          <a:stretch/>
        </p:blipFill>
        <p:spPr>
          <a:xfrm>
            <a:off x="107504" y="3068339"/>
            <a:ext cx="1730487" cy="1806568"/>
          </a:xfrm>
          <a:prstGeom prst="rect">
            <a:avLst/>
          </a:prstGeom>
          <a:noFill/>
          <a:ln>
            <a:noFill/>
          </a:ln>
        </p:spPr>
      </p:pic>
      <p:sp>
        <p:nvSpPr>
          <p:cNvPr id="311" name="Shape 311"/>
          <p:cNvSpPr/>
          <p:nvPr/>
        </p:nvSpPr>
        <p:spPr>
          <a:xfrm>
            <a:off x="1783900" y="4923350"/>
            <a:ext cx="7360200" cy="1912500"/>
          </a:xfrm>
          <a:prstGeom prst="rect">
            <a:avLst/>
          </a:prstGeom>
          <a:noFill/>
          <a:ln cap="flat" cmpd="sng" w="38100">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12" name="Shape 312"/>
          <p:cNvCxnSpPr/>
          <p:nvPr/>
        </p:nvCxnSpPr>
        <p:spPr>
          <a:xfrm>
            <a:off x="4017150" y="1908700"/>
            <a:ext cx="588600" cy="3032400"/>
          </a:xfrm>
          <a:prstGeom prst="straightConnector1">
            <a:avLst/>
          </a:prstGeom>
          <a:noFill/>
          <a:ln cap="flat" cmpd="sng" w="31750">
            <a:solidFill>
              <a:srgbClr val="00B050"/>
            </a:solidFill>
            <a:prstDash val="solid"/>
            <a:round/>
            <a:headEnd len="med" w="med" type="none"/>
            <a:tailEnd len="lg" w="lg"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318" name="Shape 318"/>
          <p:cNvSpPr txBox="1"/>
          <p:nvPr/>
        </p:nvSpPr>
        <p:spPr>
          <a:xfrm>
            <a:off x="3203848" y="260646"/>
            <a:ext cx="2592300" cy="864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Stray light asymmetry</a:t>
            </a:r>
          </a:p>
        </p:txBody>
      </p:sp>
      <p:sp>
        <p:nvSpPr>
          <p:cNvPr id="319" name="Shape 319"/>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320" name="Shape 320"/>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321" name="Shape 321"/>
          <p:cNvSpPr txBox="1"/>
          <p:nvPr/>
        </p:nvSpPr>
        <p:spPr>
          <a:xfrm>
            <a:off x="244125" y="1277175"/>
            <a:ext cx="7856400" cy="1603800"/>
          </a:xfrm>
          <a:prstGeom prst="rect">
            <a:avLst/>
          </a:prstGeom>
          <a:noFill/>
          <a:ln>
            <a:noFill/>
          </a:ln>
        </p:spPr>
        <p:txBody>
          <a:bodyPr anchorCtr="0" anchor="t" bIns="45700" lIns="91425" rIns="91425" wrap="square" tIns="45700">
            <a:noAutofit/>
          </a:bodyPr>
          <a:lstStyle/>
          <a:p>
            <a:pPr indent="-285750" lvl="0" marL="285750" rtl="0">
              <a:spcBef>
                <a:spcPts val="0"/>
              </a:spcBef>
              <a:buClr>
                <a:schemeClr val="dk1"/>
              </a:buClr>
              <a:buSzPct val="100000"/>
              <a:buChar char="•"/>
            </a:pPr>
            <a:r>
              <a:rPr lang="en-US" sz="1800">
                <a:solidFill>
                  <a:schemeClr val="dk1"/>
                </a:solidFill>
                <a:latin typeface="Calibri"/>
                <a:ea typeface="Calibri"/>
                <a:cs typeface="Calibri"/>
                <a:sym typeface="Calibri"/>
              </a:rPr>
              <a:t>Most filters show higher values outside Earth in </a:t>
            </a:r>
            <a:r>
              <a:rPr lang="en-US" sz="1800">
                <a:solidFill>
                  <a:schemeClr val="dk1"/>
                </a:solidFill>
                <a:latin typeface="Calibri"/>
                <a:ea typeface="Calibri"/>
                <a:cs typeface="Calibri"/>
                <a:sym typeface="Calibri"/>
              </a:rPr>
              <a:t>left-right direction than in up-down direction.</a:t>
            </a:r>
          </a:p>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If this is caused by stray light, it would indicate that the stray light has an asymmetry, i.e. light is spread more in left-right direction than in up-down correction. We could not detect such asymmetry in the pre-launch calibration.</a:t>
            </a:r>
          </a:p>
        </p:txBody>
      </p:sp>
      <p:pic>
        <p:nvPicPr>
          <p:cNvPr id="322" name="Shape 322"/>
          <p:cNvPicPr preferRelativeResize="0"/>
          <p:nvPr/>
        </p:nvPicPr>
        <p:blipFill rotWithShape="1">
          <a:blip r:embed="rId3">
            <a:alphaModFix/>
          </a:blip>
          <a:srcRect b="0" l="79528" r="-394" t="0"/>
          <a:stretch/>
        </p:blipFill>
        <p:spPr>
          <a:xfrm>
            <a:off x="8100392" y="23926"/>
            <a:ext cx="1050201" cy="2883746"/>
          </a:xfrm>
          <a:prstGeom prst="rect">
            <a:avLst/>
          </a:prstGeom>
          <a:noFill/>
          <a:ln>
            <a:noFill/>
          </a:ln>
        </p:spPr>
      </p:pic>
      <p:pic>
        <p:nvPicPr>
          <p:cNvPr id="323" name="Shape 323"/>
          <p:cNvPicPr preferRelativeResize="0"/>
          <p:nvPr/>
        </p:nvPicPr>
        <p:blipFill rotWithShape="1">
          <a:blip r:embed="rId4">
            <a:alphaModFix/>
          </a:blip>
          <a:srcRect b="0" l="0" r="0" t="0"/>
          <a:stretch/>
        </p:blipFill>
        <p:spPr>
          <a:xfrm>
            <a:off x="107504" y="4941168"/>
            <a:ext cx="1728833" cy="1808295"/>
          </a:xfrm>
          <a:prstGeom prst="rect">
            <a:avLst/>
          </a:prstGeom>
          <a:noFill/>
          <a:ln>
            <a:noFill/>
          </a:ln>
        </p:spPr>
      </p:pic>
      <p:pic>
        <p:nvPicPr>
          <p:cNvPr id="324" name="Shape 324"/>
          <p:cNvPicPr preferRelativeResize="0"/>
          <p:nvPr/>
        </p:nvPicPr>
        <p:blipFill rotWithShape="1">
          <a:blip r:embed="rId5">
            <a:alphaModFix/>
          </a:blip>
          <a:srcRect b="0" l="0" r="0" t="0"/>
          <a:stretch/>
        </p:blipFill>
        <p:spPr>
          <a:xfrm>
            <a:off x="1894351" y="4941168"/>
            <a:ext cx="1730487" cy="1806568"/>
          </a:xfrm>
          <a:prstGeom prst="rect">
            <a:avLst/>
          </a:prstGeom>
          <a:noFill/>
          <a:ln>
            <a:noFill/>
          </a:ln>
        </p:spPr>
      </p:pic>
      <p:pic>
        <p:nvPicPr>
          <p:cNvPr id="325" name="Shape 325"/>
          <p:cNvPicPr preferRelativeResize="0"/>
          <p:nvPr/>
        </p:nvPicPr>
        <p:blipFill rotWithShape="1">
          <a:blip r:embed="rId6">
            <a:alphaModFix/>
          </a:blip>
          <a:srcRect b="0" l="0" r="0" t="0"/>
          <a:stretch/>
        </p:blipFill>
        <p:spPr>
          <a:xfrm>
            <a:off x="5496414" y="4923348"/>
            <a:ext cx="1728833" cy="1808295"/>
          </a:xfrm>
          <a:prstGeom prst="rect">
            <a:avLst/>
          </a:prstGeom>
          <a:noFill/>
          <a:ln>
            <a:noFill/>
          </a:ln>
        </p:spPr>
      </p:pic>
      <p:pic>
        <p:nvPicPr>
          <p:cNvPr id="326" name="Shape 326"/>
          <p:cNvPicPr preferRelativeResize="0"/>
          <p:nvPr/>
        </p:nvPicPr>
        <p:blipFill rotWithShape="1">
          <a:blip r:embed="rId7">
            <a:alphaModFix/>
          </a:blip>
          <a:srcRect b="0" l="0" r="0" t="0"/>
          <a:stretch/>
        </p:blipFill>
        <p:spPr>
          <a:xfrm>
            <a:off x="7308304" y="4941168"/>
            <a:ext cx="1732286" cy="1808295"/>
          </a:xfrm>
          <a:prstGeom prst="rect">
            <a:avLst/>
          </a:prstGeom>
          <a:noFill/>
          <a:ln>
            <a:noFill/>
          </a:ln>
        </p:spPr>
      </p:pic>
      <p:pic>
        <p:nvPicPr>
          <p:cNvPr id="327" name="Shape 327"/>
          <p:cNvPicPr preferRelativeResize="0"/>
          <p:nvPr/>
        </p:nvPicPr>
        <p:blipFill rotWithShape="1">
          <a:blip r:embed="rId8">
            <a:alphaModFix/>
          </a:blip>
          <a:srcRect b="0" l="0" r="0" t="0"/>
          <a:stretch/>
        </p:blipFill>
        <p:spPr>
          <a:xfrm>
            <a:off x="3707904" y="4941168"/>
            <a:ext cx="1730487" cy="1806568"/>
          </a:xfrm>
          <a:prstGeom prst="rect">
            <a:avLst/>
          </a:prstGeom>
          <a:noFill/>
          <a:ln>
            <a:noFill/>
          </a:ln>
        </p:spPr>
      </p:pic>
      <p:pic>
        <p:nvPicPr>
          <p:cNvPr id="328" name="Shape 328"/>
          <p:cNvPicPr preferRelativeResize="0"/>
          <p:nvPr/>
        </p:nvPicPr>
        <p:blipFill rotWithShape="1">
          <a:blip r:embed="rId9">
            <a:alphaModFix/>
          </a:blip>
          <a:srcRect b="0" l="0" r="0" t="0"/>
          <a:stretch/>
        </p:blipFill>
        <p:spPr>
          <a:xfrm>
            <a:off x="7294951" y="3051140"/>
            <a:ext cx="1730487" cy="1806568"/>
          </a:xfrm>
          <a:prstGeom prst="rect">
            <a:avLst/>
          </a:prstGeom>
          <a:noFill/>
          <a:ln>
            <a:noFill/>
          </a:ln>
        </p:spPr>
      </p:pic>
      <p:pic>
        <p:nvPicPr>
          <p:cNvPr id="329" name="Shape 329"/>
          <p:cNvPicPr preferRelativeResize="0"/>
          <p:nvPr/>
        </p:nvPicPr>
        <p:blipFill rotWithShape="1">
          <a:blip r:embed="rId10">
            <a:alphaModFix/>
          </a:blip>
          <a:srcRect b="0" l="0" r="0" t="0"/>
          <a:stretch/>
        </p:blipFill>
        <p:spPr>
          <a:xfrm>
            <a:off x="5508104" y="3051140"/>
            <a:ext cx="1730487" cy="1806568"/>
          </a:xfrm>
          <a:prstGeom prst="rect">
            <a:avLst/>
          </a:prstGeom>
          <a:noFill/>
          <a:ln>
            <a:noFill/>
          </a:ln>
        </p:spPr>
      </p:pic>
      <p:pic>
        <p:nvPicPr>
          <p:cNvPr id="330" name="Shape 330"/>
          <p:cNvPicPr preferRelativeResize="0"/>
          <p:nvPr/>
        </p:nvPicPr>
        <p:blipFill rotWithShape="1">
          <a:blip r:embed="rId11">
            <a:alphaModFix/>
          </a:blip>
          <a:srcRect b="0" l="0" r="0" t="0"/>
          <a:stretch/>
        </p:blipFill>
        <p:spPr>
          <a:xfrm>
            <a:off x="3707904" y="3051140"/>
            <a:ext cx="1730487" cy="1806568"/>
          </a:xfrm>
          <a:prstGeom prst="rect">
            <a:avLst/>
          </a:prstGeom>
          <a:noFill/>
          <a:ln>
            <a:noFill/>
          </a:ln>
        </p:spPr>
      </p:pic>
      <p:pic>
        <p:nvPicPr>
          <p:cNvPr id="331" name="Shape 331"/>
          <p:cNvPicPr preferRelativeResize="0"/>
          <p:nvPr/>
        </p:nvPicPr>
        <p:blipFill rotWithShape="1">
          <a:blip r:embed="rId12">
            <a:alphaModFix/>
          </a:blip>
          <a:srcRect b="0" l="0" r="0" t="0"/>
          <a:stretch/>
        </p:blipFill>
        <p:spPr>
          <a:xfrm>
            <a:off x="1907704" y="3051140"/>
            <a:ext cx="1730487" cy="1806568"/>
          </a:xfrm>
          <a:prstGeom prst="rect">
            <a:avLst/>
          </a:prstGeom>
          <a:noFill/>
          <a:ln>
            <a:noFill/>
          </a:ln>
        </p:spPr>
      </p:pic>
      <p:pic>
        <p:nvPicPr>
          <p:cNvPr id="332" name="Shape 332"/>
          <p:cNvPicPr preferRelativeResize="0"/>
          <p:nvPr/>
        </p:nvPicPr>
        <p:blipFill rotWithShape="1">
          <a:blip r:embed="rId13">
            <a:alphaModFix/>
          </a:blip>
          <a:srcRect b="0" l="0" r="0" t="0"/>
          <a:stretch/>
        </p:blipFill>
        <p:spPr>
          <a:xfrm>
            <a:off x="107504" y="3068339"/>
            <a:ext cx="1730487" cy="1806568"/>
          </a:xfrm>
          <a:prstGeom prst="rect">
            <a:avLst/>
          </a:prstGeom>
          <a:noFill/>
          <a:ln>
            <a:noFill/>
          </a:ln>
        </p:spPr>
      </p:pic>
      <p:sp>
        <p:nvSpPr>
          <p:cNvPr id="333" name="Shape 333"/>
          <p:cNvSpPr/>
          <p:nvPr/>
        </p:nvSpPr>
        <p:spPr>
          <a:xfrm>
            <a:off x="31300" y="3440100"/>
            <a:ext cx="491700" cy="1109700"/>
          </a:xfrm>
          <a:prstGeom prst="rect">
            <a:avLst/>
          </a:prstGeom>
          <a:noFill/>
          <a:ln cap="flat" cmpd="sng" w="38100">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4" name="Shape 334"/>
          <p:cNvSpPr/>
          <p:nvPr/>
        </p:nvSpPr>
        <p:spPr>
          <a:xfrm>
            <a:off x="1402900" y="3440100"/>
            <a:ext cx="491700" cy="1109700"/>
          </a:xfrm>
          <a:prstGeom prst="rect">
            <a:avLst/>
          </a:prstGeom>
          <a:noFill/>
          <a:ln cap="flat" cmpd="sng" w="38100">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340" name="Shape 340"/>
          <p:cNvSpPr txBox="1"/>
          <p:nvPr/>
        </p:nvSpPr>
        <p:spPr>
          <a:xfrm>
            <a:off x="3203848" y="260646"/>
            <a:ext cx="2592300" cy="864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lang="en-US" sz="2400">
                <a:solidFill>
                  <a:srgbClr val="00C0E6"/>
                </a:solidFill>
              </a:rPr>
              <a:t>Filter 8 asymmetry</a:t>
            </a:r>
          </a:p>
        </p:txBody>
      </p:sp>
      <p:sp>
        <p:nvSpPr>
          <p:cNvPr id="341" name="Shape 341"/>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342" name="Shape 342"/>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343" name="Shape 343"/>
          <p:cNvSpPr txBox="1"/>
          <p:nvPr/>
        </p:nvSpPr>
        <p:spPr>
          <a:xfrm>
            <a:off x="323525" y="1200965"/>
            <a:ext cx="7577700" cy="1316700"/>
          </a:xfrm>
          <a:prstGeom prst="rect">
            <a:avLst/>
          </a:prstGeom>
          <a:noFill/>
          <a:ln>
            <a:noFill/>
          </a:ln>
        </p:spPr>
        <p:txBody>
          <a:bodyPr anchorCtr="0" anchor="t" bIns="45700" lIns="91425" rIns="91425" wrap="square" tIns="45700">
            <a:noAutofit/>
          </a:bodyPr>
          <a:lstStyle/>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An exception is </a:t>
            </a:r>
            <a:r>
              <a:rPr lang="en-US" sz="1800">
                <a:solidFill>
                  <a:schemeClr val="dk1"/>
                </a:solidFill>
                <a:latin typeface="Calibri"/>
                <a:ea typeface="Calibri"/>
                <a:cs typeface="Calibri"/>
                <a:sym typeface="Calibri"/>
              </a:rPr>
              <a:t>filter 8, where the stray light correction causes the data outside Earth to be below zero in the top-left part of the CCD, and above zero in the bottom right part.</a:t>
            </a:r>
          </a:p>
          <a:p>
            <a:pPr indent="-285750" lvl="0" marL="285750" rtl="0">
              <a:spcBef>
                <a:spcPts val="0"/>
              </a:spcBef>
              <a:buClr>
                <a:schemeClr val="dk1"/>
              </a:buClr>
              <a:buSzPct val="100000"/>
              <a:buFont typeface="Calibri"/>
              <a:buChar char="•"/>
            </a:pPr>
            <a:r>
              <a:rPr lang="en-US" sz="1800">
                <a:solidFill>
                  <a:schemeClr val="dk1"/>
                </a:solidFill>
                <a:latin typeface="Calibri"/>
                <a:ea typeface="Calibri"/>
                <a:cs typeface="Calibri"/>
                <a:sym typeface="Calibri"/>
              </a:rPr>
              <a:t>That would indicate a “different kind” of asymmetry for this filter only. </a:t>
            </a:r>
          </a:p>
        </p:txBody>
      </p:sp>
      <p:pic>
        <p:nvPicPr>
          <p:cNvPr id="344" name="Shape 344"/>
          <p:cNvPicPr preferRelativeResize="0"/>
          <p:nvPr/>
        </p:nvPicPr>
        <p:blipFill rotWithShape="1">
          <a:blip r:embed="rId3">
            <a:alphaModFix/>
          </a:blip>
          <a:srcRect b="0" l="79528" r="-394" t="0"/>
          <a:stretch/>
        </p:blipFill>
        <p:spPr>
          <a:xfrm>
            <a:off x="8100392" y="23926"/>
            <a:ext cx="1050201" cy="2883746"/>
          </a:xfrm>
          <a:prstGeom prst="rect">
            <a:avLst/>
          </a:prstGeom>
          <a:noFill/>
          <a:ln>
            <a:noFill/>
          </a:ln>
        </p:spPr>
      </p:pic>
      <p:pic>
        <p:nvPicPr>
          <p:cNvPr id="345" name="Shape 345"/>
          <p:cNvPicPr preferRelativeResize="0"/>
          <p:nvPr/>
        </p:nvPicPr>
        <p:blipFill rotWithShape="1">
          <a:blip r:embed="rId4">
            <a:alphaModFix/>
          </a:blip>
          <a:srcRect b="0" l="0" r="0" t="0"/>
          <a:stretch/>
        </p:blipFill>
        <p:spPr>
          <a:xfrm>
            <a:off x="107504" y="4941168"/>
            <a:ext cx="1728833" cy="1808295"/>
          </a:xfrm>
          <a:prstGeom prst="rect">
            <a:avLst/>
          </a:prstGeom>
          <a:noFill/>
          <a:ln>
            <a:noFill/>
          </a:ln>
        </p:spPr>
      </p:pic>
      <p:pic>
        <p:nvPicPr>
          <p:cNvPr id="346" name="Shape 346"/>
          <p:cNvPicPr preferRelativeResize="0"/>
          <p:nvPr/>
        </p:nvPicPr>
        <p:blipFill rotWithShape="1">
          <a:blip r:embed="rId5">
            <a:alphaModFix/>
          </a:blip>
          <a:srcRect b="0" l="0" r="0" t="0"/>
          <a:stretch/>
        </p:blipFill>
        <p:spPr>
          <a:xfrm>
            <a:off x="1894351" y="4941168"/>
            <a:ext cx="1730487" cy="1806568"/>
          </a:xfrm>
          <a:prstGeom prst="rect">
            <a:avLst/>
          </a:prstGeom>
          <a:noFill/>
          <a:ln>
            <a:noFill/>
          </a:ln>
        </p:spPr>
      </p:pic>
      <p:pic>
        <p:nvPicPr>
          <p:cNvPr id="347" name="Shape 347"/>
          <p:cNvPicPr preferRelativeResize="0"/>
          <p:nvPr/>
        </p:nvPicPr>
        <p:blipFill rotWithShape="1">
          <a:blip r:embed="rId6">
            <a:alphaModFix/>
          </a:blip>
          <a:srcRect b="0" l="0" r="0" t="0"/>
          <a:stretch/>
        </p:blipFill>
        <p:spPr>
          <a:xfrm>
            <a:off x="5496414" y="4923348"/>
            <a:ext cx="1728833" cy="1808295"/>
          </a:xfrm>
          <a:prstGeom prst="rect">
            <a:avLst/>
          </a:prstGeom>
          <a:noFill/>
          <a:ln>
            <a:noFill/>
          </a:ln>
        </p:spPr>
      </p:pic>
      <p:pic>
        <p:nvPicPr>
          <p:cNvPr id="348" name="Shape 348"/>
          <p:cNvPicPr preferRelativeResize="0"/>
          <p:nvPr/>
        </p:nvPicPr>
        <p:blipFill rotWithShape="1">
          <a:blip r:embed="rId7">
            <a:alphaModFix/>
          </a:blip>
          <a:srcRect b="0" l="0" r="0" t="0"/>
          <a:stretch/>
        </p:blipFill>
        <p:spPr>
          <a:xfrm>
            <a:off x="7308304" y="4941168"/>
            <a:ext cx="1732286" cy="1808295"/>
          </a:xfrm>
          <a:prstGeom prst="rect">
            <a:avLst/>
          </a:prstGeom>
          <a:noFill/>
          <a:ln>
            <a:noFill/>
          </a:ln>
        </p:spPr>
      </p:pic>
      <p:pic>
        <p:nvPicPr>
          <p:cNvPr id="349" name="Shape 349"/>
          <p:cNvPicPr preferRelativeResize="0"/>
          <p:nvPr/>
        </p:nvPicPr>
        <p:blipFill rotWithShape="1">
          <a:blip r:embed="rId8">
            <a:alphaModFix/>
          </a:blip>
          <a:srcRect b="0" l="0" r="0" t="0"/>
          <a:stretch/>
        </p:blipFill>
        <p:spPr>
          <a:xfrm>
            <a:off x="3707904" y="4941168"/>
            <a:ext cx="1730487" cy="1806568"/>
          </a:xfrm>
          <a:prstGeom prst="rect">
            <a:avLst/>
          </a:prstGeom>
          <a:noFill/>
          <a:ln>
            <a:noFill/>
          </a:ln>
        </p:spPr>
      </p:pic>
      <p:pic>
        <p:nvPicPr>
          <p:cNvPr id="350" name="Shape 350"/>
          <p:cNvPicPr preferRelativeResize="0"/>
          <p:nvPr/>
        </p:nvPicPr>
        <p:blipFill rotWithShape="1">
          <a:blip r:embed="rId9">
            <a:alphaModFix/>
          </a:blip>
          <a:srcRect b="0" l="0" r="0" t="0"/>
          <a:stretch/>
        </p:blipFill>
        <p:spPr>
          <a:xfrm>
            <a:off x="7294951" y="3051140"/>
            <a:ext cx="1730487" cy="1806568"/>
          </a:xfrm>
          <a:prstGeom prst="rect">
            <a:avLst/>
          </a:prstGeom>
          <a:noFill/>
          <a:ln>
            <a:noFill/>
          </a:ln>
        </p:spPr>
      </p:pic>
      <p:pic>
        <p:nvPicPr>
          <p:cNvPr id="351" name="Shape 351"/>
          <p:cNvPicPr preferRelativeResize="0"/>
          <p:nvPr/>
        </p:nvPicPr>
        <p:blipFill rotWithShape="1">
          <a:blip r:embed="rId10">
            <a:alphaModFix/>
          </a:blip>
          <a:srcRect b="0" l="0" r="0" t="0"/>
          <a:stretch/>
        </p:blipFill>
        <p:spPr>
          <a:xfrm>
            <a:off x="5508104" y="3051140"/>
            <a:ext cx="1730487" cy="1806568"/>
          </a:xfrm>
          <a:prstGeom prst="rect">
            <a:avLst/>
          </a:prstGeom>
          <a:noFill/>
          <a:ln>
            <a:noFill/>
          </a:ln>
        </p:spPr>
      </p:pic>
      <p:pic>
        <p:nvPicPr>
          <p:cNvPr id="352" name="Shape 352"/>
          <p:cNvPicPr preferRelativeResize="0"/>
          <p:nvPr/>
        </p:nvPicPr>
        <p:blipFill rotWithShape="1">
          <a:blip r:embed="rId11">
            <a:alphaModFix/>
          </a:blip>
          <a:srcRect b="0" l="0" r="0" t="0"/>
          <a:stretch/>
        </p:blipFill>
        <p:spPr>
          <a:xfrm>
            <a:off x="3707904" y="3051140"/>
            <a:ext cx="1730487" cy="1806568"/>
          </a:xfrm>
          <a:prstGeom prst="rect">
            <a:avLst/>
          </a:prstGeom>
          <a:noFill/>
          <a:ln>
            <a:noFill/>
          </a:ln>
        </p:spPr>
      </p:pic>
      <p:pic>
        <p:nvPicPr>
          <p:cNvPr id="353" name="Shape 353"/>
          <p:cNvPicPr preferRelativeResize="0"/>
          <p:nvPr/>
        </p:nvPicPr>
        <p:blipFill rotWithShape="1">
          <a:blip r:embed="rId12">
            <a:alphaModFix/>
          </a:blip>
          <a:srcRect b="0" l="0" r="0" t="0"/>
          <a:stretch/>
        </p:blipFill>
        <p:spPr>
          <a:xfrm>
            <a:off x="1907704" y="3051140"/>
            <a:ext cx="1730487" cy="1806568"/>
          </a:xfrm>
          <a:prstGeom prst="rect">
            <a:avLst/>
          </a:prstGeom>
          <a:noFill/>
          <a:ln>
            <a:noFill/>
          </a:ln>
        </p:spPr>
      </p:pic>
      <p:pic>
        <p:nvPicPr>
          <p:cNvPr id="354" name="Shape 354"/>
          <p:cNvPicPr preferRelativeResize="0"/>
          <p:nvPr/>
        </p:nvPicPr>
        <p:blipFill rotWithShape="1">
          <a:blip r:embed="rId13">
            <a:alphaModFix/>
          </a:blip>
          <a:srcRect b="0" l="0" r="0" t="0"/>
          <a:stretch/>
        </p:blipFill>
        <p:spPr>
          <a:xfrm>
            <a:off x="107504" y="3068339"/>
            <a:ext cx="1730487" cy="1806568"/>
          </a:xfrm>
          <a:prstGeom prst="rect">
            <a:avLst/>
          </a:prstGeom>
          <a:noFill/>
          <a:ln>
            <a:noFill/>
          </a:ln>
        </p:spPr>
      </p:pic>
      <p:cxnSp>
        <p:nvCxnSpPr>
          <p:cNvPr id="355" name="Shape 355"/>
          <p:cNvCxnSpPr/>
          <p:nvPr/>
        </p:nvCxnSpPr>
        <p:spPr>
          <a:xfrm rot="10800000">
            <a:off x="4083475" y="5371025"/>
            <a:ext cx="954600" cy="998700"/>
          </a:xfrm>
          <a:prstGeom prst="straightConnector1">
            <a:avLst/>
          </a:prstGeom>
          <a:noFill/>
          <a:ln cap="flat" cmpd="sng" w="31750">
            <a:solidFill>
              <a:srgbClr val="00B050"/>
            </a:solidFill>
            <a:prstDash val="solid"/>
            <a:round/>
            <a:headEnd len="med" w="med" type="triangle"/>
            <a:tailEnd len="lg" w="lg" type="triangle"/>
          </a:ln>
        </p:spPr>
      </p:cxnSp>
      <p:sp>
        <p:nvSpPr>
          <p:cNvPr id="356" name="Shape 356"/>
          <p:cNvSpPr/>
          <p:nvPr/>
        </p:nvSpPr>
        <p:spPr>
          <a:xfrm>
            <a:off x="3612700" y="4923350"/>
            <a:ext cx="1895400" cy="1912500"/>
          </a:xfrm>
          <a:prstGeom prst="rect">
            <a:avLst/>
          </a:prstGeom>
          <a:noFill/>
          <a:ln cap="flat" cmpd="sng" w="38100">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 name="Shape 31"/>
        <p:cNvGrpSpPr/>
        <p:nvPr/>
      </p:nvGrpSpPr>
      <p:grpSpPr>
        <a:xfrm>
          <a:off x="0" y="0"/>
          <a:ext cx="0" cy="0"/>
          <a:chOff x="0" y="0"/>
          <a:chExt cx="0" cy="0"/>
        </a:xfrm>
      </p:grpSpPr>
      <p:sp>
        <p:nvSpPr>
          <p:cNvPr id="32" name="Shape 32"/>
          <p:cNvSpPr txBox="1"/>
          <p:nvPr>
            <p:ph idx="12" type="sldNum"/>
          </p:nvPr>
        </p:nvSpPr>
        <p:spPr>
          <a:xfrm>
            <a:off x="8532439" y="6381328"/>
            <a:ext cx="386676"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33" name="Shape 33"/>
          <p:cNvSpPr txBox="1"/>
          <p:nvPr/>
        </p:nvSpPr>
        <p:spPr>
          <a:xfrm>
            <a:off x="3034308" y="642577"/>
            <a:ext cx="3456383" cy="461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L1a processing steps</a:t>
            </a:r>
          </a:p>
        </p:txBody>
      </p:sp>
      <p:graphicFrame>
        <p:nvGraphicFramePr>
          <p:cNvPr id="34" name="Shape 34"/>
          <p:cNvGraphicFramePr/>
          <p:nvPr/>
        </p:nvGraphicFramePr>
        <p:xfrm>
          <a:off x="251520" y="2276872"/>
          <a:ext cx="3000000" cy="3000000"/>
        </p:xfrm>
        <a:graphic>
          <a:graphicData uri="http://schemas.openxmlformats.org/drawingml/2006/table">
            <a:tbl>
              <a:tblPr>
                <a:noFill/>
                <a:tableStyleId>{9237613A-64E5-453A-971E-CF2B4892A1F4}</a:tableStyleId>
              </a:tblPr>
              <a:tblGrid>
                <a:gridCol w="3672400"/>
                <a:gridCol w="2160250"/>
                <a:gridCol w="2736300"/>
              </a:tblGrid>
              <a:tr h="254000">
                <a:tc>
                  <a:txBody>
                    <a:bodyPr>
                      <a:noAutofit/>
                    </a:bodyPr>
                    <a:lstStyle/>
                    <a:p>
                      <a:pPr indent="0" lvl="0" marL="0" marR="0" rtl="0" algn="just">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Processing step</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BFBFB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Average impact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BFBFB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Affected pixels impact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BFBFBF"/>
                    </a:solidFill>
                  </a:tcPr>
                </a:tc>
              </a:tr>
              <a:tr h="254000">
                <a:tc>
                  <a:txBody>
                    <a:bodyPr>
                      <a:noAutofit/>
                    </a:bodyPr>
                    <a:lstStyle/>
                    <a:p>
                      <a:pPr indent="0" lvl="0" marL="0" marR="0" rtl="0" algn="just">
                        <a:lnSpc>
                          <a:spcPct val="100000"/>
                        </a:lnSpc>
                        <a:spcBef>
                          <a:spcPts val="0"/>
                        </a:spcBef>
                        <a:spcAft>
                          <a:spcPts val="0"/>
                        </a:spcAft>
                        <a:buClr>
                          <a:schemeClr val="dk1"/>
                        </a:buClr>
                        <a:buSzPct val="25000"/>
                        <a:buFont typeface="Arial"/>
                        <a:buNone/>
                      </a:pPr>
                      <a:r>
                        <a:rPr b="1" lang="en-US" sz="2000" u="none" cap="none" strike="noStrike">
                          <a:solidFill>
                            <a:schemeClr val="dk1"/>
                          </a:solidFill>
                          <a:latin typeface="Arial"/>
                          <a:ea typeface="Arial"/>
                          <a:cs typeface="Arial"/>
                          <a:sym typeface="Arial"/>
                        </a:rPr>
                        <a:t>Dark correction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Moderate</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Extreme</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7030A0"/>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Enhanced pixel detection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Large</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Read wave correction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Latency correction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Moderate</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Significant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79646"/>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Non-linearity correction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Temperature correction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Conversion to count rates</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Small</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r>
              <a:tr h="254000">
                <a:tc>
                  <a:txBody>
                    <a:bodyPr>
                      <a:noAutofit/>
                    </a:bodyPr>
                    <a:lstStyle/>
                    <a:p>
                      <a:pPr indent="0" lvl="0" marL="0" marR="0" rtl="0" algn="just">
                        <a:lnSpc>
                          <a:spcPct val="100000"/>
                        </a:lnSpc>
                        <a:spcBef>
                          <a:spcPts val="0"/>
                        </a:spcBef>
                        <a:spcAft>
                          <a:spcPts val="0"/>
                        </a:spcAft>
                        <a:buClr>
                          <a:schemeClr val="dk1"/>
                        </a:buClr>
                        <a:buSzPct val="25000"/>
                        <a:buFont typeface="Arial"/>
                        <a:buNone/>
                      </a:pPr>
                      <a:r>
                        <a:rPr b="1" lang="en-US" sz="2000" u="none" cap="none" strike="noStrike">
                          <a:solidFill>
                            <a:schemeClr val="dk1"/>
                          </a:solidFill>
                          <a:latin typeface="Arial"/>
                          <a:ea typeface="Arial"/>
                          <a:cs typeface="Arial"/>
                          <a:sym typeface="Arial"/>
                        </a:rPr>
                        <a:t>Flat fielding</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Significant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79646"/>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Large</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r>
              <a:tr h="254000">
                <a:tc>
                  <a:txBody>
                    <a:bodyPr>
                      <a:noAutofit/>
                    </a:bodyPr>
                    <a:lstStyle/>
                    <a:p>
                      <a:pPr indent="0" lvl="0" marL="0" marR="0" rtl="0" algn="just">
                        <a:lnSpc>
                          <a:spcPct val="100000"/>
                        </a:lnSpc>
                        <a:spcBef>
                          <a:spcPts val="0"/>
                        </a:spcBef>
                        <a:spcAft>
                          <a:spcPts val="0"/>
                        </a:spcAft>
                        <a:buClr>
                          <a:schemeClr val="dk1"/>
                        </a:buClr>
                        <a:buSzPct val="25000"/>
                        <a:buFont typeface="Arial"/>
                        <a:buNone/>
                      </a:pPr>
                      <a:r>
                        <a:rPr b="1" lang="en-US" sz="2000" u="none" cap="none" strike="noStrike">
                          <a:solidFill>
                            <a:schemeClr val="dk1"/>
                          </a:solidFill>
                          <a:latin typeface="Arial"/>
                          <a:ea typeface="Arial"/>
                          <a:cs typeface="Arial"/>
                          <a:sym typeface="Arial"/>
                        </a:rPr>
                        <a:t>Stray light correction</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Significant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79646"/>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US" sz="2000" u="none" cap="none" strike="noStrike">
                          <a:latin typeface="Arial"/>
                          <a:ea typeface="Arial"/>
                          <a:cs typeface="Arial"/>
                          <a:sym typeface="Arial"/>
                        </a:rPr>
                        <a:t>Large</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r>
              <a:tr h="254000">
                <a:tc>
                  <a:txBody>
                    <a:bodyPr>
                      <a:noAutofit/>
                    </a:bodyPr>
                    <a:lstStyle/>
                    <a:p>
                      <a:pPr indent="0" lvl="0" marL="0" marR="0" rtl="0" algn="just">
                        <a:lnSpc>
                          <a:spcPct val="100000"/>
                        </a:lnSpc>
                        <a:spcBef>
                          <a:spcPts val="0"/>
                        </a:spcBef>
                        <a:spcAft>
                          <a:spcPts val="0"/>
                        </a:spcAft>
                        <a:buClr>
                          <a:srgbClr val="A5A5A5"/>
                        </a:buClr>
                        <a:buSzPct val="25000"/>
                        <a:buFont typeface="Arial"/>
                        <a:buNone/>
                      </a:pPr>
                      <a:r>
                        <a:rPr b="0" lang="en-US" sz="2000" u="none" cap="none" strike="noStrike">
                          <a:solidFill>
                            <a:srgbClr val="A5A5A5"/>
                          </a:solidFill>
                          <a:latin typeface="Arial"/>
                          <a:ea typeface="Arial"/>
                          <a:cs typeface="Arial"/>
                          <a:sym typeface="Arial"/>
                        </a:rPr>
                        <a:t>Conversion to radiances*</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Significant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79646"/>
                    </a:solidFill>
                  </a:tcPr>
                </a:tc>
                <a:tc>
                  <a:txBody>
                    <a:bodyPr>
                      <a:noAutofit/>
                    </a:bodyPr>
                    <a:lstStyle/>
                    <a:p>
                      <a:pPr indent="0" lvl="0" marL="0" marR="0" rtl="0" algn="ctr">
                        <a:lnSpc>
                          <a:spcPct val="100000"/>
                        </a:lnSpc>
                        <a:spcBef>
                          <a:spcPts val="0"/>
                        </a:spcBef>
                        <a:spcAft>
                          <a:spcPts val="0"/>
                        </a:spcAft>
                        <a:buClr>
                          <a:srgbClr val="A5A5A5"/>
                        </a:buClr>
                        <a:buSzPct val="25000"/>
                        <a:buFont typeface="Arial"/>
                        <a:buNone/>
                      </a:pPr>
                      <a:r>
                        <a:rPr lang="en-US" sz="2000" u="none" cap="none" strike="noStrike">
                          <a:solidFill>
                            <a:srgbClr val="A5A5A5"/>
                          </a:solidFill>
                          <a:latin typeface="Arial"/>
                          <a:ea typeface="Arial"/>
                          <a:cs typeface="Arial"/>
                          <a:sym typeface="Arial"/>
                        </a:rPr>
                        <a:t>Significant</a:t>
                      </a:r>
                    </a:p>
                  </a:txBody>
                  <a:tcPr marT="0" marB="0" marR="68575" marL="68575" anchor="ctr">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79646"/>
                    </a:solidFill>
                  </a:tcPr>
                </a:tc>
              </a:tr>
            </a:tbl>
          </a:graphicData>
        </a:graphic>
      </p:graphicFrame>
      <p:sp>
        <p:nvSpPr>
          <p:cNvPr id="35" name="Shape 35"/>
          <p:cNvSpPr/>
          <p:nvPr/>
        </p:nvSpPr>
        <p:spPr>
          <a:xfrm>
            <a:off x="395536" y="5805264"/>
            <a:ext cx="2500907" cy="36933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Calibri"/>
              <a:buNone/>
            </a:pPr>
            <a:r>
              <a:rPr b="0" i="1" lang="en-US" sz="1800" u="none" cap="none" strike="noStrike">
                <a:solidFill>
                  <a:srgbClr val="000000"/>
                </a:solidFill>
                <a:latin typeface="Calibri"/>
                <a:ea typeface="Calibri"/>
                <a:cs typeface="Calibri"/>
                <a:sym typeface="Calibri"/>
              </a:rPr>
              <a:t>* Not done by SciGlob</a:t>
            </a:r>
          </a:p>
        </p:txBody>
      </p:sp>
      <p:sp>
        <p:nvSpPr>
          <p:cNvPr id="36" name="Shape 36"/>
          <p:cNvSpPr txBox="1"/>
          <p:nvPr/>
        </p:nvSpPr>
        <p:spPr>
          <a:xfrm>
            <a:off x="444622" y="1268759"/>
            <a:ext cx="8231833" cy="36933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cap="none" strike="noStrike">
                <a:solidFill>
                  <a:srgbClr val="000000"/>
                </a:solidFill>
                <a:latin typeface="Arial"/>
                <a:ea typeface="Arial"/>
                <a:cs typeface="Arial"/>
                <a:sym typeface="Arial"/>
              </a:rPr>
              <a:t>→ This talk focuses on the dark correction, flat field and stray light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ph idx="12" type="sldNum"/>
          </p:nvPr>
        </p:nvSpPr>
        <p:spPr>
          <a:xfrm>
            <a:off x="8532439" y="6381328"/>
            <a:ext cx="3867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362" name="Shape 362"/>
          <p:cNvSpPr txBox="1"/>
          <p:nvPr/>
        </p:nvSpPr>
        <p:spPr>
          <a:xfrm>
            <a:off x="251525" y="1340899"/>
            <a:ext cx="8496900" cy="5040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DARK COUNT</a:t>
            </a:r>
          </a:p>
          <a:p>
            <a:pPr indent="0" lvl="0" marL="0" marR="0" rtl="0" algn="l">
              <a:lnSpc>
                <a:spcPct val="100000"/>
              </a:lnSpc>
              <a:spcBef>
                <a:spcPts val="0"/>
              </a:spcBef>
              <a:spcAft>
                <a:spcPts val="0"/>
              </a:spcAft>
              <a:buClr>
                <a:srgbClr val="000000"/>
              </a:buClr>
              <a:buFont typeface="Arial"/>
              <a:buNone/>
            </a:pPr>
            <a:r>
              <a:t/>
            </a:r>
            <a:endParaRPr b="1" i="0" sz="1800" u="none" cap="none" strike="noStrike">
              <a:solidFill>
                <a:schemeClr val="dk1"/>
              </a:solidFill>
              <a:latin typeface="Arial"/>
              <a:ea typeface="Arial"/>
              <a:cs typeface="Arial"/>
              <a:sym typeface="Arial"/>
            </a:endParaRPr>
          </a:p>
          <a:p>
            <a:pPr indent="-298450" lvl="0" marL="285750" marR="0" rtl="0" algn="l">
              <a:lnSpc>
                <a:spcPct val="100000"/>
              </a:lnSpc>
              <a:spcBef>
                <a:spcPts val="300"/>
              </a:spcBef>
              <a:spcAft>
                <a:spcPts val="0"/>
              </a:spcAft>
              <a:buClr>
                <a:schemeClr val="dk1"/>
              </a:buClr>
              <a:buSzPct val="100000"/>
              <a:buFont typeface="Arial"/>
              <a:buChar char="•"/>
            </a:pPr>
            <a:r>
              <a:rPr lang="en-US" sz="1800">
                <a:solidFill>
                  <a:schemeClr val="dk1"/>
                </a:solidFill>
              </a:rPr>
              <a:t>The CCD temperature is increasing and leaving the range of temperatures, where it was calibrated pre-launch (-45 to -20°C).</a:t>
            </a:r>
          </a:p>
          <a:p>
            <a:pPr lvl="0" marR="0" rtl="0" algn="l">
              <a:lnSpc>
                <a:spcPct val="100000"/>
              </a:lnSpc>
              <a:spcBef>
                <a:spcPts val="300"/>
              </a:spcBef>
              <a:spcAft>
                <a:spcPts val="0"/>
              </a:spcAft>
              <a:buNone/>
            </a:pPr>
            <a:r>
              <a:t/>
            </a:r>
            <a:endParaRPr sz="1800">
              <a:solidFill>
                <a:schemeClr val="dk1"/>
              </a:solidFill>
            </a:endParaRPr>
          </a:p>
          <a:p>
            <a:pPr indent="-298450" lvl="0" marL="285750" marR="0" rtl="0" algn="l">
              <a:lnSpc>
                <a:spcPct val="100000"/>
              </a:lnSpc>
              <a:spcBef>
                <a:spcPts val="300"/>
              </a:spcBef>
              <a:spcAft>
                <a:spcPts val="0"/>
              </a:spcAft>
              <a:buClr>
                <a:schemeClr val="dk1"/>
              </a:buClr>
              <a:buSzPct val="100000"/>
              <a:buFont typeface="Arial"/>
              <a:buChar char="•"/>
            </a:pPr>
            <a:r>
              <a:rPr lang="en-US" sz="1800">
                <a:solidFill>
                  <a:schemeClr val="dk1"/>
                </a:solidFill>
              </a:rPr>
              <a:t>The variation of the dark count caused by the seasonal temperature variation is captured by the dark map to within ¼ count.</a:t>
            </a:r>
          </a:p>
          <a:p>
            <a:pPr lvl="0" marR="0" rtl="0" algn="l">
              <a:lnSpc>
                <a:spcPct val="100000"/>
              </a:lnSpc>
              <a:spcBef>
                <a:spcPts val="300"/>
              </a:spcBef>
              <a:spcAft>
                <a:spcPts val="0"/>
              </a:spcAft>
              <a:buNone/>
            </a:pPr>
            <a:r>
              <a:t/>
            </a:r>
            <a:endParaRPr sz="1800">
              <a:solidFill>
                <a:schemeClr val="dk1"/>
              </a:solidFill>
            </a:endParaRPr>
          </a:p>
          <a:p>
            <a:pPr indent="-298450" lvl="0" marL="285750" marR="0" rtl="0" algn="l">
              <a:lnSpc>
                <a:spcPct val="100000"/>
              </a:lnSpc>
              <a:spcBef>
                <a:spcPts val="3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dark count increases at a rate of 0.5 counts per year, which cannot be explained solely by the increasing CCD-temperature. Therefore, </a:t>
            </a:r>
            <a:r>
              <a:rPr lang="en-US" sz="1800">
                <a:solidFill>
                  <a:schemeClr val="dk1"/>
                </a:solidFill>
              </a:rPr>
              <a:t>a</a:t>
            </a:r>
            <a:r>
              <a:rPr b="0" i="0" lang="en-US" sz="1800" u="none" cap="none" strike="noStrike">
                <a:solidFill>
                  <a:schemeClr val="dk1"/>
                </a:solidFill>
                <a:latin typeface="Arial"/>
                <a:ea typeface="Arial"/>
                <a:cs typeface="Arial"/>
                <a:sym typeface="Arial"/>
              </a:rPr>
              <a:t>t this moment (Sept 2017), this results in an </a:t>
            </a:r>
            <a:r>
              <a:rPr lang="en-US" sz="1800">
                <a:solidFill>
                  <a:schemeClr val="dk1"/>
                </a:solidFill>
              </a:rPr>
              <a:t>under-correction</a:t>
            </a:r>
            <a:r>
              <a:rPr b="0" i="0" lang="en-US" sz="1800" u="none" cap="none" strike="noStrike">
                <a:solidFill>
                  <a:schemeClr val="dk1"/>
                </a:solidFill>
                <a:latin typeface="Arial"/>
                <a:ea typeface="Arial"/>
                <a:cs typeface="Arial"/>
                <a:sym typeface="Arial"/>
              </a:rPr>
              <a:t> of the data after dark correction by 1 count.</a:t>
            </a:r>
          </a:p>
          <a:p>
            <a:pPr indent="-285750" lvl="0" marL="285750" marR="0" rtl="0" algn="l">
              <a:lnSpc>
                <a:spcPct val="100000"/>
              </a:lnSpc>
              <a:spcBef>
                <a:spcPts val="30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98450" lvl="0" marL="285750" marR="0" rtl="0" algn="l">
              <a:lnSpc>
                <a:spcPct val="100000"/>
              </a:lnSpc>
              <a:spcBef>
                <a:spcPts val="3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One could add a time-dependent parameter into the dark map to correct for this drift.</a:t>
            </a:r>
          </a:p>
        </p:txBody>
      </p:sp>
      <p:sp>
        <p:nvSpPr>
          <p:cNvPr id="363" name="Shape 363"/>
          <p:cNvSpPr txBox="1"/>
          <p:nvPr/>
        </p:nvSpPr>
        <p:spPr>
          <a:xfrm>
            <a:off x="3059832" y="447054"/>
            <a:ext cx="2736300" cy="4617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Conclusions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idx="12" type="sldNum"/>
          </p:nvPr>
        </p:nvSpPr>
        <p:spPr>
          <a:xfrm>
            <a:off x="8532439" y="6381328"/>
            <a:ext cx="3867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369" name="Shape 369"/>
          <p:cNvSpPr txBox="1"/>
          <p:nvPr/>
        </p:nvSpPr>
        <p:spPr>
          <a:xfrm>
            <a:off x="251525" y="1112300"/>
            <a:ext cx="8496900" cy="5579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FLAT FIELD</a:t>
            </a:r>
          </a:p>
          <a:p>
            <a:pPr indent="0" lvl="0" marL="0" marR="0" rtl="0" algn="l">
              <a:lnSpc>
                <a:spcPct val="100000"/>
              </a:lnSpc>
              <a:spcBef>
                <a:spcPts val="300"/>
              </a:spcBef>
              <a:spcAft>
                <a:spcPts val="0"/>
              </a:spcAft>
              <a:buClr>
                <a:schemeClr val="dk1"/>
              </a:buClr>
              <a:buFont typeface="Arial"/>
              <a:buNone/>
            </a:pPr>
            <a:r>
              <a:t/>
            </a:r>
            <a:endParaRPr b="1" i="0" sz="1800" u="none" cap="none" strike="noStrike">
              <a:solidFill>
                <a:srgbClr val="FF0000"/>
              </a:solidFill>
              <a:latin typeface="Arial"/>
              <a:ea typeface="Arial"/>
              <a:cs typeface="Arial"/>
              <a:sym typeface="Arial"/>
            </a:endParaRPr>
          </a:p>
          <a:p>
            <a:pPr indent="-298450" lvl="0" marL="285750" marR="0" rtl="0" algn="l">
              <a:lnSpc>
                <a:spcPct val="100000"/>
              </a:lnSpc>
              <a:spcBef>
                <a:spcPts val="3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flat field analysis based on Earth images has been repeated for V02 data covering all images until 1 Sept 2017. With the longer time series the “mixing” of images has improved, e.g. the “Smiley” (Antarctica effect) is much smaller now.</a:t>
            </a:r>
          </a:p>
          <a:p>
            <a:pPr indent="-285750" lvl="0" marL="285750" marR="0" rtl="0" algn="l">
              <a:lnSpc>
                <a:spcPct val="100000"/>
              </a:lnSpc>
              <a:spcBef>
                <a:spcPts val="30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98450" lvl="0" marL="285750" marR="0" rtl="0" algn="l">
              <a:lnSpc>
                <a:spcPct val="100000"/>
              </a:lnSpc>
              <a:spcBef>
                <a:spcPts val="3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It can be seen in the data that the 2 strongest flat field effects, the surface inhomogeneity and the etaloning, have both improved in V02 versus V01.</a:t>
            </a:r>
          </a:p>
          <a:p>
            <a:pPr indent="-285750" lvl="0" marL="285750" marR="0" rtl="0" algn="l">
              <a:lnSpc>
                <a:spcPct val="100000"/>
              </a:lnSpc>
              <a:spcBef>
                <a:spcPts val="30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98450" lvl="0" marL="285750" marR="0" rtl="0" algn="l">
              <a:lnSpc>
                <a:spcPct val="100000"/>
              </a:lnSpc>
              <a:spcBef>
                <a:spcPts val="3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flat field is definitely still not perfect. The only way we can think of a further improvement is:</a:t>
            </a:r>
          </a:p>
          <a:p>
            <a:pPr indent="0" lvl="1" marL="0" marR="0" rtl="0" algn="l">
              <a:lnSpc>
                <a:spcPct val="100000"/>
              </a:lnSpc>
              <a:spcBef>
                <a:spcPts val="30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Feedback from L2 products</a:t>
            </a:r>
          </a:p>
          <a:p>
            <a:pPr indent="0" lvl="1" marL="0" marR="0" rtl="0" algn="l">
              <a:lnSpc>
                <a:spcPct val="100000"/>
              </a:lnSpc>
              <a:spcBef>
                <a:spcPts val="30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Analyze whether this could be flat field</a:t>
            </a:r>
          </a:p>
          <a:p>
            <a:pPr indent="0" lvl="1" marL="0" marR="0" rtl="0" algn="l">
              <a:lnSpc>
                <a:spcPct val="100000"/>
              </a:lnSpc>
              <a:spcBef>
                <a:spcPts val="30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Remove the feature manually from flat field maps</a:t>
            </a:r>
          </a:p>
          <a:p>
            <a:pPr indent="0" lvl="1" marL="0" marR="0" rtl="0" algn="l">
              <a:lnSpc>
                <a:spcPct val="100000"/>
              </a:lnSpc>
              <a:spcBef>
                <a:spcPts val="30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298450" lvl="1" marL="285750" marR="0" rtl="0" algn="l">
              <a:lnSpc>
                <a:spcPct val="100000"/>
              </a:lnSpc>
              <a:spcBef>
                <a:spcPts val="3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This would be extremely work</a:t>
            </a:r>
            <a:r>
              <a:rPr lang="en-US" sz="1800">
                <a:solidFill>
                  <a:schemeClr val="dk1"/>
                </a:solidFill>
              </a:rPr>
              <a:t>-</a:t>
            </a:r>
            <a:r>
              <a:rPr b="0" i="0" lang="en-US" sz="1800" u="none" cap="none" strike="noStrike">
                <a:solidFill>
                  <a:schemeClr val="dk1"/>
                </a:solidFill>
                <a:latin typeface="Arial"/>
                <a:ea typeface="Arial"/>
                <a:cs typeface="Arial"/>
                <a:sym typeface="Arial"/>
              </a:rPr>
              <a:t>intensive and is only possible, if the “pixeltype” map or an pixel index map is also included in L1b and L2 products.</a:t>
            </a:r>
          </a:p>
          <a:p>
            <a:pPr indent="-285750" lvl="0" marL="285750" marR="0" rtl="0" algn="l">
              <a:lnSpc>
                <a:spcPct val="100000"/>
              </a:lnSpc>
              <a:spcBef>
                <a:spcPts val="300"/>
              </a:spcBef>
              <a:spcAft>
                <a:spcPts val="0"/>
              </a:spcAft>
              <a:buClr>
                <a:schemeClr val="dk1"/>
              </a:buClr>
              <a:buFont typeface="Arial"/>
              <a:buNone/>
            </a:pPr>
            <a:r>
              <a:t/>
            </a:r>
            <a:endParaRPr b="0" i="0" sz="1600" u="none" cap="none" strike="noStrike">
              <a:solidFill>
                <a:schemeClr val="dk1"/>
              </a:solidFill>
              <a:latin typeface="Arial"/>
              <a:ea typeface="Arial"/>
              <a:cs typeface="Arial"/>
              <a:sym typeface="Arial"/>
            </a:endParaRPr>
          </a:p>
        </p:txBody>
      </p:sp>
      <p:sp>
        <p:nvSpPr>
          <p:cNvPr id="370" name="Shape 370"/>
          <p:cNvSpPr txBox="1"/>
          <p:nvPr/>
        </p:nvSpPr>
        <p:spPr>
          <a:xfrm>
            <a:off x="3059832" y="447054"/>
            <a:ext cx="2736300" cy="4617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Conclusions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idx="12" type="sldNum"/>
          </p:nvPr>
        </p:nvSpPr>
        <p:spPr>
          <a:xfrm>
            <a:off x="8532439" y="6381328"/>
            <a:ext cx="3867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376" name="Shape 376"/>
          <p:cNvSpPr txBox="1"/>
          <p:nvPr/>
        </p:nvSpPr>
        <p:spPr>
          <a:xfrm>
            <a:off x="251518" y="1052736"/>
            <a:ext cx="8496900" cy="5544616"/>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STRAY LIGHT</a:t>
            </a:r>
          </a:p>
          <a:p>
            <a:pPr indent="-285750" lvl="0" marL="285750" marR="0" rtl="0" algn="l">
              <a:lnSpc>
                <a:spcPct val="100000"/>
              </a:lnSpc>
              <a:spcBef>
                <a:spcPts val="300"/>
              </a:spcBef>
              <a:spcAft>
                <a:spcPts val="0"/>
              </a:spcAft>
              <a:buClr>
                <a:schemeClr val="dk1"/>
              </a:buClr>
              <a:buFont typeface="Arial"/>
              <a:buNone/>
            </a:pPr>
            <a:r>
              <a:t/>
            </a:r>
            <a:endParaRPr i="0" sz="1800" u="none" cap="none" strike="noStrike">
              <a:solidFill>
                <a:schemeClr val="dk1"/>
              </a:solidFill>
            </a:endParaRPr>
          </a:p>
          <a:p>
            <a:pPr indent="-298450" lvl="0" marL="285750" marR="0" rtl="0" algn="l">
              <a:lnSpc>
                <a:spcPct val="100000"/>
              </a:lnSpc>
              <a:spcBef>
                <a:spcPts val="0"/>
              </a:spcBef>
              <a:spcAft>
                <a:spcPts val="0"/>
              </a:spcAft>
              <a:buClr>
                <a:srgbClr val="000000"/>
              </a:buClr>
              <a:buSzPct val="100000"/>
              <a:buFont typeface="Arial"/>
              <a:buChar char="•"/>
            </a:pPr>
            <a:r>
              <a:rPr i="0" lang="en-US" sz="1800" u="none" cap="none" strike="noStrike">
                <a:solidFill>
                  <a:srgbClr val="000000"/>
                </a:solidFill>
              </a:rPr>
              <a:t>It is hard to check the quality of stray light correction for the data “on Earth”. Based on Sasha’s analysis for filters 5, 6, 8 and 10 and the lunar reflectivity for the UV channels the stray light correction was an improvement. For further evaluation we probably need feedback from L2 scientists.</a:t>
            </a:r>
          </a:p>
          <a:p>
            <a:pPr indent="0" lvl="0" marL="0" marR="0" rtl="0" algn="l">
              <a:lnSpc>
                <a:spcPct val="100000"/>
              </a:lnSpc>
              <a:spcBef>
                <a:spcPts val="0"/>
              </a:spcBef>
              <a:spcAft>
                <a:spcPts val="0"/>
              </a:spcAft>
              <a:buClr>
                <a:srgbClr val="000000"/>
              </a:buClr>
              <a:buFont typeface="Arial"/>
              <a:buNone/>
            </a:pPr>
            <a:r>
              <a:t/>
            </a:r>
            <a:endParaRPr i="0" sz="1800" u="none" cap="none" strike="noStrike">
              <a:solidFill>
                <a:srgbClr val="000000"/>
              </a:solidFill>
            </a:endParaRPr>
          </a:p>
          <a:p>
            <a:pPr indent="-298450" lvl="0" marL="285750" marR="0" rtl="0" algn="l">
              <a:lnSpc>
                <a:spcPct val="100000"/>
              </a:lnSpc>
              <a:spcBef>
                <a:spcPts val="300"/>
              </a:spcBef>
              <a:spcAft>
                <a:spcPts val="0"/>
              </a:spcAft>
              <a:buClr>
                <a:schemeClr val="dk1"/>
              </a:buClr>
              <a:buSzPct val="100000"/>
              <a:buFont typeface="Arial"/>
              <a:buChar char="•"/>
            </a:pPr>
            <a:r>
              <a:rPr i="0" lang="en-US" sz="1800" u="none" cap="none" strike="noStrike">
                <a:solidFill>
                  <a:schemeClr val="dk1"/>
                </a:solidFill>
              </a:rPr>
              <a:t>The analysis of the region outside the Earth shows, that the data are not in the ideal range around zero everywhere. </a:t>
            </a:r>
            <a:r>
              <a:rPr lang="en-US" sz="1800">
                <a:solidFill>
                  <a:schemeClr val="dk1"/>
                </a:solidFill>
              </a:rPr>
              <a:t>In most cases </a:t>
            </a:r>
            <a:r>
              <a:rPr i="0" lang="en-US" sz="1800" u="none" cap="none" strike="noStrike">
                <a:solidFill>
                  <a:schemeClr val="dk1"/>
                </a:solidFill>
              </a:rPr>
              <a:t>we do not attribute this to the stray light.</a:t>
            </a:r>
          </a:p>
          <a:p>
            <a:pPr lvl="0" marR="0" rtl="0" algn="l">
              <a:lnSpc>
                <a:spcPct val="100000"/>
              </a:lnSpc>
              <a:spcBef>
                <a:spcPts val="300"/>
              </a:spcBef>
              <a:spcAft>
                <a:spcPts val="0"/>
              </a:spcAft>
              <a:buNone/>
            </a:pPr>
            <a:r>
              <a:t/>
            </a:r>
            <a:endParaRPr sz="1800">
              <a:solidFill>
                <a:schemeClr val="dk1"/>
              </a:solidFill>
            </a:endParaRPr>
          </a:p>
          <a:p>
            <a:pPr indent="-298450" lvl="0" marL="285750" marR="0" rtl="0" algn="l">
              <a:lnSpc>
                <a:spcPct val="100000"/>
              </a:lnSpc>
              <a:spcBef>
                <a:spcPts val="300"/>
              </a:spcBef>
              <a:spcAft>
                <a:spcPts val="0"/>
              </a:spcAft>
              <a:buClr>
                <a:schemeClr val="dk1"/>
              </a:buClr>
              <a:buSzPct val="100000"/>
              <a:buFont typeface="Arial"/>
              <a:buChar char="•"/>
            </a:pPr>
            <a:r>
              <a:rPr lang="en-US" sz="1800">
                <a:solidFill>
                  <a:schemeClr val="dk1"/>
                </a:solidFill>
              </a:rPr>
              <a:t>Most filters show higher values outside Earth in left-right direction than in up-down direction, after the stray light correction has been applied. If this is caused by stray light, it would indicate that the stray light has an asymmetry, i.e. light is spread more in left-right direction than in up-down correction. We could not detect such asymmetry in the pre-launch calibration, but it is in theory possible to include such asymmetry in the stray light correction.</a:t>
            </a:r>
            <a:r>
              <a:rPr b="1" lang="en-US" sz="1800">
                <a:solidFill>
                  <a:srgbClr val="0000FF"/>
                </a:solidFill>
              </a:rPr>
              <a:t> </a:t>
            </a:r>
          </a:p>
          <a:p>
            <a:pPr lvl="0" marR="0" rtl="0" algn="l">
              <a:lnSpc>
                <a:spcPct val="100000"/>
              </a:lnSpc>
              <a:spcBef>
                <a:spcPts val="300"/>
              </a:spcBef>
              <a:spcAft>
                <a:spcPts val="0"/>
              </a:spcAft>
              <a:buNone/>
            </a:pPr>
            <a:r>
              <a:t/>
            </a:r>
            <a:endParaRPr b="1" sz="1800">
              <a:solidFill>
                <a:srgbClr val="0000FF"/>
              </a:solidFill>
            </a:endParaRPr>
          </a:p>
          <a:p>
            <a:pPr lvl="0" marR="0" rtl="0" algn="l">
              <a:lnSpc>
                <a:spcPct val="100000"/>
              </a:lnSpc>
              <a:spcBef>
                <a:spcPts val="300"/>
              </a:spcBef>
              <a:spcAft>
                <a:spcPts val="0"/>
              </a:spcAft>
              <a:buNone/>
            </a:pPr>
            <a:r>
              <a:t/>
            </a:r>
            <a:endParaRPr sz="1600">
              <a:solidFill>
                <a:schemeClr val="dk1"/>
              </a:solidFill>
            </a:endParaRPr>
          </a:p>
        </p:txBody>
      </p:sp>
      <p:sp>
        <p:nvSpPr>
          <p:cNvPr id="377" name="Shape 377"/>
          <p:cNvSpPr txBox="1"/>
          <p:nvPr/>
        </p:nvSpPr>
        <p:spPr>
          <a:xfrm>
            <a:off x="3059832" y="447054"/>
            <a:ext cx="2736300" cy="4617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Conclusions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Shape 382"/>
          <p:cNvSpPr txBox="1"/>
          <p:nvPr>
            <p:ph idx="12" type="sldNum"/>
          </p:nvPr>
        </p:nvSpPr>
        <p:spPr>
          <a:xfrm>
            <a:off x="8532439" y="6381328"/>
            <a:ext cx="3867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383" name="Shape 383"/>
          <p:cNvSpPr txBox="1"/>
          <p:nvPr/>
        </p:nvSpPr>
        <p:spPr>
          <a:xfrm>
            <a:off x="251518" y="1052736"/>
            <a:ext cx="8496900" cy="5544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OVERALL L1a CONCLUSIONS</a:t>
            </a:r>
          </a:p>
          <a:p>
            <a:pPr lvl="0" marR="0" rtl="0" algn="l">
              <a:lnSpc>
                <a:spcPct val="100000"/>
              </a:lnSpc>
              <a:spcBef>
                <a:spcPts val="0"/>
              </a:spcBef>
              <a:spcAft>
                <a:spcPts val="0"/>
              </a:spcAft>
              <a:buNone/>
            </a:pPr>
            <a:r>
              <a:t/>
            </a:r>
            <a:endParaRPr sz="1800"/>
          </a:p>
          <a:p>
            <a:pPr lvl="0" marR="0" rtl="0" algn="l">
              <a:lnSpc>
                <a:spcPct val="100000"/>
              </a:lnSpc>
              <a:spcBef>
                <a:spcPts val="0"/>
              </a:spcBef>
              <a:spcAft>
                <a:spcPts val="0"/>
              </a:spcAft>
              <a:buNone/>
            </a:pPr>
            <a:r>
              <a:rPr lang="en-US" sz="1800"/>
              <a:t>The most significant L1a corrections, dark, flat field and stray light correction, are not “perfect”. Our future focus will be to:</a:t>
            </a:r>
          </a:p>
          <a:p>
            <a:pPr lv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ct val="100000"/>
              <a:buChar char="●"/>
            </a:pPr>
            <a:r>
              <a:rPr lang="en-US" sz="1800"/>
              <a:t>… continue the dark trending analysis (detector health, enhanced pixels)</a:t>
            </a:r>
          </a:p>
          <a:p>
            <a:pPr lv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ct val="100000"/>
              <a:buChar char="●"/>
            </a:pPr>
            <a:r>
              <a:rPr lang="en-US" sz="1800"/>
              <a:t>… continue the stray light trending analysis for pixels outside the Earth</a:t>
            </a:r>
          </a:p>
          <a:p>
            <a:pPr lv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ct val="100000"/>
              <a:buChar char="●"/>
            </a:pPr>
            <a:r>
              <a:rPr lang="en-US" sz="1800"/>
              <a:t>… improve the flat field correction through L2 product evaluation: This requires the propagation of an index matrix into L1b and L2!</a:t>
            </a:r>
          </a:p>
          <a:p>
            <a:pPr lvl="0" marR="0" rtl="0" algn="l">
              <a:lnSpc>
                <a:spcPct val="100000"/>
              </a:lnSpc>
              <a:spcBef>
                <a:spcPts val="0"/>
              </a:spcBef>
              <a:spcAft>
                <a:spcPts val="0"/>
              </a:spcAft>
              <a:buNone/>
            </a:pPr>
            <a:r>
              <a:t/>
            </a:r>
            <a:endParaRPr sz="1800"/>
          </a:p>
          <a:p>
            <a:pPr lvl="0" marR="0" rtl="0" algn="l">
              <a:lnSpc>
                <a:spcPct val="100000"/>
              </a:lnSpc>
              <a:spcBef>
                <a:spcPts val="0"/>
              </a:spcBef>
              <a:spcAft>
                <a:spcPts val="0"/>
              </a:spcAft>
              <a:buNone/>
            </a:pPr>
            <a:r>
              <a:t/>
            </a:r>
            <a:endParaRPr sz="1800"/>
          </a:p>
          <a:p>
            <a:pPr lvl="0" marR="0" rtl="0" algn="l">
              <a:lnSpc>
                <a:spcPct val="100000"/>
              </a:lnSpc>
              <a:spcBef>
                <a:spcPts val="0"/>
              </a:spcBef>
              <a:spcAft>
                <a:spcPts val="0"/>
              </a:spcAft>
              <a:buNone/>
            </a:pPr>
            <a:r>
              <a:rPr i="1" lang="en-US" sz="1800"/>
              <a:t>Knowing, which pixel this is on the CCD would</a:t>
            </a:r>
          </a:p>
          <a:p>
            <a:pPr lvl="0" marR="0" rtl="0" algn="l">
              <a:lnSpc>
                <a:spcPct val="100000"/>
              </a:lnSpc>
              <a:spcBef>
                <a:spcPts val="0"/>
              </a:spcBef>
              <a:spcAft>
                <a:spcPts val="0"/>
              </a:spcAft>
              <a:buNone/>
            </a:pPr>
            <a:r>
              <a:rPr i="1" lang="en-US" sz="1800"/>
              <a:t>permit investigating whether it is caused</a:t>
            </a:r>
          </a:p>
          <a:p>
            <a:pPr lvl="0" marR="0" rtl="0" algn="l">
              <a:lnSpc>
                <a:spcPct val="100000"/>
              </a:lnSpc>
              <a:spcBef>
                <a:spcPts val="0"/>
              </a:spcBef>
              <a:spcAft>
                <a:spcPts val="0"/>
              </a:spcAft>
              <a:buNone/>
            </a:pPr>
            <a:r>
              <a:rPr i="1" lang="en-US" sz="1800"/>
              <a:t>by insufficient flat field correction!</a:t>
            </a:r>
          </a:p>
        </p:txBody>
      </p:sp>
      <p:sp>
        <p:nvSpPr>
          <p:cNvPr id="384" name="Shape 384"/>
          <p:cNvSpPr txBox="1"/>
          <p:nvPr/>
        </p:nvSpPr>
        <p:spPr>
          <a:xfrm>
            <a:off x="3059832" y="447054"/>
            <a:ext cx="2736300" cy="4617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Conclusions</a:t>
            </a:r>
          </a:p>
        </p:txBody>
      </p:sp>
      <p:pic>
        <p:nvPicPr>
          <p:cNvPr id="385" name="Shape 385"/>
          <p:cNvPicPr preferRelativeResize="0"/>
          <p:nvPr/>
        </p:nvPicPr>
        <p:blipFill rotWithShape="1">
          <a:blip r:embed="rId3">
            <a:alphaModFix/>
          </a:blip>
          <a:srcRect b="0" l="0" r="0" t="0"/>
          <a:stretch/>
        </p:blipFill>
        <p:spPr>
          <a:xfrm>
            <a:off x="6157925" y="4396392"/>
            <a:ext cx="2736301" cy="2461608"/>
          </a:xfrm>
          <a:prstGeom prst="rect">
            <a:avLst/>
          </a:prstGeom>
          <a:noFill/>
          <a:ln>
            <a:noFill/>
          </a:ln>
        </p:spPr>
      </p:pic>
      <p:cxnSp>
        <p:nvCxnSpPr>
          <p:cNvPr id="386" name="Shape 386"/>
          <p:cNvCxnSpPr/>
          <p:nvPr/>
        </p:nvCxnSpPr>
        <p:spPr>
          <a:xfrm>
            <a:off x="3825100" y="5443325"/>
            <a:ext cx="2855400" cy="260700"/>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Shape 41"/>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42" name="Shape 42"/>
          <p:cNvSpPr txBox="1"/>
          <p:nvPr/>
        </p:nvSpPr>
        <p:spPr>
          <a:xfrm>
            <a:off x="3563887" y="260647"/>
            <a:ext cx="1944300" cy="460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Dark bias</a:t>
            </a:r>
          </a:p>
        </p:txBody>
      </p:sp>
      <p:sp>
        <p:nvSpPr>
          <p:cNvPr id="43" name="Shape 43"/>
          <p:cNvSpPr txBox="1"/>
          <p:nvPr/>
        </p:nvSpPr>
        <p:spPr>
          <a:xfrm>
            <a:off x="170750" y="1052725"/>
            <a:ext cx="8506800" cy="1081200"/>
          </a:xfrm>
          <a:prstGeom prst="rect">
            <a:avLst/>
          </a:prstGeom>
          <a:noFill/>
          <a:ln>
            <a:noFill/>
          </a:ln>
        </p:spPr>
        <p:txBody>
          <a:bodyPr anchorCtr="0" anchor="t" bIns="45700" lIns="91425" rIns="91425" wrap="square" tIns="45700">
            <a:noAutofit/>
          </a:bodyPr>
          <a:lstStyle/>
          <a:p>
            <a:pPr lvl="0" marR="0" rtl="0" algn="just">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The dark bias is changing in an "unpredictable way". However this has no consequences in the dark correction, since the information of the oversampled pixels is included in the dark map.</a:t>
            </a:r>
          </a:p>
        </p:txBody>
      </p:sp>
      <p:pic>
        <p:nvPicPr>
          <p:cNvPr descr="Dark_BIAS.png" id="44" name="Shape 44"/>
          <p:cNvPicPr preferRelativeResize="0"/>
          <p:nvPr/>
        </p:nvPicPr>
        <p:blipFill rotWithShape="1">
          <a:blip r:embed="rId3">
            <a:alphaModFix/>
          </a:blip>
          <a:srcRect b="0" l="0" r="0" t="0"/>
          <a:stretch/>
        </p:blipFill>
        <p:spPr>
          <a:xfrm>
            <a:off x="152400" y="2476525"/>
            <a:ext cx="8785138" cy="42783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Shape 49"/>
          <p:cNvSpPr txBox="1"/>
          <p:nvPr>
            <p:ph idx="12" type="sldNum"/>
          </p:nvPr>
        </p:nvSpPr>
        <p:spPr>
          <a:xfrm>
            <a:off x="6784975" y="63817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50" name="Shape 50"/>
          <p:cNvSpPr txBox="1"/>
          <p:nvPr/>
        </p:nvSpPr>
        <p:spPr>
          <a:xfrm>
            <a:off x="2996399" y="260650"/>
            <a:ext cx="2759700" cy="460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CCD-temperature</a:t>
            </a:r>
          </a:p>
        </p:txBody>
      </p:sp>
      <p:sp>
        <p:nvSpPr>
          <p:cNvPr id="51" name="Shape 51"/>
          <p:cNvSpPr txBox="1"/>
          <p:nvPr/>
        </p:nvSpPr>
        <p:spPr>
          <a:xfrm>
            <a:off x="170750" y="976525"/>
            <a:ext cx="8636400" cy="1534500"/>
          </a:xfrm>
          <a:prstGeom prst="rect">
            <a:avLst/>
          </a:prstGeom>
          <a:noFill/>
          <a:ln>
            <a:noFill/>
          </a:ln>
        </p:spPr>
        <p:txBody>
          <a:bodyPr anchorCtr="0" anchor="t" bIns="45700" lIns="91425" rIns="91425" wrap="square" tIns="45700">
            <a:noAutofit/>
          </a:bodyPr>
          <a:lstStyle/>
          <a:p>
            <a:pPr indent="-228600" lvl="0" marL="457200" marR="0" rtl="0" algn="just">
              <a:lnSpc>
                <a:spcPct val="100000"/>
              </a:lnSpc>
              <a:spcBef>
                <a:spcPts val="0"/>
              </a:spcBef>
              <a:spcAft>
                <a:spcPts val="0"/>
              </a:spcAft>
              <a:buClr>
                <a:schemeClr val="dk1"/>
              </a:buClr>
              <a:buSzPct val="100000"/>
              <a:buFont typeface="Calibri"/>
              <a:buChar char="●"/>
            </a:pPr>
            <a:r>
              <a:rPr b="0" i="0" lang="en-US" sz="1400" u="none" cap="none" strike="noStrike">
                <a:solidFill>
                  <a:schemeClr val="dk1"/>
                </a:solidFill>
                <a:latin typeface="Calibri"/>
                <a:ea typeface="Calibri"/>
                <a:cs typeface="Calibri"/>
                <a:sym typeface="Calibri"/>
              </a:rPr>
              <a:t>Based on the pre-launch dark analysis, the dark increases for ~1 count for an increase in the temperature of 1°C.</a:t>
            </a:r>
          </a:p>
          <a:p>
            <a:pPr indent="-228600" lvl="0" marL="457200" marR="0" rtl="0" algn="just">
              <a:lnSpc>
                <a:spcPct val="100000"/>
              </a:lnSpc>
              <a:spcBef>
                <a:spcPts val="0"/>
              </a:spcBef>
              <a:spcAft>
                <a:spcPts val="0"/>
              </a:spcAft>
              <a:buClr>
                <a:srgbClr val="000000"/>
              </a:buClr>
              <a:buSzPct val="100000"/>
              <a:buFont typeface="Calibri"/>
              <a:buChar char="●"/>
            </a:pPr>
            <a:r>
              <a:rPr b="0" i="0" lang="en-US" sz="1400" u="none" cap="none" strike="noStrike">
                <a:solidFill>
                  <a:srgbClr val="000000"/>
                </a:solidFill>
                <a:latin typeface="Calibri"/>
                <a:ea typeface="Calibri"/>
                <a:cs typeface="Calibri"/>
                <a:sym typeface="Calibri"/>
              </a:rPr>
              <a:t>EPIC CCD-temperature shows a seasonal cycle with amplitude of ±2°C, which would correspond to a dark variation of </a:t>
            </a:r>
            <a:r>
              <a:rPr b="0" i="0" lang="en-US" sz="1400" u="none" cap="none" strike="noStrike">
                <a:solidFill>
                  <a:schemeClr val="dk1"/>
                </a:solidFill>
                <a:latin typeface="Calibri"/>
                <a:ea typeface="Calibri"/>
                <a:cs typeface="Calibri"/>
                <a:sym typeface="Calibri"/>
              </a:rPr>
              <a:t>±2 counts</a:t>
            </a:r>
          </a:p>
          <a:p>
            <a:pPr indent="-228600" lvl="0" marL="457200" marR="0" rtl="0" algn="just">
              <a:lnSpc>
                <a:spcPct val="100000"/>
              </a:lnSpc>
              <a:spcBef>
                <a:spcPts val="0"/>
              </a:spcBef>
              <a:spcAft>
                <a:spcPts val="0"/>
              </a:spcAft>
              <a:buClr>
                <a:srgbClr val="000000"/>
              </a:buClr>
              <a:buSzPct val="100000"/>
              <a:buFont typeface="Calibri"/>
              <a:buChar char="●"/>
            </a:pPr>
            <a:r>
              <a:rPr b="0" i="0" lang="en-US" sz="1400" u="none" cap="none" strike="noStrike">
                <a:solidFill>
                  <a:srgbClr val="000000"/>
                </a:solidFill>
                <a:latin typeface="Calibri"/>
                <a:ea typeface="Calibri"/>
                <a:cs typeface="Calibri"/>
                <a:sym typeface="Calibri"/>
              </a:rPr>
              <a:t>The CCD-temperature is drifting to warmer temperatures at a rate of +0.5°C per year, which would correspond to a dark count increase of </a:t>
            </a:r>
            <a:r>
              <a:rPr b="0" i="0" lang="en-US" sz="1400" u="none" cap="none" strike="noStrike">
                <a:solidFill>
                  <a:schemeClr val="dk1"/>
                </a:solidFill>
                <a:latin typeface="Calibri"/>
                <a:ea typeface="Calibri"/>
                <a:cs typeface="Calibri"/>
                <a:sym typeface="Calibri"/>
              </a:rPr>
              <a:t>0.5 counts per year</a:t>
            </a:r>
          </a:p>
          <a:p>
            <a:pPr indent="-228600" lvl="0" marL="457200" marR="0" rtl="0" algn="just">
              <a:lnSpc>
                <a:spcPct val="100000"/>
              </a:lnSpc>
              <a:spcBef>
                <a:spcPts val="0"/>
              </a:spcBef>
              <a:spcAft>
                <a:spcPts val="0"/>
              </a:spcAft>
              <a:buClr>
                <a:schemeClr val="dk1"/>
              </a:buClr>
              <a:buSzPct val="100000"/>
              <a:buFont typeface="Calibri"/>
              <a:buChar char="●"/>
            </a:pPr>
            <a:r>
              <a:rPr b="0" i="0" lang="en-US" sz="1400" u="none" cap="none" strike="noStrike">
                <a:solidFill>
                  <a:schemeClr val="dk1"/>
                </a:solidFill>
                <a:latin typeface="Calibri"/>
                <a:ea typeface="Calibri"/>
                <a:cs typeface="Calibri"/>
                <a:sym typeface="Calibri"/>
              </a:rPr>
              <a:t>The dark map should in principle be able to adjust for the varying temperature.</a:t>
            </a:r>
          </a:p>
        </p:txBody>
      </p:sp>
      <p:pic>
        <p:nvPicPr>
          <p:cNvPr descr="Dark_TCCD.png" id="52" name="Shape 52"/>
          <p:cNvPicPr preferRelativeResize="0"/>
          <p:nvPr/>
        </p:nvPicPr>
        <p:blipFill rotWithShape="1">
          <a:blip r:embed="rId3">
            <a:alphaModFix/>
          </a:blip>
          <a:srcRect b="0" l="0" r="0" t="0"/>
          <a:stretch/>
        </p:blipFill>
        <p:spPr>
          <a:xfrm>
            <a:off x="719947" y="2766399"/>
            <a:ext cx="7980659" cy="4091190"/>
          </a:xfrm>
          <a:prstGeom prst="rect">
            <a:avLst/>
          </a:prstGeom>
          <a:noFill/>
          <a:ln>
            <a:noFill/>
          </a:ln>
        </p:spPr>
      </p:pic>
      <p:cxnSp>
        <p:nvCxnSpPr>
          <p:cNvPr id="53" name="Shape 53"/>
          <p:cNvCxnSpPr/>
          <p:nvPr/>
        </p:nvCxnSpPr>
        <p:spPr>
          <a:xfrm>
            <a:off x="2913650" y="3685050"/>
            <a:ext cx="0" cy="1992900"/>
          </a:xfrm>
          <a:prstGeom prst="straightConnector1">
            <a:avLst/>
          </a:prstGeom>
          <a:noFill/>
          <a:ln cap="flat" cmpd="sng" w="28575">
            <a:solidFill>
              <a:srgbClr val="FF9900"/>
            </a:solidFill>
            <a:prstDash val="solid"/>
            <a:round/>
            <a:headEnd len="lg" w="lg" type="triangle"/>
            <a:tailEnd len="lg" w="lg" type="triangle"/>
          </a:ln>
        </p:spPr>
      </p:cxnSp>
      <p:sp>
        <p:nvSpPr>
          <p:cNvPr id="54" name="Shape 54"/>
          <p:cNvSpPr txBox="1"/>
          <p:nvPr/>
        </p:nvSpPr>
        <p:spPr>
          <a:xfrm>
            <a:off x="2906000" y="5174175"/>
            <a:ext cx="612300" cy="365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9900"/>
              </a:buClr>
              <a:buSzPct val="25000"/>
              <a:buFont typeface="Arial"/>
              <a:buNone/>
            </a:pPr>
            <a:r>
              <a:rPr b="1" i="0" lang="en-US" sz="1400" u="none" cap="none" strike="noStrike">
                <a:solidFill>
                  <a:srgbClr val="FF9900"/>
                </a:solidFill>
                <a:latin typeface="Arial"/>
                <a:ea typeface="Arial"/>
                <a:cs typeface="Arial"/>
                <a:sym typeface="Arial"/>
              </a:rPr>
              <a:t>±2°C</a:t>
            </a:r>
          </a:p>
        </p:txBody>
      </p:sp>
      <p:cxnSp>
        <p:nvCxnSpPr>
          <p:cNvPr id="55" name="Shape 55"/>
          <p:cNvCxnSpPr/>
          <p:nvPr/>
        </p:nvCxnSpPr>
        <p:spPr>
          <a:xfrm flipH="1">
            <a:off x="1302525" y="3952250"/>
            <a:ext cx="7347900" cy="1024500"/>
          </a:xfrm>
          <a:prstGeom prst="straightConnector1">
            <a:avLst/>
          </a:prstGeom>
          <a:noFill/>
          <a:ln cap="flat" cmpd="sng" w="28575">
            <a:solidFill>
              <a:srgbClr val="FF00FF"/>
            </a:solidFill>
            <a:prstDash val="solid"/>
            <a:round/>
            <a:headEnd len="lg" w="lg" type="triangle"/>
            <a:tailEnd len="med" w="med" type="none"/>
          </a:ln>
        </p:spPr>
      </p:cxnSp>
      <p:sp>
        <p:nvSpPr>
          <p:cNvPr id="56" name="Shape 56"/>
          <p:cNvSpPr txBox="1"/>
          <p:nvPr/>
        </p:nvSpPr>
        <p:spPr>
          <a:xfrm>
            <a:off x="7630400" y="3573975"/>
            <a:ext cx="910200" cy="365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00FF"/>
              </a:buClr>
              <a:buSzPct val="25000"/>
              <a:buFont typeface="Arial"/>
              <a:buNone/>
            </a:pPr>
            <a:r>
              <a:rPr b="1" i="0" lang="en-US" sz="1400" u="none" cap="none" strike="noStrike">
                <a:solidFill>
                  <a:srgbClr val="FF00FF"/>
                </a:solidFill>
                <a:latin typeface="Arial"/>
                <a:ea typeface="Arial"/>
                <a:cs typeface="Arial"/>
                <a:sym typeface="Arial"/>
              </a:rPr>
              <a:t>+0.5°C/y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62" name="Shape 62"/>
          <p:cNvSpPr txBox="1"/>
          <p:nvPr/>
        </p:nvSpPr>
        <p:spPr>
          <a:xfrm>
            <a:off x="3563887" y="260647"/>
            <a:ext cx="1944300" cy="460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Dark count</a:t>
            </a:r>
          </a:p>
        </p:txBody>
      </p:sp>
      <p:sp>
        <p:nvSpPr>
          <p:cNvPr id="63" name="Shape 63"/>
          <p:cNvSpPr txBox="1"/>
          <p:nvPr/>
        </p:nvSpPr>
        <p:spPr>
          <a:xfrm>
            <a:off x="82325" y="1052725"/>
            <a:ext cx="8949300" cy="5604900"/>
          </a:xfrm>
          <a:prstGeom prst="rect">
            <a:avLst/>
          </a:prstGeom>
          <a:noFill/>
          <a:ln>
            <a:noFill/>
          </a:ln>
        </p:spPr>
        <p:txBody>
          <a:bodyPr anchorCtr="0" anchor="t" bIns="45700" lIns="91425" rIns="91425" wrap="square" tIns="45700">
            <a:noAutofit/>
          </a:bodyPr>
          <a:lstStyle/>
          <a:p>
            <a:pPr indent="-228600" lvl="0" marL="457200" marR="0" rtl="0" algn="just">
              <a:lnSpc>
                <a:spcPct val="100000"/>
              </a:lnSpc>
              <a:spcBef>
                <a:spcPts val="0"/>
              </a:spcBef>
              <a:spcAft>
                <a:spcPts val="0"/>
              </a:spcAft>
              <a:buClr>
                <a:schemeClr val="dk1"/>
              </a:buClr>
              <a:buSzPct val="100000"/>
              <a:buFont typeface="Calibri"/>
              <a:buChar char="●"/>
            </a:pPr>
            <a:r>
              <a:rPr b="0" i="0" lang="en-US" sz="1400" u="none" cap="none" strike="noStrike">
                <a:solidFill>
                  <a:schemeClr val="dk1"/>
                </a:solidFill>
                <a:latin typeface="Calibri"/>
                <a:ea typeface="Calibri"/>
                <a:cs typeface="Calibri"/>
                <a:sym typeface="Calibri"/>
              </a:rPr>
              <a:t>The difference between the dark count predicted by the dark map and the weekly measured dark count shows a seasonal cycle with amplitude of ±0.25 counts and a drift of +0.25 counts per year.</a:t>
            </a:r>
          </a:p>
          <a:p>
            <a:pPr indent="-228600" lvl="0" marL="457200" marR="0" rtl="0" algn="just">
              <a:lnSpc>
                <a:spcPct val="100000"/>
              </a:lnSpc>
              <a:spcBef>
                <a:spcPts val="0"/>
              </a:spcBef>
              <a:spcAft>
                <a:spcPts val="0"/>
              </a:spcAft>
              <a:buClr>
                <a:schemeClr val="dk1"/>
              </a:buClr>
              <a:buSzPct val="100000"/>
              <a:buFont typeface="Calibri"/>
              <a:buChar char="●"/>
            </a:pPr>
            <a:r>
              <a:rPr b="0" i="0" lang="en-US" sz="1400" u="none" cap="none" strike="noStrike">
                <a:solidFill>
                  <a:schemeClr val="dk1"/>
                </a:solidFill>
                <a:latin typeface="Calibri"/>
                <a:ea typeface="Calibri"/>
                <a:cs typeface="Calibri"/>
                <a:sym typeface="Calibri"/>
              </a:rPr>
              <a:t>This means the dark map is able to correct for 85% of the seasonal dark cycle (amplitude ±2</a:t>
            </a:r>
            <a:r>
              <a:rPr lang="en-US">
                <a:solidFill>
                  <a:schemeClr val="dk1"/>
                </a:solidFill>
                <a:latin typeface="Calibri"/>
                <a:ea typeface="Calibri"/>
                <a:cs typeface="Calibri"/>
                <a:sym typeface="Calibri"/>
              </a:rPr>
              <a:t> counts</a:t>
            </a:r>
            <a:r>
              <a:rPr b="0" i="0" lang="en-US" sz="1400" u="none" cap="none" strike="noStrike">
                <a:solidFill>
                  <a:schemeClr val="dk1"/>
                </a:solidFill>
                <a:latin typeface="Calibri"/>
                <a:ea typeface="Calibri"/>
                <a:cs typeface="Calibri"/>
                <a:sym typeface="Calibri"/>
              </a:rPr>
              <a:t> is reduced to ±0.25 counts), but does not reduce significantly the drift.</a:t>
            </a:r>
          </a:p>
          <a:p>
            <a:pPr indent="-228600" lvl="0" marL="457200" marR="0" rtl="0" algn="just">
              <a:lnSpc>
                <a:spcPct val="100000"/>
              </a:lnSpc>
              <a:spcBef>
                <a:spcPts val="0"/>
              </a:spcBef>
              <a:spcAft>
                <a:spcPts val="0"/>
              </a:spcAft>
              <a:buClr>
                <a:schemeClr val="dk1"/>
              </a:buClr>
              <a:buSzPct val="100000"/>
              <a:buFont typeface="Calibri"/>
              <a:buChar char="●"/>
            </a:pPr>
            <a:r>
              <a:rPr b="0" i="0" lang="en-US" sz="1400" u="none" cap="none" strike="noStrike">
                <a:solidFill>
                  <a:srgbClr val="000000"/>
                </a:solidFill>
                <a:latin typeface="Calibri"/>
                <a:ea typeface="Calibri"/>
                <a:cs typeface="Calibri"/>
                <a:sym typeface="Calibri"/>
              </a:rPr>
              <a:t>Hence the dark current increase is more than what would only be expected by temperature.</a:t>
            </a:r>
          </a:p>
          <a:p>
            <a:pPr indent="-228600" lvl="0" marL="457200" marR="0" rtl="0" algn="just">
              <a:lnSpc>
                <a:spcPct val="100000"/>
              </a:lnSpc>
              <a:spcBef>
                <a:spcPts val="0"/>
              </a:spcBef>
              <a:spcAft>
                <a:spcPts val="0"/>
              </a:spcAft>
              <a:buClr>
                <a:schemeClr val="dk1"/>
              </a:buClr>
              <a:buSzPct val="100000"/>
              <a:buFont typeface="Calibri"/>
              <a:buChar char="●"/>
            </a:pPr>
            <a:r>
              <a:rPr b="0" i="0" lang="en-US" sz="1400" u="none" cap="none" strike="noStrike">
                <a:solidFill>
                  <a:srgbClr val="000000"/>
                </a:solidFill>
                <a:latin typeface="Calibri"/>
                <a:ea typeface="Calibri"/>
                <a:cs typeface="Calibri"/>
                <a:sym typeface="Calibri"/>
              </a:rPr>
              <a:t>At the moment the true dark count is about 1 count higher than the dark map estimation, i.e. all images are about 1 count to high, i.e. too little dark is subtracted.</a:t>
            </a:r>
          </a:p>
        </p:txBody>
      </p:sp>
      <p:pic>
        <p:nvPicPr>
          <p:cNvPr descr="Dark_DIFF2MAP.png" id="64" name="Shape 64"/>
          <p:cNvPicPr preferRelativeResize="0"/>
          <p:nvPr/>
        </p:nvPicPr>
        <p:blipFill rotWithShape="1">
          <a:blip r:embed="rId3">
            <a:alphaModFix/>
          </a:blip>
          <a:srcRect b="0" l="0" r="0" t="0"/>
          <a:stretch/>
        </p:blipFill>
        <p:spPr>
          <a:xfrm>
            <a:off x="937174" y="2908424"/>
            <a:ext cx="7372256" cy="3911560"/>
          </a:xfrm>
          <a:prstGeom prst="rect">
            <a:avLst/>
          </a:prstGeom>
          <a:noFill/>
          <a:ln>
            <a:noFill/>
          </a:ln>
        </p:spPr>
      </p:pic>
      <p:cxnSp>
        <p:nvCxnSpPr>
          <p:cNvPr id="65" name="Shape 65"/>
          <p:cNvCxnSpPr/>
          <p:nvPr/>
        </p:nvCxnSpPr>
        <p:spPr>
          <a:xfrm>
            <a:off x="6570250" y="4306350"/>
            <a:ext cx="900" cy="609600"/>
          </a:xfrm>
          <a:prstGeom prst="straightConnector1">
            <a:avLst/>
          </a:prstGeom>
          <a:noFill/>
          <a:ln cap="flat" cmpd="sng" w="28575">
            <a:solidFill>
              <a:srgbClr val="FF9900"/>
            </a:solidFill>
            <a:prstDash val="solid"/>
            <a:round/>
            <a:headEnd len="lg" w="lg" type="triangle"/>
            <a:tailEnd len="lg" w="lg" type="triangle"/>
          </a:ln>
        </p:spPr>
      </p:cxnSp>
      <p:cxnSp>
        <p:nvCxnSpPr>
          <p:cNvPr id="66" name="Shape 66"/>
          <p:cNvCxnSpPr/>
          <p:nvPr/>
        </p:nvCxnSpPr>
        <p:spPr>
          <a:xfrm flipH="1">
            <a:off x="1455075" y="4468250"/>
            <a:ext cx="6792300" cy="737100"/>
          </a:xfrm>
          <a:prstGeom prst="straightConnector1">
            <a:avLst/>
          </a:prstGeom>
          <a:noFill/>
          <a:ln cap="flat" cmpd="sng" w="28575">
            <a:solidFill>
              <a:srgbClr val="FF00FF"/>
            </a:solidFill>
            <a:prstDash val="solid"/>
            <a:round/>
            <a:headEnd len="lg" w="lg" type="triangle"/>
            <a:tailEnd len="med" w="med" type="none"/>
          </a:ln>
        </p:spPr>
      </p:cxnSp>
      <p:sp>
        <p:nvSpPr>
          <p:cNvPr id="67" name="Shape 67"/>
          <p:cNvSpPr txBox="1"/>
          <p:nvPr/>
        </p:nvSpPr>
        <p:spPr>
          <a:xfrm>
            <a:off x="6182600" y="4869375"/>
            <a:ext cx="1137300" cy="365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9900"/>
              </a:buClr>
              <a:buSzPct val="25000"/>
              <a:buFont typeface="Arial"/>
              <a:buNone/>
            </a:pPr>
            <a:r>
              <a:rPr b="1" i="0" lang="en-US" sz="1400" u="none" cap="none" strike="noStrike">
                <a:solidFill>
                  <a:srgbClr val="FF9900"/>
                </a:solidFill>
                <a:latin typeface="Arial"/>
                <a:ea typeface="Arial"/>
                <a:cs typeface="Arial"/>
                <a:sym typeface="Arial"/>
              </a:rPr>
              <a:t>±0.25 DN</a:t>
            </a:r>
          </a:p>
        </p:txBody>
      </p:sp>
      <p:sp>
        <p:nvSpPr>
          <p:cNvPr id="68" name="Shape 68"/>
          <p:cNvSpPr txBox="1"/>
          <p:nvPr/>
        </p:nvSpPr>
        <p:spPr>
          <a:xfrm>
            <a:off x="7249400" y="3878775"/>
            <a:ext cx="1137300" cy="3651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00FF"/>
              </a:buClr>
              <a:buSzPct val="25000"/>
              <a:buFont typeface="Arial"/>
              <a:buNone/>
            </a:pPr>
            <a:r>
              <a:rPr b="1" i="0" lang="en-US" sz="1400" u="none" cap="none" strike="noStrike">
                <a:solidFill>
                  <a:srgbClr val="FF00FF"/>
                </a:solidFill>
                <a:latin typeface="Arial"/>
                <a:ea typeface="Arial"/>
                <a:cs typeface="Arial"/>
                <a:sym typeface="Arial"/>
              </a:rPr>
              <a:t>+0.5DN/y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74" name="Shape 74"/>
          <p:cNvSpPr txBox="1"/>
          <p:nvPr/>
        </p:nvSpPr>
        <p:spPr>
          <a:xfrm>
            <a:off x="3131840" y="260647"/>
            <a:ext cx="2448300" cy="83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Normalized average signal</a:t>
            </a:r>
          </a:p>
        </p:txBody>
      </p:sp>
      <p:sp>
        <p:nvSpPr>
          <p:cNvPr id="75" name="Shape 75"/>
          <p:cNvSpPr txBox="1"/>
          <p:nvPr/>
        </p:nvSpPr>
        <p:spPr>
          <a:xfrm>
            <a:off x="103300" y="1113900"/>
            <a:ext cx="5476800" cy="923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Averaged signal depends on which “face” of the Earth is seen by EPIC (it is NOT related to the EPIC-Earth distance!)</a:t>
            </a:r>
          </a:p>
        </p:txBody>
      </p:sp>
      <p:sp>
        <p:nvSpPr>
          <p:cNvPr id="76" name="Shape 76"/>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77" name="Shape 77"/>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descr="pixonearth.png" id="78" name="Shape 78"/>
          <p:cNvPicPr preferRelativeResize="0"/>
          <p:nvPr/>
        </p:nvPicPr>
        <p:blipFill rotWithShape="1">
          <a:blip r:embed="rId3">
            <a:alphaModFix/>
          </a:blip>
          <a:srcRect b="0" l="0" r="0" t="0"/>
          <a:stretch/>
        </p:blipFill>
        <p:spPr>
          <a:xfrm>
            <a:off x="5861824" y="212974"/>
            <a:ext cx="3251379" cy="1593878"/>
          </a:xfrm>
          <a:prstGeom prst="rect">
            <a:avLst/>
          </a:prstGeom>
          <a:noFill/>
          <a:ln>
            <a:noFill/>
          </a:ln>
        </p:spPr>
      </p:pic>
      <p:pic>
        <p:nvPicPr>
          <p:cNvPr descr="normaveragesignal.png" id="79" name="Shape 79"/>
          <p:cNvPicPr preferRelativeResize="0"/>
          <p:nvPr/>
        </p:nvPicPr>
        <p:blipFill rotWithShape="1">
          <a:blip r:embed="rId4">
            <a:alphaModFix/>
          </a:blip>
          <a:srcRect b="0" l="0" r="0" t="0"/>
          <a:stretch/>
        </p:blipFill>
        <p:spPr>
          <a:xfrm>
            <a:off x="76200" y="2202600"/>
            <a:ext cx="8855443" cy="45848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0" r="0" t="0"/>
          <a:stretch/>
        </p:blipFill>
        <p:spPr>
          <a:xfrm>
            <a:off x="77704" y="4941168"/>
            <a:ext cx="1746829" cy="1827117"/>
          </a:xfrm>
          <a:prstGeom prst="rect">
            <a:avLst/>
          </a:prstGeom>
          <a:noFill/>
          <a:ln>
            <a:noFill/>
          </a:ln>
        </p:spPr>
      </p:pic>
      <p:pic>
        <p:nvPicPr>
          <p:cNvPr id="85" name="Shape 85"/>
          <p:cNvPicPr preferRelativeResize="0"/>
          <p:nvPr/>
        </p:nvPicPr>
        <p:blipFill rotWithShape="1">
          <a:blip r:embed="rId4">
            <a:alphaModFix/>
          </a:blip>
          <a:srcRect b="0" l="0" r="0" t="0"/>
          <a:stretch/>
        </p:blipFill>
        <p:spPr>
          <a:xfrm>
            <a:off x="1907704" y="4941168"/>
            <a:ext cx="1748499" cy="1825371"/>
          </a:xfrm>
          <a:prstGeom prst="rect">
            <a:avLst/>
          </a:prstGeom>
          <a:noFill/>
          <a:ln>
            <a:noFill/>
          </a:ln>
        </p:spPr>
      </p:pic>
      <p:pic>
        <p:nvPicPr>
          <p:cNvPr id="86" name="Shape 86"/>
          <p:cNvPicPr preferRelativeResize="0"/>
          <p:nvPr/>
        </p:nvPicPr>
        <p:blipFill rotWithShape="1">
          <a:blip r:embed="rId5">
            <a:alphaModFix/>
          </a:blip>
          <a:srcRect b="0" l="0" r="0" t="0"/>
          <a:stretch/>
        </p:blipFill>
        <p:spPr>
          <a:xfrm>
            <a:off x="3676423" y="4941168"/>
            <a:ext cx="1748499" cy="1825371"/>
          </a:xfrm>
          <a:prstGeom prst="rect">
            <a:avLst/>
          </a:prstGeom>
          <a:noFill/>
          <a:ln>
            <a:noFill/>
          </a:ln>
        </p:spPr>
      </p:pic>
      <p:pic>
        <p:nvPicPr>
          <p:cNvPr id="87" name="Shape 87"/>
          <p:cNvPicPr preferRelativeResize="0"/>
          <p:nvPr/>
        </p:nvPicPr>
        <p:blipFill rotWithShape="1">
          <a:blip r:embed="rId6">
            <a:alphaModFix/>
          </a:blip>
          <a:srcRect b="0" l="0" r="0" t="0"/>
          <a:stretch/>
        </p:blipFill>
        <p:spPr>
          <a:xfrm>
            <a:off x="5436096" y="4941168"/>
            <a:ext cx="1746829" cy="1827117"/>
          </a:xfrm>
          <a:prstGeom prst="rect">
            <a:avLst/>
          </a:prstGeom>
          <a:noFill/>
          <a:ln>
            <a:noFill/>
          </a:ln>
        </p:spPr>
      </p:pic>
      <p:pic>
        <p:nvPicPr>
          <p:cNvPr id="88" name="Shape 88"/>
          <p:cNvPicPr preferRelativeResize="0"/>
          <p:nvPr/>
        </p:nvPicPr>
        <p:blipFill rotWithShape="1">
          <a:blip r:embed="rId7">
            <a:alphaModFix/>
          </a:blip>
          <a:srcRect b="0" l="0" r="0" t="0"/>
          <a:stretch/>
        </p:blipFill>
        <p:spPr>
          <a:xfrm>
            <a:off x="7236296" y="4941168"/>
            <a:ext cx="1746829" cy="1827117"/>
          </a:xfrm>
          <a:prstGeom prst="rect">
            <a:avLst/>
          </a:prstGeom>
          <a:noFill/>
          <a:ln>
            <a:noFill/>
          </a:ln>
        </p:spPr>
      </p:pic>
      <p:pic>
        <p:nvPicPr>
          <p:cNvPr id="89" name="Shape 89"/>
          <p:cNvPicPr preferRelativeResize="0"/>
          <p:nvPr/>
        </p:nvPicPr>
        <p:blipFill rotWithShape="1">
          <a:blip r:embed="rId8">
            <a:alphaModFix/>
          </a:blip>
          <a:srcRect b="0" l="0" r="0" t="0"/>
          <a:stretch/>
        </p:blipFill>
        <p:spPr>
          <a:xfrm>
            <a:off x="7236296" y="3068960"/>
            <a:ext cx="1748499" cy="1825371"/>
          </a:xfrm>
          <a:prstGeom prst="rect">
            <a:avLst/>
          </a:prstGeom>
          <a:noFill/>
          <a:ln>
            <a:noFill/>
          </a:ln>
        </p:spPr>
      </p:pic>
      <p:pic>
        <p:nvPicPr>
          <p:cNvPr id="90" name="Shape 90"/>
          <p:cNvPicPr preferRelativeResize="0"/>
          <p:nvPr/>
        </p:nvPicPr>
        <p:blipFill rotWithShape="1">
          <a:blip r:embed="rId9">
            <a:alphaModFix/>
          </a:blip>
          <a:srcRect b="0" l="0" r="0" t="0"/>
          <a:stretch/>
        </p:blipFill>
        <p:spPr>
          <a:xfrm>
            <a:off x="5436096" y="3068960"/>
            <a:ext cx="1748499" cy="1825371"/>
          </a:xfrm>
          <a:prstGeom prst="rect">
            <a:avLst/>
          </a:prstGeom>
          <a:noFill/>
          <a:ln>
            <a:noFill/>
          </a:ln>
        </p:spPr>
      </p:pic>
      <p:pic>
        <p:nvPicPr>
          <p:cNvPr id="91" name="Shape 91"/>
          <p:cNvPicPr preferRelativeResize="0"/>
          <p:nvPr/>
        </p:nvPicPr>
        <p:blipFill rotWithShape="1">
          <a:blip r:embed="rId10">
            <a:alphaModFix/>
          </a:blip>
          <a:srcRect b="0" l="0" r="0" t="0"/>
          <a:stretch/>
        </p:blipFill>
        <p:spPr>
          <a:xfrm>
            <a:off x="3667377" y="3068960"/>
            <a:ext cx="1748499" cy="1825371"/>
          </a:xfrm>
          <a:prstGeom prst="rect">
            <a:avLst/>
          </a:prstGeom>
          <a:noFill/>
          <a:ln>
            <a:noFill/>
          </a:ln>
        </p:spPr>
      </p:pic>
      <p:pic>
        <p:nvPicPr>
          <p:cNvPr id="92" name="Shape 92"/>
          <p:cNvPicPr preferRelativeResize="0"/>
          <p:nvPr/>
        </p:nvPicPr>
        <p:blipFill rotWithShape="1">
          <a:blip r:embed="rId11">
            <a:alphaModFix/>
          </a:blip>
          <a:srcRect b="0" l="0" r="0" t="0"/>
          <a:stretch/>
        </p:blipFill>
        <p:spPr>
          <a:xfrm>
            <a:off x="1876223" y="3068960"/>
            <a:ext cx="1748499" cy="1825371"/>
          </a:xfrm>
          <a:prstGeom prst="rect">
            <a:avLst/>
          </a:prstGeom>
          <a:noFill/>
          <a:ln>
            <a:noFill/>
          </a:ln>
        </p:spPr>
      </p:pic>
      <p:pic>
        <p:nvPicPr>
          <p:cNvPr id="93" name="Shape 93"/>
          <p:cNvPicPr preferRelativeResize="0"/>
          <p:nvPr/>
        </p:nvPicPr>
        <p:blipFill rotWithShape="1">
          <a:blip r:embed="rId12">
            <a:alphaModFix/>
          </a:blip>
          <a:srcRect b="0" l="0" r="0" t="0"/>
          <a:stretch/>
        </p:blipFill>
        <p:spPr>
          <a:xfrm>
            <a:off x="76023" y="3068960"/>
            <a:ext cx="1748499" cy="1825371"/>
          </a:xfrm>
          <a:prstGeom prst="rect">
            <a:avLst/>
          </a:prstGeom>
          <a:noFill/>
          <a:ln>
            <a:noFill/>
          </a:ln>
        </p:spPr>
      </p:pic>
      <p:sp>
        <p:nvSpPr>
          <p:cNvPr id="94" name="Shape 94"/>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95" name="Shape 95"/>
          <p:cNvSpPr txBox="1"/>
          <p:nvPr/>
        </p:nvSpPr>
        <p:spPr>
          <a:xfrm>
            <a:off x="2915816" y="260647"/>
            <a:ext cx="2952299" cy="83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Averaged images coarse scale</a:t>
            </a:r>
          </a:p>
        </p:txBody>
      </p:sp>
      <p:sp>
        <p:nvSpPr>
          <p:cNvPr id="96" name="Shape 96"/>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97" name="Shape 97"/>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98" name="Shape 98"/>
          <p:cNvPicPr preferRelativeResize="0"/>
          <p:nvPr/>
        </p:nvPicPr>
        <p:blipFill rotWithShape="1">
          <a:blip r:embed="rId13">
            <a:alphaModFix/>
          </a:blip>
          <a:srcRect b="136" l="80316" r="0" t="1698"/>
          <a:stretch/>
        </p:blipFill>
        <p:spPr>
          <a:xfrm>
            <a:off x="8212465" y="44623"/>
            <a:ext cx="919934" cy="2910180"/>
          </a:xfrm>
          <a:prstGeom prst="rect">
            <a:avLst/>
          </a:prstGeom>
          <a:noFill/>
          <a:ln>
            <a:noFill/>
          </a:ln>
        </p:spPr>
      </p:pic>
      <p:sp>
        <p:nvSpPr>
          <p:cNvPr id="99" name="Shape 99"/>
          <p:cNvSpPr txBox="1"/>
          <p:nvPr/>
        </p:nvSpPr>
        <p:spPr>
          <a:xfrm>
            <a:off x="1420483" y="1439058"/>
            <a:ext cx="1495199"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800" u="none" cap="none" strike="noStrike">
                <a:solidFill>
                  <a:schemeClr val="dk2"/>
                </a:solidFill>
                <a:latin typeface="Calibri"/>
                <a:ea typeface="Calibri"/>
                <a:cs typeface="Calibri"/>
                <a:sym typeface="Calibri"/>
              </a:rPr>
              <a:t>Atmospheric absorption</a:t>
            </a:r>
          </a:p>
        </p:txBody>
      </p:sp>
      <p:cxnSp>
        <p:nvCxnSpPr>
          <p:cNvPr id="100" name="Shape 100"/>
          <p:cNvCxnSpPr>
            <a:stCxn id="99" idx="2"/>
          </p:cNvCxnSpPr>
          <p:nvPr/>
        </p:nvCxnSpPr>
        <p:spPr>
          <a:xfrm flipH="1">
            <a:off x="1420483" y="2085258"/>
            <a:ext cx="747600" cy="1271700"/>
          </a:xfrm>
          <a:prstGeom prst="straightConnector1">
            <a:avLst/>
          </a:prstGeom>
          <a:noFill/>
          <a:ln cap="flat" cmpd="sng" w="31750">
            <a:solidFill>
              <a:srgbClr val="00B050"/>
            </a:solidFill>
            <a:prstDash val="solid"/>
            <a:round/>
            <a:headEnd len="med" w="med" type="none"/>
            <a:tailEnd len="lg" w="lg" type="triangle"/>
          </a:ln>
        </p:spPr>
      </p:cxnSp>
      <p:cxnSp>
        <p:nvCxnSpPr>
          <p:cNvPr id="101" name="Shape 101"/>
          <p:cNvCxnSpPr>
            <a:stCxn id="99" idx="2"/>
          </p:cNvCxnSpPr>
          <p:nvPr/>
        </p:nvCxnSpPr>
        <p:spPr>
          <a:xfrm>
            <a:off x="2168083" y="2085258"/>
            <a:ext cx="3483900" cy="3071700"/>
          </a:xfrm>
          <a:prstGeom prst="straightConnector1">
            <a:avLst/>
          </a:prstGeom>
          <a:noFill/>
          <a:ln cap="flat" cmpd="sng" w="31750">
            <a:solidFill>
              <a:srgbClr val="00B050"/>
            </a:solidFill>
            <a:prstDash val="solid"/>
            <a:round/>
            <a:headEnd len="med" w="med" type="none"/>
            <a:tailEnd len="lg" w="lg" type="triangle"/>
          </a:ln>
        </p:spPr>
      </p:cxnSp>
      <p:sp>
        <p:nvSpPr>
          <p:cNvPr id="102" name="Shape 102"/>
          <p:cNvSpPr txBox="1"/>
          <p:nvPr/>
        </p:nvSpPr>
        <p:spPr>
          <a:xfrm>
            <a:off x="4747791" y="1591458"/>
            <a:ext cx="1120500" cy="36929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800" u="none" cap="none" strike="noStrike">
                <a:solidFill>
                  <a:schemeClr val="dk2"/>
                </a:solidFill>
                <a:latin typeface="Calibri"/>
                <a:ea typeface="Calibri"/>
                <a:cs typeface="Calibri"/>
                <a:sym typeface="Calibri"/>
              </a:rPr>
              <a:t>Hot spot</a:t>
            </a:r>
          </a:p>
        </p:txBody>
      </p:sp>
      <p:cxnSp>
        <p:nvCxnSpPr>
          <p:cNvPr id="103" name="Shape 103"/>
          <p:cNvCxnSpPr>
            <a:stCxn id="102" idx="2"/>
          </p:cNvCxnSpPr>
          <p:nvPr/>
        </p:nvCxnSpPr>
        <p:spPr>
          <a:xfrm flipH="1">
            <a:off x="2915841" y="1960757"/>
            <a:ext cx="2392200" cy="3888900"/>
          </a:xfrm>
          <a:prstGeom prst="straightConnector1">
            <a:avLst/>
          </a:prstGeom>
          <a:noFill/>
          <a:ln cap="flat" cmpd="sng" w="31750">
            <a:solidFill>
              <a:srgbClr val="00B050"/>
            </a:solidFill>
            <a:prstDash val="solid"/>
            <a:round/>
            <a:headEnd len="med" w="med" type="none"/>
            <a:tailEnd len="lg" w="lg" type="triangle"/>
          </a:ln>
        </p:spPr>
      </p:cxnSp>
      <p:cxnSp>
        <p:nvCxnSpPr>
          <p:cNvPr id="104" name="Shape 104"/>
          <p:cNvCxnSpPr>
            <a:stCxn id="102" idx="2"/>
          </p:cNvCxnSpPr>
          <p:nvPr/>
        </p:nvCxnSpPr>
        <p:spPr>
          <a:xfrm flipH="1">
            <a:off x="4578441" y="1960757"/>
            <a:ext cx="729600" cy="3888900"/>
          </a:xfrm>
          <a:prstGeom prst="straightConnector1">
            <a:avLst/>
          </a:prstGeom>
          <a:noFill/>
          <a:ln cap="flat" cmpd="sng" w="31750">
            <a:solidFill>
              <a:srgbClr val="00B050"/>
            </a:solidFill>
            <a:prstDash val="solid"/>
            <a:round/>
            <a:headEnd len="med" w="med" type="none"/>
            <a:tailEnd len="lg" w="lg" type="triangle"/>
          </a:ln>
        </p:spPr>
      </p:cxnSp>
      <p:cxnSp>
        <p:nvCxnSpPr>
          <p:cNvPr id="105" name="Shape 105"/>
          <p:cNvCxnSpPr>
            <a:stCxn id="102" idx="2"/>
          </p:cNvCxnSpPr>
          <p:nvPr/>
        </p:nvCxnSpPr>
        <p:spPr>
          <a:xfrm>
            <a:off x="5308041" y="1960757"/>
            <a:ext cx="2792400" cy="3888900"/>
          </a:xfrm>
          <a:prstGeom prst="straightConnector1">
            <a:avLst/>
          </a:prstGeom>
          <a:noFill/>
          <a:ln cap="flat" cmpd="sng" w="31750">
            <a:solidFill>
              <a:srgbClr val="00B050"/>
            </a:solidFill>
            <a:prstDash val="solid"/>
            <a:round/>
            <a:headEnd len="med" w="med" type="none"/>
            <a:tailEnd len="lg" w="lg"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b="0" l="0" r="0" t="0"/>
          <a:stretch/>
        </p:blipFill>
        <p:spPr>
          <a:xfrm>
            <a:off x="38833" y="4987668"/>
            <a:ext cx="1737804" cy="1814206"/>
          </a:xfrm>
          <a:prstGeom prst="rect">
            <a:avLst/>
          </a:prstGeom>
          <a:noFill/>
          <a:ln>
            <a:noFill/>
          </a:ln>
        </p:spPr>
      </p:pic>
      <p:pic>
        <p:nvPicPr>
          <p:cNvPr id="111" name="Shape 111"/>
          <p:cNvPicPr preferRelativeResize="0"/>
          <p:nvPr/>
        </p:nvPicPr>
        <p:blipFill rotWithShape="1">
          <a:blip r:embed="rId4">
            <a:alphaModFix/>
          </a:blip>
          <a:srcRect b="0" l="0" r="0" t="0"/>
          <a:stretch/>
        </p:blipFill>
        <p:spPr>
          <a:xfrm>
            <a:off x="1827686" y="5013176"/>
            <a:ext cx="1737804" cy="1814206"/>
          </a:xfrm>
          <a:prstGeom prst="rect">
            <a:avLst/>
          </a:prstGeom>
          <a:noFill/>
          <a:ln>
            <a:noFill/>
          </a:ln>
        </p:spPr>
      </p:pic>
      <p:pic>
        <p:nvPicPr>
          <p:cNvPr id="112" name="Shape 112"/>
          <p:cNvPicPr preferRelativeResize="0"/>
          <p:nvPr/>
        </p:nvPicPr>
        <p:blipFill rotWithShape="1">
          <a:blip r:embed="rId5">
            <a:alphaModFix/>
          </a:blip>
          <a:srcRect b="0" l="0" r="0" t="0"/>
          <a:stretch/>
        </p:blipFill>
        <p:spPr>
          <a:xfrm>
            <a:off x="3597697" y="5013176"/>
            <a:ext cx="1737804" cy="1814206"/>
          </a:xfrm>
          <a:prstGeom prst="rect">
            <a:avLst/>
          </a:prstGeom>
          <a:noFill/>
          <a:ln>
            <a:noFill/>
          </a:ln>
        </p:spPr>
      </p:pic>
      <p:pic>
        <p:nvPicPr>
          <p:cNvPr id="113" name="Shape 113"/>
          <p:cNvPicPr preferRelativeResize="0"/>
          <p:nvPr/>
        </p:nvPicPr>
        <p:blipFill rotWithShape="1">
          <a:blip r:embed="rId6">
            <a:alphaModFix/>
          </a:blip>
          <a:srcRect b="0" l="0" r="0" t="0"/>
          <a:stretch/>
        </p:blipFill>
        <p:spPr>
          <a:xfrm>
            <a:off x="5436096" y="4987668"/>
            <a:ext cx="1737804" cy="1814206"/>
          </a:xfrm>
          <a:prstGeom prst="rect">
            <a:avLst/>
          </a:prstGeom>
          <a:noFill/>
          <a:ln>
            <a:noFill/>
          </a:ln>
        </p:spPr>
      </p:pic>
      <p:pic>
        <p:nvPicPr>
          <p:cNvPr id="114" name="Shape 114"/>
          <p:cNvPicPr preferRelativeResize="0"/>
          <p:nvPr/>
        </p:nvPicPr>
        <p:blipFill rotWithShape="1">
          <a:blip r:embed="rId7">
            <a:alphaModFix/>
          </a:blip>
          <a:srcRect b="0" l="0" r="0" t="0"/>
          <a:stretch/>
        </p:blipFill>
        <p:spPr>
          <a:xfrm>
            <a:off x="7287586" y="4987668"/>
            <a:ext cx="1737804" cy="1814206"/>
          </a:xfrm>
          <a:prstGeom prst="rect">
            <a:avLst/>
          </a:prstGeom>
          <a:noFill/>
          <a:ln>
            <a:noFill/>
          </a:ln>
        </p:spPr>
      </p:pic>
      <p:pic>
        <p:nvPicPr>
          <p:cNvPr id="115" name="Shape 115"/>
          <p:cNvPicPr preferRelativeResize="0"/>
          <p:nvPr/>
        </p:nvPicPr>
        <p:blipFill rotWithShape="1">
          <a:blip r:embed="rId8">
            <a:alphaModFix/>
          </a:blip>
          <a:srcRect b="0" l="0" r="0" t="0"/>
          <a:stretch/>
        </p:blipFill>
        <p:spPr>
          <a:xfrm>
            <a:off x="7248210" y="3140967"/>
            <a:ext cx="1738492" cy="1813432"/>
          </a:xfrm>
          <a:prstGeom prst="rect">
            <a:avLst/>
          </a:prstGeom>
          <a:noFill/>
          <a:ln>
            <a:noFill/>
          </a:ln>
        </p:spPr>
      </p:pic>
      <p:pic>
        <p:nvPicPr>
          <p:cNvPr id="116" name="Shape 116"/>
          <p:cNvPicPr preferRelativeResize="0"/>
          <p:nvPr/>
        </p:nvPicPr>
        <p:blipFill rotWithShape="1">
          <a:blip r:embed="rId9">
            <a:alphaModFix/>
          </a:blip>
          <a:srcRect b="0" l="0" r="0" t="0"/>
          <a:stretch/>
        </p:blipFill>
        <p:spPr>
          <a:xfrm>
            <a:off x="5423450" y="3123885"/>
            <a:ext cx="1738492" cy="1813432"/>
          </a:xfrm>
          <a:prstGeom prst="rect">
            <a:avLst/>
          </a:prstGeom>
          <a:noFill/>
          <a:ln>
            <a:noFill/>
          </a:ln>
        </p:spPr>
      </p:pic>
      <p:pic>
        <p:nvPicPr>
          <p:cNvPr id="117" name="Shape 117"/>
          <p:cNvPicPr preferRelativeResize="0"/>
          <p:nvPr/>
        </p:nvPicPr>
        <p:blipFill rotWithShape="1">
          <a:blip r:embed="rId10">
            <a:alphaModFix/>
          </a:blip>
          <a:srcRect b="0" l="0" r="0" t="0"/>
          <a:stretch/>
        </p:blipFill>
        <p:spPr>
          <a:xfrm>
            <a:off x="3623250" y="3140967"/>
            <a:ext cx="1738492" cy="1813432"/>
          </a:xfrm>
          <a:prstGeom prst="rect">
            <a:avLst/>
          </a:prstGeom>
          <a:noFill/>
          <a:ln>
            <a:noFill/>
          </a:ln>
        </p:spPr>
      </p:pic>
      <p:pic>
        <p:nvPicPr>
          <p:cNvPr id="118" name="Shape 118"/>
          <p:cNvPicPr preferRelativeResize="0"/>
          <p:nvPr/>
        </p:nvPicPr>
        <p:blipFill rotWithShape="1">
          <a:blip r:embed="rId11">
            <a:alphaModFix/>
          </a:blip>
          <a:srcRect b="0" l="0" r="0" t="0"/>
          <a:stretch/>
        </p:blipFill>
        <p:spPr>
          <a:xfrm>
            <a:off x="1835696" y="3123885"/>
            <a:ext cx="1738492" cy="1813432"/>
          </a:xfrm>
          <a:prstGeom prst="rect">
            <a:avLst/>
          </a:prstGeom>
          <a:noFill/>
          <a:ln>
            <a:noFill/>
          </a:ln>
        </p:spPr>
      </p:pic>
      <p:pic>
        <p:nvPicPr>
          <p:cNvPr id="119" name="Shape 119"/>
          <p:cNvPicPr preferRelativeResize="0"/>
          <p:nvPr/>
        </p:nvPicPr>
        <p:blipFill rotWithShape="1">
          <a:blip r:embed="rId12">
            <a:alphaModFix/>
          </a:blip>
          <a:srcRect b="0" l="0" r="0" t="0"/>
          <a:stretch/>
        </p:blipFill>
        <p:spPr>
          <a:xfrm>
            <a:off x="35496" y="3123886"/>
            <a:ext cx="1738430" cy="1813314"/>
          </a:xfrm>
          <a:prstGeom prst="rect">
            <a:avLst/>
          </a:prstGeom>
          <a:noFill/>
          <a:ln>
            <a:noFill/>
          </a:ln>
        </p:spPr>
      </p:pic>
      <p:sp>
        <p:nvSpPr>
          <p:cNvPr id="120" name="Shape 120"/>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121" name="Shape 121"/>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rgbClr val="000000"/>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122" name="Shape 122"/>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rgbClr val="000000"/>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123" name="Shape 123"/>
          <p:cNvPicPr preferRelativeResize="0"/>
          <p:nvPr/>
        </p:nvPicPr>
        <p:blipFill rotWithShape="1">
          <a:blip r:embed="rId13">
            <a:alphaModFix/>
          </a:blip>
          <a:srcRect b="49" l="80316" r="0" t="1603"/>
          <a:stretch/>
        </p:blipFill>
        <p:spPr>
          <a:xfrm>
            <a:off x="8244000" y="63630"/>
            <a:ext cx="888825" cy="2806406"/>
          </a:xfrm>
          <a:prstGeom prst="rect">
            <a:avLst/>
          </a:prstGeom>
          <a:noFill/>
          <a:ln>
            <a:noFill/>
          </a:ln>
        </p:spPr>
      </p:pic>
      <p:sp>
        <p:nvSpPr>
          <p:cNvPr id="124" name="Shape 124"/>
          <p:cNvSpPr/>
          <p:nvPr/>
        </p:nvSpPr>
        <p:spPr>
          <a:xfrm>
            <a:off x="1115616" y="3861080"/>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25" name="Shape 125"/>
          <p:cNvSpPr txBox="1"/>
          <p:nvPr/>
        </p:nvSpPr>
        <p:spPr>
          <a:xfrm>
            <a:off x="2915816" y="260647"/>
            <a:ext cx="2952299" cy="86914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Averaged images V01 versus V02</a:t>
            </a:r>
          </a:p>
        </p:txBody>
      </p:sp>
      <p:cxnSp>
        <p:nvCxnSpPr>
          <p:cNvPr id="126" name="Shape 126"/>
          <p:cNvCxnSpPr/>
          <p:nvPr/>
        </p:nvCxnSpPr>
        <p:spPr>
          <a:xfrm>
            <a:off x="1259632" y="4152256"/>
            <a:ext cx="16" cy="1581000"/>
          </a:xfrm>
          <a:prstGeom prst="straightConnector1">
            <a:avLst/>
          </a:prstGeom>
          <a:noFill/>
          <a:ln cap="flat" cmpd="sng" w="31750">
            <a:solidFill>
              <a:srgbClr val="00B050"/>
            </a:solidFill>
            <a:prstDash val="solid"/>
            <a:round/>
            <a:headEnd len="med" w="med" type="none"/>
            <a:tailEnd len="lg" w="lg" type="triangle"/>
          </a:ln>
        </p:spPr>
      </p:cxnSp>
      <p:cxnSp>
        <p:nvCxnSpPr>
          <p:cNvPr id="127" name="Shape 127"/>
          <p:cNvCxnSpPr/>
          <p:nvPr/>
        </p:nvCxnSpPr>
        <p:spPr>
          <a:xfrm flipH="1">
            <a:off x="6660248" y="4152256"/>
            <a:ext cx="1" cy="1581032"/>
          </a:xfrm>
          <a:prstGeom prst="straightConnector1">
            <a:avLst/>
          </a:prstGeom>
          <a:noFill/>
          <a:ln cap="flat" cmpd="sng" w="31750">
            <a:solidFill>
              <a:srgbClr val="00B050"/>
            </a:solidFill>
            <a:prstDash val="solid"/>
            <a:round/>
            <a:headEnd len="med" w="med" type="none"/>
            <a:tailEnd len="lg" w="lg" type="triangle"/>
          </a:ln>
        </p:spPr>
      </p:cxnSp>
      <p:cxnSp>
        <p:nvCxnSpPr>
          <p:cNvPr id="128" name="Shape 128"/>
          <p:cNvCxnSpPr/>
          <p:nvPr/>
        </p:nvCxnSpPr>
        <p:spPr>
          <a:xfrm flipH="1">
            <a:off x="3059848" y="4152256"/>
            <a:ext cx="1" cy="1581000"/>
          </a:xfrm>
          <a:prstGeom prst="straightConnector1">
            <a:avLst/>
          </a:prstGeom>
          <a:noFill/>
          <a:ln cap="flat" cmpd="sng" w="31750">
            <a:solidFill>
              <a:srgbClr val="00B050"/>
            </a:solidFill>
            <a:prstDash val="solid"/>
            <a:round/>
            <a:headEnd len="med" w="med" type="none"/>
            <a:tailEnd len="lg" w="lg" type="triangle"/>
          </a:ln>
        </p:spPr>
      </p:cxnSp>
      <p:cxnSp>
        <p:nvCxnSpPr>
          <p:cNvPr id="129" name="Shape 129"/>
          <p:cNvCxnSpPr/>
          <p:nvPr/>
        </p:nvCxnSpPr>
        <p:spPr>
          <a:xfrm>
            <a:off x="4860016" y="4152256"/>
            <a:ext cx="32" cy="1581032"/>
          </a:xfrm>
          <a:prstGeom prst="straightConnector1">
            <a:avLst/>
          </a:prstGeom>
          <a:noFill/>
          <a:ln cap="flat" cmpd="sng" w="31750">
            <a:solidFill>
              <a:srgbClr val="00B050"/>
            </a:solidFill>
            <a:prstDash val="solid"/>
            <a:round/>
            <a:headEnd len="med" w="med" type="none"/>
            <a:tailEnd len="lg" w="lg" type="triangle"/>
          </a:ln>
        </p:spPr>
      </p:cxnSp>
      <p:cxnSp>
        <p:nvCxnSpPr>
          <p:cNvPr id="130" name="Shape 130"/>
          <p:cNvCxnSpPr/>
          <p:nvPr/>
        </p:nvCxnSpPr>
        <p:spPr>
          <a:xfrm>
            <a:off x="7380312" y="2348880"/>
            <a:ext cx="459425" cy="2016192"/>
          </a:xfrm>
          <a:prstGeom prst="straightConnector1">
            <a:avLst/>
          </a:prstGeom>
          <a:noFill/>
          <a:ln cap="flat" cmpd="sng" w="31750">
            <a:solidFill>
              <a:srgbClr val="00B050"/>
            </a:solidFill>
            <a:prstDash val="solid"/>
            <a:round/>
            <a:headEnd len="med" w="med" type="none"/>
            <a:tailEnd len="lg" w="lg" type="triangle"/>
          </a:ln>
        </p:spPr>
      </p:cxnSp>
      <p:sp>
        <p:nvSpPr>
          <p:cNvPr id="131" name="Shape 131"/>
          <p:cNvSpPr txBox="1"/>
          <p:nvPr/>
        </p:nvSpPr>
        <p:spPr>
          <a:xfrm>
            <a:off x="888157" y="1556792"/>
            <a:ext cx="3683843" cy="923531"/>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1F497D"/>
              </a:buClr>
              <a:buSzPct val="25000"/>
              <a:buFont typeface="Calibri"/>
              <a:buNone/>
            </a:pPr>
            <a:r>
              <a:rPr b="0" i="0" lang="en-US" sz="1800" u="none" cap="none" strike="noStrike">
                <a:solidFill>
                  <a:srgbClr val="1F497D"/>
                </a:solidFill>
                <a:latin typeface="Calibri"/>
                <a:ea typeface="Calibri"/>
                <a:cs typeface="Calibri"/>
                <a:sym typeface="Calibri"/>
              </a:rPr>
              <a:t>Extreme surface inhomogeneity points have improved, but are not totally gone</a:t>
            </a:r>
          </a:p>
        </p:txBody>
      </p:sp>
      <p:sp>
        <p:nvSpPr>
          <p:cNvPr id="132" name="Shape 132"/>
          <p:cNvSpPr txBox="1"/>
          <p:nvPr/>
        </p:nvSpPr>
        <p:spPr>
          <a:xfrm>
            <a:off x="5508104" y="1347806"/>
            <a:ext cx="2664295" cy="85705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1F497D"/>
              </a:buClr>
              <a:buSzPct val="25000"/>
              <a:buFont typeface="Calibri"/>
              <a:buNone/>
            </a:pPr>
            <a:r>
              <a:rPr b="0" i="0" lang="en-US" sz="1800" u="none" cap="none" strike="noStrike">
                <a:solidFill>
                  <a:srgbClr val="1F497D"/>
                </a:solidFill>
                <a:latin typeface="Calibri"/>
                <a:ea typeface="Calibri"/>
                <a:cs typeface="Calibri"/>
                <a:sym typeface="Calibri"/>
              </a:rPr>
              <a:t>“Smiley” (Antarctica positions) reduced due to longer time period </a:t>
            </a:r>
          </a:p>
        </p:txBody>
      </p:sp>
      <p:sp>
        <p:nvSpPr>
          <p:cNvPr id="133" name="Shape 133"/>
          <p:cNvSpPr/>
          <p:nvPr/>
        </p:nvSpPr>
        <p:spPr>
          <a:xfrm>
            <a:off x="6516248" y="5733288"/>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34" name="Shape 134"/>
          <p:cNvSpPr/>
          <p:nvPr/>
        </p:nvSpPr>
        <p:spPr>
          <a:xfrm>
            <a:off x="1115648" y="5733288"/>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35" name="Shape 135"/>
          <p:cNvSpPr/>
          <p:nvPr/>
        </p:nvSpPr>
        <p:spPr>
          <a:xfrm>
            <a:off x="2915848" y="3861080"/>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36" name="Shape 136"/>
          <p:cNvSpPr/>
          <p:nvPr/>
        </p:nvSpPr>
        <p:spPr>
          <a:xfrm>
            <a:off x="2915848" y="5733256"/>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37" name="Shape 137"/>
          <p:cNvSpPr/>
          <p:nvPr/>
        </p:nvSpPr>
        <p:spPr>
          <a:xfrm>
            <a:off x="4716048" y="3861080"/>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38" name="Shape 138"/>
          <p:cNvSpPr/>
          <p:nvPr/>
        </p:nvSpPr>
        <p:spPr>
          <a:xfrm>
            <a:off x="4716016" y="5733256"/>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39" name="Shape 139"/>
          <p:cNvSpPr txBox="1"/>
          <p:nvPr/>
        </p:nvSpPr>
        <p:spPr>
          <a:xfrm>
            <a:off x="2384087" y="2751211"/>
            <a:ext cx="4492169" cy="46176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cap="none" strike="noStrike">
                <a:solidFill>
                  <a:schemeClr val="dk1"/>
                </a:solidFill>
                <a:latin typeface="Calibri"/>
                <a:ea typeface="Calibri"/>
                <a:cs typeface="Calibri"/>
                <a:sym typeface="Calibri"/>
              </a:rPr>
              <a:t>Top row: V01, Bottom row: V02, filters 1 to 5</a:t>
            </a:r>
          </a:p>
        </p:txBody>
      </p:sp>
      <p:sp>
        <p:nvSpPr>
          <p:cNvPr id="140" name="Shape 140"/>
          <p:cNvSpPr/>
          <p:nvPr/>
        </p:nvSpPr>
        <p:spPr>
          <a:xfrm>
            <a:off x="6516216" y="3861048"/>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cxnSp>
        <p:nvCxnSpPr>
          <p:cNvPr id="141" name="Shape 141"/>
          <p:cNvCxnSpPr/>
          <p:nvPr/>
        </p:nvCxnSpPr>
        <p:spPr>
          <a:xfrm>
            <a:off x="7380312" y="2348880"/>
            <a:ext cx="360040" cy="3744416"/>
          </a:xfrm>
          <a:prstGeom prst="straightConnector1">
            <a:avLst/>
          </a:prstGeom>
          <a:noFill/>
          <a:ln cap="flat" cmpd="sng" w="31750">
            <a:solidFill>
              <a:srgbClr val="00B050"/>
            </a:solidFill>
            <a:prstDash val="solid"/>
            <a:round/>
            <a:headEnd len="med" w="med" type="none"/>
            <a:tailEnd len="lg" w="lg"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b="0" l="0" r="0" t="0"/>
          <a:stretch/>
        </p:blipFill>
        <p:spPr>
          <a:xfrm>
            <a:off x="35496" y="4987668"/>
            <a:ext cx="1736144" cy="1815941"/>
          </a:xfrm>
          <a:prstGeom prst="rect">
            <a:avLst/>
          </a:prstGeom>
          <a:noFill/>
          <a:ln>
            <a:noFill/>
          </a:ln>
        </p:spPr>
      </p:pic>
      <p:pic>
        <p:nvPicPr>
          <p:cNvPr id="147" name="Shape 147"/>
          <p:cNvPicPr preferRelativeResize="0"/>
          <p:nvPr/>
        </p:nvPicPr>
        <p:blipFill rotWithShape="1">
          <a:blip r:embed="rId4">
            <a:alphaModFix/>
          </a:blip>
          <a:srcRect b="0" l="0" r="0" t="0"/>
          <a:stretch/>
        </p:blipFill>
        <p:spPr>
          <a:xfrm>
            <a:off x="1835696" y="4987668"/>
            <a:ext cx="1737804" cy="1814206"/>
          </a:xfrm>
          <a:prstGeom prst="rect">
            <a:avLst/>
          </a:prstGeom>
          <a:noFill/>
          <a:ln>
            <a:noFill/>
          </a:ln>
        </p:spPr>
      </p:pic>
      <p:pic>
        <p:nvPicPr>
          <p:cNvPr id="148" name="Shape 148"/>
          <p:cNvPicPr preferRelativeResize="0"/>
          <p:nvPr/>
        </p:nvPicPr>
        <p:blipFill rotWithShape="1">
          <a:blip r:embed="rId5">
            <a:alphaModFix/>
          </a:blip>
          <a:srcRect b="0" l="0" r="0" t="0"/>
          <a:stretch/>
        </p:blipFill>
        <p:spPr>
          <a:xfrm>
            <a:off x="3651874" y="4987668"/>
            <a:ext cx="1737804" cy="1814206"/>
          </a:xfrm>
          <a:prstGeom prst="rect">
            <a:avLst/>
          </a:prstGeom>
          <a:noFill/>
          <a:ln>
            <a:noFill/>
          </a:ln>
        </p:spPr>
      </p:pic>
      <p:pic>
        <p:nvPicPr>
          <p:cNvPr id="149" name="Shape 149"/>
          <p:cNvPicPr preferRelativeResize="0"/>
          <p:nvPr/>
        </p:nvPicPr>
        <p:blipFill rotWithShape="1">
          <a:blip r:embed="rId6">
            <a:alphaModFix/>
          </a:blip>
          <a:srcRect b="0" l="0" r="0" t="0"/>
          <a:stretch/>
        </p:blipFill>
        <p:spPr>
          <a:xfrm>
            <a:off x="5456759" y="4987668"/>
            <a:ext cx="1736144" cy="1815941"/>
          </a:xfrm>
          <a:prstGeom prst="rect">
            <a:avLst/>
          </a:prstGeom>
          <a:noFill/>
          <a:ln>
            <a:noFill/>
          </a:ln>
        </p:spPr>
      </p:pic>
      <p:pic>
        <p:nvPicPr>
          <p:cNvPr id="150" name="Shape 150"/>
          <p:cNvPicPr preferRelativeResize="0"/>
          <p:nvPr/>
        </p:nvPicPr>
        <p:blipFill rotWithShape="1">
          <a:blip r:embed="rId7">
            <a:alphaModFix/>
          </a:blip>
          <a:srcRect b="0" l="0" r="0" t="0"/>
          <a:stretch/>
        </p:blipFill>
        <p:spPr>
          <a:xfrm>
            <a:off x="7236296" y="4987668"/>
            <a:ext cx="1736144" cy="1815941"/>
          </a:xfrm>
          <a:prstGeom prst="rect">
            <a:avLst/>
          </a:prstGeom>
          <a:noFill/>
          <a:ln>
            <a:noFill/>
          </a:ln>
        </p:spPr>
      </p:pic>
      <p:pic>
        <p:nvPicPr>
          <p:cNvPr id="151" name="Shape 151"/>
          <p:cNvPicPr preferRelativeResize="0"/>
          <p:nvPr/>
        </p:nvPicPr>
        <p:blipFill rotWithShape="1">
          <a:blip r:embed="rId8">
            <a:alphaModFix/>
          </a:blip>
          <a:srcRect b="0" l="0" r="0" t="0"/>
          <a:stretch/>
        </p:blipFill>
        <p:spPr>
          <a:xfrm>
            <a:off x="7248210" y="3140968"/>
            <a:ext cx="1738492" cy="1812443"/>
          </a:xfrm>
          <a:prstGeom prst="rect">
            <a:avLst/>
          </a:prstGeom>
          <a:noFill/>
          <a:ln>
            <a:noFill/>
          </a:ln>
        </p:spPr>
      </p:pic>
      <p:pic>
        <p:nvPicPr>
          <p:cNvPr id="152" name="Shape 152"/>
          <p:cNvPicPr preferRelativeResize="0"/>
          <p:nvPr/>
        </p:nvPicPr>
        <p:blipFill rotWithShape="1">
          <a:blip r:embed="rId9">
            <a:alphaModFix/>
          </a:blip>
          <a:srcRect b="0" l="0" r="0" t="0"/>
          <a:stretch/>
        </p:blipFill>
        <p:spPr>
          <a:xfrm>
            <a:off x="5436096" y="3122269"/>
            <a:ext cx="1738492" cy="1812442"/>
          </a:xfrm>
          <a:prstGeom prst="rect">
            <a:avLst/>
          </a:prstGeom>
          <a:noFill/>
          <a:ln>
            <a:noFill/>
          </a:ln>
        </p:spPr>
      </p:pic>
      <p:pic>
        <p:nvPicPr>
          <p:cNvPr id="153" name="Shape 153"/>
          <p:cNvPicPr preferRelativeResize="0"/>
          <p:nvPr/>
        </p:nvPicPr>
        <p:blipFill rotWithShape="1">
          <a:blip r:embed="rId10">
            <a:alphaModFix/>
          </a:blip>
          <a:srcRect b="0" l="0" r="0" t="0"/>
          <a:stretch/>
        </p:blipFill>
        <p:spPr>
          <a:xfrm>
            <a:off x="3635896" y="3140968"/>
            <a:ext cx="1738492" cy="1813432"/>
          </a:xfrm>
          <a:prstGeom prst="rect">
            <a:avLst/>
          </a:prstGeom>
          <a:noFill/>
          <a:ln>
            <a:noFill/>
          </a:ln>
        </p:spPr>
      </p:pic>
      <p:pic>
        <p:nvPicPr>
          <p:cNvPr id="154" name="Shape 154"/>
          <p:cNvPicPr preferRelativeResize="0"/>
          <p:nvPr/>
        </p:nvPicPr>
        <p:blipFill rotWithShape="1">
          <a:blip r:embed="rId11">
            <a:alphaModFix/>
          </a:blip>
          <a:srcRect b="0" l="0" r="0" t="0"/>
          <a:stretch/>
        </p:blipFill>
        <p:spPr>
          <a:xfrm>
            <a:off x="1835696" y="3140968"/>
            <a:ext cx="1738492" cy="1813431"/>
          </a:xfrm>
          <a:prstGeom prst="rect">
            <a:avLst/>
          </a:prstGeom>
          <a:noFill/>
          <a:ln>
            <a:noFill/>
          </a:ln>
        </p:spPr>
      </p:pic>
      <p:pic>
        <p:nvPicPr>
          <p:cNvPr id="155" name="Shape 155"/>
          <p:cNvPicPr preferRelativeResize="0"/>
          <p:nvPr/>
        </p:nvPicPr>
        <p:blipFill rotWithShape="1">
          <a:blip r:embed="rId12">
            <a:alphaModFix/>
          </a:blip>
          <a:srcRect b="0" l="0" r="0" t="0"/>
          <a:stretch/>
        </p:blipFill>
        <p:spPr>
          <a:xfrm>
            <a:off x="39434" y="3140968"/>
            <a:ext cx="1738492" cy="1812443"/>
          </a:xfrm>
          <a:prstGeom prst="rect">
            <a:avLst/>
          </a:prstGeom>
          <a:noFill/>
          <a:ln>
            <a:noFill/>
          </a:ln>
        </p:spPr>
      </p:pic>
      <p:sp>
        <p:nvSpPr>
          <p:cNvPr id="156" name="Shape 156"/>
          <p:cNvSpPr txBox="1"/>
          <p:nvPr>
            <p:ph idx="12" type="sldNum"/>
          </p:nvPr>
        </p:nvSpPr>
        <p:spPr>
          <a:xfrm>
            <a:off x="6784975" y="6381750"/>
            <a:ext cx="2133600" cy="3651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
        <p:nvSpPr>
          <p:cNvPr id="157" name="Shape 157"/>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rgbClr val="000000"/>
              </a:buClr>
              <a:buFont typeface="Times New Roman"/>
              <a:buNone/>
            </a:pPr>
            <a:r>
              <a:t/>
            </a:r>
            <a:endParaRPr b="0" i="0" sz="1600" u="none" cap="none" strike="noStrike">
              <a:solidFill>
                <a:srgbClr val="000000"/>
              </a:solidFill>
              <a:latin typeface="Arial"/>
              <a:ea typeface="Arial"/>
              <a:cs typeface="Arial"/>
              <a:sym typeface="Arial"/>
            </a:endParaRPr>
          </a:p>
        </p:txBody>
      </p:sp>
      <p:sp>
        <p:nvSpPr>
          <p:cNvPr id="158" name="Shape 158"/>
          <p:cNvSpPr/>
          <p:nvPr/>
        </p:nvSpPr>
        <p:spPr>
          <a:xfrm>
            <a:off x="3124200" y="6477000"/>
            <a:ext cx="2895600" cy="228600"/>
          </a:xfrm>
          <a:prstGeom prst="rect">
            <a:avLst/>
          </a:prstGeom>
          <a:noFill/>
          <a:ln>
            <a:noFill/>
          </a:ln>
        </p:spPr>
        <p:txBody>
          <a:bodyPr anchorCtr="0" anchor="ctr" bIns="41025" lIns="82050" rIns="82050" wrap="square" tIns="41025">
            <a:noAutofit/>
          </a:bodyPr>
          <a:lstStyle/>
          <a:p>
            <a:pPr indent="0" lvl="0" marL="0" marR="0" rtl="0" algn="l">
              <a:lnSpc>
                <a:spcPct val="100000"/>
              </a:lnSpc>
              <a:spcBef>
                <a:spcPts val="0"/>
              </a:spcBef>
              <a:spcAft>
                <a:spcPts val="0"/>
              </a:spcAft>
              <a:buClr>
                <a:srgbClr val="000000"/>
              </a:buClr>
              <a:buFont typeface="Times New Roman"/>
              <a:buNone/>
            </a:pPr>
            <a:r>
              <a:t/>
            </a:r>
            <a:endParaRPr b="0" i="0" sz="1600" u="none" cap="none" strike="noStrike">
              <a:solidFill>
                <a:srgbClr val="000000"/>
              </a:solidFill>
              <a:latin typeface="Arial"/>
              <a:ea typeface="Arial"/>
              <a:cs typeface="Arial"/>
              <a:sym typeface="Arial"/>
            </a:endParaRPr>
          </a:p>
        </p:txBody>
      </p:sp>
      <p:pic>
        <p:nvPicPr>
          <p:cNvPr id="159" name="Shape 159"/>
          <p:cNvPicPr preferRelativeResize="0"/>
          <p:nvPr/>
        </p:nvPicPr>
        <p:blipFill rotWithShape="1">
          <a:blip r:embed="rId13">
            <a:alphaModFix/>
          </a:blip>
          <a:srcRect b="49" l="80316" r="0" t="1603"/>
          <a:stretch/>
        </p:blipFill>
        <p:spPr>
          <a:xfrm>
            <a:off x="8244000" y="63630"/>
            <a:ext cx="888825" cy="2806406"/>
          </a:xfrm>
          <a:prstGeom prst="rect">
            <a:avLst/>
          </a:prstGeom>
          <a:noFill/>
          <a:ln>
            <a:noFill/>
          </a:ln>
        </p:spPr>
      </p:pic>
      <p:sp>
        <p:nvSpPr>
          <p:cNvPr id="160" name="Shape 160"/>
          <p:cNvSpPr/>
          <p:nvPr/>
        </p:nvSpPr>
        <p:spPr>
          <a:xfrm>
            <a:off x="6300192" y="3645024"/>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61" name="Shape 161"/>
          <p:cNvSpPr txBox="1"/>
          <p:nvPr/>
        </p:nvSpPr>
        <p:spPr>
          <a:xfrm>
            <a:off x="2915816" y="260647"/>
            <a:ext cx="2952299" cy="86914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C0E6"/>
              </a:buClr>
              <a:buSzPct val="25000"/>
              <a:buFont typeface="Arial"/>
              <a:buNone/>
            </a:pPr>
            <a:r>
              <a:rPr b="1" i="0" lang="en-US" sz="2400" u="none" cap="none" strike="noStrike">
                <a:solidFill>
                  <a:srgbClr val="00C0E6"/>
                </a:solidFill>
                <a:latin typeface="Arial"/>
                <a:ea typeface="Arial"/>
                <a:cs typeface="Arial"/>
                <a:sym typeface="Arial"/>
              </a:rPr>
              <a:t>Averaged images V01 versus V02</a:t>
            </a:r>
          </a:p>
        </p:txBody>
      </p:sp>
      <p:cxnSp>
        <p:nvCxnSpPr>
          <p:cNvPr id="162" name="Shape 162"/>
          <p:cNvCxnSpPr/>
          <p:nvPr/>
        </p:nvCxnSpPr>
        <p:spPr>
          <a:xfrm flipH="1">
            <a:off x="539552" y="2061208"/>
            <a:ext cx="522891" cy="2159880"/>
          </a:xfrm>
          <a:prstGeom prst="straightConnector1">
            <a:avLst/>
          </a:prstGeom>
          <a:noFill/>
          <a:ln cap="flat" cmpd="sng" w="31750">
            <a:solidFill>
              <a:srgbClr val="00B050"/>
            </a:solidFill>
            <a:prstDash val="solid"/>
            <a:round/>
            <a:headEnd len="med" w="med" type="none"/>
            <a:tailEnd len="lg" w="lg" type="triangle"/>
          </a:ln>
        </p:spPr>
      </p:cxnSp>
      <p:cxnSp>
        <p:nvCxnSpPr>
          <p:cNvPr id="163" name="Shape 163"/>
          <p:cNvCxnSpPr/>
          <p:nvPr/>
        </p:nvCxnSpPr>
        <p:spPr>
          <a:xfrm>
            <a:off x="1062443" y="2061208"/>
            <a:ext cx="2861485" cy="2159880"/>
          </a:xfrm>
          <a:prstGeom prst="straightConnector1">
            <a:avLst/>
          </a:prstGeom>
          <a:noFill/>
          <a:ln cap="flat" cmpd="sng" w="31750">
            <a:solidFill>
              <a:srgbClr val="00B050"/>
            </a:solidFill>
            <a:prstDash val="solid"/>
            <a:round/>
            <a:headEnd len="med" w="med" type="none"/>
            <a:tailEnd len="lg" w="lg" type="triangle"/>
          </a:ln>
        </p:spPr>
      </p:cxnSp>
      <p:cxnSp>
        <p:nvCxnSpPr>
          <p:cNvPr id="164" name="Shape 164"/>
          <p:cNvCxnSpPr/>
          <p:nvPr/>
        </p:nvCxnSpPr>
        <p:spPr>
          <a:xfrm flipH="1">
            <a:off x="539552" y="2064248"/>
            <a:ext cx="504056" cy="4029048"/>
          </a:xfrm>
          <a:prstGeom prst="straightConnector1">
            <a:avLst/>
          </a:prstGeom>
          <a:noFill/>
          <a:ln cap="flat" cmpd="sng" w="31750">
            <a:solidFill>
              <a:srgbClr val="00B050"/>
            </a:solidFill>
            <a:prstDash val="solid"/>
            <a:round/>
            <a:headEnd len="med" w="med" type="none"/>
            <a:tailEnd len="lg" w="lg" type="triangle"/>
          </a:ln>
        </p:spPr>
      </p:cxnSp>
      <p:cxnSp>
        <p:nvCxnSpPr>
          <p:cNvPr id="165" name="Shape 165"/>
          <p:cNvCxnSpPr/>
          <p:nvPr/>
        </p:nvCxnSpPr>
        <p:spPr>
          <a:xfrm>
            <a:off x="1043608" y="2064248"/>
            <a:ext cx="2952328" cy="3836274"/>
          </a:xfrm>
          <a:prstGeom prst="straightConnector1">
            <a:avLst/>
          </a:prstGeom>
          <a:noFill/>
          <a:ln cap="flat" cmpd="sng" w="31750">
            <a:solidFill>
              <a:srgbClr val="00B050"/>
            </a:solidFill>
            <a:prstDash val="solid"/>
            <a:round/>
            <a:headEnd len="med" w="med" type="none"/>
            <a:tailEnd len="lg" w="lg" type="triangle"/>
          </a:ln>
        </p:spPr>
      </p:cxnSp>
      <p:cxnSp>
        <p:nvCxnSpPr>
          <p:cNvPr id="166" name="Shape 166"/>
          <p:cNvCxnSpPr/>
          <p:nvPr/>
        </p:nvCxnSpPr>
        <p:spPr>
          <a:xfrm flipH="1">
            <a:off x="8100376" y="3933057"/>
            <a:ext cx="18284" cy="1584207"/>
          </a:xfrm>
          <a:prstGeom prst="straightConnector1">
            <a:avLst/>
          </a:prstGeom>
          <a:noFill/>
          <a:ln cap="flat" cmpd="sng" w="31750">
            <a:solidFill>
              <a:srgbClr val="00B050"/>
            </a:solidFill>
            <a:prstDash val="solid"/>
            <a:round/>
            <a:headEnd len="med" w="med" type="none"/>
            <a:tailEnd len="lg" w="lg" type="triangle"/>
          </a:ln>
        </p:spPr>
      </p:cxnSp>
      <p:sp>
        <p:nvSpPr>
          <p:cNvPr id="167" name="Shape 167"/>
          <p:cNvSpPr/>
          <p:nvPr/>
        </p:nvSpPr>
        <p:spPr>
          <a:xfrm>
            <a:off x="6306514" y="5538125"/>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cxnSp>
        <p:nvCxnSpPr>
          <p:cNvPr id="168" name="Shape 168"/>
          <p:cNvCxnSpPr/>
          <p:nvPr/>
        </p:nvCxnSpPr>
        <p:spPr>
          <a:xfrm>
            <a:off x="6444192" y="3933024"/>
            <a:ext cx="6370" cy="1605034"/>
          </a:xfrm>
          <a:prstGeom prst="straightConnector1">
            <a:avLst/>
          </a:prstGeom>
          <a:noFill/>
          <a:ln cap="flat" cmpd="sng" w="31750">
            <a:solidFill>
              <a:srgbClr val="00B050"/>
            </a:solidFill>
            <a:prstDash val="solid"/>
            <a:round/>
            <a:headEnd len="med" w="med" type="none"/>
            <a:tailEnd len="lg" w="lg" type="triangle"/>
          </a:ln>
        </p:spPr>
      </p:cxnSp>
      <p:sp>
        <p:nvSpPr>
          <p:cNvPr id="169" name="Shape 169"/>
          <p:cNvSpPr txBox="1"/>
          <p:nvPr/>
        </p:nvSpPr>
        <p:spPr>
          <a:xfrm>
            <a:off x="2384087" y="2751211"/>
            <a:ext cx="4708193" cy="46176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800" u="none" cap="none" strike="noStrike">
                <a:solidFill>
                  <a:schemeClr val="dk1"/>
                </a:solidFill>
                <a:latin typeface="Calibri"/>
                <a:ea typeface="Calibri"/>
                <a:cs typeface="Calibri"/>
                <a:sym typeface="Calibri"/>
              </a:rPr>
              <a:t>Top row: V01, Bottom row: V02, filters 6 to 10</a:t>
            </a:r>
          </a:p>
        </p:txBody>
      </p:sp>
      <p:sp>
        <p:nvSpPr>
          <p:cNvPr id="170" name="Shape 170"/>
          <p:cNvSpPr txBox="1"/>
          <p:nvPr/>
        </p:nvSpPr>
        <p:spPr>
          <a:xfrm>
            <a:off x="35496" y="1052736"/>
            <a:ext cx="2664295" cy="85705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1F497D"/>
              </a:buClr>
              <a:buSzPct val="25000"/>
              <a:buFont typeface="Calibri"/>
              <a:buNone/>
            </a:pPr>
            <a:r>
              <a:rPr b="0" i="0" lang="en-US" sz="1800" u="none" cap="none" strike="noStrike">
                <a:solidFill>
                  <a:srgbClr val="1F497D"/>
                </a:solidFill>
                <a:latin typeface="Calibri"/>
                <a:ea typeface="Calibri"/>
                <a:cs typeface="Calibri"/>
                <a:sym typeface="Calibri"/>
              </a:rPr>
              <a:t>“Smiley” (Antarctica positions) reduced due to longer time period </a:t>
            </a:r>
          </a:p>
        </p:txBody>
      </p:sp>
      <p:sp>
        <p:nvSpPr>
          <p:cNvPr id="171" name="Shape 171"/>
          <p:cNvSpPr txBox="1"/>
          <p:nvPr/>
        </p:nvSpPr>
        <p:spPr>
          <a:xfrm>
            <a:off x="4211961" y="1484784"/>
            <a:ext cx="2664295" cy="72008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1F497D"/>
              </a:buClr>
              <a:buSzPct val="25000"/>
              <a:buFont typeface="Calibri"/>
              <a:buNone/>
            </a:pPr>
            <a:r>
              <a:rPr b="0" i="0" lang="en-US" sz="1800" u="none" cap="none" strike="noStrike">
                <a:solidFill>
                  <a:srgbClr val="1F497D"/>
                </a:solidFill>
                <a:latin typeface="Calibri"/>
                <a:ea typeface="Calibri"/>
                <a:cs typeface="Calibri"/>
                <a:sym typeface="Calibri"/>
              </a:rPr>
              <a:t>Etaloning features are reduced!</a:t>
            </a:r>
          </a:p>
        </p:txBody>
      </p:sp>
      <p:sp>
        <p:nvSpPr>
          <p:cNvPr id="172" name="Shape 172"/>
          <p:cNvSpPr/>
          <p:nvPr/>
        </p:nvSpPr>
        <p:spPr>
          <a:xfrm>
            <a:off x="7956376" y="5517264"/>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
        <p:nvSpPr>
          <p:cNvPr id="173" name="Shape 173"/>
          <p:cNvSpPr/>
          <p:nvPr/>
        </p:nvSpPr>
        <p:spPr>
          <a:xfrm>
            <a:off x="7956376" y="3645056"/>
            <a:ext cx="288000" cy="288000"/>
          </a:xfrm>
          <a:prstGeom prst="ellipse">
            <a:avLst/>
          </a:prstGeom>
          <a:noFill/>
          <a:ln cap="flat" cmpd="sng" w="25400">
            <a:solidFill>
              <a:srgbClr val="7030A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enutzerdefiniertes Design">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