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86" r:id="rId2"/>
    <p:sldId id="428" r:id="rId3"/>
    <p:sldId id="388" r:id="rId4"/>
    <p:sldId id="452" r:id="rId5"/>
    <p:sldId id="462" r:id="rId6"/>
    <p:sldId id="429" r:id="rId7"/>
    <p:sldId id="455" r:id="rId8"/>
    <p:sldId id="454" r:id="rId9"/>
    <p:sldId id="463" r:id="rId10"/>
    <p:sldId id="458" r:id="rId11"/>
    <p:sldId id="457" r:id="rId12"/>
    <p:sldId id="456" r:id="rId13"/>
    <p:sldId id="459" r:id="rId14"/>
    <p:sldId id="460" r:id="rId15"/>
    <p:sldId id="461"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431" userDrawn="1">
          <p15:clr>
            <a:srgbClr val="A4A3A4"/>
          </p15:clr>
        </p15:guide>
        <p15:guide id="3" orient="horz" pos="4200" userDrawn="1">
          <p15:clr>
            <a:srgbClr val="A4A3A4"/>
          </p15:clr>
        </p15:guide>
        <p15:guide id="4" pos="3243" userDrawn="1">
          <p15:clr>
            <a:srgbClr val="A4A3A4"/>
          </p15:clr>
        </p15:guide>
        <p15:guide id="5" orient="horz" pos="799" userDrawn="1">
          <p15:clr>
            <a:srgbClr val="A4A3A4"/>
          </p15:clr>
        </p15:guide>
        <p15:guide id="6" orient="horz" pos="2432" userDrawn="1">
          <p15:clr>
            <a:srgbClr val="A4A3A4"/>
          </p15:clr>
        </p15:guide>
        <p15:guide id="7" pos="4150" userDrawn="1">
          <p15:clr>
            <a:srgbClr val="A4A3A4"/>
          </p15:clr>
        </p15:guide>
        <p15:guide id="8" orient="horz" pos="888" userDrawn="1">
          <p15:clr>
            <a:srgbClr val="A4A3A4"/>
          </p15:clr>
        </p15:guide>
        <p15:guide id="9" pos="2544" userDrawn="1">
          <p15:clr>
            <a:srgbClr val="A4A3A4"/>
          </p15:clr>
        </p15:guide>
        <p15:guide id="10" orient="horz" pos="876">
          <p15:clr>
            <a:srgbClr val="A4A3A4"/>
          </p15:clr>
        </p15:guide>
        <p15:guide id="11" pos="5641">
          <p15:clr>
            <a:srgbClr val="A4A3A4"/>
          </p15:clr>
        </p15:guide>
        <p15:guide id="12" orient="horz" pos="3079">
          <p15:clr>
            <a:srgbClr val="A4A3A4"/>
          </p15:clr>
        </p15:guide>
        <p15:guide id="13" orient="horz" pos="751">
          <p15:clr>
            <a:srgbClr val="A4A3A4"/>
          </p15:clr>
        </p15:guide>
        <p15:guide id="14" pos="2852">
          <p15:clr>
            <a:srgbClr val="A4A3A4"/>
          </p15:clr>
        </p15:guide>
        <p15:guide id="15" pos="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1859C"/>
    <a:srgbClr val="984807"/>
    <a:srgbClr val="00FF00"/>
    <a:srgbClr val="DEDED0"/>
    <a:srgbClr val="D6D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1" autoAdjust="0"/>
    <p:restoredTop sz="94743" autoAdjust="0"/>
  </p:normalViewPr>
  <p:slideViewPr>
    <p:cSldViewPr snapToGrid="0">
      <p:cViewPr>
        <p:scale>
          <a:sx n="124" d="100"/>
          <a:sy n="124" d="100"/>
        </p:scale>
        <p:origin x="504" y="90"/>
      </p:cViewPr>
      <p:guideLst>
        <p:guide orient="horz" pos="1162"/>
        <p:guide pos="431"/>
        <p:guide orient="horz" pos="4200"/>
        <p:guide pos="3243"/>
        <p:guide orient="horz" pos="799"/>
        <p:guide orient="horz" pos="2432"/>
        <p:guide pos="4150"/>
        <p:guide orient="horz" pos="888"/>
        <p:guide pos="2544"/>
        <p:guide orient="horz" pos="876"/>
        <p:guide pos="5641"/>
        <p:guide orient="horz" pos="3079"/>
        <p:guide orient="horz" pos="751"/>
        <p:guide pos="2852"/>
        <p:guide pos="1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E036C-142B-476A-8984-F633770F0E68}" type="datetimeFigureOut">
              <a:rPr lang="zh-CN" altLang="en-US" smtClean="0"/>
              <a:t>2017/10/3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CBE22-51A5-4348-9661-0A64AB9C5D5F}" type="slidenum">
              <a:rPr lang="zh-CN" altLang="en-US" smtClean="0"/>
              <a:t>‹#›</a:t>
            </a:fld>
            <a:endParaRPr lang="zh-CN" altLang="en-US"/>
          </a:p>
        </p:txBody>
      </p:sp>
    </p:spTree>
    <p:extLst>
      <p:ext uri="{BB962C8B-B14F-4D97-AF65-F5344CB8AC3E}">
        <p14:creationId xmlns:p14="http://schemas.microsoft.com/office/powerpoint/2010/main" val="125473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C43B969-CA03-49C3-8F92-54CE567E23BC}" type="slidenum">
              <a:rPr lang="en-US"/>
              <a:pPr/>
              <a:t>1</a:t>
            </a:fld>
            <a:endParaRPr lang="en-US"/>
          </a:p>
        </p:txBody>
      </p:sp>
      <p:sp>
        <p:nvSpPr>
          <p:cNvPr id="61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ea typeface="ＭＳ Ｐゴシック" pitchFamily="-107" charset="-128"/>
            </a:endParaRPr>
          </a:p>
        </p:txBody>
      </p:sp>
    </p:spTree>
    <p:extLst>
      <p:ext uri="{BB962C8B-B14F-4D97-AF65-F5344CB8AC3E}">
        <p14:creationId xmlns:p14="http://schemas.microsoft.com/office/powerpoint/2010/main" val="358845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Hot spot </a:t>
            </a:r>
            <a:r>
              <a:rPr lang="en-US" sz="1100" b="0" i="0" u="none" strike="noStrike" kern="1200" baseline="0" dirty="0" smtClean="0">
                <a:solidFill>
                  <a:schemeClr val="tx1"/>
                </a:solidFill>
                <a:latin typeface="+mn-lt"/>
                <a:ea typeface="+mn-ea"/>
                <a:cs typeface="+mn-cs"/>
              </a:rPr>
              <a:t>phenomenon</a:t>
            </a:r>
            <a:r>
              <a:rPr lang="en-US" sz="1100" baseline="0" dirty="0" smtClean="0"/>
              <a:t> </a:t>
            </a:r>
            <a:r>
              <a:rPr lang="en-US" sz="1100" b="0" i="0" u="none" strike="noStrike" kern="1200" baseline="0" dirty="0" smtClean="0">
                <a:solidFill>
                  <a:schemeClr val="tx1"/>
                </a:solidFill>
                <a:latin typeface="+mn-lt"/>
                <a:ea typeface="+mn-ea"/>
                <a:cs typeface="+mn-cs"/>
              </a:rPr>
              <a:t>and recent advances in the theory of canopy spectral invariants incorporated;</a:t>
            </a:r>
          </a:p>
          <a:p>
            <a:r>
              <a:rPr lang="en-US" sz="1100" b="0" i="0" u="none" strike="noStrike" kern="1200" baseline="0" dirty="0" smtClean="0">
                <a:solidFill>
                  <a:schemeClr val="tx1"/>
                </a:solidFill>
                <a:latin typeface="+mn-lt"/>
                <a:ea typeface="+mn-ea"/>
                <a:cs typeface="+mn-cs"/>
              </a:rPr>
              <a:t>Stochastic radiative transfer equations are used to generate the LUT for all biome types;</a:t>
            </a:r>
          </a:p>
          <a:p>
            <a:r>
              <a:rPr lang="en-US" sz="1200" b="0" i="0" u="none" strike="noStrike" kern="1200" baseline="0" dirty="0" smtClean="0">
                <a:solidFill>
                  <a:schemeClr val="tx1"/>
                </a:solidFill>
                <a:latin typeface="+mn-lt"/>
                <a:ea typeface="+mn-ea"/>
                <a:cs typeface="+mn-cs"/>
              </a:rPr>
              <a:t>The LUT entries are measurable, i.e., they can be independently derived from both below canopy measurements of the transmitted and above canopy measurements of reflected radiation fields</a:t>
            </a:r>
            <a:endParaRPr lang="en-US" sz="1100" dirty="0"/>
          </a:p>
        </p:txBody>
      </p:sp>
      <p:sp>
        <p:nvSpPr>
          <p:cNvPr id="4" name="Slide Number Placeholder 3"/>
          <p:cNvSpPr>
            <a:spLocks noGrp="1"/>
          </p:cNvSpPr>
          <p:nvPr>
            <p:ph type="sldNum" sz="quarter" idx="10"/>
          </p:nvPr>
        </p:nvSpPr>
        <p:spPr/>
        <p:txBody>
          <a:bodyPr/>
          <a:lstStyle/>
          <a:p>
            <a:fld id="{BC4CBE22-51A5-4348-9661-0A64AB9C5D5F}" type="slidenum">
              <a:rPr lang="zh-CN" altLang="en-US" smtClean="0"/>
              <a:t>3</a:t>
            </a:fld>
            <a:endParaRPr lang="zh-CN" altLang="en-US"/>
          </a:p>
        </p:txBody>
      </p:sp>
    </p:spTree>
    <p:extLst>
      <p:ext uri="{BB962C8B-B14F-4D97-AF65-F5344CB8AC3E}">
        <p14:creationId xmlns:p14="http://schemas.microsoft.com/office/powerpoint/2010/main" val="405173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Yuri,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All figures are based on v2 data unless explicitly labeled as v1. </a:t>
            </a:r>
          </a:p>
          <a:p>
            <a:r>
              <a:rPr lang="en-US" sz="1200" kern="1200" dirty="0" smtClean="0">
                <a:solidFill>
                  <a:schemeClr val="tx1"/>
                </a:solidFill>
                <a:effectLst/>
                <a:latin typeface="+mn-lt"/>
                <a:ea typeface="+mn-ea"/>
                <a:cs typeface="+mn-cs"/>
              </a:rPr>
              <a:t>2. The August 2016 data I made available to you was before v2 release. </a:t>
            </a:r>
          </a:p>
          <a:p>
            <a:r>
              <a:rPr lang="en-US" sz="1200" kern="1200" dirty="0" smtClean="0">
                <a:solidFill>
                  <a:schemeClr val="tx1"/>
                </a:solidFill>
                <a:effectLst/>
                <a:latin typeface="+mn-lt"/>
                <a:ea typeface="+mn-ea"/>
                <a:cs typeface="+mn-cs"/>
              </a:rPr>
              <a:t>So they are v1. </a:t>
            </a:r>
          </a:p>
          <a:p>
            <a:r>
              <a:rPr lang="en-US" sz="1200" kern="1200" dirty="0" smtClean="0">
                <a:solidFill>
                  <a:schemeClr val="tx1"/>
                </a:solidFill>
                <a:effectLst/>
                <a:latin typeface="+mn-lt"/>
                <a:ea typeface="+mn-ea"/>
                <a:cs typeface="+mn-cs"/>
              </a:rPr>
              <a:t>3. I have output for entire 2016. I am struggling with storage space on NCCS. My quota is 10 T (3 T is used for storing the input data), which can only hold two one-year runs.  So I only saved binary output at the point, and did not generate hdf5. But I do have the code (part of the </a:t>
            </a:r>
            <a:r>
              <a:rPr lang="en-US" sz="1200" kern="1200" dirty="0" err="1" smtClean="0">
                <a:solidFill>
                  <a:schemeClr val="tx1"/>
                </a:solidFill>
                <a:effectLst/>
                <a:latin typeface="+mn-lt"/>
                <a:ea typeface="+mn-ea"/>
                <a:cs typeface="+mn-cs"/>
              </a:rPr>
              <a:t>maiac</a:t>
            </a:r>
            <a:r>
              <a:rPr lang="en-US" sz="1200" kern="1200" dirty="0" smtClean="0">
                <a:solidFill>
                  <a:schemeClr val="tx1"/>
                </a:solidFill>
                <a:effectLst/>
                <a:latin typeface="+mn-lt"/>
                <a:ea typeface="+mn-ea"/>
                <a:cs typeface="+mn-cs"/>
              </a:rPr>
              <a:t> package) to generate hdf5 based on my binary output.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think I can pass the code to you/</a:t>
            </a:r>
            <a:r>
              <a:rPr lang="en-US" sz="1200" kern="1200" dirty="0" err="1" smtClean="0">
                <a:solidFill>
                  <a:schemeClr val="tx1"/>
                </a:solidFill>
                <a:effectLst/>
                <a:latin typeface="+mn-lt"/>
                <a:ea typeface="+mn-ea"/>
                <a:cs typeface="+mn-cs"/>
              </a:rPr>
              <a:t>Wanjuan</a:t>
            </a:r>
            <a:r>
              <a:rPr lang="en-US" sz="1200" kern="1200" dirty="0" smtClean="0">
                <a:solidFill>
                  <a:schemeClr val="tx1"/>
                </a:solidFill>
                <a:effectLst/>
                <a:latin typeface="+mn-lt"/>
                <a:ea typeface="+mn-ea"/>
                <a:cs typeface="+mn-cs"/>
              </a:rPr>
              <a:t> and you can generate the hdf5 by yourself and store them using your storage quota. Let me know if this works for you.</a:t>
            </a:r>
          </a:p>
          <a:p>
            <a:r>
              <a:rPr lang="en-US" sz="1200" kern="1200" dirty="0" smtClean="0">
                <a:solidFill>
                  <a:schemeClr val="tx1"/>
                </a:solidFill>
                <a:effectLst/>
                <a:latin typeface="+mn-lt"/>
                <a:ea typeface="+mn-ea"/>
                <a:cs typeface="+mn-cs"/>
              </a:rPr>
              <a:t>Dong</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C4CBE22-51A5-4348-9661-0A64AB9C5D5F}" type="slidenum">
              <a:rPr lang="zh-CN" altLang="en-US" smtClean="0"/>
              <a:t>6</a:t>
            </a:fld>
            <a:endParaRPr lang="zh-CN" altLang="en-US"/>
          </a:p>
        </p:txBody>
      </p:sp>
    </p:spTree>
    <p:extLst>
      <p:ext uri="{BB962C8B-B14F-4D97-AF65-F5344CB8AC3E}">
        <p14:creationId xmlns:p14="http://schemas.microsoft.com/office/powerpoint/2010/main" val="3826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Provisional Status:</a:t>
            </a:r>
          </a:p>
          <a:p>
            <a:r>
              <a:rPr lang="en-US" sz="1200" b="0" i="0" kern="1200" dirty="0" smtClean="0">
                <a:solidFill>
                  <a:schemeClr val="tx1"/>
                </a:solidFill>
                <a:effectLst/>
                <a:latin typeface="+mn-lt"/>
                <a:ea typeface="+mn-ea"/>
                <a:cs typeface="+mn-cs"/>
              </a:rPr>
              <a:t>Incremental improvements are still occurring. Obvious artifacts or blunders observed in beta product have been identified and either minimized or documented.</a:t>
            </a:r>
          </a:p>
          <a:p>
            <a:r>
              <a:rPr lang="en-US" sz="1200" b="0" i="0" kern="1200" dirty="0" smtClean="0">
                <a:solidFill>
                  <a:schemeClr val="tx1"/>
                </a:solidFill>
                <a:effectLst/>
                <a:latin typeface="+mn-lt"/>
                <a:ea typeface="+mn-ea"/>
                <a:cs typeface="+mn-cs"/>
              </a:rPr>
              <a:t>General research community is encouraged to participate in the QA and validation, but need to be aware that product validation and QA are ongoing.</a:t>
            </a:r>
          </a:p>
          <a:p>
            <a:r>
              <a:rPr lang="en-US" sz="1200" b="0" i="0" kern="1200" dirty="0" smtClean="0">
                <a:solidFill>
                  <a:schemeClr val="tx1"/>
                </a:solidFill>
                <a:effectLst/>
                <a:latin typeface="+mn-lt"/>
                <a:ea typeface="+mn-ea"/>
                <a:cs typeface="+mn-cs"/>
              </a:rPr>
              <a:t>Parameter may be used in publications as long as provisional quality is indicated by the authors. Users are urged to contact science team representatives prior to use of the data in publications, and to recommend members of the instrument teams as reviewers.</a:t>
            </a:r>
          </a:p>
          <a:p>
            <a:r>
              <a:rPr lang="en-US" sz="1200" b="0" i="0" kern="1200" dirty="0" smtClean="0">
                <a:solidFill>
                  <a:schemeClr val="tx1"/>
                </a:solidFill>
                <a:effectLst/>
                <a:latin typeface="+mn-lt"/>
                <a:ea typeface="+mn-ea"/>
                <a:cs typeface="+mn-cs"/>
              </a:rPr>
              <a:t>The Data Quality Summary states estimated uncertainties.</a:t>
            </a:r>
          </a:p>
          <a:p>
            <a:r>
              <a:rPr lang="en-US" sz="1200" b="0" i="0" kern="1200" dirty="0" smtClean="0">
                <a:solidFill>
                  <a:schemeClr val="tx1"/>
                </a:solidFill>
                <a:effectLst/>
                <a:latin typeface="+mn-lt"/>
                <a:ea typeface="+mn-ea"/>
                <a:cs typeface="+mn-cs"/>
              </a:rPr>
              <a:t>May be replaced in the archive when an upgraded product becomes available, but should be reproducible upon demand.</a:t>
            </a:r>
          </a:p>
          <a:p>
            <a:endParaRPr lang="en-US" dirty="0"/>
          </a:p>
        </p:txBody>
      </p:sp>
      <p:sp>
        <p:nvSpPr>
          <p:cNvPr id="4" name="Slide Number Placeholder 3"/>
          <p:cNvSpPr>
            <a:spLocks noGrp="1"/>
          </p:cNvSpPr>
          <p:nvPr>
            <p:ph type="sldNum" sz="quarter" idx="10"/>
          </p:nvPr>
        </p:nvSpPr>
        <p:spPr/>
        <p:txBody>
          <a:bodyPr/>
          <a:lstStyle/>
          <a:p>
            <a:fld id="{BC4CBE22-51A5-4348-9661-0A64AB9C5D5F}" type="slidenum">
              <a:rPr lang="zh-CN" altLang="en-US" smtClean="0"/>
              <a:t>11</a:t>
            </a:fld>
            <a:endParaRPr lang="zh-CN" altLang="en-US"/>
          </a:p>
        </p:txBody>
      </p:sp>
    </p:spTree>
    <p:extLst>
      <p:ext uri="{BB962C8B-B14F-4D97-AF65-F5344CB8AC3E}">
        <p14:creationId xmlns:p14="http://schemas.microsoft.com/office/powerpoint/2010/main" val="222280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397001"/>
            <a:ext cx="8216900" cy="1778000"/>
          </a:xfrm>
          <a:noFill/>
        </p:spPr>
        <p:txBody>
          <a:bodyPr vert="horz" lIns="91440" tIns="45720" rIns="91440" bIns="45720" rtlCol="0" anchor="ctr">
            <a:noAutofit/>
          </a:bodyPr>
          <a:lstStyle>
            <a:lvl1pPr>
              <a:defRPr lang="en-US" sz="4400" spc="-60" dirty="0">
                <a:solidFill>
                  <a:schemeClr val="tx1"/>
                </a:solidFill>
                <a:latin typeface="Gungsuh" panose="02030600000101010101" pitchFamily="18" charset="-127"/>
                <a:ea typeface="Gungsuh" panose="02030600000101010101" pitchFamily="18" charset="-127"/>
              </a:defRPr>
            </a:lvl1pPr>
          </a:lstStyle>
          <a:p>
            <a:pPr lvl="0" algn="ctr" defTabSz="685800">
              <a:lnSpc>
                <a:spcPct val="100000"/>
              </a:lnSpc>
            </a:pPr>
            <a:r>
              <a:rPr lang="zh-CN" altLang="en-US" smtClean="0"/>
              <a:t>单击此处编辑母版标题样式</a:t>
            </a:r>
            <a:endParaRPr lang="en-US" dirty="0"/>
          </a:p>
        </p:txBody>
      </p:sp>
      <p:sp>
        <p:nvSpPr>
          <p:cNvPr id="3" name="Subtitle 2"/>
          <p:cNvSpPr>
            <a:spLocks noGrp="1"/>
          </p:cNvSpPr>
          <p:nvPr>
            <p:ph type="subTitle" idx="1"/>
          </p:nvPr>
        </p:nvSpPr>
        <p:spPr>
          <a:xfrm>
            <a:off x="1136650" y="4800600"/>
            <a:ext cx="6858000" cy="914400"/>
          </a:xfrm>
        </p:spPr>
        <p:txBody>
          <a:bodyPr vert="horz" lIns="91440" tIns="45720" rIns="91440" bIns="45720" rtlCol="0">
            <a:normAutofit/>
          </a:bodyPr>
          <a:lstStyle>
            <a:lvl1pPr>
              <a:defRPr lang="en-US" sz="2800" cap="all" spc="90" baseline="0" dirty="0">
                <a:latin typeface="Cambria Math" panose="02040503050406030204" pitchFamily="18" charset="0"/>
                <a:ea typeface="Cambria Math" panose="02040503050406030204" pitchFamily="18" charset="0"/>
              </a:defRPr>
            </a:lvl1pPr>
          </a:lstStyle>
          <a:p>
            <a:pPr lvl="0" algn="ctr" defTabSz="685800">
              <a:spcAft>
                <a:spcPts val="450"/>
              </a:spcAft>
            </a:pPr>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B5BB78D-32A8-40D2-B296-EAF0BEFA04BA}" type="datetime1">
              <a:rPr lang="zh-CN" altLang="en-US" smtClean="0"/>
              <a:t>2017/10/3</a:t>
            </a:fld>
            <a:endParaRPr lang="zh-CN" altLang="en-US"/>
          </a:p>
        </p:txBody>
      </p:sp>
      <p:sp>
        <p:nvSpPr>
          <p:cNvPr id="5" name="Footer Placeholder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4141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66AC8F6-4271-4F8C-9427-522800FC04DC}" type="datetime1">
              <a:rPr lang="zh-CN" altLang="en-US" smtClean="0"/>
              <a:t>2017/10/3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31821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97939A-93D9-4A87-BD59-DC89BBE2B379}" type="datetime1">
              <a:rPr lang="zh-CN" altLang="en-US" smtClean="0"/>
              <a:t>2017/10/3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228161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00039" y="889000"/>
            <a:ext cx="8543924" cy="5372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894720B-1C3C-4D4B-96F3-43CF3BE4A5D2}" type="datetime1">
              <a:rPr lang="zh-CN" altLang="en-US" smtClean="0"/>
              <a:t>2017/10/3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2433713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4"/>
            <a:ext cx="7772400" cy="4321175"/>
          </a:xfrm>
        </p:spPr>
        <p:txBody>
          <a:bodyPr anchor="ctr">
            <a:noAutofit/>
          </a:bodyPr>
          <a:lstStyle>
            <a:lvl1pPr algn="l">
              <a:lnSpc>
                <a:spcPct val="100000"/>
              </a:lnSpc>
              <a:defRPr sz="4950" b="0" cap="all" spc="-45" baseline="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125" b="0" cap="all" spc="68"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3408B2D9-4903-4416-BCFE-F49394F65317}" type="datetime1">
              <a:rPr lang="zh-CN" altLang="en-US" smtClean="0"/>
              <a:t>2017/10/3</a:t>
            </a:fld>
            <a:endParaRPr lang="zh-CN" altLang="en-US"/>
          </a:p>
        </p:txBody>
      </p:sp>
      <p:sp>
        <p:nvSpPr>
          <p:cNvPr id="8" name="Slide Number Placeholder 7"/>
          <p:cNvSpPr>
            <a:spLocks noGrp="1"/>
          </p:cNvSpPr>
          <p:nvPr>
            <p:ph type="sldNum" sz="quarter" idx="11"/>
          </p:nvPr>
        </p:nvSpPr>
        <p:spPr/>
        <p:txBody>
          <a:bodyPr/>
          <a:lstStyle/>
          <a:p>
            <a:fld id="{CCDA22D3-0C0B-47F3-9F72-A9D1E5D76320}" type="slidenum">
              <a:rPr lang="zh-CN" altLang="en-US" smtClean="0"/>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extLst>
      <p:ext uri="{BB962C8B-B14F-4D97-AF65-F5344CB8AC3E}">
        <p14:creationId xmlns:p14="http://schemas.microsoft.com/office/powerpoint/2010/main" val="355396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10A9700-77A1-437E-92F1-BF5B437C3393}" type="datetime1">
              <a:rPr lang="zh-CN" altLang="en-US" smtClean="0"/>
              <a:t>2017/10/3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132571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013" b="0" cap="all" spc="56" baseline="0">
                <a:solidFill>
                  <a:schemeClr val="tx1"/>
                </a:solidFill>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4" name="Content Placeholder 3"/>
          <p:cNvSpPr>
            <a:spLocks noGrp="1"/>
          </p:cNvSpPr>
          <p:nvPr>
            <p:ph sz="half" idx="2"/>
          </p:nvPr>
        </p:nvSpPr>
        <p:spPr>
          <a:xfrm>
            <a:off x="1627632" y="2259366"/>
            <a:ext cx="3291840" cy="384048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013" b="0" kern="1200" cap="all" spc="56" baseline="0" dirty="0" smtClean="0">
                <a:solidFill>
                  <a:schemeClr val="tx1"/>
                </a:solidFill>
                <a:latin typeface="+mj-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marL="0" lvl="0" indent="0" algn="l" defTabSz="514350" rtl="0" eaLnBrk="1" latinLnBrk="0" hangingPunct="1">
              <a:spcBef>
                <a:spcPct val="20000"/>
              </a:spcBef>
              <a:buFont typeface="Arial" pitchFamily="34" charset="0"/>
              <a:buNone/>
            </a:pPr>
            <a:r>
              <a:rPr lang="zh-CN" altLang="en-US" smtClean="0"/>
              <a:t>单击此处编辑母版文本样式</a:t>
            </a:r>
          </a:p>
        </p:txBody>
      </p:sp>
      <p:sp>
        <p:nvSpPr>
          <p:cNvPr id="6" name="Content Placeholder 5"/>
          <p:cNvSpPr>
            <a:spLocks noGrp="1"/>
          </p:cNvSpPr>
          <p:nvPr>
            <p:ph sz="quarter" idx="4"/>
          </p:nvPr>
        </p:nvSpPr>
        <p:spPr>
          <a:xfrm>
            <a:off x="5093208" y="2259366"/>
            <a:ext cx="3291840" cy="384048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AB2C5B0-DB0C-4FB3-B6C5-CEE62381FADD}" type="datetime1">
              <a:rPr lang="zh-CN" altLang="en-US" smtClean="0"/>
              <a:t>2017/10/3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309219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2DB96C07-6644-498C-8171-83E79FCB9BFE}" type="datetime1">
              <a:rPr lang="zh-CN" altLang="en-US" smtClean="0"/>
              <a:t>2017/10/3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83623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CBA50-E762-4C88-AAE4-D8E3D7F04FC4}" type="datetime1">
              <a:rPr lang="zh-CN" altLang="en-US" smtClean="0"/>
              <a:t>2017/10/3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CDA22D3-0C0B-47F3-9F72-A9D1E5D76320}" type="slidenum">
              <a:rPr lang="zh-CN" altLang="en-US" smtClean="0"/>
              <a:t>‹#›</a:t>
            </a:fld>
            <a:endParaRPr lang="zh-CN" altLang="en-US"/>
          </a:p>
        </p:txBody>
      </p:sp>
    </p:spTree>
    <p:extLst>
      <p:ext uri="{BB962C8B-B14F-4D97-AF65-F5344CB8AC3E}">
        <p14:creationId xmlns:p14="http://schemas.microsoft.com/office/powerpoint/2010/main" val="123569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2" y="1600200"/>
            <a:ext cx="3008313" cy="4480560"/>
          </a:xfrm>
        </p:spPr>
        <p:txBody>
          <a:bodyPr>
            <a:normAutofit/>
          </a:bodyPr>
          <a:lstStyle>
            <a:lvl1pPr marL="0" indent="0">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7165873-4B8F-41F7-A93C-6370754F25C2}" type="datetime1">
              <a:rPr lang="zh-CN" altLang="en-US" smtClean="0"/>
              <a:t>2017/10/3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CDA22D3-0C0B-47F3-9F72-A9D1E5D76320}"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05020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smtClean="0"/>
              <a:t>单击图标添加图片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5E6A0DC-3ABA-4899-9C9C-3B0E779585F5}" type="datetime1">
              <a:rPr lang="zh-CN" altLang="en-US" smtClean="0"/>
              <a:t>2017/10/3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CDA22D3-0C0B-47F3-9F72-A9D1E5D76320}" type="slidenum">
              <a:rPr lang="zh-CN" altLang="en-US" smtClean="0"/>
              <a:t>‹#›</a:t>
            </a:fld>
            <a:endParaRPr lang="zh-CN" altLang="en-US"/>
          </a:p>
        </p:txBody>
      </p:sp>
      <p:sp>
        <p:nvSpPr>
          <p:cNvPr id="8" name="Title 7"/>
          <p:cNvSpPr>
            <a:spLocks noGrp="1"/>
          </p:cNvSpPr>
          <p:nvPr>
            <p:ph type="title"/>
          </p:nvPr>
        </p:nvSpPr>
        <p:spPr>
          <a:xfrm>
            <a:off x="457200" y="4953000"/>
            <a:ext cx="8153400" cy="762000"/>
          </a:xfrm>
        </p:spPr>
        <p:txBody>
          <a:bodyPr anchor="t">
            <a:normAutofit/>
          </a:bodyPr>
          <a:lstStyle>
            <a:lvl1pPr>
              <a:defRPr sz="1800"/>
            </a:lvl1pPr>
          </a:lstStyle>
          <a:p>
            <a:r>
              <a:rPr lang="zh-CN" altLang="en-US" smtClean="0"/>
              <a:t>单击此处编辑母版标题样式</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27511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73100"/>
          </a:xfrm>
          <a:prstGeom prst="rect">
            <a:avLst/>
          </a:prstGeom>
          <a:solidFill>
            <a:srgbClr val="00B050"/>
          </a:solidFill>
        </p:spPr>
        <p:txBody>
          <a:bodyPr vert="horz" lIns="91440" tIns="45720" rIns="91440" bIns="45720" rtlCol="0" anchor="b">
            <a:normAutofit/>
          </a:bodyPr>
          <a:lstStyle/>
          <a:p>
            <a:pPr lvl="0" defTabSz="685800"/>
            <a:r>
              <a:rPr lang="zh-CN" altLang="en-US" dirty="0" smtClean="0"/>
              <a:t>单击此处编辑母版标题样式</a:t>
            </a:r>
            <a:endParaRPr lang="en-US" dirty="0"/>
          </a:p>
        </p:txBody>
      </p:sp>
      <p:sp>
        <p:nvSpPr>
          <p:cNvPr id="3" name="Text Placeholder 2"/>
          <p:cNvSpPr>
            <a:spLocks noGrp="1"/>
          </p:cNvSpPr>
          <p:nvPr>
            <p:ph type="body" idx="1"/>
          </p:nvPr>
        </p:nvSpPr>
        <p:spPr>
          <a:xfrm>
            <a:off x="457201" y="707276"/>
            <a:ext cx="8543924" cy="5566524"/>
          </a:xfrm>
          <a:prstGeom prst="rect">
            <a:avLst/>
          </a:prstGeom>
        </p:spPr>
        <p:txBody>
          <a:bodyPr vert="horz" lIns="91440" tIns="45720" rIns="91440" bIns="45720" rtlCol="0">
            <a:normAutofit/>
          </a:bodyPr>
          <a:lstStyle/>
          <a:p>
            <a:pPr lvl="0" defTabSz="685800">
              <a:lnSpc>
                <a:spcPct val="150000"/>
              </a:lnSpc>
              <a:spcAft>
                <a:spcPts val="450"/>
              </a:spcAft>
            </a:pPr>
            <a:r>
              <a:rPr lang="zh-CN" altLang="en-US" smtClean="0"/>
              <a:t>单击此处编辑母版文本样式</a:t>
            </a:r>
          </a:p>
          <a:p>
            <a:pPr marL="342900" lvl="1" indent="-137160" defTabSz="685800"/>
            <a:r>
              <a:rPr lang="zh-CN" altLang="en-US" smtClean="0"/>
              <a:t>第二级</a:t>
            </a:r>
          </a:p>
          <a:p>
            <a:pPr marL="857250" lvl="2" indent="-171450" defTabSz="685800"/>
            <a:r>
              <a:rPr lang="zh-CN" altLang="en-US" smtClean="0"/>
              <a:t>第三级</a:t>
            </a:r>
          </a:p>
          <a:p>
            <a:pPr marL="1200150" lvl="3" indent="-171450" defTabSz="685800"/>
            <a:r>
              <a:rPr lang="zh-CN" altLang="en-US" smtClean="0"/>
              <a:t>第四级</a:t>
            </a:r>
          </a:p>
          <a:p>
            <a:pPr marL="1543050" lvl="4" indent="-171450" defTabSz="685800"/>
            <a:r>
              <a:rPr lang="zh-CN" altLang="en-US" smtClean="0"/>
              <a:t>第五级</a:t>
            </a:r>
            <a:endParaRPr lang="en-US" dirty="0"/>
          </a:p>
        </p:txBody>
      </p:sp>
      <p:sp>
        <p:nvSpPr>
          <p:cNvPr id="4" name="Date Placeholder 3"/>
          <p:cNvSpPr>
            <a:spLocks noGrp="1"/>
          </p:cNvSpPr>
          <p:nvPr>
            <p:ph type="dt" sz="half" idx="2"/>
          </p:nvPr>
        </p:nvSpPr>
        <p:spPr>
          <a:xfrm>
            <a:off x="457200" y="6411595"/>
            <a:ext cx="3429000" cy="365124"/>
          </a:xfrm>
          <a:prstGeom prst="rect">
            <a:avLst/>
          </a:prstGeom>
        </p:spPr>
        <p:txBody>
          <a:bodyPr vert="horz" lIns="91440" tIns="45720" rIns="91440" bIns="0" rtlCol="0" anchor="b"/>
          <a:lstStyle>
            <a:lvl1pPr algn="l">
              <a:defRPr sz="563">
                <a:solidFill>
                  <a:schemeClr val="tx1"/>
                </a:solidFill>
              </a:defRPr>
            </a:lvl1pPr>
          </a:lstStyle>
          <a:p>
            <a:fld id="{53F57E78-8180-446B-94CB-233D16650D80}" type="datetime1">
              <a:rPr lang="zh-CN" altLang="en-US" smtClean="0"/>
              <a:t>2017/10/3</a:t>
            </a:fld>
            <a:endParaRPr lang="zh-CN" altLang="en-US"/>
          </a:p>
        </p:txBody>
      </p:sp>
      <p:sp>
        <p:nvSpPr>
          <p:cNvPr id="5" name="Footer Placeholder 4"/>
          <p:cNvSpPr>
            <a:spLocks noGrp="1"/>
          </p:cNvSpPr>
          <p:nvPr>
            <p:ph type="ftr" sz="quarter" idx="3"/>
          </p:nvPr>
        </p:nvSpPr>
        <p:spPr>
          <a:xfrm>
            <a:off x="4071301" y="6411599"/>
            <a:ext cx="3429000" cy="365125"/>
          </a:xfrm>
          <a:prstGeom prst="rect">
            <a:avLst/>
          </a:prstGeom>
        </p:spPr>
        <p:txBody>
          <a:bodyPr vert="horz" lIns="91440" tIns="45720" rIns="91440" bIns="45720" rtlCol="0" anchor="t"/>
          <a:lstStyle>
            <a:lvl1pPr algn="l">
              <a:defRPr sz="563">
                <a:solidFill>
                  <a:schemeClr val="tx1"/>
                </a:solidFill>
              </a:defRPr>
            </a:lvl1pPr>
          </a:lstStyle>
          <a:p>
            <a:endParaRPr lang="zh-CN" altLang="en-US"/>
          </a:p>
        </p:txBody>
      </p:sp>
      <p:sp>
        <p:nvSpPr>
          <p:cNvPr id="6" name="Slide Number Placeholder 5"/>
          <p:cNvSpPr>
            <a:spLocks noGrp="1"/>
          </p:cNvSpPr>
          <p:nvPr>
            <p:ph type="sldNum" sz="quarter" idx="4"/>
          </p:nvPr>
        </p:nvSpPr>
        <p:spPr>
          <a:xfrm>
            <a:off x="7685405" y="6411599"/>
            <a:ext cx="1315721" cy="365125"/>
          </a:xfrm>
          <a:prstGeom prst="rect">
            <a:avLst/>
          </a:prstGeom>
        </p:spPr>
        <p:txBody>
          <a:bodyPr vert="horz" lIns="91440" tIns="45720" rIns="91440" bIns="45720" rtlCol="0" anchor="ctr"/>
          <a:lstStyle>
            <a:lvl1pPr algn="r">
              <a:defRPr sz="1800" b="1">
                <a:solidFill>
                  <a:schemeClr val="tx1"/>
                </a:solidFill>
              </a:defRPr>
            </a:lvl1pPr>
          </a:lstStyle>
          <a:p>
            <a:fld id="{CCDA22D3-0C0B-47F3-9F72-A9D1E5D76320}" type="slidenum">
              <a:rPr lang="zh-CN" altLang="en-US" smtClean="0"/>
              <a:pPr/>
              <a:t>‹#›</a:t>
            </a:fld>
            <a:endParaRPr lang="zh-CN" altLang="en-US"/>
          </a:p>
        </p:txBody>
      </p:sp>
    </p:spTree>
    <p:extLst>
      <p:ext uri="{BB962C8B-B14F-4D97-AF65-F5344CB8AC3E}">
        <p14:creationId xmlns:p14="http://schemas.microsoft.com/office/powerpoint/2010/main" val="2278435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514350" rtl="0" eaLnBrk="1" latinLnBrk="0" hangingPunct="1">
        <a:spcBef>
          <a:spcPct val="0"/>
        </a:spcBef>
        <a:buNone/>
        <a:defRPr lang="en-US" altLang="en-US" sz="3200" b="1" kern="1200" cap="all" spc="-45" baseline="0" dirty="0">
          <a:solidFill>
            <a:schemeClr val="bg1"/>
          </a:solidFill>
          <a:latin typeface="Gungsuh" panose="02030600000101010101" pitchFamily="18" charset="-127"/>
          <a:ea typeface="Gungsuh" panose="02030600000101010101" pitchFamily="18" charset="-127"/>
          <a:cs typeface="Times New Roman" panose="02020603050405020304" pitchFamily="18" charset="0"/>
        </a:defRPr>
      </a:lvl1pPr>
    </p:titleStyle>
    <p:bodyStyle>
      <a:lvl1pPr marL="0" indent="0" algn="l" defTabSz="514350" rtl="0" eaLnBrk="1" latinLnBrk="0" hangingPunct="1">
        <a:spcBef>
          <a:spcPct val="20000"/>
        </a:spcBef>
        <a:spcAft>
          <a:spcPts val="338"/>
        </a:spcAft>
        <a:buFont typeface="Arial" pitchFamily="34" charset="0"/>
        <a:buNone/>
        <a:defRPr lang="zh-CN" altLang="en-US" sz="2100" b="1" kern="1200" smtClean="0">
          <a:solidFill>
            <a:schemeClr val="tx1"/>
          </a:solidFill>
          <a:latin typeface="+mn-lt"/>
          <a:ea typeface="+mn-ea"/>
          <a:cs typeface="+mn-cs"/>
        </a:defRPr>
      </a:lvl1pPr>
      <a:lvl2pPr marL="257175" indent="-102870" algn="l" defTabSz="514350" rtl="0" eaLnBrk="1" latinLnBrk="0" hangingPunct="1">
        <a:spcBef>
          <a:spcPct val="20000"/>
        </a:spcBef>
        <a:buClr>
          <a:schemeClr val="tx2"/>
        </a:buClr>
        <a:buFont typeface="Arial" pitchFamily="34" charset="0"/>
        <a:buChar char="•"/>
        <a:defRPr lang="zh-CN" altLang="en-US" sz="1500" kern="1200" smtClean="0">
          <a:solidFill>
            <a:schemeClr val="tx1"/>
          </a:solidFill>
          <a:latin typeface="+mn-lt"/>
          <a:ea typeface="+mn-ea"/>
          <a:cs typeface="+mn-cs"/>
        </a:defRPr>
      </a:lvl2pPr>
      <a:lvl3pPr marL="642938" indent="-128588" algn="l" defTabSz="514350" rtl="0" eaLnBrk="1" latinLnBrk="0" hangingPunct="1">
        <a:spcBef>
          <a:spcPct val="20000"/>
        </a:spcBef>
        <a:buClr>
          <a:schemeClr val="tx2"/>
        </a:buClr>
        <a:buFont typeface="Arial" pitchFamily="34" charset="0"/>
        <a:buChar char="•"/>
        <a:defRPr lang="zh-CN" altLang="en-US" sz="1350" kern="1200" smtClean="0">
          <a:solidFill>
            <a:schemeClr val="tx1"/>
          </a:solidFill>
          <a:latin typeface="+mn-lt"/>
          <a:ea typeface="+mn-ea"/>
          <a:cs typeface="+mn-cs"/>
        </a:defRPr>
      </a:lvl3pPr>
      <a:lvl4pPr marL="900113" indent="-128588" algn="l" defTabSz="514350" rtl="0" eaLnBrk="1" latinLnBrk="0" hangingPunct="1">
        <a:spcBef>
          <a:spcPct val="20000"/>
        </a:spcBef>
        <a:buClr>
          <a:schemeClr val="tx2"/>
        </a:buClr>
        <a:buFont typeface="Arial" pitchFamily="34" charset="0"/>
        <a:buChar char="•"/>
        <a:defRPr lang="zh-CN" altLang="en-US" sz="1350" kern="1200" smtClean="0">
          <a:solidFill>
            <a:schemeClr val="tx1"/>
          </a:solidFill>
          <a:latin typeface="+mn-lt"/>
          <a:ea typeface="+mn-ea"/>
          <a:cs typeface="+mn-cs"/>
        </a:defRPr>
      </a:lvl4pPr>
      <a:lvl5pPr marL="1157288" indent="-128588" algn="l" defTabSz="514350" rtl="0" eaLnBrk="1" latinLnBrk="0" hangingPunct="1">
        <a:spcBef>
          <a:spcPct val="20000"/>
        </a:spcBef>
        <a:buClr>
          <a:schemeClr val="tx2"/>
        </a:buClr>
        <a:buFont typeface="Arial" pitchFamily="34" charset="0"/>
        <a:buChar char="•"/>
        <a:defRPr lang="en-US" altLang="en-US" sz="1350" kern="1200" baseline="0" dirty="0">
          <a:solidFill>
            <a:schemeClr val="tx1"/>
          </a:solidFill>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tiff"/><Relationship Id="rId7" Type="http://schemas.openxmlformats.org/officeDocument/2006/relationships/image" Target="../media/image11.png"/><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95400"/>
            <a:ext cx="9067800" cy="1371600"/>
          </a:xfrm>
        </p:spPr>
        <p:txBody>
          <a:bodyPr>
            <a:noAutofit/>
          </a:bodyPr>
          <a:lstStyle/>
          <a:p>
            <a:r>
              <a:rPr lang="en-US" sz="2800" b="1" cap="all" dirty="0">
                <a:latin typeface="+mn-lt"/>
              </a:rPr>
              <a:t>EARTH SYSTEM DATA RECORDS OF GLOBAL VEGETATION INDEX, FRACTION OF ABSORBED PAR, LEAF AREA AND ITS SUNLIT FRACTION FROM DSCOVR </a:t>
            </a:r>
            <a:r>
              <a:rPr lang="en-US" sz="2800" b="1" cap="all" dirty="0" smtClean="0">
                <a:latin typeface="+mn-lt"/>
              </a:rPr>
              <a:t>EPIC DATA</a:t>
            </a:r>
            <a:endParaRPr lang="en-US" sz="2800" b="1" cap="all" dirty="0" smtClean="0">
              <a:latin typeface="+mn-lt"/>
            </a:endParaRPr>
          </a:p>
        </p:txBody>
      </p:sp>
      <p:sp>
        <p:nvSpPr>
          <p:cNvPr id="6" name="Rectangle 3"/>
          <p:cNvSpPr txBox="1">
            <a:spLocks noChangeArrowheads="1"/>
          </p:cNvSpPr>
          <p:nvPr/>
        </p:nvSpPr>
        <p:spPr bwMode="auto">
          <a:xfrm>
            <a:off x="203200" y="4043363"/>
            <a:ext cx="8755063" cy="1219200"/>
          </a:xfrm>
          <a:prstGeom prst="rect">
            <a:avLst/>
          </a:prstGeom>
          <a:noFill/>
          <a:ln w="9525">
            <a:noFill/>
            <a:miter lim="800000"/>
            <a:headEnd/>
            <a:tailEnd/>
          </a:ln>
        </p:spPr>
        <p:txBody>
          <a:bodyPr/>
          <a:lstStyle/>
          <a:p>
            <a:pPr algn="ctr"/>
            <a:r>
              <a:rPr lang="en-US" altLang="zh-CN" sz="2000" b="1" kern="0" baseline="30000" dirty="0" smtClean="0">
                <a:latin typeface="Comic Sans MS" pitchFamily="-107" charset="0"/>
              </a:rPr>
              <a:t>1</a:t>
            </a:r>
            <a:r>
              <a:rPr lang="en-US" altLang="zh-CN" sz="2000" b="1" kern="0" dirty="0" smtClean="0">
                <a:latin typeface="Comic Sans MS" pitchFamily="-107" charset="0"/>
              </a:rPr>
              <a:t>Boston University, </a:t>
            </a:r>
            <a:r>
              <a:rPr lang="en-US" altLang="zh-CN" sz="2000" b="1" kern="0" baseline="30000" dirty="0" smtClean="0">
                <a:latin typeface="Comic Sans MS" pitchFamily="-107" charset="0"/>
              </a:rPr>
              <a:t>2</a:t>
            </a:r>
            <a:r>
              <a:rPr lang="en-US" altLang="zh-CN" sz="2000" b="1" kern="0" dirty="0" smtClean="0">
                <a:latin typeface="Comic Sans MS" pitchFamily="-107" charset="0"/>
              </a:rPr>
              <a:t>Beijing Normal University, </a:t>
            </a:r>
            <a:r>
              <a:rPr lang="en-US" altLang="zh-CN" sz="2000" b="1" kern="0" baseline="30000" dirty="0" smtClean="0">
                <a:latin typeface="Comic Sans MS" pitchFamily="-107" charset="0"/>
              </a:rPr>
              <a:t>3</a:t>
            </a:r>
            <a:r>
              <a:rPr lang="en-US" altLang="zh-CN" sz="2000" b="1" kern="0" dirty="0" smtClean="0">
                <a:latin typeface="Comic Sans MS" pitchFamily="-107" charset="0"/>
              </a:rPr>
              <a:t>University of Helsinki</a:t>
            </a:r>
            <a:r>
              <a:rPr lang="en-US" altLang="zh-CN" sz="2000" b="1" kern="0" dirty="0">
                <a:latin typeface="Comic Sans MS" pitchFamily="-107" charset="0"/>
              </a:rPr>
              <a:t>,</a:t>
            </a:r>
            <a:r>
              <a:rPr lang="en-US" sz="2000" b="1" kern="0" dirty="0">
                <a:latin typeface="Comic Sans MS" pitchFamily="-107" charset="0"/>
              </a:rPr>
              <a:t> </a:t>
            </a:r>
            <a:r>
              <a:rPr lang="en-US" sz="2000" b="1" kern="0" baseline="30000" dirty="0" smtClean="0">
                <a:latin typeface="Comic Sans MS" pitchFamily="-107" charset="0"/>
              </a:rPr>
              <a:t>4</a:t>
            </a:r>
            <a:r>
              <a:rPr lang="en-US" sz="2000" b="1" kern="0" dirty="0" smtClean="0">
                <a:latin typeface="Comic Sans MS" pitchFamily="-107" charset="0"/>
              </a:rPr>
              <a:t>Aalto University (Finland), </a:t>
            </a:r>
            <a:r>
              <a:rPr lang="en-US" sz="2000" b="1" kern="0" baseline="30000" dirty="0" smtClean="0">
                <a:latin typeface="Comic Sans MS" pitchFamily="-107" charset="0"/>
              </a:rPr>
              <a:t>5</a:t>
            </a:r>
            <a:r>
              <a:rPr lang="en-US" sz="2000" b="1" kern="0" dirty="0" smtClean="0">
                <a:latin typeface="Comic Sans MS" pitchFamily="-107" charset="0"/>
              </a:rPr>
              <a:t>NASA GSFC</a:t>
            </a:r>
          </a:p>
          <a:p>
            <a:pPr algn="ctr"/>
            <a:endParaRPr lang="en-US" altLang="zh-CN" sz="2000" b="1" kern="0" dirty="0">
              <a:latin typeface="Comic Sans MS" pitchFamily="-107" charset="0"/>
            </a:endParaRPr>
          </a:p>
          <a:p>
            <a:pPr algn="ctr"/>
            <a:r>
              <a:rPr lang="en-US" sz="2000" b="1" kern="0" dirty="0" err="1" smtClean="0">
                <a:latin typeface="Comic Sans MS" pitchFamily="-107" charset="0"/>
                <a:ea typeface="+mn-ea"/>
              </a:rPr>
              <a:t>jknjazi@bu.edu</a:t>
            </a:r>
            <a:endParaRPr lang="en-US" sz="2000" b="1" kern="0" dirty="0">
              <a:latin typeface="Comic Sans MS" pitchFamily="-107" charset="0"/>
              <a:ea typeface="+mn-ea"/>
            </a:endParaRPr>
          </a:p>
        </p:txBody>
      </p:sp>
      <p:sp>
        <p:nvSpPr>
          <p:cNvPr id="7" name="Rectangle 3"/>
          <p:cNvSpPr txBox="1">
            <a:spLocks noChangeArrowheads="1"/>
          </p:cNvSpPr>
          <p:nvPr/>
        </p:nvSpPr>
        <p:spPr bwMode="auto">
          <a:xfrm>
            <a:off x="0" y="5943600"/>
            <a:ext cx="9144000" cy="914400"/>
          </a:xfrm>
          <a:prstGeom prst="rect">
            <a:avLst/>
          </a:prstGeom>
          <a:noFill/>
          <a:ln w="9525">
            <a:noFill/>
            <a:miter lim="800000"/>
            <a:headEnd/>
            <a:tailEnd/>
          </a:ln>
        </p:spPr>
        <p:txBody>
          <a:bodyPr/>
          <a:lstStyle/>
          <a:p>
            <a:pPr marL="1168400" lvl="1" indent="-711200" algn="ctr" eaLnBrk="1" hangingPunct="1">
              <a:spcBef>
                <a:spcPct val="20000"/>
              </a:spcBef>
              <a:defRPr/>
            </a:pPr>
            <a:r>
              <a:rPr lang="en-US" b="1" kern="0" dirty="0" smtClean="0">
                <a:latin typeface="Comic Sans MS" pitchFamily="-107" charset="0"/>
                <a:ea typeface="+mn-ea"/>
              </a:rPr>
              <a:t>DSCOVR Earth Science Algorithms Meeting</a:t>
            </a:r>
          </a:p>
          <a:p>
            <a:pPr marL="1168400" lvl="1" indent="-711200" algn="ctr">
              <a:spcBef>
                <a:spcPct val="20000"/>
              </a:spcBef>
              <a:defRPr/>
            </a:pPr>
            <a:r>
              <a:rPr lang="en-US" b="1" kern="0" dirty="0" smtClean="0">
                <a:latin typeface="Comic Sans MS" pitchFamily="-107" charset="0"/>
              </a:rPr>
              <a:t>GSFC, </a:t>
            </a:r>
            <a:r>
              <a:rPr lang="en-US" b="1" kern="0" dirty="0" smtClean="0">
                <a:latin typeface="Comic Sans MS" pitchFamily="-107" charset="0"/>
              </a:rPr>
              <a:t>03</a:t>
            </a:r>
            <a:r>
              <a:rPr lang="en-US" b="1" kern="0" dirty="0" smtClean="0">
                <a:latin typeface="Comic Sans MS" pitchFamily="-107" charset="0"/>
              </a:rPr>
              <a:t>-04 </a:t>
            </a:r>
            <a:r>
              <a:rPr lang="en-US" b="1" kern="0" dirty="0" smtClean="0">
                <a:latin typeface="Comic Sans MS" pitchFamily="-107" charset="0"/>
              </a:rPr>
              <a:t>October,2017</a:t>
            </a:r>
            <a:endParaRPr lang="en-US" b="1" kern="0" dirty="0">
              <a:latin typeface="Comic Sans MS" pitchFamily="-107" charset="0"/>
              <a:ea typeface="+mn-ea"/>
            </a:endParaRPr>
          </a:p>
        </p:txBody>
      </p:sp>
      <p:sp>
        <p:nvSpPr>
          <p:cNvPr id="8" name="Rectangle 3"/>
          <p:cNvSpPr txBox="1">
            <a:spLocks noChangeArrowheads="1"/>
          </p:cNvSpPr>
          <p:nvPr/>
        </p:nvSpPr>
        <p:spPr bwMode="auto">
          <a:xfrm>
            <a:off x="0" y="2958323"/>
            <a:ext cx="8813260" cy="811213"/>
          </a:xfrm>
          <a:prstGeom prst="rect">
            <a:avLst/>
          </a:prstGeom>
          <a:noFill/>
          <a:ln w="9525">
            <a:noFill/>
            <a:miter lim="800000"/>
            <a:headEnd/>
            <a:tailEnd/>
          </a:ln>
        </p:spPr>
        <p:txBody>
          <a:bodyPr/>
          <a:lstStyle/>
          <a:p>
            <a:pPr marL="1168400" lvl="1" indent="-711200" algn="ctr">
              <a:spcBef>
                <a:spcPct val="20000"/>
              </a:spcBef>
              <a:defRPr/>
            </a:pPr>
            <a:r>
              <a:rPr lang="en-US" sz="2400" b="1" kern="0" dirty="0" smtClean="0">
                <a:latin typeface="Comic Sans MS" pitchFamily="-107" charset="0"/>
              </a:rPr>
              <a:t>Yuri Knyazikhin</a:t>
            </a:r>
            <a:r>
              <a:rPr lang="en-US" sz="2400" b="1" kern="0" baseline="30000" dirty="0" smtClean="0">
                <a:latin typeface="Comic Sans MS" pitchFamily="-107" charset="0"/>
              </a:rPr>
              <a:t>1</a:t>
            </a:r>
            <a:r>
              <a:rPr lang="en-US" sz="2400" b="1" kern="0" dirty="0" smtClean="0">
                <a:latin typeface="Comic Sans MS" pitchFamily="-107" charset="0"/>
              </a:rPr>
              <a:t>, Wanjuan Song</a:t>
            </a:r>
            <a:r>
              <a:rPr lang="en-US" sz="2400" b="1" kern="0" baseline="30000" dirty="0" smtClean="0">
                <a:latin typeface="Comic Sans MS" pitchFamily="-107" charset="0"/>
              </a:rPr>
              <a:t>1,2</a:t>
            </a:r>
            <a:r>
              <a:rPr lang="en-US" sz="2400" b="1" kern="0" dirty="0" smtClean="0">
                <a:latin typeface="Comic Sans MS" pitchFamily="-107" charset="0"/>
              </a:rPr>
              <a:t>, Matti M</a:t>
            </a:r>
            <a:r>
              <a:rPr lang="pt-BR" sz="2400" b="1" kern="0" dirty="0">
                <a:latin typeface="Comic Sans MS" pitchFamily="-107" charset="0"/>
              </a:rPr>
              <a:t>õ</a:t>
            </a:r>
            <a:r>
              <a:rPr lang="en-US" sz="2400" b="1" kern="0" dirty="0" smtClean="0">
                <a:latin typeface="Comic Sans MS" pitchFamily="-107" charset="0"/>
              </a:rPr>
              <a:t>ttus</a:t>
            </a:r>
            <a:r>
              <a:rPr lang="en-US" sz="2400" b="1" kern="0" baseline="30000" dirty="0" smtClean="0">
                <a:latin typeface="Comic Sans MS" pitchFamily="-107" charset="0"/>
              </a:rPr>
              <a:t>4</a:t>
            </a:r>
            <a:r>
              <a:rPr lang="en-US" sz="2400" b="1" kern="0" dirty="0" smtClean="0">
                <a:latin typeface="Comic Sans MS" pitchFamily="-107" charset="0"/>
              </a:rPr>
              <a:t>, </a:t>
            </a:r>
            <a:r>
              <a:rPr lang="en-US" sz="2400" b="1" kern="0" dirty="0">
                <a:latin typeface="Comic Sans MS" pitchFamily="-107" charset="0"/>
              </a:rPr>
              <a:t>Miina </a:t>
            </a:r>
            <a:r>
              <a:rPr lang="en-US" sz="2400" b="1" kern="0" dirty="0" smtClean="0">
                <a:latin typeface="Comic Sans MS" pitchFamily="-107" charset="0"/>
              </a:rPr>
              <a:t>Rautiainen</a:t>
            </a:r>
            <a:r>
              <a:rPr lang="en-US" sz="2400" b="1" kern="0" baseline="30000" dirty="0" smtClean="0">
                <a:latin typeface="Comic Sans MS" pitchFamily="-107" charset="0"/>
              </a:rPr>
              <a:t>5</a:t>
            </a:r>
            <a:r>
              <a:rPr lang="en-US" sz="2400" b="1" kern="0" dirty="0">
                <a:latin typeface="Comic Sans MS" pitchFamily="-107" charset="0"/>
              </a:rPr>
              <a:t> </a:t>
            </a:r>
            <a:r>
              <a:rPr lang="en-US" sz="2400" b="1" kern="0" dirty="0" smtClean="0">
                <a:latin typeface="Comic Sans MS" pitchFamily="-107" charset="0"/>
              </a:rPr>
              <a:t>and Pauline Stenberg</a:t>
            </a:r>
            <a:r>
              <a:rPr lang="en-US" sz="2400" b="1" kern="0" baseline="30000" dirty="0" smtClean="0">
                <a:latin typeface="Comic Sans MS" pitchFamily="-107" charset="0"/>
              </a:rPr>
              <a:t>4</a:t>
            </a:r>
            <a:endParaRPr lang="en-US" sz="2400" b="1" kern="0" baseline="30000" dirty="0">
              <a:latin typeface="Comic Sans MS" pitchFamily="-107" charset="0"/>
            </a:endParaRPr>
          </a:p>
        </p:txBody>
      </p:sp>
      <p:pic>
        <p:nvPicPr>
          <p:cNvPr id="2" name="Picture 1"/>
          <p:cNvPicPr>
            <a:picLocks noChangeAspect="1"/>
          </p:cNvPicPr>
          <p:nvPr/>
        </p:nvPicPr>
        <p:blipFill rotWithShape="1">
          <a:blip r:embed="rId3"/>
          <a:srcRect l="5242" t="6337" r="3262" b="3996"/>
          <a:stretch/>
        </p:blipFill>
        <p:spPr>
          <a:xfrm>
            <a:off x="7284544" y="0"/>
            <a:ext cx="1802888" cy="1138591"/>
          </a:xfrm>
          <a:prstGeom prst="rect">
            <a:avLst/>
          </a:prstGeom>
        </p:spPr>
      </p:pic>
      <p:pic>
        <p:nvPicPr>
          <p:cNvPr id="3" name="Picture 2"/>
          <p:cNvPicPr>
            <a:picLocks noChangeAspect="1"/>
          </p:cNvPicPr>
          <p:nvPr/>
        </p:nvPicPr>
        <p:blipFill>
          <a:blip r:embed="rId4"/>
          <a:stretch>
            <a:fillRect/>
          </a:stretch>
        </p:blipFill>
        <p:spPr>
          <a:xfrm>
            <a:off x="152400" y="5831"/>
            <a:ext cx="1066800" cy="1066800"/>
          </a:xfrm>
          <a:prstGeom prst="rect">
            <a:avLst/>
          </a:prstGeom>
        </p:spPr>
      </p:pic>
    </p:spTree>
    <p:extLst>
      <p:ext uri="{BB962C8B-B14F-4D97-AF65-F5344CB8AC3E}">
        <p14:creationId xmlns:p14="http://schemas.microsoft.com/office/powerpoint/2010/main" val="318663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STATUS</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10</a:t>
            </a:fld>
            <a:endParaRPr lang="en-US"/>
          </a:p>
        </p:txBody>
      </p:sp>
      <p:sp>
        <p:nvSpPr>
          <p:cNvPr id="5" name="TextBox 23"/>
          <p:cNvSpPr txBox="1">
            <a:spLocks noChangeArrowheads="1"/>
          </p:cNvSpPr>
          <p:nvPr/>
        </p:nvSpPr>
        <p:spPr bwMode="auto">
          <a:xfrm>
            <a:off x="76336" y="937414"/>
            <a:ext cx="9067664" cy="20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eaLnBrk="1" hangingPunct="1">
              <a:spcAft>
                <a:spcPts val="600"/>
              </a:spcAft>
              <a:buFont typeface="Wingdings" charset="0"/>
              <a:buChar char="Ø"/>
            </a:pPr>
            <a:r>
              <a:rPr lang="en-US" sz="2000" b="1" dirty="0" smtClean="0">
                <a:solidFill>
                  <a:schemeClr val="tx1">
                    <a:lumMod val="75000"/>
                    <a:lumOff val="25000"/>
                  </a:schemeClr>
                </a:solidFill>
                <a:latin typeface="Comic Sans MS" charset="0"/>
                <a:cs typeface="Times" charset="0"/>
              </a:rPr>
              <a:t>VESDR algorithm has been developed and delivered to NCCS</a:t>
            </a:r>
          </a:p>
          <a:p>
            <a:pPr lvl="1" eaLnBrk="1" hangingPunct="1">
              <a:spcAft>
                <a:spcPts val="600"/>
              </a:spcAft>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1.8 sec/image; ~2h to process 1Y data (DELL)</a:t>
            </a:r>
          </a:p>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10 </a:t>
            </a:r>
            <a:r>
              <a:rPr lang="en-US" sz="2000" b="1" dirty="0">
                <a:solidFill>
                  <a:schemeClr val="tx1">
                    <a:lumMod val="75000"/>
                    <a:lumOff val="25000"/>
                  </a:schemeClr>
                </a:solidFill>
                <a:latin typeface="Comic Sans MS" charset="0"/>
                <a:cs typeface="Times" charset="0"/>
              </a:rPr>
              <a:t>km Biome Classification Map from MODIS MCD12Q1 product has been </a:t>
            </a:r>
            <a:r>
              <a:rPr lang="en-US" sz="2000" b="1" dirty="0" smtClean="0">
                <a:solidFill>
                  <a:schemeClr val="tx1">
                    <a:lumMod val="75000"/>
                    <a:lumOff val="25000"/>
                  </a:schemeClr>
                </a:solidFill>
                <a:latin typeface="Comic Sans MS" charset="0"/>
                <a:cs typeface="Times" charset="0"/>
              </a:rPr>
              <a:t>generated</a:t>
            </a:r>
          </a:p>
          <a:p>
            <a:pPr marL="341313" lvl="1" indent="-341313">
              <a:buFont typeface="Wingdings" charset="2"/>
              <a:buChar char="Ø"/>
            </a:pPr>
            <a:r>
              <a:rPr lang="en-US" sz="2000" b="1" dirty="0">
                <a:solidFill>
                  <a:schemeClr val="tx1">
                    <a:lumMod val="75000"/>
                    <a:lumOff val="25000"/>
                  </a:schemeClr>
                </a:solidFill>
                <a:latin typeface="Comic Sans MS" charset="0"/>
                <a:cs typeface="Times" charset="0"/>
              </a:rPr>
              <a:t>b</a:t>
            </a:r>
            <a:r>
              <a:rPr lang="en-US" sz="2000" b="1" dirty="0" smtClean="0">
                <a:solidFill>
                  <a:schemeClr val="tx1">
                    <a:lumMod val="75000"/>
                    <a:lumOff val="25000"/>
                  </a:schemeClr>
                </a:solidFill>
                <a:latin typeface="Comic Sans MS" charset="0"/>
                <a:cs typeface="Times" charset="0"/>
              </a:rPr>
              <a:t>iome distribution within 10 km pixel</a:t>
            </a:r>
            <a:endParaRPr lang="en-US" sz="2000" b="1" dirty="0">
              <a:solidFill>
                <a:schemeClr val="tx1">
                  <a:lumMod val="75000"/>
                  <a:lumOff val="25000"/>
                </a:schemeClr>
              </a:solidFill>
              <a:latin typeface="Comic Sans MS" charset="0"/>
              <a:cs typeface="Times" charset="0"/>
            </a:endParaRPr>
          </a:p>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A </a:t>
            </a:r>
            <a:r>
              <a:rPr lang="en-US" sz="2000" b="1" dirty="0">
                <a:solidFill>
                  <a:schemeClr val="tx1">
                    <a:lumMod val="75000"/>
                    <a:lumOff val="25000"/>
                  </a:schemeClr>
                </a:solidFill>
                <a:latin typeface="Comic Sans MS" charset="0"/>
                <a:cs typeface="Times" charset="0"/>
              </a:rPr>
              <a:t>paper describing Algorithm Theoretical Basis has been </a:t>
            </a:r>
            <a:r>
              <a:rPr lang="en-US" sz="2000" b="1" dirty="0" smtClean="0">
                <a:solidFill>
                  <a:schemeClr val="tx1">
                    <a:lumMod val="75000"/>
                    <a:lumOff val="25000"/>
                  </a:schemeClr>
                </a:solidFill>
                <a:latin typeface="Comic Sans MS" charset="0"/>
                <a:cs typeface="Times" charset="0"/>
              </a:rPr>
              <a:t>published</a:t>
            </a:r>
          </a:p>
        </p:txBody>
      </p:sp>
      <p:sp>
        <p:nvSpPr>
          <p:cNvPr id="6" name="TextBox 23"/>
          <p:cNvSpPr txBox="1">
            <a:spLocks noChangeArrowheads="1"/>
          </p:cNvSpPr>
          <p:nvPr/>
        </p:nvSpPr>
        <p:spPr bwMode="auto">
          <a:xfrm>
            <a:off x="187098" y="3788876"/>
            <a:ext cx="8723277" cy="191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0" indent="0" eaLnBrk="1" hangingPunct="1">
              <a:spcAft>
                <a:spcPts val="600"/>
              </a:spcAft>
            </a:pPr>
            <a:r>
              <a:rPr lang="en-US" sz="2000" b="1" i="1" u="sng" dirty="0" smtClean="0">
                <a:solidFill>
                  <a:srgbClr val="0000FF"/>
                </a:solidFill>
                <a:latin typeface="Comic Sans MS" charset="0"/>
                <a:cs typeface="Times" charset="0"/>
              </a:rPr>
              <a:t>needs to be done</a:t>
            </a: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Obtain MAIAC BRF, input to the VESDR algorithm</a:t>
            </a: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Finalize VESDR algorithm calibration</a:t>
            </a:r>
          </a:p>
          <a:p>
            <a:pPr marL="741362" lvl="1" indent="-342900" eaLnBrk="1" hangingPunct="1">
              <a:spcAft>
                <a:spcPts val="600"/>
              </a:spcAft>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 3 months once MAIAC BRF available</a:t>
            </a:r>
            <a:endParaRPr lang="en-US" b="1" dirty="0" smtClean="0">
              <a:solidFill>
                <a:schemeClr val="tx1">
                  <a:lumMod val="75000"/>
                  <a:lumOff val="25000"/>
                </a:schemeClr>
              </a:solidFill>
              <a:latin typeface="Comic Sans MS" charset="0"/>
              <a:cs typeface="Times" charset="0"/>
            </a:endParaRP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Generation of the </a:t>
            </a:r>
            <a:r>
              <a:rPr lang="en-US" sz="2000" b="1" dirty="0">
                <a:solidFill>
                  <a:schemeClr val="tx1">
                    <a:lumMod val="75000"/>
                    <a:lumOff val="25000"/>
                  </a:schemeClr>
                </a:solidFill>
                <a:latin typeface="Comic Sans MS" charset="0"/>
                <a:cs typeface="Times" charset="0"/>
              </a:rPr>
              <a:t>VESDR </a:t>
            </a:r>
            <a:r>
              <a:rPr lang="en-US" sz="2000" b="1" dirty="0" smtClean="0">
                <a:solidFill>
                  <a:schemeClr val="tx1">
                    <a:lumMod val="75000"/>
                    <a:lumOff val="25000"/>
                  </a:schemeClr>
                </a:solidFill>
                <a:latin typeface="Comic Sans MS" charset="0"/>
                <a:cs typeface="Times" charset="0"/>
              </a:rPr>
              <a:t>product</a:t>
            </a:r>
            <a:endParaRPr lang="en-US" sz="2000" b="1" dirty="0">
              <a:solidFill>
                <a:schemeClr val="tx1">
                  <a:lumMod val="75000"/>
                  <a:lumOff val="25000"/>
                </a:schemeClr>
              </a:solidFill>
              <a:latin typeface="Comic Sans MS" charset="0"/>
              <a:cs typeface="Times" charset="0"/>
            </a:endParaRPr>
          </a:p>
        </p:txBody>
      </p:sp>
    </p:spTree>
    <p:extLst>
      <p:ext uri="{BB962C8B-B14F-4D97-AF65-F5344CB8AC3E}">
        <p14:creationId xmlns:p14="http://schemas.microsoft.com/office/powerpoint/2010/main" val="31993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Deliverables </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11</a:t>
            </a:fld>
            <a:endParaRPr lang="en-US"/>
          </a:p>
        </p:txBody>
      </p:sp>
      <p:sp>
        <p:nvSpPr>
          <p:cNvPr id="5" name="TextBox 23"/>
          <p:cNvSpPr txBox="1">
            <a:spLocks noChangeArrowheads="1"/>
          </p:cNvSpPr>
          <p:nvPr/>
        </p:nvSpPr>
        <p:spPr bwMode="auto">
          <a:xfrm>
            <a:off x="76336" y="695690"/>
            <a:ext cx="8957132"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VESDR data record</a:t>
            </a:r>
          </a:p>
          <a:p>
            <a:pPr marL="341313" lvl="1" indent="-341313">
              <a:buFont typeface="Wingdings" charset="2"/>
              <a:buChar char="Ø"/>
            </a:pPr>
            <a:endParaRPr lang="en-US" sz="2000" b="1" dirty="0" smtClean="0">
              <a:solidFill>
                <a:schemeClr val="tx1">
                  <a:lumMod val="75000"/>
                  <a:lumOff val="25000"/>
                </a:schemeClr>
              </a:solidFill>
              <a:latin typeface="Comic Sans MS" charset="0"/>
              <a:cs typeface="Times" charset="0"/>
            </a:endParaRPr>
          </a:p>
        </p:txBody>
      </p:sp>
      <p:pic>
        <p:nvPicPr>
          <p:cNvPr id="4098" name="Picture 2" descr="C:\Users\jknjazi\Documents\000_My_Work_Files\000_Meetings\DSCOVR\2017_10_02\Presentation\VESDR_hdf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462" y="788155"/>
            <a:ext cx="4635701" cy="601754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81093" y="1311728"/>
            <a:ext cx="2935603" cy="1908926"/>
            <a:chOff x="340902" y="2289405"/>
            <a:chExt cx="2935603" cy="1908926"/>
          </a:xfrm>
        </p:grpSpPr>
        <p:grpSp>
          <p:nvGrpSpPr>
            <p:cNvPr id="7" name="Group 6"/>
            <p:cNvGrpSpPr/>
            <p:nvPr/>
          </p:nvGrpSpPr>
          <p:grpSpPr>
            <a:xfrm>
              <a:off x="340902" y="2289406"/>
              <a:ext cx="2935603" cy="1908925"/>
              <a:chOff x="6088560" y="1477093"/>
              <a:chExt cx="2935603" cy="1908925"/>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959" t="7499" r="11868" b="10763"/>
              <a:stretch/>
            </p:blipFill>
            <p:spPr>
              <a:xfrm>
                <a:off x="6088560" y="1477093"/>
                <a:ext cx="2935603" cy="1908925"/>
              </a:xfrm>
              <a:prstGeom prst="rect">
                <a:avLst/>
              </a:prstGeom>
            </p:spPr>
          </p:pic>
          <p:sp>
            <p:nvSpPr>
              <p:cNvPr id="10" name="TextBox 9"/>
              <p:cNvSpPr txBox="1"/>
              <p:nvPr/>
            </p:nvSpPr>
            <p:spPr>
              <a:xfrm>
                <a:off x="6088560" y="3097693"/>
                <a:ext cx="560106" cy="288325"/>
              </a:xfrm>
              <a:prstGeom prst="rect">
                <a:avLst/>
              </a:prstGeom>
              <a:noFill/>
            </p:spPr>
            <p:txBody>
              <a:bodyPr wrap="square" lIns="0" tIns="0" rIns="0" bIns="0" rtlCol="0">
                <a:spAutoFit/>
              </a:bodyPr>
              <a:lstStyle/>
              <a:p>
                <a:r>
                  <a:rPr lang="en-US" b="1" dirty="0" smtClean="0">
                    <a:solidFill>
                      <a:schemeClr val="bg1"/>
                    </a:solidFill>
                  </a:rPr>
                  <a:t>LAI</a:t>
                </a:r>
                <a:endParaRPr lang="en-US" b="1" dirty="0">
                  <a:solidFill>
                    <a:schemeClr val="bg1"/>
                  </a:solidFill>
                </a:endParaRPr>
              </a:p>
            </p:txBody>
          </p:sp>
        </p:grpSp>
        <p:cxnSp>
          <p:nvCxnSpPr>
            <p:cNvPr id="4" name="Straight Connector 3"/>
            <p:cNvCxnSpPr/>
            <p:nvPr/>
          </p:nvCxnSpPr>
          <p:spPr>
            <a:xfrm>
              <a:off x="2160396" y="2289406"/>
              <a:ext cx="0" cy="1908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1"/>
            </p:cNvCxnSpPr>
            <p:nvPr/>
          </p:nvCxnSpPr>
          <p:spPr>
            <a:xfrm flipV="1">
              <a:off x="340902" y="3243868"/>
              <a:ext cx="273389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87380" y="2289405"/>
              <a:ext cx="0" cy="1908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94" y="2293900"/>
              <a:ext cx="282096" cy="246221"/>
            </a:xfrm>
            <a:prstGeom prst="rect">
              <a:avLst/>
            </a:prstGeom>
            <a:noFill/>
          </p:spPr>
          <p:txBody>
            <a:bodyPr wrap="square" lIns="0" tIns="0" rIns="0" bIns="0" rtlCol="0">
              <a:spAutoFit/>
            </a:bodyPr>
            <a:lstStyle/>
            <a:p>
              <a:r>
                <a:rPr lang="en-US" sz="1600" b="1" dirty="0" smtClean="0">
                  <a:solidFill>
                    <a:schemeClr val="bg1"/>
                  </a:solidFill>
                </a:rPr>
                <a:t>00</a:t>
              </a:r>
              <a:endParaRPr lang="en-US" sz="1600" b="1" dirty="0">
                <a:solidFill>
                  <a:schemeClr val="bg1"/>
                </a:solidFill>
              </a:endParaRPr>
            </a:p>
          </p:txBody>
        </p:sp>
        <p:sp>
          <p:nvSpPr>
            <p:cNvPr id="17" name="TextBox 16"/>
            <p:cNvSpPr txBox="1"/>
            <p:nvPr/>
          </p:nvSpPr>
          <p:spPr>
            <a:xfrm>
              <a:off x="1267024" y="2299306"/>
              <a:ext cx="282096" cy="246221"/>
            </a:xfrm>
            <a:prstGeom prst="rect">
              <a:avLst/>
            </a:prstGeom>
            <a:noFill/>
          </p:spPr>
          <p:txBody>
            <a:bodyPr wrap="square" lIns="0" tIns="0" rIns="0" bIns="0" rtlCol="0">
              <a:spAutoFit/>
            </a:bodyPr>
            <a:lstStyle/>
            <a:p>
              <a:r>
                <a:rPr lang="en-US" sz="1600" b="1" dirty="0" smtClean="0">
                  <a:solidFill>
                    <a:schemeClr val="bg1"/>
                  </a:solidFill>
                </a:rPr>
                <a:t>01</a:t>
              </a:r>
              <a:endParaRPr lang="en-US" sz="1600" b="1" dirty="0">
                <a:solidFill>
                  <a:schemeClr val="bg1"/>
                </a:solidFill>
              </a:endParaRPr>
            </a:p>
          </p:txBody>
        </p:sp>
        <p:sp>
          <p:nvSpPr>
            <p:cNvPr id="18" name="TextBox 17"/>
            <p:cNvSpPr txBox="1"/>
            <p:nvPr/>
          </p:nvSpPr>
          <p:spPr>
            <a:xfrm>
              <a:off x="2231665" y="2307643"/>
              <a:ext cx="282096" cy="246221"/>
            </a:xfrm>
            <a:prstGeom prst="rect">
              <a:avLst/>
            </a:prstGeom>
            <a:noFill/>
          </p:spPr>
          <p:txBody>
            <a:bodyPr wrap="square" lIns="0" tIns="0" rIns="0" bIns="0" rtlCol="0">
              <a:spAutoFit/>
            </a:bodyPr>
            <a:lstStyle/>
            <a:p>
              <a:r>
                <a:rPr lang="en-US" sz="1600" b="1" dirty="0" smtClean="0">
                  <a:solidFill>
                    <a:schemeClr val="bg1"/>
                  </a:solidFill>
                </a:rPr>
                <a:t>02</a:t>
              </a:r>
              <a:endParaRPr lang="en-US" sz="1600" b="1" dirty="0">
                <a:solidFill>
                  <a:schemeClr val="bg1"/>
                </a:solidFill>
              </a:endParaRPr>
            </a:p>
          </p:txBody>
        </p:sp>
        <p:sp>
          <p:nvSpPr>
            <p:cNvPr id="19" name="TextBox 18"/>
            <p:cNvSpPr txBox="1"/>
            <p:nvPr/>
          </p:nvSpPr>
          <p:spPr>
            <a:xfrm>
              <a:off x="381094" y="3243869"/>
              <a:ext cx="282096" cy="246221"/>
            </a:xfrm>
            <a:prstGeom prst="rect">
              <a:avLst/>
            </a:prstGeom>
            <a:noFill/>
          </p:spPr>
          <p:txBody>
            <a:bodyPr wrap="square" lIns="0" tIns="0" rIns="0" bIns="0" rtlCol="0">
              <a:spAutoFit/>
            </a:bodyPr>
            <a:lstStyle/>
            <a:p>
              <a:r>
                <a:rPr lang="en-US" sz="1600" b="1" dirty="0" smtClean="0">
                  <a:solidFill>
                    <a:schemeClr val="bg1"/>
                  </a:solidFill>
                </a:rPr>
                <a:t>10</a:t>
              </a:r>
              <a:endParaRPr lang="en-US" sz="1600" b="1" dirty="0">
                <a:solidFill>
                  <a:schemeClr val="bg1"/>
                </a:solidFill>
              </a:endParaRPr>
            </a:p>
          </p:txBody>
        </p:sp>
        <p:sp>
          <p:nvSpPr>
            <p:cNvPr id="20" name="TextBox 19"/>
            <p:cNvSpPr txBox="1"/>
            <p:nvPr/>
          </p:nvSpPr>
          <p:spPr>
            <a:xfrm>
              <a:off x="1267024" y="3243867"/>
              <a:ext cx="282096" cy="246221"/>
            </a:xfrm>
            <a:prstGeom prst="rect">
              <a:avLst/>
            </a:prstGeom>
            <a:noFill/>
          </p:spPr>
          <p:txBody>
            <a:bodyPr wrap="square" lIns="0" tIns="0" rIns="0" bIns="0" rtlCol="0">
              <a:spAutoFit/>
            </a:bodyPr>
            <a:lstStyle/>
            <a:p>
              <a:r>
                <a:rPr lang="en-US" sz="1600" b="1" dirty="0" smtClean="0">
                  <a:solidFill>
                    <a:schemeClr val="bg1"/>
                  </a:solidFill>
                </a:rPr>
                <a:t>11</a:t>
              </a:r>
              <a:endParaRPr lang="en-US" sz="1600" b="1" dirty="0">
                <a:solidFill>
                  <a:schemeClr val="bg1"/>
                </a:solidFill>
              </a:endParaRPr>
            </a:p>
          </p:txBody>
        </p:sp>
        <p:sp>
          <p:nvSpPr>
            <p:cNvPr id="21" name="TextBox 20"/>
            <p:cNvSpPr txBox="1"/>
            <p:nvPr/>
          </p:nvSpPr>
          <p:spPr>
            <a:xfrm>
              <a:off x="2231665" y="3243869"/>
              <a:ext cx="282096" cy="246221"/>
            </a:xfrm>
            <a:prstGeom prst="rect">
              <a:avLst/>
            </a:prstGeom>
            <a:noFill/>
          </p:spPr>
          <p:txBody>
            <a:bodyPr wrap="square" lIns="0" tIns="0" rIns="0" bIns="0" rtlCol="0">
              <a:spAutoFit/>
            </a:bodyPr>
            <a:lstStyle/>
            <a:p>
              <a:r>
                <a:rPr lang="en-US" sz="1600" b="1" dirty="0" smtClean="0">
                  <a:solidFill>
                    <a:schemeClr val="bg1"/>
                  </a:solidFill>
                </a:rPr>
                <a:t>12</a:t>
              </a:r>
              <a:endParaRPr lang="en-US" sz="1600" b="1" dirty="0">
                <a:solidFill>
                  <a:schemeClr val="bg1"/>
                </a:solidFill>
              </a:endParaRPr>
            </a:p>
          </p:txBody>
        </p:sp>
      </p:grpSp>
      <p:grpSp>
        <p:nvGrpSpPr>
          <p:cNvPr id="22" name="Group 21"/>
          <p:cNvGrpSpPr/>
          <p:nvPr/>
        </p:nvGrpSpPr>
        <p:grpSpPr>
          <a:xfrm>
            <a:off x="3780890" y="3523438"/>
            <a:ext cx="2020714" cy="913268"/>
            <a:chOff x="312055" y="3801244"/>
            <a:chExt cx="3240361" cy="1301750"/>
          </a:xfrm>
        </p:grpSpPr>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055" y="4078243"/>
              <a:ext cx="3240361" cy="102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12055" y="3801244"/>
              <a:ext cx="1277257" cy="241283"/>
            </a:xfrm>
            <a:prstGeom prst="rect">
              <a:avLst/>
            </a:prstGeom>
            <a:noFill/>
          </p:spPr>
          <p:txBody>
            <a:bodyPr wrap="square" lIns="0" tIns="0" rIns="0" bIns="0" rtlCol="0">
              <a:spAutoFit/>
            </a:bodyPr>
            <a:lstStyle/>
            <a:p>
              <a:r>
                <a:rPr lang="en-US" sz="1100" b="1" dirty="0" smtClean="0"/>
                <a:t>QA_VESDR</a:t>
              </a:r>
              <a:endParaRPr lang="en-US" sz="1100" b="1" dirty="0"/>
            </a:p>
          </p:txBody>
        </p:sp>
      </p:grpSp>
      <p:sp>
        <p:nvSpPr>
          <p:cNvPr id="37" name="Rectangle 36"/>
          <p:cNvSpPr/>
          <p:nvPr/>
        </p:nvSpPr>
        <p:spPr>
          <a:xfrm>
            <a:off x="4075092" y="453948"/>
            <a:ext cx="4907006" cy="307777"/>
          </a:xfrm>
          <a:prstGeom prst="rect">
            <a:avLst/>
          </a:prstGeom>
        </p:spPr>
        <p:txBody>
          <a:bodyPr wrap="square">
            <a:spAutoFit/>
          </a:bodyPr>
          <a:lstStyle/>
          <a:p>
            <a:r>
              <a:rPr lang="en-US" sz="1400" b="1" dirty="0" smtClean="0"/>
              <a:t>DSCOVR_EPIC_L2_VESDR_00_20160823152458_02.h5</a:t>
            </a:r>
            <a:endParaRPr lang="en-US" sz="1400" dirty="0"/>
          </a:p>
        </p:txBody>
      </p:sp>
      <p:sp>
        <p:nvSpPr>
          <p:cNvPr id="23" name="Rectangle 22"/>
          <p:cNvSpPr/>
          <p:nvPr/>
        </p:nvSpPr>
        <p:spPr>
          <a:xfrm>
            <a:off x="76337" y="3374537"/>
            <a:ext cx="3581264" cy="1077218"/>
          </a:xfrm>
          <a:prstGeom prst="rect">
            <a:avLst/>
          </a:prstGeom>
        </p:spPr>
        <p:txBody>
          <a:bodyPr wrap="square" lIns="0" tIns="0" rIns="0" bIns="0">
            <a:spAutoFit/>
          </a:bodyPr>
          <a:lstStyle/>
          <a:p>
            <a:r>
              <a:rPr lang="en-US" sz="1400" b="1" dirty="0" smtClean="0"/>
              <a:t>Maturity </a:t>
            </a:r>
            <a:r>
              <a:rPr lang="en-US" sz="1400" b="1" dirty="0" smtClean="0"/>
              <a:t>Status</a:t>
            </a:r>
          </a:p>
          <a:p>
            <a:pPr marL="285750" indent="-285750">
              <a:buFont typeface="Wingdings" panose="05000000000000000000" pitchFamily="2" charset="2"/>
              <a:buChar char="Ø"/>
            </a:pPr>
            <a:r>
              <a:rPr lang="en-US" sz="1400" dirty="0" smtClean="0"/>
              <a:t>LAI, FPAR: Stage 1 validation status</a:t>
            </a:r>
          </a:p>
          <a:p>
            <a:pPr marL="285750" indent="-285750">
              <a:buFont typeface="Wingdings" panose="05000000000000000000" pitchFamily="2" charset="2"/>
              <a:buChar char="Ø"/>
            </a:pPr>
            <a:r>
              <a:rPr lang="en-US" sz="1400" dirty="0" smtClean="0"/>
              <a:t>NDVI: same as MAIAC BRF</a:t>
            </a:r>
          </a:p>
          <a:p>
            <a:pPr marL="285750" indent="-285750">
              <a:buFont typeface="Wingdings" panose="05000000000000000000" pitchFamily="2" charset="2"/>
              <a:buChar char="Ø"/>
            </a:pPr>
            <a:r>
              <a:rPr lang="en-US" sz="1400" dirty="0" smtClean="0"/>
              <a:t>SLAI: Provisional validation status</a:t>
            </a:r>
          </a:p>
          <a:p>
            <a:pPr marL="285750" indent="-285750">
              <a:buFont typeface="Wingdings" panose="05000000000000000000" pitchFamily="2" charset="2"/>
              <a:buChar char="Ø"/>
            </a:pPr>
            <a:endParaRPr lang="en-US" sz="1400" dirty="0"/>
          </a:p>
        </p:txBody>
      </p:sp>
      <p:sp>
        <p:nvSpPr>
          <p:cNvPr id="24" name="Rectangle 23"/>
          <p:cNvSpPr/>
          <p:nvPr/>
        </p:nvSpPr>
        <p:spPr>
          <a:xfrm>
            <a:off x="38168" y="4301414"/>
            <a:ext cx="3657601" cy="892552"/>
          </a:xfrm>
          <a:prstGeom prst="rect">
            <a:avLst/>
          </a:prstGeom>
        </p:spPr>
        <p:txBody>
          <a:bodyPr wrap="square" lIns="0" tIns="0" rIns="0" bIns="0">
            <a:spAutoFit/>
          </a:bodyPr>
          <a:lstStyle/>
          <a:p>
            <a:r>
              <a:rPr lang="en-US" sz="1400" b="1" i="1" u="sng" dirty="0"/>
              <a:t>Stage 1 validation status </a:t>
            </a:r>
            <a:endParaRPr lang="en-US" sz="1400" b="1" i="1" u="sng" dirty="0" smtClean="0"/>
          </a:p>
          <a:p>
            <a:r>
              <a:rPr lang="en-US" sz="1100" dirty="0"/>
              <a:t>Product accuracy has been </a:t>
            </a:r>
            <a:r>
              <a:rPr lang="en-US" sz="1100" dirty="0" smtClean="0"/>
              <a:t>estimated using </a:t>
            </a:r>
            <a:r>
              <a:rPr lang="en-US" sz="1100" dirty="0"/>
              <a:t>a small number of independent </a:t>
            </a:r>
            <a:r>
              <a:rPr lang="en-US" sz="1100" dirty="0" smtClean="0"/>
              <a:t>measurements obtained </a:t>
            </a:r>
            <a:r>
              <a:rPr lang="en-US" sz="1100" dirty="0"/>
              <a:t>from selected locations and </a:t>
            </a:r>
            <a:r>
              <a:rPr lang="en-US" sz="1100" dirty="0" smtClean="0"/>
              <a:t>time periods </a:t>
            </a:r>
            <a:r>
              <a:rPr lang="en-US" sz="1100" dirty="0"/>
              <a:t>and </a:t>
            </a:r>
            <a:r>
              <a:rPr lang="en-US" sz="1100" dirty="0" smtClean="0"/>
              <a:t>ground truth/field </a:t>
            </a:r>
            <a:r>
              <a:rPr lang="en-US" sz="1100" dirty="0"/>
              <a:t>program </a:t>
            </a:r>
            <a:r>
              <a:rPr lang="en-US" sz="1100" dirty="0" smtClean="0"/>
              <a:t>effort</a:t>
            </a:r>
            <a:endParaRPr lang="en-US" sz="1100" dirty="0"/>
          </a:p>
        </p:txBody>
      </p:sp>
      <p:sp>
        <p:nvSpPr>
          <p:cNvPr id="25" name="Rectangle 24"/>
          <p:cNvSpPr/>
          <p:nvPr/>
        </p:nvSpPr>
        <p:spPr>
          <a:xfrm>
            <a:off x="30822" y="5266145"/>
            <a:ext cx="3965824" cy="1154162"/>
          </a:xfrm>
          <a:prstGeom prst="rect">
            <a:avLst/>
          </a:prstGeom>
        </p:spPr>
        <p:txBody>
          <a:bodyPr wrap="square" lIns="0" tIns="0" rIns="0" bIns="0">
            <a:spAutoFit/>
          </a:bodyPr>
          <a:lstStyle/>
          <a:p>
            <a:r>
              <a:rPr lang="en-US" sz="1200" b="1" i="1" u="sng" dirty="0" smtClean="0"/>
              <a:t>Provisional validation </a:t>
            </a:r>
            <a:r>
              <a:rPr lang="en-US" sz="1200" b="1" i="1" u="sng" dirty="0"/>
              <a:t>status </a:t>
            </a:r>
            <a:endParaRPr lang="en-US" sz="1200" b="1" i="1" u="sng" dirty="0" smtClean="0"/>
          </a:p>
          <a:p>
            <a:r>
              <a:rPr lang="en-US" sz="1050" dirty="0"/>
              <a:t>Obvious artifacts or blunders </a:t>
            </a:r>
            <a:r>
              <a:rPr lang="en-US" sz="1050" dirty="0" smtClean="0"/>
              <a:t>have </a:t>
            </a:r>
            <a:r>
              <a:rPr lang="en-US" sz="1050" dirty="0"/>
              <a:t>been identified and either minimized or </a:t>
            </a:r>
            <a:r>
              <a:rPr lang="en-US" sz="1050" dirty="0" smtClean="0"/>
              <a:t>documented. </a:t>
            </a:r>
            <a:r>
              <a:rPr lang="en-US" sz="1050" dirty="0"/>
              <a:t>General research community is encouraged to participate in the QA and </a:t>
            </a:r>
            <a:r>
              <a:rPr lang="en-US" sz="1050" dirty="0" smtClean="0"/>
              <a:t>validation. </a:t>
            </a:r>
            <a:r>
              <a:rPr lang="en-US" sz="1050" dirty="0"/>
              <a:t>Parameter may be used in publications as long as provisional quality is indicated by the authors</a:t>
            </a:r>
            <a:r>
              <a:rPr lang="en-US" sz="1050" dirty="0" smtClean="0"/>
              <a:t>. The </a:t>
            </a:r>
            <a:r>
              <a:rPr lang="en-US" sz="1050" dirty="0"/>
              <a:t>Data Quality Summary states estimated uncertainties</a:t>
            </a:r>
            <a:r>
              <a:rPr lang="en-US" sz="1050" dirty="0" smtClean="0"/>
              <a:t>. </a:t>
            </a:r>
            <a:endParaRPr lang="en-US" sz="1050" dirty="0"/>
          </a:p>
        </p:txBody>
      </p:sp>
    </p:spTree>
    <p:extLst>
      <p:ext uri="{BB962C8B-B14F-4D97-AF65-F5344CB8AC3E}">
        <p14:creationId xmlns:p14="http://schemas.microsoft.com/office/powerpoint/2010/main" val="366187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Deliverables </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12</a:t>
            </a:fld>
            <a:endParaRPr lang="en-US"/>
          </a:p>
        </p:txBody>
      </p:sp>
      <p:sp>
        <p:nvSpPr>
          <p:cNvPr id="5" name="TextBox 23"/>
          <p:cNvSpPr txBox="1">
            <a:spLocks noChangeArrowheads="1"/>
          </p:cNvSpPr>
          <p:nvPr/>
        </p:nvSpPr>
        <p:spPr bwMode="auto">
          <a:xfrm>
            <a:off x="76336" y="623772"/>
            <a:ext cx="6180626"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341313" lvl="1" indent="-341313">
              <a:buFont typeface="Wingdings" charset="2"/>
              <a:buChar char="Ø"/>
            </a:pPr>
            <a:r>
              <a:rPr lang="en-US" sz="2000" b="1" dirty="0">
                <a:solidFill>
                  <a:schemeClr val="tx1">
                    <a:lumMod val="75000"/>
                    <a:lumOff val="25000"/>
                  </a:schemeClr>
                </a:solidFill>
                <a:latin typeface="Comic Sans MS" charset="0"/>
                <a:cs typeface="Times" charset="0"/>
              </a:rPr>
              <a:t>10 km Biome Classification Map </a:t>
            </a:r>
            <a:r>
              <a:rPr lang="en-US" sz="2000" b="1" dirty="0" smtClean="0">
                <a:solidFill>
                  <a:schemeClr val="tx1">
                    <a:lumMod val="75000"/>
                    <a:lumOff val="25000"/>
                  </a:schemeClr>
                </a:solidFill>
                <a:latin typeface="Comic Sans MS" charset="0"/>
                <a:cs typeface="Times" charset="0"/>
              </a:rPr>
              <a:t>from (static) </a:t>
            </a:r>
          </a:p>
        </p:txBody>
      </p:sp>
      <p:pic>
        <p:nvPicPr>
          <p:cNvPr id="6146" name="Picture 2" descr="C:\Users\jknjazi\Documents\000_My_Work_Files\000_Meetings\DSCOVR\2017_10_02\Presentation\biomapHDFview_hdf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16" y="1395999"/>
            <a:ext cx="5444661" cy="54620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knjazi\Documents\000_My_Work_Files\000_0DSCOVR\000_DSCOVR_algorithm\002_EPICbiomap\Figures\Tiling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6" y="2153096"/>
            <a:ext cx="3406263" cy="209835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236994" y="1068829"/>
            <a:ext cx="4907006" cy="307777"/>
          </a:xfrm>
          <a:prstGeom prst="rect">
            <a:avLst/>
          </a:prstGeom>
        </p:spPr>
        <p:txBody>
          <a:bodyPr wrap="square">
            <a:spAutoFit/>
          </a:bodyPr>
          <a:lstStyle/>
          <a:p>
            <a:r>
              <a:rPr lang="en-US" sz="1400" b="1" dirty="0"/>
              <a:t>MCDLCHKM.A2010001.GLOBAL.10KM.Tile.h5</a:t>
            </a:r>
            <a:endParaRPr lang="en-US" sz="1400" dirty="0"/>
          </a:p>
        </p:txBody>
      </p:sp>
      <p:sp>
        <p:nvSpPr>
          <p:cNvPr id="25" name="Rectangle 24"/>
          <p:cNvSpPr/>
          <p:nvPr/>
        </p:nvSpPr>
        <p:spPr>
          <a:xfrm>
            <a:off x="76336" y="5109301"/>
            <a:ext cx="3581264" cy="215444"/>
          </a:xfrm>
          <a:prstGeom prst="rect">
            <a:avLst/>
          </a:prstGeom>
        </p:spPr>
        <p:txBody>
          <a:bodyPr wrap="square" lIns="0" tIns="0" rIns="0" bIns="0">
            <a:spAutoFit/>
          </a:bodyPr>
          <a:lstStyle/>
          <a:p>
            <a:r>
              <a:rPr lang="en-US" sz="1400" b="1" dirty="0"/>
              <a:t>Maturity </a:t>
            </a:r>
            <a:r>
              <a:rPr lang="en-US" sz="1400" b="1" dirty="0" smtClean="0"/>
              <a:t>Status: </a:t>
            </a:r>
            <a:r>
              <a:rPr lang="en-US" sz="1400" dirty="0" smtClean="0"/>
              <a:t>Stage 2 validation status</a:t>
            </a:r>
          </a:p>
        </p:txBody>
      </p:sp>
    </p:spTree>
    <p:extLst>
      <p:ext uri="{BB962C8B-B14F-4D97-AF65-F5344CB8AC3E}">
        <p14:creationId xmlns:p14="http://schemas.microsoft.com/office/powerpoint/2010/main" val="61729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Deliverables </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13</a:t>
            </a:fld>
            <a:endParaRPr lang="en-US"/>
          </a:p>
        </p:txBody>
      </p:sp>
      <p:sp>
        <p:nvSpPr>
          <p:cNvPr id="5" name="TextBox 23"/>
          <p:cNvSpPr txBox="1">
            <a:spLocks noChangeArrowheads="1"/>
          </p:cNvSpPr>
          <p:nvPr/>
        </p:nvSpPr>
        <p:spPr bwMode="auto">
          <a:xfrm>
            <a:off x="35234" y="490210"/>
            <a:ext cx="6180626"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341313" lvl="1" indent="-341313">
              <a:buFont typeface="Wingdings" charset="2"/>
              <a:buChar char="Ø"/>
            </a:pPr>
            <a:r>
              <a:rPr lang="en-US" sz="2000" b="1" dirty="0">
                <a:solidFill>
                  <a:schemeClr val="tx1">
                    <a:lumMod val="75000"/>
                    <a:lumOff val="25000"/>
                  </a:schemeClr>
                </a:solidFill>
                <a:latin typeface="Comic Sans MS" charset="0"/>
                <a:cs typeface="Times" charset="0"/>
              </a:rPr>
              <a:t>biome distribution within 10 km pixel</a:t>
            </a:r>
          </a:p>
        </p:txBody>
      </p:sp>
      <p:sp>
        <p:nvSpPr>
          <p:cNvPr id="24" name="Rectangle 23"/>
          <p:cNvSpPr/>
          <p:nvPr/>
        </p:nvSpPr>
        <p:spPr>
          <a:xfrm>
            <a:off x="3639239" y="955947"/>
            <a:ext cx="4907006" cy="307777"/>
          </a:xfrm>
          <a:prstGeom prst="rect">
            <a:avLst/>
          </a:prstGeom>
        </p:spPr>
        <p:txBody>
          <a:bodyPr wrap="square">
            <a:spAutoFit/>
          </a:bodyPr>
          <a:lstStyle/>
          <a:p>
            <a:r>
              <a:rPr lang="en-US" sz="1400" b="1" dirty="0"/>
              <a:t>MCDLCHKM.A2010001.GLOBAL.10KM.Tile.hist.h5</a:t>
            </a:r>
            <a:endParaRPr lang="en-US" sz="1400" dirty="0"/>
          </a:p>
        </p:txBody>
      </p:sp>
      <p:pic>
        <p:nvPicPr>
          <p:cNvPr id="7170" name="Picture 2" descr="C:\Users\jknjazi\Documents\000_My_Work_Files\000_Meetings\DSCOVR\2017_10_02\Presentation\biomap_hist_hdf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0609" y="1263724"/>
            <a:ext cx="4839702" cy="52617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336" y="5109301"/>
            <a:ext cx="3581264" cy="215444"/>
          </a:xfrm>
          <a:prstGeom prst="rect">
            <a:avLst/>
          </a:prstGeom>
        </p:spPr>
        <p:txBody>
          <a:bodyPr wrap="square" lIns="0" tIns="0" rIns="0" bIns="0">
            <a:spAutoFit/>
          </a:bodyPr>
          <a:lstStyle/>
          <a:p>
            <a:r>
              <a:rPr lang="en-US" sz="1400" b="1" dirty="0" smtClean="0"/>
              <a:t>Validation Status: </a:t>
            </a:r>
            <a:r>
              <a:rPr lang="en-US" sz="1400" dirty="0" smtClean="0"/>
              <a:t>Stage 2 validation status</a:t>
            </a:r>
          </a:p>
        </p:txBody>
      </p:sp>
    </p:spTree>
    <p:extLst>
      <p:ext uri="{BB962C8B-B14F-4D97-AF65-F5344CB8AC3E}">
        <p14:creationId xmlns:p14="http://schemas.microsoft.com/office/powerpoint/2010/main" val="2718396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Deliverables </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14</a:t>
            </a:fld>
            <a:endParaRPr lang="en-US"/>
          </a:p>
        </p:txBody>
      </p:sp>
      <p:sp>
        <p:nvSpPr>
          <p:cNvPr id="5" name="TextBox 23"/>
          <p:cNvSpPr txBox="1">
            <a:spLocks noChangeArrowheads="1"/>
          </p:cNvSpPr>
          <p:nvPr/>
        </p:nvSpPr>
        <p:spPr bwMode="auto">
          <a:xfrm>
            <a:off x="35234" y="490210"/>
            <a:ext cx="6180626"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ATBD and User Guide</a:t>
            </a:r>
            <a:endParaRPr lang="en-US" sz="2000" b="1" dirty="0">
              <a:solidFill>
                <a:schemeClr val="tx1">
                  <a:lumMod val="75000"/>
                  <a:lumOff val="25000"/>
                </a:schemeClr>
              </a:solidFill>
              <a:latin typeface="Comic Sans MS" charset="0"/>
              <a:cs typeface="Times"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5" y="1284269"/>
            <a:ext cx="4444595" cy="405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057" y="490210"/>
            <a:ext cx="2568059" cy="326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512" y="2780797"/>
            <a:ext cx="2515650" cy="323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47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SUMMARY</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15</a:t>
            </a:fld>
            <a:endParaRPr lang="en-US"/>
          </a:p>
        </p:txBody>
      </p:sp>
      <p:sp>
        <p:nvSpPr>
          <p:cNvPr id="5" name="TextBox 23"/>
          <p:cNvSpPr txBox="1">
            <a:spLocks noChangeArrowheads="1"/>
          </p:cNvSpPr>
          <p:nvPr/>
        </p:nvSpPr>
        <p:spPr bwMode="auto">
          <a:xfrm>
            <a:off x="76336" y="937414"/>
            <a:ext cx="9067664" cy="237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eaLnBrk="1" hangingPunct="1">
              <a:spcAft>
                <a:spcPts val="600"/>
              </a:spcAft>
              <a:buFont typeface="Wingdings" charset="0"/>
              <a:buChar char="Ø"/>
            </a:pPr>
            <a:r>
              <a:rPr lang="en-US" sz="2000" b="1" dirty="0" smtClean="0">
                <a:solidFill>
                  <a:schemeClr val="tx1">
                    <a:lumMod val="75000"/>
                    <a:lumOff val="25000"/>
                  </a:schemeClr>
                </a:solidFill>
                <a:latin typeface="Comic Sans MS" charset="0"/>
                <a:cs typeface="Times" charset="0"/>
              </a:rPr>
              <a:t>VESDR algorithm has been developed and delivered to NCCS</a:t>
            </a:r>
          </a:p>
          <a:p>
            <a:pPr lvl="1" eaLnBrk="1" hangingPunct="1">
              <a:spcAft>
                <a:spcPts val="600"/>
              </a:spcAft>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1.8 sec/image; ~2h to process 1Y data (DELL)</a:t>
            </a:r>
          </a:p>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VESDR calibration technique has been developed</a:t>
            </a:r>
          </a:p>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10 </a:t>
            </a:r>
            <a:r>
              <a:rPr lang="en-US" sz="2000" b="1" dirty="0">
                <a:solidFill>
                  <a:schemeClr val="tx1">
                    <a:lumMod val="75000"/>
                    <a:lumOff val="25000"/>
                  </a:schemeClr>
                </a:solidFill>
                <a:latin typeface="Comic Sans MS" charset="0"/>
                <a:cs typeface="Times" charset="0"/>
              </a:rPr>
              <a:t>km Biome Classification Map from MODIS MCD12Q1 product has been </a:t>
            </a:r>
            <a:r>
              <a:rPr lang="en-US" sz="2000" b="1" dirty="0" smtClean="0">
                <a:solidFill>
                  <a:schemeClr val="tx1">
                    <a:lumMod val="75000"/>
                    <a:lumOff val="25000"/>
                  </a:schemeClr>
                </a:solidFill>
                <a:latin typeface="Comic Sans MS" charset="0"/>
                <a:cs typeface="Times" charset="0"/>
              </a:rPr>
              <a:t>generated</a:t>
            </a:r>
          </a:p>
          <a:p>
            <a:pPr marL="341313" lvl="1" indent="-341313">
              <a:buFont typeface="Wingdings" charset="2"/>
              <a:buChar char="Ø"/>
            </a:pPr>
            <a:r>
              <a:rPr lang="en-US" sz="2000" b="1" dirty="0">
                <a:solidFill>
                  <a:schemeClr val="tx1">
                    <a:lumMod val="75000"/>
                    <a:lumOff val="25000"/>
                  </a:schemeClr>
                </a:solidFill>
                <a:latin typeface="Comic Sans MS" charset="0"/>
                <a:cs typeface="Times" charset="0"/>
              </a:rPr>
              <a:t>b</a:t>
            </a:r>
            <a:r>
              <a:rPr lang="en-US" sz="2000" b="1" dirty="0" smtClean="0">
                <a:solidFill>
                  <a:schemeClr val="tx1">
                    <a:lumMod val="75000"/>
                    <a:lumOff val="25000"/>
                  </a:schemeClr>
                </a:solidFill>
                <a:latin typeface="Comic Sans MS" charset="0"/>
                <a:cs typeface="Times" charset="0"/>
              </a:rPr>
              <a:t>iome distribution within 10 km pixel</a:t>
            </a:r>
            <a:endParaRPr lang="en-US" sz="2000" b="1" dirty="0">
              <a:solidFill>
                <a:schemeClr val="tx1">
                  <a:lumMod val="75000"/>
                  <a:lumOff val="25000"/>
                </a:schemeClr>
              </a:solidFill>
              <a:latin typeface="Comic Sans MS" charset="0"/>
              <a:cs typeface="Times" charset="0"/>
            </a:endParaRPr>
          </a:p>
          <a:p>
            <a:pPr marL="341313" lvl="1" indent="-341313">
              <a:buFont typeface="Wingdings" charset="2"/>
              <a:buChar char="Ø"/>
            </a:pPr>
            <a:r>
              <a:rPr lang="en-US" sz="2000" b="1" dirty="0" smtClean="0">
                <a:solidFill>
                  <a:schemeClr val="tx1">
                    <a:lumMod val="75000"/>
                    <a:lumOff val="25000"/>
                  </a:schemeClr>
                </a:solidFill>
                <a:latin typeface="Comic Sans MS" charset="0"/>
                <a:cs typeface="Times" charset="0"/>
              </a:rPr>
              <a:t>A </a:t>
            </a:r>
            <a:r>
              <a:rPr lang="en-US" sz="2000" b="1" dirty="0">
                <a:solidFill>
                  <a:schemeClr val="tx1">
                    <a:lumMod val="75000"/>
                    <a:lumOff val="25000"/>
                  </a:schemeClr>
                </a:solidFill>
                <a:latin typeface="Comic Sans MS" charset="0"/>
                <a:cs typeface="Times" charset="0"/>
              </a:rPr>
              <a:t>paper describing Algorithm Theoretical Basis has been </a:t>
            </a:r>
            <a:r>
              <a:rPr lang="en-US" sz="2000" b="1" dirty="0" smtClean="0">
                <a:solidFill>
                  <a:schemeClr val="tx1">
                    <a:lumMod val="75000"/>
                    <a:lumOff val="25000"/>
                  </a:schemeClr>
                </a:solidFill>
                <a:latin typeface="Comic Sans MS" charset="0"/>
                <a:cs typeface="Times" charset="0"/>
              </a:rPr>
              <a:t>published</a:t>
            </a:r>
          </a:p>
        </p:txBody>
      </p:sp>
      <p:sp>
        <p:nvSpPr>
          <p:cNvPr id="6" name="TextBox 23"/>
          <p:cNvSpPr txBox="1">
            <a:spLocks noChangeArrowheads="1"/>
          </p:cNvSpPr>
          <p:nvPr/>
        </p:nvSpPr>
        <p:spPr bwMode="auto">
          <a:xfrm>
            <a:off x="187098" y="3788876"/>
            <a:ext cx="8723277" cy="191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0" indent="0" eaLnBrk="1" hangingPunct="1">
              <a:spcAft>
                <a:spcPts val="600"/>
              </a:spcAft>
            </a:pPr>
            <a:r>
              <a:rPr lang="en-US" sz="2000" b="1" i="1" u="sng" dirty="0" smtClean="0">
                <a:solidFill>
                  <a:srgbClr val="0000FF"/>
                </a:solidFill>
                <a:latin typeface="Comic Sans MS" charset="0"/>
                <a:cs typeface="Times" charset="0"/>
              </a:rPr>
              <a:t>needs to be done</a:t>
            </a: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Obtain MAIAC BRF, input to the VESDR algorithm</a:t>
            </a: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Finalize VESDR algorithm calibration</a:t>
            </a:r>
          </a:p>
          <a:p>
            <a:pPr marL="741362" lvl="1" indent="-342900" eaLnBrk="1" hangingPunct="1">
              <a:spcAft>
                <a:spcPts val="600"/>
              </a:spcAft>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 3 months once MAIAC BRF available</a:t>
            </a:r>
            <a:endParaRPr lang="en-US" b="1" dirty="0" smtClean="0">
              <a:solidFill>
                <a:schemeClr val="tx1">
                  <a:lumMod val="75000"/>
                  <a:lumOff val="25000"/>
                </a:schemeClr>
              </a:solidFill>
              <a:latin typeface="Comic Sans MS" charset="0"/>
              <a:cs typeface="Times" charset="0"/>
            </a:endParaRP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Generation of the </a:t>
            </a:r>
            <a:r>
              <a:rPr lang="en-US" sz="2000" b="1" dirty="0">
                <a:solidFill>
                  <a:schemeClr val="tx1">
                    <a:lumMod val="75000"/>
                    <a:lumOff val="25000"/>
                  </a:schemeClr>
                </a:solidFill>
                <a:latin typeface="Comic Sans MS" charset="0"/>
                <a:cs typeface="Times" charset="0"/>
              </a:rPr>
              <a:t>VESDR </a:t>
            </a:r>
            <a:r>
              <a:rPr lang="en-US" sz="2000" b="1" dirty="0" smtClean="0">
                <a:solidFill>
                  <a:schemeClr val="tx1">
                    <a:lumMod val="75000"/>
                    <a:lumOff val="25000"/>
                  </a:schemeClr>
                </a:solidFill>
                <a:latin typeface="Comic Sans MS" charset="0"/>
                <a:cs typeface="Times" charset="0"/>
              </a:rPr>
              <a:t>product</a:t>
            </a:r>
            <a:endParaRPr lang="en-US" sz="2000" b="1" dirty="0">
              <a:solidFill>
                <a:schemeClr val="tx1">
                  <a:lumMod val="75000"/>
                  <a:lumOff val="25000"/>
                </a:schemeClr>
              </a:solidFill>
              <a:latin typeface="Comic Sans MS" charset="0"/>
              <a:cs typeface="Times" charset="0"/>
            </a:endParaRPr>
          </a:p>
        </p:txBody>
      </p:sp>
    </p:spTree>
    <p:extLst>
      <p:ext uri="{BB962C8B-B14F-4D97-AF65-F5344CB8AC3E}">
        <p14:creationId xmlns:p14="http://schemas.microsoft.com/office/powerpoint/2010/main" val="2978445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product description</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945876706"/>
              </p:ext>
            </p:extLst>
          </p:nvPr>
        </p:nvGraphicFramePr>
        <p:xfrm>
          <a:off x="76200" y="843280"/>
          <a:ext cx="8991601" cy="2966720"/>
        </p:xfrm>
        <a:graphic>
          <a:graphicData uri="http://schemas.openxmlformats.org/drawingml/2006/table">
            <a:tbl>
              <a:tblPr firstRow="1" bandRow="1">
                <a:tableStyleId>{93296810-A885-4BE3-A3E7-6D5BEEA58F35}</a:tableStyleId>
              </a:tblPr>
              <a:tblGrid>
                <a:gridCol w="2438400"/>
                <a:gridCol w="1524000"/>
                <a:gridCol w="1219200"/>
                <a:gridCol w="838200"/>
                <a:gridCol w="1905000"/>
                <a:gridCol w="1066801"/>
              </a:tblGrid>
              <a:tr h="370840">
                <a:tc rowSpan="2">
                  <a:txBody>
                    <a:bodyPr/>
                    <a:lstStyle/>
                    <a:p>
                      <a:pPr algn="ctr"/>
                      <a:r>
                        <a:rPr lang="en-US" sz="1800" dirty="0" smtClean="0">
                          <a:solidFill>
                            <a:schemeClr val="bg1"/>
                          </a:solidFill>
                          <a:latin typeface="Calibri"/>
                          <a:cs typeface="Calibri"/>
                        </a:rPr>
                        <a:t>Parameter</a:t>
                      </a:r>
                      <a:endParaRPr lang="en-US" sz="1800" dirty="0">
                        <a:solidFill>
                          <a:schemeClr val="bg1"/>
                        </a:solidFill>
                        <a:latin typeface="Calibri"/>
                        <a:cs typeface="Calibri"/>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84807"/>
                    </a:solidFill>
                  </a:tcPr>
                </a:tc>
                <a:tc rowSpan="2">
                  <a:txBody>
                    <a:bodyPr/>
                    <a:lstStyle/>
                    <a:p>
                      <a:pPr algn="ctr"/>
                      <a:r>
                        <a:rPr lang="en-US" sz="1800" dirty="0" smtClean="0">
                          <a:solidFill>
                            <a:schemeClr val="bg1"/>
                          </a:solidFill>
                          <a:latin typeface="Calibri"/>
                          <a:cs typeface="Calibri"/>
                        </a:rPr>
                        <a:t>Units</a:t>
                      </a:r>
                      <a:endParaRPr lang="en-US" sz="1800" dirty="0">
                        <a:solidFill>
                          <a:schemeClr val="bg1"/>
                        </a:solidFill>
                        <a:latin typeface="Calibri"/>
                        <a:cs typeface="Calibri"/>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84807"/>
                    </a:solidFill>
                  </a:tcPr>
                </a:tc>
                <a:tc gridSpan="2">
                  <a:txBody>
                    <a:bodyPr/>
                    <a:lstStyle/>
                    <a:p>
                      <a:pPr algn="ctr"/>
                      <a:r>
                        <a:rPr lang="en-US" sz="1800" dirty="0" smtClean="0">
                          <a:solidFill>
                            <a:schemeClr val="bg1"/>
                          </a:solidFill>
                          <a:latin typeface="Calibri"/>
                          <a:cs typeface="Calibri"/>
                        </a:rPr>
                        <a:t>Resolution</a:t>
                      </a:r>
                      <a:endParaRPr lang="en-US" sz="1800" dirty="0">
                        <a:solidFill>
                          <a:schemeClr val="bg1"/>
                        </a:solidFill>
                        <a:latin typeface="Calibri"/>
                        <a:cs typeface="Calibri"/>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84807"/>
                    </a:solidFill>
                  </a:tcPr>
                </a:tc>
                <a:tc hMerge="1">
                  <a:txBody>
                    <a:bodyPr/>
                    <a:lstStyle/>
                    <a:p>
                      <a:endParaRPr lang="en-US" dirty="0"/>
                    </a:p>
                  </a:txBody>
                  <a:tcPr/>
                </a:tc>
                <a:tc rowSpan="2">
                  <a:txBody>
                    <a:bodyPr/>
                    <a:lstStyle/>
                    <a:p>
                      <a:pPr algn="ctr"/>
                      <a:r>
                        <a:rPr lang="en-US" sz="1800" dirty="0" smtClean="0">
                          <a:solidFill>
                            <a:schemeClr val="bg1"/>
                          </a:solidFill>
                          <a:latin typeface="Calibri"/>
                          <a:cs typeface="Calibri"/>
                        </a:rPr>
                        <a:t>Accuracy</a:t>
                      </a:r>
                      <a:endParaRPr lang="en-US" sz="1800" dirty="0">
                        <a:solidFill>
                          <a:schemeClr val="bg1"/>
                        </a:solidFill>
                        <a:latin typeface="Calibri"/>
                        <a:cs typeface="Calibri"/>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84807"/>
                    </a:solidFill>
                  </a:tcPr>
                </a:tc>
                <a:tc rowSpan="2">
                  <a:txBody>
                    <a:bodyPr/>
                    <a:lstStyle/>
                    <a:p>
                      <a:pPr algn="ctr"/>
                      <a:r>
                        <a:rPr lang="en-US" sz="1800" dirty="0" smtClean="0">
                          <a:solidFill>
                            <a:schemeClr val="bg1"/>
                          </a:solidFill>
                          <a:latin typeface="Calibri"/>
                          <a:cs typeface="Calibri"/>
                        </a:rPr>
                        <a:t>Precision</a:t>
                      </a:r>
                      <a:endParaRPr lang="en-US" sz="1800" dirty="0">
                        <a:solidFill>
                          <a:schemeClr val="bg1"/>
                        </a:solidFill>
                        <a:latin typeface="Calibri"/>
                        <a:cs typeface="Calibri"/>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84807"/>
                    </a:solidFill>
                  </a:tcPr>
                </a:tc>
              </a:tr>
              <a:tr h="370840">
                <a:tc vMerge="1">
                  <a:txBody>
                    <a:bodyPr/>
                    <a:lstStyle/>
                    <a:p>
                      <a:endParaRPr lang="en-US" dirty="0"/>
                    </a:p>
                  </a:txBody>
                  <a:tcPr/>
                </a:tc>
                <a:tc vMerge="1">
                  <a:txBody>
                    <a:bodyPr/>
                    <a:lstStyle/>
                    <a:p>
                      <a:endParaRPr lang="en-US" dirty="0"/>
                    </a:p>
                  </a:txBody>
                  <a:tcPr/>
                </a:tc>
                <a:tc>
                  <a:txBody>
                    <a:bodyPr/>
                    <a:lstStyle/>
                    <a:p>
                      <a:r>
                        <a:rPr lang="en-US" sz="1800" i="1" dirty="0" smtClean="0">
                          <a:solidFill>
                            <a:schemeClr val="bg1"/>
                          </a:solidFill>
                          <a:latin typeface="Calibri"/>
                          <a:cs typeface="Calibri"/>
                        </a:rPr>
                        <a:t>temporal</a:t>
                      </a:r>
                      <a:endParaRPr lang="en-US" sz="1800" i="1" dirty="0">
                        <a:solidFill>
                          <a:schemeClr val="bg1"/>
                        </a:solidFill>
                        <a:latin typeface="Calibri"/>
                        <a:cs typeface="Calibri"/>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i="1" dirty="0" smtClean="0">
                          <a:solidFill>
                            <a:schemeClr val="bg1"/>
                          </a:solidFill>
                          <a:latin typeface="Calibri"/>
                          <a:cs typeface="Calibri"/>
                        </a:rPr>
                        <a:t>Spatial</a:t>
                      </a:r>
                      <a:endParaRPr lang="en-US" sz="1800" i="1" dirty="0">
                        <a:solidFill>
                          <a:schemeClr val="bg1"/>
                        </a:solidFill>
                        <a:latin typeface="Calibri"/>
                        <a:cs typeface="Calibri"/>
                      </a:endParaRPr>
                    </a:p>
                  </a:txBody>
                  <a:tcPr>
                    <a:lnL w="12700" cmpd="sng">
                      <a:noFill/>
                    </a:lnL>
                    <a:lnR w="38100" cmpd="sng">
                      <a:noFill/>
                    </a:lnR>
                    <a:lnT w="38100" cmpd="sng">
                      <a:noFill/>
                    </a:lnT>
                    <a:lnB w="12700" cmpd="sng">
                      <a:noFill/>
                    </a:lnB>
                    <a:lnTlToBr w="12700" cmpd="sng">
                      <a:noFill/>
                      <a:prstDash val="solid"/>
                    </a:lnTlToBr>
                    <a:lnBlToTr w="12700" cmpd="sng">
                      <a:noFill/>
                      <a:prstDash val="solid"/>
                    </a:lnBlToTr>
                    <a:solidFill>
                      <a:srgbClr val="984807"/>
                    </a:solidFill>
                  </a:tcPr>
                </a:tc>
                <a:tc vMerge="1">
                  <a:txBody>
                    <a:bodyPr/>
                    <a:lstStyle/>
                    <a:p>
                      <a:endParaRPr lang="en-US" dirty="0"/>
                    </a:p>
                  </a:txBody>
                  <a:tcPr/>
                </a:tc>
                <a:tc vMerge="1">
                  <a:txBody>
                    <a:bodyPr/>
                    <a:lstStyle/>
                    <a:p>
                      <a:endParaRPr lang="en-US" dirty="0"/>
                    </a:p>
                  </a:txBody>
                  <a:tcPr/>
                </a:tc>
              </a:tr>
              <a:tr h="370840">
                <a:tc>
                  <a:txBody>
                    <a:bodyPr/>
                    <a:lstStyle/>
                    <a:p>
                      <a:r>
                        <a:rPr lang="en-US" sz="1800" b="1" dirty="0" smtClean="0">
                          <a:solidFill>
                            <a:srgbClr val="FFFFFF"/>
                          </a:solidFill>
                          <a:latin typeface="Calibri"/>
                          <a:cs typeface="Calibri"/>
                        </a:rPr>
                        <a:t>NDVI Diurnal Course</a:t>
                      </a:r>
                      <a:endParaRPr lang="en-US" sz="1800" b="1" dirty="0">
                        <a:solidFill>
                          <a:srgbClr val="FFFFFF"/>
                        </a:solidFill>
                        <a:latin typeface="Calibri"/>
                        <a:cs typeface="Calibri"/>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b="0" dirty="0" smtClean="0">
                          <a:latin typeface="Calibri"/>
                          <a:cs typeface="Calibri"/>
                        </a:rPr>
                        <a:t>none</a:t>
                      </a:r>
                      <a:endParaRPr lang="en-US" sz="1800" b="0" dirty="0">
                        <a:latin typeface="Calibri"/>
                        <a:cs typeface="Calibri"/>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hourly</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10 km</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0.05 NDVI units</a:t>
                      </a:r>
                      <a:endParaRPr lang="en-US" sz="1800" b="0" dirty="0">
                        <a:latin typeface="Calibri"/>
                        <a:cs typeface="Calibri"/>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0.02</a:t>
                      </a:r>
                      <a:endParaRPr lang="en-US" sz="1800" b="0" dirty="0">
                        <a:latin typeface="Calibri"/>
                        <a:cs typeface="Calibri"/>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en-US" sz="1800" b="1" dirty="0" smtClean="0">
                          <a:solidFill>
                            <a:srgbClr val="FFFFFF"/>
                          </a:solidFill>
                          <a:latin typeface="Calibri"/>
                          <a:cs typeface="Calibri"/>
                        </a:rPr>
                        <a:t>FPAR Diurnal Course</a:t>
                      </a:r>
                      <a:endParaRPr lang="en-US" sz="1800" b="1" dirty="0">
                        <a:solidFill>
                          <a:srgbClr val="FFFFFF"/>
                        </a:solidFill>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b="0" dirty="0" smtClean="0">
                          <a:latin typeface="Calibri"/>
                          <a:cs typeface="Calibri"/>
                        </a:rPr>
                        <a:t>percent</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b="0" dirty="0" smtClean="0">
                          <a:latin typeface="Calibri"/>
                          <a:cs typeface="Calibri"/>
                        </a:rPr>
                        <a:t>hourly</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10 km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b="0" dirty="0" smtClean="0">
                          <a:latin typeface="Calibri"/>
                          <a:cs typeface="Calibri"/>
                        </a:rPr>
                        <a:t>min{0.1FPAR, 10%}</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b="0" dirty="0" smtClean="0">
                          <a:latin typeface="Calibri"/>
                          <a:cs typeface="Calibri"/>
                        </a:rPr>
                        <a:t>0.2</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en-US" sz="1800" b="1" dirty="0" smtClean="0">
                          <a:solidFill>
                            <a:srgbClr val="FFFFFF"/>
                          </a:solidFill>
                          <a:latin typeface="Calibri"/>
                          <a:cs typeface="Calibri"/>
                        </a:rPr>
                        <a:t>LAI</a:t>
                      </a:r>
                      <a:endParaRPr lang="en-US" sz="1800" b="1" dirty="0">
                        <a:solidFill>
                          <a:srgbClr val="FFFFFF"/>
                        </a:solidFill>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b="0" dirty="0" smtClean="0">
                          <a:latin typeface="Calibri"/>
                          <a:cs typeface="Calibri"/>
                        </a:rPr>
                        <a:t>m</a:t>
                      </a:r>
                      <a:r>
                        <a:rPr lang="en-US" sz="1800" b="0" baseline="30000" dirty="0" smtClean="0">
                          <a:latin typeface="Calibri"/>
                          <a:cs typeface="Calibri"/>
                        </a:rPr>
                        <a:t>2</a:t>
                      </a:r>
                      <a:r>
                        <a:rPr lang="en-US" sz="1800" b="0" baseline="-25000" dirty="0" smtClean="0">
                          <a:latin typeface="Calibri"/>
                          <a:cs typeface="Calibri"/>
                        </a:rPr>
                        <a:t>plant</a:t>
                      </a:r>
                      <a:r>
                        <a:rPr lang="en-US" sz="1800" b="0" dirty="0" smtClean="0">
                          <a:latin typeface="Calibri"/>
                          <a:cs typeface="Calibri"/>
                        </a:rPr>
                        <a:t>/m</a:t>
                      </a:r>
                      <a:r>
                        <a:rPr lang="en-US" sz="1800" b="0" baseline="30000" dirty="0" smtClean="0">
                          <a:latin typeface="Calibri"/>
                          <a:cs typeface="Calibri"/>
                        </a:rPr>
                        <a:t>2</a:t>
                      </a:r>
                      <a:r>
                        <a:rPr lang="en-US" sz="1800" b="0" baseline="-25000" dirty="0" smtClean="0">
                          <a:latin typeface="Calibri"/>
                          <a:cs typeface="Calibri"/>
                        </a:rPr>
                        <a:t>ground</a:t>
                      </a:r>
                      <a:endParaRPr lang="en-US" sz="1800" b="0" baseline="-2500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daily</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10 km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min{0.5LAI,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0.2</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800" b="1" dirty="0" smtClean="0">
                          <a:solidFill>
                            <a:srgbClr val="FFFFFF"/>
                          </a:solidFill>
                          <a:latin typeface="Calibri"/>
                          <a:cs typeface="Calibri"/>
                        </a:rPr>
                        <a:t>DLAI (precision)</a:t>
                      </a:r>
                      <a:endParaRPr lang="en-US" sz="1800" b="1" dirty="0">
                        <a:solidFill>
                          <a:srgbClr val="FFFFFF"/>
                        </a:solidFill>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b="0" dirty="0" smtClean="0">
                          <a:latin typeface="Calibri"/>
                          <a:cs typeface="Calibri"/>
                        </a:rPr>
                        <a:t>none</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hourly</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10 km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b="0" dirty="0" smtClean="0">
                          <a:latin typeface="Calibri"/>
                          <a:cs typeface="Calibri"/>
                        </a:rPr>
                        <a:t>N/A</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b="0" dirty="0" smtClean="0">
                          <a:latin typeface="Calibri"/>
                          <a:cs typeface="Calibri"/>
                        </a:rPr>
                        <a:t>N/A</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en-US" sz="1800" b="1" dirty="0" smtClean="0">
                          <a:solidFill>
                            <a:srgbClr val="FFFFFF"/>
                          </a:solidFill>
                          <a:latin typeface="Calibri"/>
                          <a:cs typeface="Calibri"/>
                        </a:rPr>
                        <a:t>Sunlit LAI Diurnal Course</a:t>
                      </a:r>
                      <a:endParaRPr lang="en-US" sz="1800" b="1" dirty="0">
                        <a:solidFill>
                          <a:srgbClr val="FFFFFF"/>
                        </a:solidFill>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b="0" dirty="0" smtClean="0">
                          <a:latin typeface="Calibri"/>
                          <a:cs typeface="Calibri"/>
                        </a:rPr>
                        <a:t>m</a:t>
                      </a:r>
                      <a:r>
                        <a:rPr lang="en-US" sz="1800" b="0" baseline="30000" dirty="0" smtClean="0">
                          <a:latin typeface="Calibri"/>
                          <a:cs typeface="Calibri"/>
                        </a:rPr>
                        <a:t>2</a:t>
                      </a:r>
                      <a:r>
                        <a:rPr lang="en-US" sz="1800" b="0" baseline="-25000" dirty="0" smtClean="0">
                          <a:latin typeface="Calibri"/>
                          <a:cs typeface="Calibri"/>
                        </a:rPr>
                        <a:t>sunlit</a:t>
                      </a:r>
                      <a:r>
                        <a:rPr lang="en-US" sz="1800" b="0" dirty="0" smtClean="0">
                          <a:latin typeface="Calibri"/>
                          <a:cs typeface="Calibri"/>
                        </a:rPr>
                        <a:t>/m</a:t>
                      </a:r>
                      <a:r>
                        <a:rPr lang="en-US" sz="1800" b="0" baseline="30000" dirty="0" smtClean="0">
                          <a:latin typeface="Calibri"/>
                          <a:cs typeface="Calibri"/>
                        </a:rPr>
                        <a:t>2</a:t>
                      </a:r>
                      <a:r>
                        <a:rPr lang="en-US" sz="1800" b="0" baseline="-25000" dirty="0" smtClean="0">
                          <a:latin typeface="Calibri"/>
                          <a:cs typeface="Calibri"/>
                        </a:rPr>
                        <a:t>plant</a:t>
                      </a:r>
                      <a:endParaRPr lang="en-US" sz="1800" b="0" baseline="-2500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hourly</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10 km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0.05 SLAI units</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latin typeface="Calibri"/>
                          <a:cs typeface="Calibri"/>
                        </a:rPr>
                        <a:t>0.02</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800" b="1" dirty="0" smtClean="0">
                          <a:solidFill>
                            <a:srgbClr val="FFFFFF"/>
                          </a:solidFill>
                          <a:latin typeface="Calibri"/>
                          <a:cs typeface="Calibri"/>
                        </a:rPr>
                        <a:t>QA</a:t>
                      </a:r>
                      <a:endParaRPr lang="en-US" sz="1800" b="1" dirty="0">
                        <a:solidFill>
                          <a:srgbClr val="FFFFFF"/>
                        </a:solidFill>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p>
                      <a:pPr algn="ctr"/>
                      <a:r>
                        <a:rPr lang="en-US" sz="1800" b="0" dirty="0" smtClean="0">
                          <a:latin typeface="Calibri"/>
                          <a:cs typeface="Calibri"/>
                        </a:rPr>
                        <a:t>class flag</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ctr"/>
                      <a:r>
                        <a:rPr lang="en-US" sz="1800" b="0" dirty="0" smtClean="0">
                          <a:latin typeface="Calibri"/>
                          <a:cs typeface="Calibri"/>
                        </a:rPr>
                        <a:t>hourly</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a:cs typeface="Calibri"/>
                        </a:rPr>
                        <a:t>10 km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ctr"/>
                      <a:r>
                        <a:rPr lang="en-US" sz="1800" b="0" dirty="0" smtClean="0">
                          <a:latin typeface="Calibri"/>
                          <a:cs typeface="Calibri"/>
                        </a:rPr>
                        <a:t>N/A</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ctr"/>
                      <a:r>
                        <a:rPr lang="en-US" sz="1800" b="0" dirty="0" smtClean="0">
                          <a:latin typeface="Calibri"/>
                          <a:cs typeface="Calibri"/>
                        </a:rPr>
                        <a:t>N/A</a:t>
                      </a:r>
                      <a:endParaRPr lang="en-US" sz="1800" b="0" dirty="0">
                        <a:latin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r>
            </a:tbl>
          </a:graphicData>
        </a:graphic>
      </p:graphicFrame>
      <p:sp>
        <p:nvSpPr>
          <p:cNvPr id="4" name="TextBox 3"/>
          <p:cNvSpPr txBox="1"/>
          <p:nvPr/>
        </p:nvSpPr>
        <p:spPr>
          <a:xfrm>
            <a:off x="98425" y="4125914"/>
            <a:ext cx="8902701" cy="2000548"/>
          </a:xfrm>
          <a:prstGeom prst="rect">
            <a:avLst/>
          </a:prstGeom>
          <a:noFill/>
        </p:spPr>
        <p:txBody>
          <a:bodyPr wrap="square" lIns="0" tIns="0" rIns="0" bIns="0" rtlCol="0">
            <a:spAutoFit/>
          </a:bodyPr>
          <a:lstStyle/>
          <a:p>
            <a:pPr marL="230188" indent="-230188"/>
            <a:r>
              <a:rPr lang="en-US" sz="1600" b="1" dirty="0"/>
              <a:t>EPIC NDVI</a:t>
            </a:r>
            <a:r>
              <a:rPr lang="en-US" sz="1600" dirty="0"/>
              <a:t>: the difference between Bidirectional Reflectance Factor (BRF) at 779.5 nm and 680 nm normalized by their </a:t>
            </a:r>
            <a:r>
              <a:rPr lang="en-US" sz="1600" dirty="0" smtClean="0"/>
              <a:t>sum.</a:t>
            </a:r>
          </a:p>
          <a:p>
            <a:pPr marL="230188" indent="-230188"/>
            <a:r>
              <a:rPr lang="en-US" sz="1600" b="1" dirty="0" smtClean="0"/>
              <a:t>EPIC FPAR</a:t>
            </a:r>
            <a:r>
              <a:rPr lang="en-US" sz="1600" dirty="0" smtClean="0"/>
              <a:t>: fraction of photosynthetically active radiation (400 – 700nm) absorbed by vegetation. </a:t>
            </a:r>
          </a:p>
          <a:p>
            <a:pPr marL="230188" indent="-230188"/>
            <a:r>
              <a:rPr lang="en-US" sz="1600" b="1" dirty="0" smtClean="0"/>
              <a:t>EPIC </a:t>
            </a:r>
            <a:r>
              <a:rPr lang="en-US" sz="1600" b="1" dirty="0"/>
              <a:t>LAI: </a:t>
            </a:r>
            <a:r>
              <a:rPr lang="en-US" sz="1600" dirty="0" smtClean="0"/>
              <a:t>total hemi-surface </a:t>
            </a:r>
            <a:r>
              <a:rPr lang="en-US" sz="1600" dirty="0" smtClean="0"/>
              <a:t>leaf </a:t>
            </a:r>
            <a:r>
              <a:rPr lang="en-US" sz="1600" dirty="0"/>
              <a:t>area per unit ground </a:t>
            </a:r>
            <a:r>
              <a:rPr lang="en-US" sz="1600" dirty="0" smtClean="0"/>
              <a:t>area.</a:t>
            </a:r>
            <a:endParaRPr lang="en-US" sz="1600" dirty="0" smtClean="0"/>
          </a:p>
          <a:p>
            <a:pPr marL="230188" indent="-230188"/>
            <a:r>
              <a:rPr lang="en-US" sz="1600" b="1" dirty="0"/>
              <a:t>EPIC </a:t>
            </a:r>
            <a:r>
              <a:rPr lang="en-US" sz="1600" b="1" dirty="0" smtClean="0"/>
              <a:t>DLAI: </a:t>
            </a:r>
            <a:r>
              <a:rPr lang="en-US" sz="1600" dirty="0" smtClean="0"/>
              <a:t>precision of LAI</a:t>
            </a:r>
          </a:p>
          <a:p>
            <a:pPr marL="230188" indent="-230188"/>
            <a:r>
              <a:rPr lang="en-US" sz="1600" b="1" dirty="0"/>
              <a:t>EPIC SLAI: </a:t>
            </a:r>
            <a:r>
              <a:rPr lang="en-US" sz="1600" dirty="0" smtClean="0"/>
              <a:t>leaf </a:t>
            </a:r>
            <a:r>
              <a:rPr lang="en-US" sz="1600" dirty="0"/>
              <a:t>area illuminated by the direct solar </a:t>
            </a:r>
            <a:r>
              <a:rPr lang="en-US" sz="1600" dirty="0" smtClean="0"/>
              <a:t>beam per unit ground </a:t>
            </a:r>
            <a:r>
              <a:rPr lang="en-US" sz="1600" dirty="0" smtClean="0"/>
              <a:t>area</a:t>
            </a:r>
            <a:endParaRPr lang="en-US" sz="1600" dirty="0"/>
          </a:p>
          <a:p>
            <a:pPr marL="230188" indent="-230188"/>
            <a:r>
              <a:rPr lang="en-US" sz="1600" b="1" dirty="0" smtClean="0"/>
              <a:t>EPIC </a:t>
            </a:r>
            <a:r>
              <a:rPr lang="en-US" sz="1600" b="1" dirty="0"/>
              <a:t>vegetation QA: </a:t>
            </a:r>
            <a:r>
              <a:rPr lang="en-US" sz="1600" dirty="0"/>
              <a:t>Quality Assurance variables </a:t>
            </a:r>
            <a:r>
              <a:rPr lang="en-US" sz="1600" dirty="0" smtClean="0"/>
              <a:t>to </a:t>
            </a:r>
            <a:r>
              <a:rPr lang="en-US" sz="1600" dirty="0"/>
              <a:t>characterize the quality of DSCOVR EPIC </a:t>
            </a:r>
            <a:r>
              <a:rPr lang="en-US" sz="1600" dirty="0" smtClean="0"/>
              <a:t>ESDR.</a:t>
            </a:r>
            <a:endParaRPr lang="en-US" sz="1600" dirty="0"/>
          </a:p>
        </p:txBody>
      </p:sp>
      <p:sp>
        <p:nvSpPr>
          <p:cNvPr id="3" name="TextBox 2"/>
          <p:cNvSpPr txBox="1"/>
          <p:nvPr/>
        </p:nvSpPr>
        <p:spPr>
          <a:xfrm>
            <a:off x="98425" y="533399"/>
            <a:ext cx="9045575" cy="276999"/>
          </a:xfrm>
          <a:prstGeom prst="rect">
            <a:avLst/>
          </a:prstGeom>
          <a:noFill/>
        </p:spPr>
        <p:txBody>
          <a:bodyPr wrap="square" lIns="0" tIns="0" rIns="0" bIns="0" rtlCol="0">
            <a:spAutoFit/>
          </a:bodyPr>
          <a:lstStyle/>
          <a:p>
            <a:r>
              <a:rPr lang="en-US" b="1" dirty="0" smtClean="0">
                <a:solidFill>
                  <a:srgbClr val="FF0000"/>
                </a:solidFill>
              </a:rPr>
              <a:t>NAME: </a:t>
            </a:r>
            <a:r>
              <a:rPr lang="en-US" b="1" dirty="0" smtClean="0">
                <a:solidFill>
                  <a:srgbClr val="0000FF"/>
                </a:solidFill>
              </a:rPr>
              <a:t>DSCOVR_EPIC_L2_VESDR_00_20160824002712_02.h5; SIZE ~313 MB</a:t>
            </a:r>
            <a:endParaRPr lang="en-US" b="1" dirty="0">
              <a:solidFill>
                <a:srgbClr val="0000FF"/>
              </a:solidFill>
            </a:endParaRPr>
          </a:p>
        </p:txBody>
      </p:sp>
    </p:spTree>
    <p:extLst>
      <p:ext uri="{BB962C8B-B14F-4D97-AF65-F5344CB8AC3E}">
        <p14:creationId xmlns:p14="http://schemas.microsoft.com/office/powerpoint/2010/main" val="263126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ALGORITM</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3</a:t>
            </a:fld>
            <a:endParaRPr lang="en-US"/>
          </a:p>
        </p:txBody>
      </p:sp>
      <p:sp>
        <p:nvSpPr>
          <p:cNvPr id="7" name="TextBox 23"/>
          <p:cNvSpPr txBox="1">
            <a:spLocks noChangeArrowheads="1"/>
          </p:cNvSpPr>
          <p:nvPr/>
        </p:nvSpPr>
        <p:spPr bwMode="auto">
          <a:xfrm>
            <a:off x="485554" y="549601"/>
            <a:ext cx="8359283" cy="371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eaLnBrk="1" hangingPunct="1">
              <a:spcAft>
                <a:spcPts val="600"/>
              </a:spcAft>
              <a:buFont typeface="Wingdings" charset="0"/>
              <a:buChar char="Ø"/>
            </a:pPr>
            <a:r>
              <a:rPr lang="en-US" sz="2400" b="1" dirty="0" smtClean="0">
                <a:solidFill>
                  <a:schemeClr val="tx1">
                    <a:lumMod val="75000"/>
                    <a:lumOff val="25000"/>
                  </a:schemeClr>
                </a:solidFill>
                <a:latin typeface="Comic Sans MS" charset="0"/>
                <a:cs typeface="Times" charset="0"/>
              </a:rPr>
              <a:t>MODIS LAI/FPAR operational algorithm </a:t>
            </a:r>
            <a:r>
              <a:rPr lang="en-US" sz="2400" b="1" dirty="0">
                <a:solidFill>
                  <a:schemeClr val="tx1">
                    <a:lumMod val="75000"/>
                    <a:lumOff val="25000"/>
                  </a:schemeClr>
                </a:solidFill>
                <a:latin typeface="Comic Sans MS" charset="0"/>
                <a:cs typeface="Times" charset="0"/>
              </a:rPr>
              <a:t>is adopted</a:t>
            </a:r>
          </a:p>
          <a:p>
            <a:pPr marL="741362" lvl="1" indent="-342900">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Look-up-Table approach</a:t>
            </a:r>
          </a:p>
          <a:p>
            <a:pPr marL="741362" lvl="1" indent="-342900">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LUT has </a:t>
            </a:r>
            <a:r>
              <a:rPr lang="en-US" sz="2000" b="1" dirty="0">
                <a:solidFill>
                  <a:schemeClr val="tx1">
                    <a:lumMod val="75000"/>
                    <a:lumOff val="25000"/>
                  </a:schemeClr>
                </a:solidFill>
                <a:latin typeface="Comic Sans MS" charset="0"/>
                <a:cs typeface="Times" charset="0"/>
              </a:rPr>
              <a:t>been significantly modified </a:t>
            </a:r>
          </a:p>
          <a:p>
            <a:pPr marL="341313" indent="-341313">
              <a:buFont typeface="Wingdings" charset="2"/>
              <a:buChar char="Ø"/>
            </a:pPr>
            <a:r>
              <a:rPr lang="en-US" sz="2400" b="1" dirty="0">
                <a:solidFill>
                  <a:schemeClr val="tx1">
                    <a:lumMod val="75000"/>
                    <a:lumOff val="25000"/>
                  </a:schemeClr>
                </a:solidFill>
                <a:latin typeface="Comic Sans MS" charset="0"/>
                <a:cs typeface="Times" charset="0"/>
              </a:rPr>
              <a:t>Algorithm input: </a:t>
            </a:r>
          </a:p>
          <a:p>
            <a:pPr marL="741362" lvl="1" indent="-342900">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DSCOVR EPIC Biome </a:t>
            </a:r>
            <a:r>
              <a:rPr lang="en-US" sz="2000" b="1" dirty="0" smtClean="0">
                <a:solidFill>
                  <a:schemeClr val="tx1">
                    <a:lumMod val="75000"/>
                    <a:lumOff val="25000"/>
                  </a:schemeClr>
                </a:solidFill>
                <a:latin typeface="Comic Sans MS" charset="0"/>
                <a:cs typeface="Times" charset="0"/>
              </a:rPr>
              <a:t>Classification Map; </a:t>
            </a:r>
          </a:p>
          <a:p>
            <a:pPr marL="741362" lvl="1" indent="-342900">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Sun-sensor geometry</a:t>
            </a:r>
          </a:p>
          <a:p>
            <a:pPr marL="741362" lvl="1" indent="-342900">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Atmospherically corrected surface reflectance </a:t>
            </a:r>
            <a:r>
              <a:rPr lang="en-US" sz="2000" b="1" dirty="0" smtClean="0">
                <a:solidFill>
                  <a:schemeClr val="tx1">
                    <a:lumMod val="75000"/>
                    <a:lumOff val="25000"/>
                  </a:schemeClr>
                </a:solidFill>
                <a:latin typeface="Comic Sans MS" charset="0"/>
                <a:cs typeface="Times" charset="0"/>
              </a:rPr>
              <a:t>(</a:t>
            </a:r>
            <a:r>
              <a:rPr lang="en-US" sz="2000" b="1" dirty="0" smtClean="0">
                <a:solidFill>
                  <a:srgbClr val="0000FF"/>
                </a:solidFill>
                <a:latin typeface="Comic Sans MS" charset="0"/>
                <a:cs typeface="Times" charset="0"/>
              </a:rPr>
              <a:t>EPIC L2 MAIAC product</a:t>
            </a:r>
            <a:r>
              <a:rPr lang="en-US" sz="2000" b="1" dirty="0" smtClean="0">
                <a:solidFill>
                  <a:schemeClr val="tx1">
                    <a:lumMod val="75000"/>
                    <a:lumOff val="25000"/>
                  </a:schemeClr>
                </a:solidFill>
                <a:latin typeface="Comic Sans MS" charset="0"/>
                <a:cs typeface="Times" charset="0"/>
              </a:rPr>
              <a:t>)  </a:t>
            </a:r>
            <a:r>
              <a:rPr lang="en-US" sz="2000" b="1" dirty="0" smtClean="0">
                <a:solidFill>
                  <a:schemeClr val="tx1">
                    <a:lumMod val="75000"/>
                    <a:lumOff val="25000"/>
                  </a:schemeClr>
                </a:solidFill>
                <a:latin typeface="Comic Sans MS" charset="0"/>
                <a:cs typeface="Times" charset="0"/>
              </a:rPr>
              <a:t>at green (551 nm); red (680 nm) and </a:t>
            </a:r>
            <a:r>
              <a:rPr lang="en-US" sz="2000" b="1" dirty="0" err="1" smtClean="0">
                <a:solidFill>
                  <a:schemeClr val="tx1">
                    <a:lumMod val="75000"/>
                    <a:lumOff val="25000"/>
                  </a:schemeClr>
                </a:solidFill>
                <a:latin typeface="Comic Sans MS" charset="0"/>
                <a:cs typeface="Times" charset="0"/>
              </a:rPr>
              <a:t>NearInfrared</a:t>
            </a:r>
            <a:r>
              <a:rPr lang="en-US" sz="2000" b="1" dirty="0" smtClean="0">
                <a:solidFill>
                  <a:schemeClr val="tx1">
                    <a:lumMod val="75000"/>
                    <a:lumOff val="25000"/>
                  </a:schemeClr>
                </a:solidFill>
                <a:latin typeface="Comic Sans MS" charset="0"/>
                <a:cs typeface="Times" charset="0"/>
              </a:rPr>
              <a:t> (780 nm) </a:t>
            </a:r>
            <a:r>
              <a:rPr lang="en-US" sz="2000" b="1" dirty="0" smtClean="0">
                <a:solidFill>
                  <a:schemeClr val="tx1">
                    <a:lumMod val="75000"/>
                    <a:lumOff val="25000"/>
                  </a:schemeClr>
                </a:solidFill>
                <a:latin typeface="Comic Sans MS" charset="0"/>
                <a:cs typeface="Times" charset="0"/>
              </a:rPr>
              <a:t>spectral bands</a:t>
            </a:r>
            <a:endParaRPr lang="en-US" sz="2000" b="1" dirty="0" smtClean="0">
              <a:solidFill>
                <a:schemeClr val="tx1">
                  <a:lumMod val="75000"/>
                  <a:lumOff val="25000"/>
                </a:schemeClr>
              </a:solidFill>
              <a:latin typeface="Comic Sans MS" charset="0"/>
              <a:cs typeface="Times" charset="0"/>
            </a:endParaRPr>
          </a:p>
          <a:p>
            <a:pPr marL="741362" lvl="1" indent="-342900">
              <a:buFont typeface="Comic Sans MS" panose="030F0702030302020204" pitchFamily="66" charset="0"/>
              <a:buChar char="–"/>
            </a:pPr>
            <a:r>
              <a:rPr lang="en-US" sz="2000" b="1" dirty="0" smtClean="0">
                <a:solidFill>
                  <a:schemeClr val="tx1">
                    <a:lumMod val="75000"/>
                    <a:lumOff val="25000"/>
                  </a:schemeClr>
                </a:solidFill>
                <a:latin typeface="Comic Sans MS" charset="0"/>
                <a:cs typeface="Times" charset="0"/>
              </a:rPr>
              <a:t>Precision </a:t>
            </a:r>
            <a:r>
              <a:rPr lang="en-US" sz="2000" b="1" dirty="0" smtClean="0">
                <a:solidFill>
                  <a:schemeClr val="tx1">
                    <a:lumMod val="75000"/>
                    <a:lumOff val="25000"/>
                  </a:schemeClr>
                </a:solidFill>
                <a:latin typeface="Comic Sans MS" charset="0"/>
                <a:cs typeface="Times" charset="0"/>
              </a:rPr>
              <a:t>in </a:t>
            </a:r>
            <a:r>
              <a:rPr lang="en-US" sz="2000" b="1" dirty="0">
                <a:solidFill>
                  <a:schemeClr val="tx1">
                    <a:lumMod val="75000"/>
                    <a:lumOff val="25000"/>
                  </a:schemeClr>
                </a:solidFill>
                <a:latin typeface="Comic Sans MS" charset="0"/>
                <a:cs typeface="Times" charset="0"/>
              </a:rPr>
              <a:t>EPIC L2 MAIAC product </a:t>
            </a:r>
            <a:endParaRPr lang="en-US" sz="2000" b="1" dirty="0" smtClean="0">
              <a:solidFill>
                <a:schemeClr val="tx1">
                  <a:lumMod val="75000"/>
                  <a:lumOff val="25000"/>
                </a:schemeClr>
              </a:solidFill>
              <a:latin typeface="Comic Sans MS" charset="0"/>
              <a:cs typeface="Times" charset="0"/>
            </a:endParaRPr>
          </a:p>
          <a:p>
            <a:pPr marL="342900" indent="-342900">
              <a:buFont typeface="Wingdings" panose="05000000000000000000" pitchFamily="2" charset="2"/>
              <a:buChar char="Ø"/>
            </a:pPr>
            <a:r>
              <a:rPr lang="en-US" sz="2400" b="1" dirty="0" smtClean="0">
                <a:solidFill>
                  <a:schemeClr val="tx1">
                    <a:lumMod val="75000"/>
                    <a:lumOff val="25000"/>
                  </a:schemeClr>
                </a:solidFill>
                <a:latin typeface="Comic Sans MS" charset="0"/>
                <a:cs typeface="Times" charset="0"/>
              </a:rPr>
              <a:t>Algorithm </a:t>
            </a:r>
            <a:r>
              <a:rPr lang="en-US" sz="2400" b="1" dirty="0">
                <a:solidFill>
                  <a:schemeClr val="tx1">
                    <a:lumMod val="75000"/>
                    <a:lumOff val="25000"/>
                  </a:schemeClr>
                </a:solidFill>
                <a:latin typeface="Comic Sans MS" charset="0"/>
                <a:cs typeface="Times" charset="0"/>
              </a:rPr>
              <a:t>output: VESDR</a:t>
            </a:r>
          </a:p>
        </p:txBody>
      </p:sp>
      <p:pic>
        <p:nvPicPr>
          <p:cNvPr id="22" name="Picture 22"/>
          <p:cNvPicPr>
            <a:picLocks noGrp="1" noChangeAspect="1" noChangeArrowheads="1"/>
          </p:cNvPicPr>
          <p:nvPr>
            <p:ph sz="half" idx="4294967295"/>
          </p:nvPr>
        </p:nvPicPr>
        <p:blipFill>
          <a:blip r:embed="rId3" cstate="print"/>
          <a:srcRect/>
          <a:stretch>
            <a:fillRect/>
          </a:stretch>
        </p:blipFill>
        <p:spPr>
          <a:xfrm>
            <a:off x="3100400" y="4332602"/>
            <a:ext cx="3129592" cy="2536940"/>
          </a:xfrm>
          <a:prstGeom prst="rect">
            <a:avLst/>
          </a:prstGeom>
        </p:spPr>
      </p:pic>
      <p:grpSp>
        <p:nvGrpSpPr>
          <p:cNvPr id="23" name="Group 21"/>
          <p:cNvGrpSpPr>
            <a:grpSpLocks/>
          </p:cNvGrpSpPr>
          <p:nvPr/>
        </p:nvGrpSpPr>
        <p:grpSpPr bwMode="auto">
          <a:xfrm>
            <a:off x="-25727" y="4288910"/>
            <a:ext cx="3439297" cy="2481262"/>
            <a:chOff x="304800" y="2070100"/>
            <a:chExt cx="4577507" cy="3167063"/>
          </a:xfrm>
        </p:grpSpPr>
        <p:grpSp>
          <p:nvGrpSpPr>
            <p:cNvPr id="24" name="Group 22"/>
            <p:cNvGrpSpPr>
              <a:grpSpLocks/>
            </p:cNvGrpSpPr>
            <p:nvPr/>
          </p:nvGrpSpPr>
          <p:grpSpPr bwMode="auto">
            <a:xfrm>
              <a:off x="304800" y="2070100"/>
              <a:ext cx="4321175" cy="3167063"/>
              <a:chOff x="304800" y="2070100"/>
              <a:chExt cx="4321175" cy="3167063"/>
            </a:xfrm>
          </p:grpSpPr>
          <p:pic>
            <p:nvPicPr>
              <p:cNvPr id="30" name="Picture 11"/>
              <p:cNvPicPr>
                <a:picLocks noChangeAspect="1" noChangeArrowheads="1"/>
              </p:cNvPicPr>
              <p:nvPr/>
            </p:nvPicPr>
            <p:blipFill>
              <a:blip r:embed="rId4" cstate="print"/>
              <a:srcRect/>
              <a:stretch>
                <a:fillRect/>
              </a:stretch>
            </p:blipFill>
            <p:spPr bwMode="auto">
              <a:xfrm>
                <a:off x="304800" y="2070100"/>
                <a:ext cx="4321175" cy="3108325"/>
              </a:xfrm>
              <a:prstGeom prst="rect">
                <a:avLst/>
              </a:prstGeom>
              <a:noFill/>
              <a:ln w="9525">
                <a:noFill/>
                <a:miter lim="800000"/>
                <a:headEnd/>
                <a:tailEnd/>
              </a:ln>
            </p:spPr>
          </p:pic>
          <p:sp>
            <p:nvSpPr>
              <p:cNvPr id="31" name="Rectangle 12"/>
              <p:cNvSpPr>
                <a:spLocks noChangeArrowheads="1"/>
              </p:cNvSpPr>
              <p:nvPr/>
            </p:nvSpPr>
            <p:spPr bwMode="auto">
              <a:xfrm>
                <a:off x="2378075" y="5005388"/>
                <a:ext cx="546100" cy="231775"/>
              </a:xfrm>
              <a:prstGeom prst="rect">
                <a:avLst/>
              </a:prstGeom>
              <a:solidFill>
                <a:schemeClr val="bg1"/>
              </a:solidFill>
              <a:ln w="9525">
                <a:noFill/>
                <a:miter lim="800000"/>
                <a:headEnd/>
                <a:tailEnd/>
              </a:ln>
            </p:spPr>
            <p:txBody>
              <a:bodyPr wrap="none" anchor="ctr"/>
              <a:lstStyle/>
              <a:p>
                <a:endParaRPr lang="en-US"/>
              </a:p>
            </p:txBody>
          </p:sp>
          <p:sp>
            <p:nvSpPr>
              <p:cNvPr id="32" name="Text Box 13"/>
              <p:cNvSpPr txBox="1">
                <a:spLocks noChangeArrowheads="1"/>
              </p:cNvSpPr>
              <p:nvPr/>
            </p:nvSpPr>
            <p:spPr bwMode="auto">
              <a:xfrm>
                <a:off x="2100263" y="4897438"/>
                <a:ext cx="855663" cy="246221"/>
              </a:xfrm>
              <a:prstGeom prst="rect">
                <a:avLst/>
              </a:prstGeom>
              <a:noFill/>
              <a:ln w="9525">
                <a:noFill/>
                <a:miter lim="800000"/>
                <a:headEnd/>
                <a:tailEnd/>
              </a:ln>
            </p:spPr>
            <p:txBody>
              <a:bodyPr lIns="0" tIns="0" rIns="0" bIns="0">
                <a:spAutoFit/>
              </a:bodyPr>
              <a:lstStyle/>
              <a:p>
                <a:pPr algn="ctr">
                  <a:spcBef>
                    <a:spcPct val="50000"/>
                  </a:spcBef>
                </a:pPr>
                <a:r>
                  <a:rPr lang="en-US" sz="1600" b="1">
                    <a:solidFill>
                      <a:srgbClr val="5F5F5F"/>
                    </a:solidFill>
                    <a:sym typeface="Symbol" pitchFamily="-107" charset="2"/>
                  </a:rPr>
                  <a:t>Red</a:t>
                </a:r>
              </a:p>
            </p:txBody>
          </p:sp>
          <p:sp>
            <p:nvSpPr>
              <p:cNvPr id="33" name="Rectangle 14"/>
              <p:cNvSpPr>
                <a:spLocks noChangeArrowheads="1"/>
              </p:cNvSpPr>
              <p:nvPr/>
            </p:nvSpPr>
            <p:spPr bwMode="auto">
              <a:xfrm>
                <a:off x="307975" y="2940050"/>
                <a:ext cx="233363" cy="1071563"/>
              </a:xfrm>
              <a:prstGeom prst="rect">
                <a:avLst/>
              </a:prstGeom>
              <a:solidFill>
                <a:schemeClr val="bg1"/>
              </a:solidFill>
              <a:ln w="9525">
                <a:noFill/>
                <a:miter lim="800000"/>
                <a:headEnd/>
                <a:tailEnd/>
              </a:ln>
            </p:spPr>
            <p:txBody>
              <a:bodyPr wrap="none" anchor="ctr"/>
              <a:lstStyle/>
              <a:p>
                <a:endParaRPr lang="en-US"/>
              </a:p>
            </p:txBody>
          </p:sp>
          <p:sp>
            <p:nvSpPr>
              <p:cNvPr id="34" name="Text Box 15"/>
              <p:cNvSpPr txBox="1">
                <a:spLocks noChangeArrowheads="1"/>
              </p:cNvSpPr>
              <p:nvPr/>
            </p:nvSpPr>
            <p:spPr bwMode="auto">
              <a:xfrm rot="-5400000">
                <a:off x="-442913" y="3275706"/>
                <a:ext cx="1839913" cy="246261"/>
              </a:xfrm>
              <a:prstGeom prst="rect">
                <a:avLst/>
              </a:prstGeom>
              <a:noFill/>
              <a:ln w="9525">
                <a:noFill/>
                <a:miter lim="800000"/>
                <a:headEnd/>
                <a:tailEnd/>
              </a:ln>
            </p:spPr>
            <p:txBody>
              <a:bodyPr lIns="0" tIns="0" rIns="0" bIns="0">
                <a:spAutoFit/>
              </a:bodyPr>
              <a:lstStyle/>
              <a:p>
                <a:pPr algn="ctr">
                  <a:spcBef>
                    <a:spcPct val="50000"/>
                  </a:spcBef>
                </a:pPr>
                <a:r>
                  <a:rPr lang="en-US" sz="1600" b="1">
                    <a:solidFill>
                      <a:srgbClr val="5F5F5F"/>
                    </a:solidFill>
                    <a:sym typeface="Symbol" pitchFamily="-107" charset="2"/>
                  </a:rPr>
                  <a:t>Near-Infrared</a:t>
                </a:r>
              </a:p>
            </p:txBody>
          </p:sp>
          <p:sp>
            <p:nvSpPr>
              <p:cNvPr id="35" name="Rectangle 16"/>
              <p:cNvSpPr>
                <a:spLocks noChangeArrowheads="1"/>
              </p:cNvSpPr>
              <p:nvPr/>
            </p:nvSpPr>
            <p:spPr bwMode="auto">
              <a:xfrm>
                <a:off x="1981200" y="3933825"/>
                <a:ext cx="1246188" cy="1539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6" name="Text Box 17"/>
              <p:cNvSpPr txBox="1">
                <a:spLocks noChangeArrowheads="1"/>
              </p:cNvSpPr>
              <p:nvPr/>
            </p:nvSpPr>
            <p:spPr bwMode="auto">
              <a:xfrm>
                <a:off x="2470150" y="3803650"/>
                <a:ext cx="1479550" cy="217254"/>
              </a:xfrm>
              <a:prstGeom prst="rect">
                <a:avLst/>
              </a:prstGeom>
              <a:noFill/>
              <a:ln w="9525">
                <a:noFill/>
                <a:miter lim="800000"/>
                <a:headEnd/>
                <a:tailEnd/>
              </a:ln>
            </p:spPr>
            <p:txBody>
              <a:bodyPr lIns="0" tIns="0" rIns="0" bIns="0">
                <a:spAutoFit/>
              </a:bodyPr>
              <a:lstStyle/>
              <a:p>
                <a:pPr>
                  <a:spcBef>
                    <a:spcPct val="50000"/>
                  </a:spcBef>
                </a:pPr>
                <a:r>
                  <a:rPr lang="en-US" sz="1400" b="1"/>
                  <a:t>Soil line (LAI=0)</a:t>
                </a:r>
              </a:p>
            </p:txBody>
          </p:sp>
          <p:sp>
            <p:nvSpPr>
              <p:cNvPr id="37" name="Line 18"/>
              <p:cNvSpPr>
                <a:spLocks noChangeShapeType="1"/>
              </p:cNvSpPr>
              <p:nvPr/>
            </p:nvSpPr>
            <p:spPr bwMode="auto">
              <a:xfrm flipH="1">
                <a:off x="2017713" y="3933825"/>
                <a:ext cx="388938" cy="0"/>
              </a:xfrm>
              <a:prstGeom prst="line">
                <a:avLst/>
              </a:prstGeom>
              <a:noFill/>
              <a:ln w="19050">
                <a:solidFill>
                  <a:schemeClr val="tx1"/>
                </a:solidFill>
                <a:round/>
                <a:headEnd/>
                <a:tailEnd type="triangle" w="med" len="med"/>
              </a:ln>
            </p:spPr>
            <p:txBody>
              <a:bodyPr/>
              <a:lstStyle/>
              <a:p>
                <a:endParaRPr lang="en-US"/>
              </a:p>
            </p:txBody>
          </p:sp>
        </p:grpSp>
        <p:grpSp>
          <p:nvGrpSpPr>
            <p:cNvPr id="25" name="Group 21"/>
            <p:cNvGrpSpPr>
              <a:grpSpLocks/>
            </p:cNvGrpSpPr>
            <p:nvPr/>
          </p:nvGrpSpPr>
          <p:grpSpPr bwMode="auto">
            <a:xfrm>
              <a:off x="1259632" y="2564954"/>
              <a:ext cx="3622675" cy="1008062"/>
              <a:chOff x="1287463" y="2573338"/>
              <a:chExt cx="3622675" cy="1008062"/>
            </a:xfrm>
          </p:grpSpPr>
          <p:sp>
            <p:nvSpPr>
              <p:cNvPr id="26" name="Oval 24"/>
              <p:cNvSpPr>
                <a:spLocks noChangeArrowheads="1"/>
              </p:cNvSpPr>
              <p:nvPr/>
            </p:nvSpPr>
            <p:spPr bwMode="auto">
              <a:xfrm>
                <a:off x="1287463" y="3238500"/>
                <a:ext cx="576263" cy="342900"/>
              </a:xfrm>
              <a:prstGeom prst="ellipse">
                <a:avLst/>
              </a:prstGeom>
              <a:solidFill>
                <a:srgbClr val="FFFF66">
                  <a:alpha val="56078"/>
                </a:srgbClr>
              </a:solidFill>
              <a:ln w="25400">
                <a:solidFill>
                  <a:srgbClr val="FF9900"/>
                </a:solidFill>
                <a:round/>
                <a:headEnd/>
                <a:tailEnd/>
              </a:ln>
            </p:spPr>
            <p:txBody>
              <a:bodyPr wrap="none" anchor="ctr"/>
              <a:lstStyle/>
              <a:p>
                <a:endParaRPr lang="en-US"/>
              </a:p>
            </p:txBody>
          </p:sp>
          <p:sp>
            <p:nvSpPr>
              <p:cNvPr id="27" name="Line 29"/>
              <p:cNvSpPr>
                <a:spLocks noChangeShapeType="1"/>
              </p:cNvSpPr>
              <p:nvPr/>
            </p:nvSpPr>
            <p:spPr bwMode="auto">
              <a:xfrm flipV="1">
                <a:off x="1601788" y="2573338"/>
                <a:ext cx="0" cy="647700"/>
              </a:xfrm>
              <a:prstGeom prst="line">
                <a:avLst/>
              </a:prstGeom>
              <a:noFill/>
              <a:ln w="57150">
                <a:solidFill>
                  <a:srgbClr val="FF9900"/>
                </a:solidFill>
                <a:round/>
                <a:headEnd/>
                <a:tailEnd/>
              </a:ln>
            </p:spPr>
            <p:txBody>
              <a:bodyPr/>
              <a:lstStyle/>
              <a:p>
                <a:endParaRPr lang="en-US"/>
              </a:p>
            </p:txBody>
          </p:sp>
          <p:sp>
            <p:nvSpPr>
              <p:cNvPr id="28" name="Line 30"/>
              <p:cNvSpPr>
                <a:spLocks noChangeShapeType="1"/>
              </p:cNvSpPr>
              <p:nvPr/>
            </p:nvSpPr>
            <p:spPr bwMode="auto">
              <a:xfrm>
                <a:off x="1597025" y="2573338"/>
                <a:ext cx="3313113" cy="0"/>
              </a:xfrm>
              <a:prstGeom prst="line">
                <a:avLst/>
              </a:prstGeom>
              <a:noFill/>
              <a:ln w="38100">
                <a:solidFill>
                  <a:srgbClr val="FF9900"/>
                </a:solidFill>
                <a:round/>
                <a:headEnd/>
                <a:tailEnd type="triangle" w="med" len="med"/>
              </a:ln>
            </p:spPr>
            <p:txBody>
              <a:bodyPr/>
              <a:lstStyle/>
              <a:p>
                <a:endParaRPr lang="en-US"/>
              </a:p>
            </p:txBody>
          </p:sp>
          <p:sp>
            <p:nvSpPr>
              <p:cNvPr id="29" name="Oval 28"/>
              <p:cNvSpPr/>
              <p:nvPr/>
            </p:nvSpPr>
            <p:spPr>
              <a:xfrm>
                <a:off x="1509160" y="3329434"/>
                <a:ext cx="144485" cy="14287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3" name="TextBox 2"/>
          <p:cNvSpPr txBox="1"/>
          <p:nvPr/>
        </p:nvSpPr>
        <p:spPr>
          <a:xfrm>
            <a:off x="6330462" y="4930331"/>
            <a:ext cx="2692958" cy="1354217"/>
          </a:xfrm>
          <a:prstGeom prst="rect">
            <a:avLst/>
          </a:prstGeom>
          <a:noFill/>
        </p:spPr>
        <p:txBody>
          <a:bodyPr wrap="square" lIns="0" tIns="0" rIns="0" bIns="0" rtlCol="0">
            <a:spAutoFit/>
          </a:bodyPr>
          <a:lstStyle/>
          <a:p>
            <a:pPr marL="171450" indent="-171450">
              <a:buFont typeface="Courier New" panose="02070309020205020404" pitchFamily="49" charset="0"/>
              <a:buChar char="o"/>
            </a:pPr>
            <a:r>
              <a:rPr lang="en-US" sz="1100" b="1" dirty="0">
                <a:latin typeface="Comic Sans MS" pitchFamily="-107" charset="0"/>
              </a:rPr>
              <a:t>Solutions corresponding to various combinations of the coefficients in the RT equation are pre-calculated and stored in the Look-Up-Table</a:t>
            </a:r>
          </a:p>
          <a:p>
            <a:pPr marL="171450" indent="-171450">
              <a:buFont typeface="Courier New" panose="02070309020205020404" pitchFamily="49" charset="0"/>
              <a:buChar char="o"/>
            </a:pPr>
            <a:r>
              <a:rPr lang="en-US" sz="1100" b="1" dirty="0">
                <a:latin typeface="Comic Sans MS" pitchFamily="-107" charset="0"/>
              </a:rPr>
              <a:t>Set of acceptable LAI values based on </a:t>
            </a:r>
            <a:r>
              <a:rPr lang="en-US" sz="1100" b="1" dirty="0">
                <a:latin typeface="Comic Sans MS" pitchFamily="-107" charset="0"/>
                <a:sym typeface="Symbol"/>
              </a:rPr>
              <a:t>2</a:t>
            </a:r>
            <a:r>
              <a:rPr lang="en-US" sz="1100" b="1" dirty="0">
                <a:latin typeface="Comic Sans MS" pitchFamily="-107" charset="0"/>
              </a:rPr>
              <a:t> distribution is calculated</a:t>
            </a:r>
          </a:p>
          <a:p>
            <a:pPr marL="171450" indent="-171450">
              <a:buFont typeface="Courier New" panose="02070309020205020404" pitchFamily="49" charset="0"/>
              <a:buChar char="o"/>
            </a:pPr>
            <a:r>
              <a:rPr lang="en-US" sz="1100" b="1" dirty="0">
                <a:latin typeface="Comic Sans MS" pitchFamily="-107" charset="0"/>
              </a:rPr>
              <a:t>Mean </a:t>
            </a:r>
            <a:r>
              <a:rPr lang="en-US" sz="1100" b="1" dirty="0" smtClean="0">
                <a:latin typeface="Comic Sans MS" pitchFamily="-107" charset="0"/>
              </a:rPr>
              <a:t>LAI and its dispersion, SLAI, NDVI  are archived. </a:t>
            </a:r>
            <a:endParaRPr lang="en-US" sz="1100" b="1" dirty="0">
              <a:latin typeface="Comic Sans MS" pitchFamily="-107" charset="0"/>
            </a:endParaRPr>
          </a:p>
        </p:txBody>
      </p:sp>
    </p:spTree>
    <p:extLst>
      <p:ext uri="{BB962C8B-B14F-4D97-AF65-F5344CB8AC3E}">
        <p14:creationId xmlns:p14="http://schemas.microsoft.com/office/powerpoint/2010/main" val="268739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298D4A8-8DC4-4E12-8F5A-6C474EBE0DB9}" type="slidenum">
              <a:rPr lang="en-US" smtClean="0"/>
              <a:pPr/>
              <a:t>4</a:t>
            </a:fld>
            <a:endParaRPr lang="en-US"/>
          </a:p>
        </p:txBody>
      </p:sp>
      <p:grpSp>
        <p:nvGrpSpPr>
          <p:cNvPr id="10" name="Group 9"/>
          <p:cNvGrpSpPr/>
          <p:nvPr/>
        </p:nvGrpSpPr>
        <p:grpSpPr>
          <a:xfrm>
            <a:off x="5507486" y="430060"/>
            <a:ext cx="3483592" cy="2095321"/>
            <a:chOff x="5517534" y="450270"/>
            <a:chExt cx="3483592" cy="2095321"/>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822" t="7379" r="9514" b="11594"/>
            <a:stretch/>
          </p:blipFill>
          <p:spPr>
            <a:xfrm>
              <a:off x="5517534" y="450270"/>
              <a:ext cx="3483592" cy="2095321"/>
            </a:xfrm>
            <a:prstGeom prst="rect">
              <a:avLst/>
            </a:prstGeom>
          </p:spPr>
        </p:pic>
        <p:sp>
          <p:nvSpPr>
            <p:cNvPr id="8" name="TextBox 7"/>
            <p:cNvSpPr txBox="1"/>
            <p:nvPr/>
          </p:nvSpPr>
          <p:spPr>
            <a:xfrm>
              <a:off x="5555100" y="455892"/>
              <a:ext cx="1555335" cy="246221"/>
            </a:xfrm>
            <a:prstGeom prst="rect">
              <a:avLst/>
            </a:prstGeom>
            <a:noFill/>
          </p:spPr>
          <p:txBody>
            <a:bodyPr wrap="square" lIns="0" tIns="0" rIns="0" bIns="0" rtlCol="0">
              <a:spAutoFit/>
            </a:bodyPr>
            <a:lstStyle/>
            <a:p>
              <a:r>
                <a:rPr lang="en-US" sz="1600" b="1" dirty="0" smtClean="0">
                  <a:solidFill>
                    <a:schemeClr val="bg1"/>
                  </a:solidFill>
                </a:rPr>
                <a:t>MAIAC NIR BRF</a:t>
              </a:r>
              <a:endParaRPr lang="en-US" sz="1600" b="1" dirty="0">
                <a:solidFill>
                  <a:schemeClr val="bg1"/>
                </a:solidFill>
              </a:endParaRPr>
            </a:p>
          </p:txBody>
        </p:sp>
      </p:grpSp>
      <p:grpSp>
        <p:nvGrpSpPr>
          <p:cNvPr id="16" name="Group 15"/>
          <p:cNvGrpSpPr/>
          <p:nvPr/>
        </p:nvGrpSpPr>
        <p:grpSpPr>
          <a:xfrm>
            <a:off x="6088560" y="2886476"/>
            <a:ext cx="2935603" cy="1926397"/>
            <a:chOff x="6088560" y="2595084"/>
            <a:chExt cx="2935603" cy="1926397"/>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959" t="7499" r="11868" b="10763"/>
            <a:stretch/>
          </p:blipFill>
          <p:spPr>
            <a:xfrm>
              <a:off x="6088560" y="2612556"/>
              <a:ext cx="2935603" cy="1908925"/>
            </a:xfrm>
            <a:prstGeom prst="rect">
              <a:avLst/>
            </a:prstGeom>
          </p:spPr>
        </p:pic>
        <p:sp>
          <p:nvSpPr>
            <p:cNvPr id="14" name="TextBox 13"/>
            <p:cNvSpPr txBox="1"/>
            <p:nvPr/>
          </p:nvSpPr>
          <p:spPr>
            <a:xfrm>
              <a:off x="6325844" y="2595084"/>
              <a:ext cx="560106" cy="288325"/>
            </a:xfrm>
            <a:prstGeom prst="rect">
              <a:avLst/>
            </a:prstGeom>
            <a:noFill/>
          </p:spPr>
          <p:txBody>
            <a:bodyPr wrap="square" lIns="0" tIns="0" rIns="0" bIns="0" rtlCol="0">
              <a:spAutoFit/>
            </a:bodyPr>
            <a:lstStyle/>
            <a:p>
              <a:r>
                <a:rPr lang="en-US" b="1" dirty="0" smtClean="0">
                  <a:solidFill>
                    <a:schemeClr val="bg1"/>
                  </a:solidFill>
                </a:rPr>
                <a:t>LAI</a:t>
              </a:r>
              <a:endParaRPr lang="en-US" b="1" dirty="0">
                <a:solidFill>
                  <a:schemeClr val="bg1"/>
                </a:solidFill>
              </a:endParaRPr>
            </a:p>
          </p:txBody>
        </p:sp>
      </p:grpSp>
      <p:grpSp>
        <p:nvGrpSpPr>
          <p:cNvPr id="19" name="Group 18"/>
          <p:cNvGrpSpPr/>
          <p:nvPr/>
        </p:nvGrpSpPr>
        <p:grpSpPr>
          <a:xfrm>
            <a:off x="6088560" y="4836583"/>
            <a:ext cx="3029607" cy="1933186"/>
            <a:chOff x="2042644" y="4372683"/>
            <a:chExt cx="3272840" cy="1990017"/>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4953" t="7384" r="10653" b="11169"/>
            <a:stretch/>
          </p:blipFill>
          <p:spPr>
            <a:xfrm>
              <a:off x="2042644" y="4372683"/>
              <a:ext cx="3272840" cy="1990017"/>
            </a:xfrm>
            <a:prstGeom prst="rect">
              <a:avLst/>
            </a:prstGeom>
          </p:spPr>
        </p:pic>
        <p:sp>
          <p:nvSpPr>
            <p:cNvPr id="18" name="TextBox 17"/>
            <p:cNvSpPr txBox="1"/>
            <p:nvPr/>
          </p:nvSpPr>
          <p:spPr>
            <a:xfrm>
              <a:off x="2229027" y="4381699"/>
              <a:ext cx="778483" cy="285142"/>
            </a:xfrm>
            <a:prstGeom prst="rect">
              <a:avLst/>
            </a:prstGeom>
            <a:noFill/>
          </p:spPr>
          <p:txBody>
            <a:bodyPr wrap="square" lIns="0" tIns="0" rIns="0" bIns="0" rtlCol="0">
              <a:spAutoFit/>
            </a:bodyPr>
            <a:lstStyle/>
            <a:p>
              <a:r>
                <a:rPr lang="en-US" b="1" dirty="0" smtClean="0">
                  <a:solidFill>
                    <a:schemeClr val="bg1"/>
                  </a:solidFill>
                </a:rPr>
                <a:t>SLAI</a:t>
              </a:r>
              <a:endParaRPr lang="en-US" b="1" dirty="0">
                <a:solidFill>
                  <a:schemeClr val="bg1"/>
                </a:solidFill>
              </a:endParaRPr>
            </a:p>
          </p:txBody>
        </p:sp>
      </p:grpSp>
      <p:grpSp>
        <p:nvGrpSpPr>
          <p:cNvPr id="23" name="Group 22"/>
          <p:cNvGrpSpPr/>
          <p:nvPr/>
        </p:nvGrpSpPr>
        <p:grpSpPr>
          <a:xfrm>
            <a:off x="3058145" y="4845342"/>
            <a:ext cx="2935603" cy="1892859"/>
            <a:chOff x="2921409" y="4502674"/>
            <a:chExt cx="2935603" cy="1892859"/>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4767" t="7516" r="11215" b="10969"/>
            <a:stretch/>
          </p:blipFill>
          <p:spPr>
            <a:xfrm>
              <a:off x="2921409" y="4502674"/>
              <a:ext cx="2935603" cy="1892859"/>
            </a:xfrm>
            <a:prstGeom prst="rect">
              <a:avLst/>
            </a:prstGeom>
          </p:spPr>
        </p:pic>
        <p:sp>
          <p:nvSpPr>
            <p:cNvPr id="22" name="TextBox 21"/>
            <p:cNvSpPr txBox="1"/>
            <p:nvPr/>
          </p:nvSpPr>
          <p:spPr>
            <a:xfrm>
              <a:off x="3086202" y="4502674"/>
              <a:ext cx="720627" cy="276999"/>
            </a:xfrm>
            <a:prstGeom prst="rect">
              <a:avLst/>
            </a:prstGeom>
            <a:noFill/>
          </p:spPr>
          <p:txBody>
            <a:bodyPr wrap="square" lIns="0" tIns="0" rIns="0" bIns="0" rtlCol="0">
              <a:spAutoFit/>
            </a:bodyPr>
            <a:lstStyle/>
            <a:p>
              <a:r>
                <a:rPr lang="en-US" b="1" dirty="0" smtClean="0">
                  <a:solidFill>
                    <a:schemeClr val="bg1"/>
                  </a:solidFill>
                </a:rPr>
                <a:t>FPAR</a:t>
              </a:r>
              <a:endParaRPr lang="en-US" b="1" dirty="0">
                <a:solidFill>
                  <a:schemeClr val="bg1"/>
                </a:solidFill>
              </a:endParaRPr>
            </a:p>
          </p:txBody>
        </p:sp>
      </p:grpSp>
      <p:grpSp>
        <p:nvGrpSpPr>
          <p:cNvPr id="25" name="Group 24"/>
          <p:cNvGrpSpPr/>
          <p:nvPr/>
        </p:nvGrpSpPr>
        <p:grpSpPr>
          <a:xfrm>
            <a:off x="82176" y="4829601"/>
            <a:ext cx="2967423" cy="1892859"/>
            <a:chOff x="-307649" y="4779673"/>
            <a:chExt cx="2967423" cy="1804617"/>
          </a:xfrm>
        </p:grpSpPr>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15421" t="7441" r="11122" b="11267"/>
            <a:stretch/>
          </p:blipFill>
          <p:spPr>
            <a:xfrm>
              <a:off x="-307649" y="4779673"/>
              <a:ext cx="2967423" cy="1804617"/>
            </a:xfrm>
            <a:prstGeom prst="rect">
              <a:avLst/>
            </a:prstGeom>
          </p:spPr>
        </p:pic>
        <p:sp>
          <p:nvSpPr>
            <p:cNvPr id="24" name="TextBox 23"/>
            <p:cNvSpPr txBox="1"/>
            <p:nvPr/>
          </p:nvSpPr>
          <p:spPr>
            <a:xfrm>
              <a:off x="-213899" y="4779673"/>
              <a:ext cx="720627" cy="276999"/>
            </a:xfrm>
            <a:prstGeom prst="rect">
              <a:avLst/>
            </a:prstGeom>
            <a:noFill/>
          </p:spPr>
          <p:txBody>
            <a:bodyPr wrap="square" lIns="0" tIns="0" rIns="0" bIns="0" rtlCol="0">
              <a:spAutoFit/>
            </a:bodyPr>
            <a:lstStyle/>
            <a:p>
              <a:r>
                <a:rPr lang="en-US" b="1" dirty="0" smtClean="0">
                  <a:solidFill>
                    <a:schemeClr val="bg1"/>
                  </a:solidFill>
                </a:rPr>
                <a:t>NDVI</a:t>
              </a:r>
              <a:endParaRPr lang="en-US" b="1" dirty="0">
                <a:solidFill>
                  <a:schemeClr val="bg1"/>
                </a:solidFill>
              </a:endParaRPr>
            </a:p>
          </p:txBody>
        </p:sp>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62" y="2901265"/>
            <a:ext cx="4132378" cy="1843240"/>
          </a:xfrm>
          <a:prstGeom prst="rect">
            <a:avLst/>
          </a:prstGeom>
        </p:spPr>
      </p:pic>
      <p:sp>
        <p:nvSpPr>
          <p:cNvPr id="7" name="TextBox 6"/>
          <p:cNvSpPr txBox="1"/>
          <p:nvPr/>
        </p:nvSpPr>
        <p:spPr>
          <a:xfrm>
            <a:off x="4298535" y="3509247"/>
            <a:ext cx="1410056" cy="369332"/>
          </a:xfrm>
          <a:prstGeom prst="rect">
            <a:avLst/>
          </a:prstGeom>
          <a:noFill/>
        </p:spPr>
        <p:txBody>
          <a:bodyPr wrap="square" rtlCol="0">
            <a:spAutoFit/>
          </a:bodyPr>
          <a:lstStyle/>
          <a:p>
            <a:r>
              <a:rPr lang="en-US" b="1" dirty="0" smtClean="0"/>
              <a:t>VESDR</a:t>
            </a:r>
            <a:endParaRPr lang="en-US" b="1" dirty="0"/>
          </a:p>
        </p:txBody>
      </p:sp>
      <p:sp>
        <p:nvSpPr>
          <p:cNvPr id="27" name="Down Arrow 26"/>
          <p:cNvSpPr/>
          <p:nvPr/>
        </p:nvSpPr>
        <p:spPr>
          <a:xfrm>
            <a:off x="5576131" y="1999339"/>
            <a:ext cx="264920" cy="607982"/>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75115" y="431135"/>
            <a:ext cx="5290331" cy="2112494"/>
            <a:chOff x="175927" y="441183"/>
            <a:chExt cx="5290331" cy="2112494"/>
          </a:xfrm>
        </p:grpSpPr>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8611" r="8056"/>
            <a:stretch/>
          </p:blipFill>
          <p:spPr>
            <a:xfrm>
              <a:off x="2351879" y="450270"/>
              <a:ext cx="3114379" cy="208146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12741" t="16449" r="12617" b="11607"/>
            <a:stretch/>
          </p:blipFill>
          <p:spPr>
            <a:xfrm>
              <a:off x="175927" y="458097"/>
              <a:ext cx="2174156" cy="2095580"/>
            </a:xfrm>
            <a:prstGeom prst="rect">
              <a:avLst/>
            </a:prstGeom>
          </p:spPr>
        </p:pic>
        <p:sp>
          <p:nvSpPr>
            <p:cNvPr id="26" name="TextBox 25"/>
            <p:cNvSpPr txBox="1"/>
            <p:nvPr/>
          </p:nvSpPr>
          <p:spPr>
            <a:xfrm>
              <a:off x="1911196" y="441183"/>
              <a:ext cx="1516366" cy="430887"/>
            </a:xfrm>
            <a:prstGeom prst="rect">
              <a:avLst/>
            </a:prstGeom>
            <a:noFill/>
          </p:spPr>
          <p:txBody>
            <a:bodyPr wrap="square" lIns="0" tIns="0" rIns="0" bIns="0" rtlCol="0">
              <a:spAutoFit/>
            </a:bodyPr>
            <a:lstStyle/>
            <a:p>
              <a:pPr algn="ctr"/>
              <a:r>
                <a:rPr lang="en-US" sz="1400" b="1" dirty="0" smtClean="0">
                  <a:solidFill>
                    <a:schemeClr val="bg1"/>
                  </a:solidFill>
                </a:rPr>
                <a:t>8/23/2017</a:t>
              </a:r>
            </a:p>
            <a:p>
              <a:pPr algn="ctr"/>
              <a:r>
                <a:rPr lang="en-US" sz="1400" b="1" dirty="0" smtClean="0">
                  <a:solidFill>
                    <a:schemeClr val="bg1"/>
                  </a:solidFill>
                </a:rPr>
                <a:t>16:30:25GMT</a:t>
              </a:r>
              <a:endParaRPr lang="en-US" sz="1400" b="1" dirty="0">
                <a:solidFill>
                  <a:schemeClr val="bg1"/>
                </a:solidFill>
              </a:endParaRPr>
            </a:p>
          </p:txBody>
        </p:sp>
      </p:grpSp>
      <p:sp>
        <p:nvSpPr>
          <p:cNvPr id="29" name="TextBox 28"/>
          <p:cNvSpPr txBox="1"/>
          <p:nvPr/>
        </p:nvSpPr>
        <p:spPr>
          <a:xfrm>
            <a:off x="5545052" y="646578"/>
            <a:ext cx="1281202" cy="184666"/>
          </a:xfrm>
          <a:prstGeom prst="rect">
            <a:avLst/>
          </a:prstGeom>
          <a:noFill/>
        </p:spPr>
        <p:txBody>
          <a:bodyPr wrap="square" lIns="0" tIns="0" rIns="0" bIns="0" rtlCol="0">
            <a:spAutoFit/>
          </a:bodyPr>
          <a:lstStyle/>
          <a:p>
            <a:r>
              <a:rPr lang="en-US" sz="1200" b="1" dirty="0" smtClean="0">
                <a:solidFill>
                  <a:schemeClr val="bg1"/>
                </a:solidFill>
              </a:rPr>
              <a:t>red, NIR, green</a:t>
            </a:r>
            <a:endParaRPr lang="en-US" sz="1200" b="1" dirty="0">
              <a:solidFill>
                <a:schemeClr val="bg1"/>
              </a:solidFill>
            </a:endParaRPr>
          </a:p>
        </p:txBody>
      </p:sp>
      <p:cxnSp>
        <p:nvCxnSpPr>
          <p:cNvPr id="15" name="Straight Connector 14"/>
          <p:cNvCxnSpPr/>
          <p:nvPr/>
        </p:nvCxnSpPr>
        <p:spPr>
          <a:xfrm>
            <a:off x="-10048" y="2544107"/>
            <a:ext cx="9144000" cy="0"/>
          </a:xfrm>
          <a:prstGeom prst="line">
            <a:avLst/>
          </a:prstGeom>
          <a:ln w="635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2607321"/>
            <a:ext cx="9118167" cy="338554"/>
          </a:xfrm>
          <a:prstGeom prst="rect">
            <a:avLst/>
          </a:prstGeom>
          <a:solidFill>
            <a:schemeClr val="bg1">
              <a:lumMod val="85000"/>
            </a:schemeClr>
          </a:solidFill>
        </p:spPr>
        <p:txBody>
          <a:bodyPr wrap="square" rtlCol="0">
            <a:spAutoFit/>
          </a:bodyPr>
          <a:lstStyle/>
          <a:p>
            <a:pPr algn="ctr"/>
            <a:r>
              <a:rPr lang="en-US" sz="1600" b="1" dirty="0">
                <a:solidFill>
                  <a:srgbClr val="FF0000"/>
                </a:solidFill>
              </a:rPr>
              <a:t>INPUT:</a:t>
            </a:r>
            <a:r>
              <a:rPr lang="en-US" sz="1600" b="1" dirty="0"/>
              <a:t> </a:t>
            </a:r>
            <a:r>
              <a:rPr lang="en-US" sz="1600" b="1" dirty="0" smtClean="0"/>
              <a:t>DSCOVR_EPIC_L2_MAIAC_00_20160823163025_02.h5</a:t>
            </a:r>
            <a:endParaRPr lang="en-US" sz="1600" b="1" dirty="0"/>
          </a:p>
        </p:txBody>
      </p:sp>
      <p:sp>
        <p:nvSpPr>
          <p:cNvPr id="2" name="Title 1"/>
          <p:cNvSpPr>
            <a:spLocks noGrp="1"/>
          </p:cNvSpPr>
          <p:nvPr>
            <p:ph type="title"/>
          </p:nvPr>
        </p:nvSpPr>
        <p:spPr>
          <a:xfrm>
            <a:off x="0" y="0"/>
            <a:ext cx="9144000" cy="458098"/>
          </a:xfrm>
          <a:solidFill>
            <a:srgbClr val="008E00"/>
          </a:solidFill>
        </p:spPr>
        <p:txBody>
          <a:bodyPr>
            <a:noAutofit/>
          </a:bodyPr>
          <a:lstStyle/>
          <a:p>
            <a:r>
              <a:rPr lang="en-US" altLang="en-US" sz="2400" dirty="0" smtClean="0">
                <a:latin typeface="+mn-lt"/>
              </a:rPr>
              <a:t>Generation of VESDR</a:t>
            </a:r>
            <a:endParaRPr lang="en-US" sz="2400" b="1" kern="1200" dirty="0" smtClean="0">
              <a:solidFill>
                <a:schemeClr val="bg1"/>
              </a:solidFill>
              <a:latin typeface="+mn-lt"/>
              <a:cs typeface="Cambria"/>
            </a:endParaRPr>
          </a:p>
        </p:txBody>
      </p:sp>
    </p:spTree>
    <p:extLst>
      <p:ext uri="{BB962C8B-B14F-4D97-AF65-F5344CB8AC3E}">
        <p14:creationId xmlns:p14="http://schemas.microsoft.com/office/powerpoint/2010/main" val="1684877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STATUS</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5</a:t>
            </a:fld>
            <a:endParaRPr lang="en-US"/>
          </a:p>
        </p:txBody>
      </p:sp>
      <p:sp>
        <p:nvSpPr>
          <p:cNvPr id="5" name="TextBox 23"/>
          <p:cNvSpPr txBox="1">
            <a:spLocks noChangeArrowheads="1"/>
          </p:cNvSpPr>
          <p:nvPr/>
        </p:nvSpPr>
        <p:spPr bwMode="auto">
          <a:xfrm>
            <a:off x="242281" y="1044724"/>
            <a:ext cx="8668094" cy="24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eaLnBrk="1" hangingPunct="1">
              <a:spcAft>
                <a:spcPts val="600"/>
              </a:spcAft>
              <a:buFont typeface="Wingdings" charset="0"/>
              <a:buChar char="Ø"/>
            </a:pPr>
            <a:r>
              <a:rPr lang="en-US" sz="2400" b="1" dirty="0" smtClean="0">
                <a:solidFill>
                  <a:schemeClr val="tx1">
                    <a:lumMod val="75000"/>
                    <a:lumOff val="25000"/>
                  </a:schemeClr>
                </a:solidFill>
                <a:latin typeface="Comic Sans MS" charset="0"/>
                <a:cs typeface="Times" charset="0"/>
              </a:rPr>
              <a:t>VESDR algorithm has been developed and delivered to NCCS</a:t>
            </a:r>
          </a:p>
          <a:p>
            <a:pPr lvl="1" eaLnBrk="1" hangingPunct="1">
              <a:spcAft>
                <a:spcPts val="600"/>
              </a:spcAft>
              <a:buFont typeface="Comic Sans MS" panose="030F0702030302020204" pitchFamily="66" charset="0"/>
              <a:buChar char="-"/>
            </a:pPr>
            <a:r>
              <a:rPr lang="en-US" sz="2400" b="1" dirty="0" smtClean="0">
                <a:solidFill>
                  <a:schemeClr val="tx1">
                    <a:lumMod val="75000"/>
                    <a:lumOff val="25000"/>
                  </a:schemeClr>
                </a:solidFill>
                <a:latin typeface="Comic Sans MS" charset="0"/>
                <a:cs typeface="Times" charset="0"/>
              </a:rPr>
              <a:t>1.8 sec/image; </a:t>
            </a:r>
            <a:r>
              <a:rPr lang="en-US" sz="2400" b="1" dirty="0" smtClean="0">
                <a:solidFill>
                  <a:schemeClr val="tx1">
                    <a:lumMod val="75000"/>
                    <a:lumOff val="25000"/>
                  </a:schemeClr>
                </a:solidFill>
                <a:latin typeface="Comic Sans MS" charset="0"/>
                <a:cs typeface="Times" charset="0"/>
              </a:rPr>
              <a:t>~4h </a:t>
            </a:r>
            <a:r>
              <a:rPr lang="en-US" sz="2400" b="1" dirty="0" smtClean="0">
                <a:solidFill>
                  <a:schemeClr val="tx1">
                    <a:lumMod val="75000"/>
                    <a:lumOff val="25000"/>
                  </a:schemeClr>
                </a:solidFill>
                <a:latin typeface="Comic Sans MS" charset="0"/>
                <a:cs typeface="Times" charset="0"/>
              </a:rPr>
              <a:t>to process 1Y data (DELL)</a:t>
            </a:r>
          </a:p>
          <a:p>
            <a:pPr marL="341313" lvl="1" indent="-341313">
              <a:buFont typeface="Wingdings" charset="2"/>
              <a:buChar char="Ø"/>
            </a:pPr>
            <a:r>
              <a:rPr lang="en-US" sz="2400" b="1" dirty="0" smtClean="0">
                <a:solidFill>
                  <a:schemeClr val="tx1">
                    <a:lumMod val="75000"/>
                    <a:lumOff val="25000"/>
                  </a:schemeClr>
                </a:solidFill>
                <a:latin typeface="Comic Sans MS" charset="0"/>
                <a:cs typeface="Times" charset="0"/>
              </a:rPr>
              <a:t>10 </a:t>
            </a:r>
            <a:r>
              <a:rPr lang="en-US" sz="2400" b="1" dirty="0">
                <a:solidFill>
                  <a:schemeClr val="tx1">
                    <a:lumMod val="75000"/>
                    <a:lumOff val="25000"/>
                  </a:schemeClr>
                </a:solidFill>
                <a:latin typeface="Comic Sans MS" charset="0"/>
                <a:cs typeface="Times" charset="0"/>
              </a:rPr>
              <a:t>km Biome Classification Map from MODIS MCD12Q1 product has been </a:t>
            </a:r>
            <a:r>
              <a:rPr lang="en-US" sz="2400" b="1" dirty="0" smtClean="0">
                <a:solidFill>
                  <a:schemeClr val="tx1">
                    <a:lumMod val="75000"/>
                    <a:lumOff val="25000"/>
                  </a:schemeClr>
                </a:solidFill>
                <a:latin typeface="Comic Sans MS" charset="0"/>
                <a:cs typeface="Times" charset="0"/>
              </a:rPr>
              <a:t>generated</a:t>
            </a:r>
          </a:p>
          <a:p>
            <a:pPr marL="341313" lvl="1" indent="-341313">
              <a:buFont typeface="Wingdings" charset="2"/>
              <a:buChar char="Ø"/>
            </a:pPr>
            <a:r>
              <a:rPr lang="en-US" sz="2400" b="1" dirty="0">
                <a:solidFill>
                  <a:schemeClr val="tx1">
                    <a:lumMod val="75000"/>
                    <a:lumOff val="25000"/>
                  </a:schemeClr>
                </a:solidFill>
                <a:latin typeface="Comic Sans MS" charset="0"/>
                <a:cs typeface="Times" charset="0"/>
              </a:rPr>
              <a:t>b</a:t>
            </a:r>
            <a:r>
              <a:rPr lang="en-US" sz="2400" b="1" dirty="0" smtClean="0">
                <a:solidFill>
                  <a:schemeClr val="tx1">
                    <a:lumMod val="75000"/>
                    <a:lumOff val="25000"/>
                  </a:schemeClr>
                </a:solidFill>
                <a:latin typeface="Comic Sans MS" charset="0"/>
                <a:cs typeface="Times" charset="0"/>
              </a:rPr>
              <a:t>iome distribution within 10 km </a:t>
            </a:r>
            <a:r>
              <a:rPr lang="en-US" sz="2400" b="1" dirty="0" smtClean="0">
                <a:solidFill>
                  <a:schemeClr val="tx1">
                    <a:lumMod val="75000"/>
                    <a:lumOff val="25000"/>
                  </a:schemeClr>
                </a:solidFill>
                <a:latin typeface="Comic Sans MS" charset="0"/>
                <a:cs typeface="Times" charset="0"/>
              </a:rPr>
              <a:t>pixel</a:t>
            </a:r>
            <a:endParaRPr lang="en-US" sz="2400" b="1" dirty="0">
              <a:solidFill>
                <a:schemeClr val="tx1">
                  <a:lumMod val="75000"/>
                  <a:lumOff val="25000"/>
                </a:schemeClr>
              </a:solidFill>
              <a:latin typeface="Comic Sans MS" charset="0"/>
              <a:cs typeface="Times" charset="0"/>
            </a:endParaRPr>
          </a:p>
        </p:txBody>
      </p:sp>
      <p:sp>
        <p:nvSpPr>
          <p:cNvPr id="6" name="TextBox 23"/>
          <p:cNvSpPr txBox="1">
            <a:spLocks noChangeArrowheads="1"/>
          </p:cNvSpPr>
          <p:nvPr/>
        </p:nvSpPr>
        <p:spPr bwMode="auto">
          <a:xfrm>
            <a:off x="187098" y="3788876"/>
            <a:ext cx="8723277" cy="88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0" indent="0" eaLnBrk="1" hangingPunct="1">
              <a:spcAft>
                <a:spcPts val="600"/>
              </a:spcAft>
            </a:pPr>
            <a:r>
              <a:rPr lang="en-US" sz="2400" b="1" i="1" u="sng" dirty="0" smtClean="0">
                <a:solidFill>
                  <a:srgbClr val="0000FF"/>
                </a:solidFill>
                <a:latin typeface="Comic Sans MS" charset="0"/>
                <a:cs typeface="Times" charset="0"/>
              </a:rPr>
              <a:t>needs to be done</a:t>
            </a:r>
          </a:p>
          <a:p>
            <a:pPr marL="285750" indent="-285750" eaLnBrk="1" hangingPunct="1">
              <a:spcAft>
                <a:spcPts val="600"/>
              </a:spcAft>
              <a:buFont typeface="Wingdings" charset="2"/>
              <a:buChar char="Ø"/>
            </a:pPr>
            <a:r>
              <a:rPr lang="en-US" sz="2400" b="1" dirty="0" smtClean="0">
                <a:solidFill>
                  <a:schemeClr val="tx1">
                    <a:lumMod val="75000"/>
                    <a:lumOff val="25000"/>
                  </a:schemeClr>
                </a:solidFill>
                <a:latin typeface="Comic Sans MS" charset="0"/>
                <a:cs typeface="Times" charset="0"/>
              </a:rPr>
              <a:t>Algorithm calibration</a:t>
            </a:r>
            <a:endParaRPr lang="en-US" sz="2400" b="1" dirty="0" smtClean="0">
              <a:solidFill>
                <a:schemeClr val="tx1">
                  <a:lumMod val="75000"/>
                  <a:lumOff val="25000"/>
                </a:schemeClr>
              </a:solidFill>
              <a:latin typeface="Comic Sans MS" charset="0"/>
              <a:cs typeface="Times" charset="0"/>
            </a:endParaRPr>
          </a:p>
        </p:txBody>
      </p:sp>
    </p:spTree>
    <p:extLst>
      <p:ext uri="{BB962C8B-B14F-4D97-AF65-F5344CB8AC3E}">
        <p14:creationId xmlns:p14="http://schemas.microsoft.com/office/powerpoint/2010/main" val="225834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sz="2800" b="1" dirty="0" smtClean="0">
                <a:solidFill>
                  <a:schemeClr val="bg1"/>
                </a:solidFill>
                <a:latin typeface="+mn-lt"/>
                <a:cs typeface="Cambria"/>
              </a:rPr>
              <a:t>VESDR algorithm calibration</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6</a:t>
            </a:fld>
            <a:endParaRPr lang="en-US"/>
          </a:p>
        </p:txBody>
      </p:sp>
      <p:sp>
        <p:nvSpPr>
          <p:cNvPr id="6" name="TextBox 23"/>
          <p:cNvSpPr txBox="1">
            <a:spLocks noChangeArrowheads="1"/>
          </p:cNvSpPr>
          <p:nvPr/>
        </p:nvSpPr>
        <p:spPr bwMode="auto">
          <a:xfrm>
            <a:off x="0" y="1000003"/>
            <a:ext cx="9144000" cy="14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marL="344488" indent="-344488" eaLnBrk="0" hangingPunct="0">
              <a:defRPr>
                <a:solidFill>
                  <a:schemeClr val="tx1"/>
                </a:solidFill>
                <a:latin typeface="Times New Roman" charset="0"/>
                <a:ea typeface="宋体" charset="0"/>
                <a:cs typeface="宋体" charset="0"/>
              </a:defRPr>
            </a:lvl1pPr>
            <a:lvl2pPr marL="742950" indent="-285750" eaLnBrk="0" hangingPunct="0">
              <a:defRPr>
                <a:solidFill>
                  <a:schemeClr val="tx1"/>
                </a:solidFill>
                <a:latin typeface="Times New Roman" charset="0"/>
                <a:ea typeface="宋体" charset="0"/>
                <a:cs typeface="宋体" charset="0"/>
              </a:defRPr>
            </a:lvl2pPr>
            <a:lvl3pPr marL="1143000" indent="-228600" eaLnBrk="0" hangingPunct="0">
              <a:defRPr>
                <a:solidFill>
                  <a:schemeClr val="tx1"/>
                </a:solidFill>
                <a:latin typeface="Times New Roman" charset="0"/>
                <a:ea typeface="宋体" charset="0"/>
                <a:cs typeface="宋体" charset="0"/>
              </a:defRPr>
            </a:lvl3pPr>
            <a:lvl4pPr marL="1600200" indent="-228600" eaLnBrk="0" hangingPunct="0">
              <a:defRPr>
                <a:solidFill>
                  <a:schemeClr val="tx1"/>
                </a:solidFill>
                <a:latin typeface="Times New Roman" charset="0"/>
                <a:ea typeface="宋体" charset="0"/>
                <a:cs typeface="宋体" charset="0"/>
              </a:defRPr>
            </a:lvl4pPr>
            <a:lvl5pPr marL="2057400" indent="-228600" eaLnBrk="0" hangingPunct="0">
              <a:defRPr>
                <a:solidFill>
                  <a:schemeClr val="tx1"/>
                </a:solidFill>
                <a:latin typeface="Times New Roman" charset="0"/>
                <a:ea typeface="宋体" charset="0"/>
                <a:cs typeface="宋体" charset="0"/>
              </a:defRPr>
            </a:lvl5pPr>
            <a:lvl6pPr marL="2514600" indent="-228600" eaLnBrk="0" fontAlgn="base" hangingPunct="0">
              <a:spcBef>
                <a:spcPct val="0"/>
              </a:spcBef>
              <a:spcAft>
                <a:spcPct val="0"/>
              </a:spcAft>
              <a:defRPr>
                <a:solidFill>
                  <a:schemeClr val="tx1"/>
                </a:solidFill>
                <a:latin typeface="Times New Roman" charset="0"/>
                <a:ea typeface="宋体" charset="0"/>
                <a:cs typeface="宋体" charset="0"/>
              </a:defRPr>
            </a:lvl6pPr>
            <a:lvl7pPr marL="2971800" indent="-228600" eaLnBrk="0" fontAlgn="base" hangingPunct="0">
              <a:spcBef>
                <a:spcPct val="0"/>
              </a:spcBef>
              <a:spcAft>
                <a:spcPct val="0"/>
              </a:spcAft>
              <a:defRPr>
                <a:solidFill>
                  <a:schemeClr val="tx1"/>
                </a:solidFill>
                <a:latin typeface="Times New Roman" charset="0"/>
                <a:ea typeface="宋体" charset="0"/>
                <a:cs typeface="宋体" charset="0"/>
              </a:defRPr>
            </a:lvl7pPr>
            <a:lvl8pPr marL="3429000" indent="-228600" eaLnBrk="0" fontAlgn="base" hangingPunct="0">
              <a:spcBef>
                <a:spcPct val="0"/>
              </a:spcBef>
              <a:spcAft>
                <a:spcPct val="0"/>
              </a:spcAft>
              <a:defRPr>
                <a:solidFill>
                  <a:schemeClr val="tx1"/>
                </a:solidFill>
                <a:latin typeface="Times New Roman" charset="0"/>
                <a:ea typeface="宋体" charset="0"/>
                <a:cs typeface="宋体" charset="0"/>
              </a:defRPr>
            </a:lvl8pPr>
            <a:lvl9pPr marL="3886200" indent="-228600" eaLnBrk="0" fontAlgn="base" hangingPunct="0">
              <a:spcBef>
                <a:spcPct val="0"/>
              </a:spcBef>
              <a:spcAft>
                <a:spcPct val="0"/>
              </a:spcAft>
              <a:defRPr>
                <a:solidFill>
                  <a:schemeClr val="tx1"/>
                </a:solidFill>
                <a:latin typeface="Times New Roman" charset="0"/>
                <a:ea typeface="宋体" charset="0"/>
                <a:cs typeface="宋体" charset="0"/>
              </a:defRPr>
            </a:lvl9pPr>
          </a:lstStyle>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Analyses of the EPIC BRF product to specify its uncertainties</a:t>
            </a:r>
          </a:p>
          <a:p>
            <a:pPr marL="285750" indent="-285750" eaLnBrk="1" hangingPunct="1">
              <a:spcAft>
                <a:spcPts val="600"/>
              </a:spcAft>
              <a:buFont typeface="Wingdings" charset="2"/>
              <a:buChar char="Ø"/>
            </a:pPr>
            <a:r>
              <a:rPr lang="en-US" sz="2000" b="1" dirty="0" smtClean="0">
                <a:solidFill>
                  <a:schemeClr val="tx1">
                    <a:lumMod val="75000"/>
                    <a:lumOff val="25000"/>
                  </a:schemeClr>
                </a:solidFill>
                <a:latin typeface="Comic Sans MS" charset="0"/>
                <a:cs typeface="Times" charset="0"/>
              </a:rPr>
              <a:t>Analyses of the VESDR product over selected regions and time periods</a:t>
            </a:r>
          </a:p>
          <a:p>
            <a:pPr marL="684212" lvl="1" eaLnBrk="1" hangingPunct="1">
              <a:spcAft>
                <a:spcPts val="600"/>
              </a:spcAft>
              <a:buFont typeface="Lucida Grande"/>
              <a:buChar char="-"/>
            </a:pPr>
            <a:r>
              <a:rPr lang="en-US" b="1" dirty="0" smtClean="0">
                <a:solidFill>
                  <a:schemeClr val="tx1">
                    <a:lumMod val="75000"/>
                    <a:lumOff val="25000"/>
                  </a:schemeClr>
                </a:solidFill>
                <a:latin typeface="Comic Sans MS" charset="0"/>
                <a:cs typeface="Times" charset="0"/>
              </a:rPr>
              <a:t>Standard </a:t>
            </a:r>
            <a:r>
              <a:rPr lang="en-US" b="1" dirty="0" smtClean="0">
                <a:solidFill>
                  <a:schemeClr val="tx1">
                    <a:lumMod val="75000"/>
                    <a:lumOff val="25000"/>
                  </a:schemeClr>
                </a:solidFill>
                <a:latin typeface="Comic Sans MS" charset="0"/>
                <a:cs typeface="Times" charset="0"/>
              </a:rPr>
              <a:t>technique </a:t>
            </a:r>
            <a:r>
              <a:rPr lang="en-US" b="1" dirty="0" smtClean="0">
                <a:solidFill>
                  <a:schemeClr val="tx1">
                    <a:lumMod val="75000"/>
                    <a:lumOff val="25000"/>
                  </a:schemeClr>
                </a:solidFill>
                <a:latin typeface="Comic Sans MS" charset="0"/>
                <a:cs typeface="Times" charset="0"/>
              </a:rPr>
              <a:t>developed for the MODIS LAI/FPAR product  </a:t>
            </a:r>
          </a:p>
        </p:txBody>
      </p:sp>
      <p:sp>
        <p:nvSpPr>
          <p:cNvPr id="3" name="TextBox 2"/>
          <p:cNvSpPr txBox="1"/>
          <p:nvPr/>
        </p:nvSpPr>
        <p:spPr>
          <a:xfrm>
            <a:off x="0" y="542617"/>
            <a:ext cx="9144000" cy="369332"/>
          </a:xfrm>
          <a:prstGeom prst="rect">
            <a:avLst/>
          </a:prstGeom>
          <a:noFill/>
        </p:spPr>
        <p:txBody>
          <a:bodyPr wrap="square" rtlCol="0">
            <a:spAutoFit/>
          </a:bodyPr>
          <a:lstStyle/>
          <a:p>
            <a:pPr algn="ctr"/>
            <a:r>
              <a:rPr lang="en-US" b="1" u="sng" dirty="0" smtClean="0"/>
              <a:t>DSCOVR_EPIC_L2_MAIAC:  2016-06-01 to 2016-08-27 </a:t>
            </a:r>
            <a:r>
              <a:rPr lang="en-US" b="1" u="sng" dirty="0" smtClean="0"/>
              <a:t>(based on v01 1B data)</a:t>
            </a:r>
            <a:endParaRPr lang="en-US" b="1" u="sng" dirty="0"/>
          </a:p>
        </p:txBody>
      </p:sp>
      <p:pic>
        <p:nvPicPr>
          <p:cNvPr id="1026" name="Picture 2" descr="C:\Users\jknjazi\Documents\000_My_Work_Files\000_0DSCOVR\000_DSCOVR_algorithm\005_Analyses\DSCOVR_LUT\Figures\CYh20g080a200C_18_04\geom45_15w035085h20g080a200_LUT_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343" y="2758228"/>
            <a:ext cx="2895785" cy="21718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knjazi\Documents\000_My_Work_Files\000_0DSCOVR\000_DSCOVR_algorithm\003_LAI_FPAR_C6\Figures\MCD15A2BU.A2016.Aug.GLOBAL.10KM.TileP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03" r="4210" b="11919"/>
          <a:stretch/>
        </p:blipFill>
        <p:spPr bwMode="auto">
          <a:xfrm>
            <a:off x="11231" y="2833635"/>
            <a:ext cx="3786452" cy="18690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094" y="5171223"/>
            <a:ext cx="9144000" cy="1107996"/>
          </a:xfrm>
          <a:prstGeom prst="rect">
            <a:avLst/>
          </a:prstGeom>
          <a:noFill/>
        </p:spPr>
        <p:txBody>
          <a:bodyPr wrap="square" rtlCol="0">
            <a:spAutoFit/>
          </a:bodyPr>
          <a:lstStyle/>
          <a:p>
            <a:r>
              <a:rPr lang="en-US" b="1" dirty="0" smtClean="0">
                <a:solidFill>
                  <a:srgbClr val="0000FF"/>
                </a:solidFill>
                <a:latin typeface="Comic Sans MS" panose="030F0702030302020204" pitchFamily="66" charset="0"/>
              </a:rPr>
              <a:t>Matching EPIC MAIAC BRF, VESDR LUT and C6 MODIS LAI </a:t>
            </a:r>
            <a:r>
              <a:rPr lang="en-US" b="1" dirty="0" smtClean="0">
                <a:solidFill>
                  <a:srgbClr val="0000FF"/>
                </a:solidFill>
                <a:latin typeface="Comic Sans MS" panose="030F0702030302020204" pitchFamily="66" charset="0"/>
              </a:rPr>
              <a:t>product</a:t>
            </a:r>
            <a:endParaRPr lang="en-US" b="1" dirty="0" smtClean="0">
              <a:solidFill>
                <a:srgbClr val="0000FF"/>
              </a:solidFill>
              <a:latin typeface="Comic Sans MS" panose="030F0702030302020204" pitchFamily="66" charset="0"/>
            </a:endParaRPr>
          </a:p>
          <a:p>
            <a:pPr marL="285750" indent="-285750">
              <a:buFont typeface="Wingdings" panose="05000000000000000000" pitchFamily="2" charset="2"/>
              <a:buChar char="Ø"/>
            </a:pPr>
            <a:r>
              <a:rPr lang="en-US" sz="1600" b="1" dirty="0" smtClean="0">
                <a:solidFill>
                  <a:srgbClr val="0000FF"/>
                </a:solidFill>
                <a:latin typeface="Comic Sans MS" panose="030F0702030302020204" pitchFamily="66" charset="0"/>
              </a:rPr>
              <a:t>find LUT configurable parameters that (a</a:t>
            </a:r>
            <a:r>
              <a:rPr lang="en-US" sz="1600" b="1" dirty="0">
                <a:solidFill>
                  <a:srgbClr val="0000FF"/>
                </a:solidFill>
                <a:latin typeface="Comic Sans MS" panose="030F0702030302020204" pitchFamily="66" charset="0"/>
              </a:rPr>
              <a:t>) maximizes the Retrieval </a:t>
            </a:r>
            <a:r>
              <a:rPr lang="en-US" sz="1600" b="1" dirty="0" err="1">
                <a:solidFill>
                  <a:srgbClr val="0000FF"/>
                </a:solidFill>
                <a:latin typeface="Comic Sans MS" panose="030F0702030302020204" pitchFamily="66" charset="0"/>
              </a:rPr>
              <a:t>Inndex</a:t>
            </a:r>
            <a:r>
              <a:rPr lang="en-US" sz="1600" b="1" dirty="0">
                <a:solidFill>
                  <a:srgbClr val="0000FF"/>
                </a:solidFill>
                <a:latin typeface="Comic Sans MS" panose="030F0702030302020204" pitchFamily="66" charset="0"/>
              </a:rPr>
              <a:t>; minimizes (b) the RMSE and (c) disagreement between EPIC LAI histograms and MODIS C6 LAI product.</a:t>
            </a:r>
          </a:p>
        </p:txBody>
      </p:sp>
      <p:pic>
        <p:nvPicPr>
          <p:cNvPr id="11" name="Picture 10" descr="Macintosh HD:Users:usr:Dropbox:MAIAC_WK_Note:MAIAC_writeup:Figure_png:Fig2.png"/>
          <p:cNvPicPr/>
          <p:nvPr/>
        </p:nvPicPr>
        <p:blipFill rotWithShape="1">
          <a:blip r:embed="rId5" cstate="print">
            <a:extLst>
              <a:ext uri="{28A0092B-C50C-407E-A947-70E740481C1C}">
                <a14:useLocalDpi xmlns:a14="http://schemas.microsoft.com/office/drawing/2010/main" val="0"/>
              </a:ext>
            </a:extLst>
          </a:blip>
          <a:srcRect t="13912"/>
          <a:stretch/>
        </p:blipFill>
        <p:spPr bwMode="auto">
          <a:xfrm>
            <a:off x="6631916" y="2780069"/>
            <a:ext cx="2491990" cy="2056529"/>
          </a:xfrm>
          <a:prstGeom prst="rect">
            <a:avLst/>
          </a:prstGeom>
          <a:noFill/>
          <a:ln>
            <a:noFill/>
          </a:ln>
        </p:spPr>
      </p:pic>
    </p:spTree>
    <p:extLst>
      <p:ext uri="{BB962C8B-B14F-4D97-AF65-F5344CB8AC3E}">
        <p14:creationId xmlns:p14="http://schemas.microsoft.com/office/powerpoint/2010/main" val="2081757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8"/>
          <p:cNvSpPr txBox="1">
            <a:spLocks/>
          </p:cNvSpPr>
          <p:nvPr/>
        </p:nvSpPr>
        <p:spPr>
          <a:xfrm>
            <a:off x="69342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98D4A8-8DC4-4E12-8F5A-6C474EBE0DB9}" type="slidenum">
              <a:rPr lang="en-US" smtClean="0"/>
              <a:pPr/>
              <a:t>7</a:t>
            </a:fld>
            <a:endParaRPr lang="en-US" dirty="0"/>
          </a:p>
        </p:txBody>
      </p:sp>
      <p:grpSp>
        <p:nvGrpSpPr>
          <p:cNvPr id="3" name="Group 2"/>
          <p:cNvGrpSpPr/>
          <p:nvPr/>
        </p:nvGrpSpPr>
        <p:grpSpPr>
          <a:xfrm>
            <a:off x="1" y="304800"/>
            <a:ext cx="5417502" cy="3886200"/>
            <a:chOff x="70522" y="544616"/>
            <a:chExt cx="5285563" cy="3834572"/>
          </a:xfrm>
        </p:grpSpPr>
        <p:grpSp>
          <p:nvGrpSpPr>
            <p:cNvPr id="50" name="组合 8"/>
            <p:cNvGrpSpPr/>
            <p:nvPr/>
          </p:nvGrpSpPr>
          <p:grpSpPr>
            <a:xfrm>
              <a:off x="70522" y="544616"/>
              <a:ext cx="5096545" cy="3834572"/>
              <a:chOff x="16173219" y="12377254"/>
              <a:chExt cx="5096545" cy="3834572"/>
            </a:xfrm>
          </p:grpSpPr>
          <p:pic>
            <p:nvPicPr>
              <p:cNvPr id="51" name="图片 3"/>
              <p:cNvPicPr>
                <a:picLocks noChangeAspect="1"/>
              </p:cNvPicPr>
              <p:nvPr/>
            </p:nvPicPr>
            <p:blipFill rotWithShape="1">
              <a:blip r:embed="rId2">
                <a:extLst>
                  <a:ext uri="{28A0092B-C50C-407E-A947-70E740481C1C}">
                    <a14:useLocalDpi xmlns:a14="http://schemas.microsoft.com/office/drawing/2010/main" val="0"/>
                  </a:ext>
                </a:extLst>
              </a:blip>
              <a:srcRect l="19008"/>
              <a:stretch/>
            </p:blipFill>
            <p:spPr>
              <a:xfrm>
                <a:off x="16173219" y="12377254"/>
                <a:ext cx="5096545" cy="3834572"/>
              </a:xfrm>
              <a:prstGeom prst="rect">
                <a:avLst/>
              </a:prstGeom>
            </p:spPr>
          </p:pic>
          <p:sp>
            <p:nvSpPr>
              <p:cNvPr id="52" name="TextBox 51"/>
              <p:cNvSpPr txBox="1"/>
              <p:nvPr/>
            </p:nvSpPr>
            <p:spPr>
              <a:xfrm>
                <a:off x="19246338" y="12484831"/>
                <a:ext cx="1245896" cy="322381"/>
              </a:xfrm>
              <a:prstGeom prst="rect">
                <a:avLst/>
              </a:prstGeom>
              <a:noFill/>
            </p:spPr>
            <p:txBody>
              <a:bodyPr wrap="square" rtlCol="0">
                <a:spAutoFit/>
              </a:bodyPr>
              <a:lstStyle/>
              <a:p>
                <a:r>
                  <a:rPr lang="en-US" altLang="zh-CN" sz="1200" dirty="0" smtClean="0">
                    <a:solidFill>
                      <a:srgbClr val="FFFF00"/>
                    </a:solidFill>
                  </a:rPr>
                  <a:t>Aug. 24</a:t>
                </a:r>
                <a:r>
                  <a:rPr lang="en-US" altLang="zh-CN" sz="1200" baseline="30000" dirty="0" smtClean="0">
                    <a:solidFill>
                      <a:srgbClr val="FFFF00"/>
                    </a:solidFill>
                  </a:rPr>
                  <a:t>th</a:t>
                </a:r>
                <a:r>
                  <a:rPr lang="en-US" altLang="zh-CN" sz="1200" dirty="0">
                    <a:solidFill>
                      <a:srgbClr val="FFFF00"/>
                    </a:solidFill>
                  </a:rPr>
                  <a:t> </a:t>
                </a:r>
                <a:r>
                  <a:rPr lang="en-US" altLang="zh-CN" sz="1200" dirty="0" smtClean="0">
                    <a:solidFill>
                      <a:srgbClr val="FFFF00"/>
                    </a:solidFill>
                  </a:rPr>
                  <a:t>P010</a:t>
                </a:r>
                <a:endParaRPr lang="zh-CN" altLang="en-US" sz="1200" dirty="0">
                  <a:solidFill>
                    <a:srgbClr val="FFFF00"/>
                  </a:solidFill>
                </a:endParaRPr>
              </a:p>
            </p:txBody>
          </p:sp>
          <p:sp>
            <p:nvSpPr>
              <p:cNvPr id="53" name="TextBox 52"/>
              <p:cNvSpPr txBox="1"/>
              <p:nvPr/>
            </p:nvSpPr>
            <p:spPr>
              <a:xfrm>
                <a:off x="19537247" y="12744772"/>
                <a:ext cx="1253152" cy="322381"/>
              </a:xfrm>
              <a:prstGeom prst="rect">
                <a:avLst/>
              </a:prstGeom>
              <a:noFill/>
            </p:spPr>
            <p:txBody>
              <a:bodyPr wrap="square" rtlCol="0">
                <a:spAutoFit/>
              </a:bodyPr>
              <a:lstStyle/>
              <a:p>
                <a:r>
                  <a:rPr lang="en-US" altLang="zh-CN" sz="1200" dirty="0" smtClean="0">
                    <a:solidFill>
                      <a:srgbClr val="FFFF00"/>
                    </a:solidFill>
                  </a:rPr>
                  <a:t>Aug. 23</a:t>
                </a:r>
                <a:r>
                  <a:rPr lang="en-US" altLang="zh-CN" sz="1200" baseline="30000" dirty="0" smtClean="0">
                    <a:solidFill>
                      <a:srgbClr val="FFFF00"/>
                    </a:solidFill>
                  </a:rPr>
                  <a:t>th</a:t>
                </a:r>
                <a:r>
                  <a:rPr lang="en-US" altLang="zh-CN" sz="1200" dirty="0" smtClean="0">
                    <a:solidFill>
                      <a:srgbClr val="FFFF00"/>
                    </a:solidFill>
                  </a:rPr>
                  <a:t> P003</a:t>
                </a:r>
                <a:endParaRPr lang="zh-CN" altLang="en-US" sz="1200" dirty="0">
                  <a:solidFill>
                    <a:srgbClr val="FFFF00"/>
                  </a:solidFill>
                </a:endParaRPr>
              </a:p>
            </p:txBody>
          </p:sp>
          <p:sp>
            <p:nvSpPr>
              <p:cNvPr id="54" name="TextBox 53"/>
              <p:cNvSpPr txBox="1"/>
              <p:nvPr/>
            </p:nvSpPr>
            <p:spPr>
              <a:xfrm>
                <a:off x="19714128" y="12999690"/>
                <a:ext cx="1240775" cy="322381"/>
              </a:xfrm>
              <a:prstGeom prst="rect">
                <a:avLst/>
              </a:prstGeom>
              <a:noFill/>
            </p:spPr>
            <p:txBody>
              <a:bodyPr wrap="square" rtlCol="0">
                <a:spAutoFit/>
              </a:bodyPr>
              <a:lstStyle/>
              <a:p>
                <a:r>
                  <a:rPr lang="en-US" altLang="zh-CN" sz="1200" dirty="0" smtClean="0">
                    <a:solidFill>
                      <a:srgbClr val="FFFF00"/>
                    </a:solidFill>
                  </a:rPr>
                  <a:t>Aug. 25</a:t>
                </a:r>
                <a:r>
                  <a:rPr lang="en-US" altLang="zh-CN" sz="1200" baseline="30000" dirty="0" smtClean="0">
                    <a:solidFill>
                      <a:srgbClr val="FFFF00"/>
                    </a:solidFill>
                  </a:rPr>
                  <a:t>th</a:t>
                </a:r>
                <a:r>
                  <a:rPr lang="en-US" altLang="zh-CN" sz="1200" dirty="0" smtClean="0">
                    <a:solidFill>
                      <a:srgbClr val="FFFF00"/>
                    </a:solidFill>
                  </a:rPr>
                  <a:t> P001</a:t>
                </a:r>
                <a:endParaRPr lang="zh-CN" altLang="en-US" sz="1200" dirty="0">
                  <a:solidFill>
                    <a:srgbClr val="FFFF00"/>
                  </a:solidFill>
                </a:endParaRPr>
              </a:p>
            </p:txBody>
          </p:sp>
          <p:sp>
            <p:nvSpPr>
              <p:cNvPr id="55" name="TextBox 54"/>
              <p:cNvSpPr txBox="1"/>
              <p:nvPr/>
            </p:nvSpPr>
            <p:spPr>
              <a:xfrm>
                <a:off x="19830517" y="13238956"/>
                <a:ext cx="1265972" cy="322381"/>
              </a:xfrm>
              <a:prstGeom prst="rect">
                <a:avLst/>
              </a:prstGeom>
              <a:noFill/>
            </p:spPr>
            <p:txBody>
              <a:bodyPr wrap="square" rtlCol="0">
                <a:spAutoFit/>
              </a:bodyPr>
              <a:lstStyle/>
              <a:p>
                <a:r>
                  <a:rPr lang="en-US" altLang="zh-CN" sz="1200" dirty="0" smtClean="0">
                    <a:solidFill>
                      <a:srgbClr val="FFFF00"/>
                    </a:solidFill>
                  </a:rPr>
                  <a:t>Aug. 22</a:t>
                </a:r>
                <a:r>
                  <a:rPr lang="en-US" altLang="zh-CN" sz="1200" baseline="30000" dirty="0" smtClean="0">
                    <a:solidFill>
                      <a:srgbClr val="FFFF00"/>
                    </a:solidFill>
                  </a:rPr>
                  <a:t>th</a:t>
                </a:r>
                <a:r>
                  <a:rPr lang="en-US" altLang="zh-CN" sz="1200" dirty="0" smtClean="0">
                    <a:solidFill>
                      <a:srgbClr val="FFFF00"/>
                    </a:solidFill>
                  </a:rPr>
                  <a:t> P229</a:t>
                </a:r>
                <a:endParaRPr lang="zh-CN" altLang="en-US" sz="1200" dirty="0">
                  <a:solidFill>
                    <a:srgbClr val="FFFF00"/>
                  </a:solidFill>
                </a:endParaRPr>
              </a:p>
            </p:txBody>
          </p:sp>
          <p:sp>
            <p:nvSpPr>
              <p:cNvPr id="56" name="TextBox 55"/>
              <p:cNvSpPr txBox="1"/>
              <p:nvPr/>
            </p:nvSpPr>
            <p:spPr>
              <a:xfrm>
                <a:off x="19927349" y="13486939"/>
                <a:ext cx="1315055" cy="322381"/>
              </a:xfrm>
              <a:prstGeom prst="rect">
                <a:avLst/>
              </a:prstGeom>
              <a:noFill/>
            </p:spPr>
            <p:txBody>
              <a:bodyPr wrap="square" rtlCol="0">
                <a:spAutoFit/>
              </a:bodyPr>
              <a:lstStyle/>
              <a:p>
                <a:r>
                  <a:rPr lang="en-US" altLang="zh-CN" sz="1200" dirty="0" smtClean="0">
                    <a:solidFill>
                      <a:srgbClr val="FFFF00"/>
                    </a:solidFill>
                  </a:rPr>
                  <a:t>Aug. 24</a:t>
                </a:r>
                <a:r>
                  <a:rPr lang="en-US" altLang="zh-CN" sz="1200" baseline="30000" dirty="0" smtClean="0">
                    <a:solidFill>
                      <a:srgbClr val="FFFF00"/>
                    </a:solidFill>
                  </a:rPr>
                  <a:t>th</a:t>
                </a:r>
                <a:r>
                  <a:rPr lang="en-US" altLang="zh-CN" sz="1200" dirty="0">
                    <a:solidFill>
                      <a:srgbClr val="FFFF00"/>
                    </a:solidFill>
                  </a:rPr>
                  <a:t> </a:t>
                </a:r>
                <a:r>
                  <a:rPr lang="en-US" altLang="zh-CN" sz="1200" dirty="0" smtClean="0">
                    <a:solidFill>
                      <a:srgbClr val="FFFF00"/>
                    </a:solidFill>
                  </a:rPr>
                  <a:t>P227</a:t>
                </a:r>
                <a:endParaRPr lang="zh-CN" altLang="en-US" sz="1200" dirty="0">
                  <a:solidFill>
                    <a:srgbClr val="FFFF00"/>
                  </a:solidFill>
                </a:endParaRPr>
              </a:p>
            </p:txBody>
          </p:sp>
          <p:cxnSp>
            <p:nvCxnSpPr>
              <p:cNvPr id="57" name="直接箭头连接符 252"/>
              <p:cNvCxnSpPr>
                <a:stCxn id="52" idx="1"/>
              </p:cNvCxnSpPr>
              <p:nvPr/>
            </p:nvCxnSpPr>
            <p:spPr>
              <a:xfrm flipH="1">
                <a:off x="17853236" y="12646022"/>
                <a:ext cx="1393102" cy="51485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253"/>
              <p:cNvCxnSpPr>
                <a:stCxn id="53" idx="1"/>
              </p:cNvCxnSpPr>
              <p:nvPr/>
            </p:nvCxnSpPr>
            <p:spPr>
              <a:xfrm flipH="1">
                <a:off x="18295791" y="12905964"/>
                <a:ext cx="1241456" cy="2580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254"/>
              <p:cNvCxnSpPr>
                <a:stCxn id="54" idx="1"/>
              </p:cNvCxnSpPr>
              <p:nvPr/>
            </p:nvCxnSpPr>
            <p:spPr>
              <a:xfrm flipH="1">
                <a:off x="18549787" y="13160881"/>
                <a:ext cx="1164340" cy="5805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255"/>
              <p:cNvCxnSpPr/>
              <p:nvPr/>
            </p:nvCxnSpPr>
            <p:spPr>
              <a:xfrm flipH="1">
                <a:off x="18709617" y="13393282"/>
                <a:ext cx="1120899"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256"/>
              <p:cNvCxnSpPr/>
              <p:nvPr/>
            </p:nvCxnSpPr>
            <p:spPr>
              <a:xfrm flipH="1" flipV="1">
                <a:off x="18938734" y="13552317"/>
                <a:ext cx="988616" cy="8894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257"/>
              <p:cNvCxnSpPr/>
              <p:nvPr/>
            </p:nvCxnSpPr>
            <p:spPr>
              <a:xfrm flipH="1" flipV="1">
                <a:off x="19356396" y="13873037"/>
                <a:ext cx="788260" cy="1611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258"/>
              <p:cNvCxnSpPr/>
              <p:nvPr/>
            </p:nvCxnSpPr>
            <p:spPr>
              <a:xfrm flipH="1" flipV="1">
                <a:off x="19246338" y="13681332"/>
                <a:ext cx="841358" cy="8059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017130" y="1838353"/>
              <a:ext cx="1315055" cy="276999"/>
            </a:xfrm>
            <a:prstGeom prst="rect">
              <a:avLst/>
            </a:prstGeom>
            <a:noFill/>
          </p:spPr>
          <p:txBody>
            <a:bodyPr wrap="square" rtlCol="0">
              <a:spAutoFit/>
            </a:bodyPr>
            <a:lstStyle/>
            <a:p>
              <a:r>
                <a:rPr lang="en-US" altLang="zh-CN" sz="1200" dirty="0" smtClean="0">
                  <a:solidFill>
                    <a:srgbClr val="FFFF00"/>
                  </a:solidFill>
                </a:rPr>
                <a:t>Aug. 23</a:t>
              </a:r>
              <a:r>
                <a:rPr lang="en-US" altLang="zh-CN" sz="1200" baseline="30000" dirty="0" smtClean="0">
                  <a:solidFill>
                    <a:srgbClr val="FFFF00"/>
                  </a:solidFill>
                </a:rPr>
                <a:t>th</a:t>
              </a:r>
              <a:r>
                <a:rPr lang="en-US" altLang="zh-CN" sz="1200" dirty="0" smtClean="0">
                  <a:solidFill>
                    <a:srgbClr val="FFFF00"/>
                  </a:solidFill>
                </a:rPr>
                <a:t> P220</a:t>
              </a:r>
              <a:endParaRPr lang="zh-CN" altLang="en-US" sz="1200" dirty="0">
                <a:solidFill>
                  <a:srgbClr val="FFFF00"/>
                </a:solidFill>
              </a:endParaRPr>
            </a:p>
          </p:txBody>
        </p:sp>
        <p:sp>
          <p:nvSpPr>
            <p:cNvPr id="65" name="TextBox 64"/>
            <p:cNvSpPr txBox="1"/>
            <p:nvPr/>
          </p:nvSpPr>
          <p:spPr>
            <a:xfrm>
              <a:off x="4041030" y="2080801"/>
              <a:ext cx="1315055" cy="276999"/>
            </a:xfrm>
            <a:prstGeom prst="rect">
              <a:avLst/>
            </a:prstGeom>
            <a:noFill/>
          </p:spPr>
          <p:txBody>
            <a:bodyPr wrap="square" rtlCol="0">
              <a:spAutoFit/>
            </a:bodyPr>
            <a:lstStyle/>
            <a:p>
              <a:r>
                <a:rPr lang="en-US" altLang="zh-CN" sz="1200" dirty="0" smtClean="0">
                  <a:solidFill>
                    <a:srgbClr val="FFFF00"/>
                  </a:solidFill>
                </a:rPr>
                <a:t>Aug. 25</a:t>
              </a:r>
              <a:r>
                <a:rPr lang="en-US" altLang="zh-CN" sz="1200" baseline="30000" dirty="0" smtClean="0">
                  <a:solidFill>
                    <a:srgbClr val="FFFF00"/>
                  </a:solidFill>
                </a:rPr>
                <a:t>th</a:t>
              </a:r>
              <a:r>
                <a:rPr lang="en-US" altLang="zh-CN" sz="1200" dirty="0" smtClean="0">
                  <a:solidFill>
                    <a:srgbClr val="FFFF00"/>
                  </a:solidFill>
                </a:rPr>
                <a:t> P18</a:t>
              </a:r>
              <a:endParaRPr lang="zh-CN" altLang="en-US" sz="1200" dirty="0">
                <a:solidFill>
                  <a:srgbClr val="FFFF00"/>
                </a:solidFill>
              </a:endParaRPr>
            </a:p>
          </p:txBody>
        </p:sp>
      </p:grpSp>
      <p:grpSp>
        <p:nvGrpSpPr>
          <p:cNvPr id="66" name="组合 21"/>
          <p:cNvGrpSpPr/>
          <p:nvPr/>
        </p:nvGrpSpPr>
        <p:grpSpPr>
          <a:xfrm>
            <a:off x="5265103" y="425405"/>
            <a:ext cx="3955097" cy="3765034"/>
            <a:chOff x="11290482" y="6369771"/>
            <a:chExt cx="4222026" cy="3947288"/>
          </a:xfrm>
        </p:grpSpPr>
        <p:pic>
          <p:nvPicPr>
            <p:cNvPr id="67" name="图片 287"/>
            <p:cNvPicPr>
              <a:picLocks noChangeAspect="1"/>
            </p:cNvPicPr>
            <p:nvPr/>
          </p:nvPicPr>
          <p:blipFill rotWithShape="1">
            <a:blip r:embed="rId3" cstate="print">
              <a:extLst>
                <a:ext uri="{28A0092B-C50C-407E-A947-70E740481C1C}">
                  <a14:useLocalDpi xmlns:a14="http://schemas.microsoft.com/office/drawing/2010/main" val="0"/>
                </a:ext>
              </a:extLst>
            </a:blip>
            <a:srcRect l="9014" t="11706" r="9081" b="8494"/>
            <a:stretch/>
          </p:blipFill>
          <p:spPr>
            <a:xfrm>
              <a:off x="11290482" y="6381874"/>
              <a:ext cx="4222026" cy="3935185"/>
            </a:xfrm>
            <a:prstGeom prst="rect">
              <a:avLst/>
            </a:prstGeom>
          </p:spPr>
        </p:pic>
        <p:sp>
          <p:nvSpPr>
            <p:cNvPr id="68" name="TextBox 67"/>
            <p:cNvSpPr txBox="1"/>
            <p:nvPr/>
          </p:nvSpPr>
          <p:spPr>
            <a:xfrm>
              <a:off x="11804078" y="6369771"/>
              <a:ext cx="2801333" cy="332153"/>
            </a:xfrm>
            <a:prstGeom prst="rect">
              <a:avLst/>
            </a:prstGeom>
            <a:noFill/>
          </p:spPr>
          <p:txBody>
            <a:bodyPr wrap="square" rtlCol="0">
              <a:spAutoFit/>
            </a:bodyPr>
            <a:lstStyle/>
            <a:p>
              <a:r>
                <a:rPr lang="en-US" altLang="zh-CN" sz="1400" b="1" dirty="0" smtClean="0">
                  <a:solidFill>
                    <a:schemeClr val="bg1"/>
                  </a:solidFill>
                </a:rPr>
                <a:t>EPIC Aug. 23 2016 15:24:58GMT</a:t>
              </a:r>
              <a:endParaRPr lang="zh-CN" altLang="en-US" sz="1400" b="1" dirty="0">
                <a:solidFill>
                  <a:schemeClr val="bg1"/>
                </a:solidFill>
              </a:endParaRPr>
            </a:p>
          </p:txBody>
        </p:sp>
      </p:grpSp>
      <p:sp>
        <p:nvSpPr>
          <p:cNvPr id="69" name="矩形 54"/>
          <p:cNvSpPr/>
          <p:nvPr/>
        </p:nvSpPr>
        <p:spPr bwMode="auto">
          <a:xfrm rot="1188736">
            <a:off x="6694093" y="2631617"/>
            <a:ext cx="128951" cy="16816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0438" rtl="0" eaLnBrk="0" fontAlgn="base" latinLnBrk="0" hangingPunct="0">
              <a:lnSpc>
                <a:spcPct val="100000"/>
              </a:lnSpc>
              <a:spcBef>
                <a:spcPct val="0"/>
              </a:spcBef>
              <a:spcAft>
                <a:spcPct val="0"/>
              </a:spcAft>
              <a:buClrTx/>
              <a:buSzTx/>
              <a:buFontTx/>
              <a:buNone/>
              <a:tabLst/>
            </a:pPr>
            <a:endParaRPr kumimoji="0" lang="zh-CN" altLang="en-US" sz="2600" b="0" i="0" u="none" strike="noStrike" cap="none" normalizeH="0" baseline="0">
              <a:ln>
                <a:noFill/>
              </a:ln>
              <a:solidFill>
                <a:schemeClr val="tx1"/>
              </a:solidFill>
              <a:effectLst/>
              <a:latin typeface="Times" pitchFamily="-108" charset="0"/>
            </a:endParaRPr>
          </a:p>
        </p:txBody>
      </p:sp>
      <p:grpSp>
        <p:nvGrpSpPr>
          <p:cNvPr id="70" name="组合 229"/>
          <p:cNvGrpSpPr/>
          <p:nvPr/>
        </p:nvGrpSpPr>
        <p:grpSpPr>
          <a:xfrm>
            <a:off x="3670376" y="4203625"/>
            <a:ext cx="1678180" cy="2686156"/>
            <a:chOff x="18520151" y="6372294"/>
            <a:chExt cx="2639468" cy="3944936"/>
          </a:xfrm>
        </p:grpSpPr>
        <p:pic>
          <p:nvPicPr>
            <p:cNvPr id="71" name="图片 224"/>
            <p:cNvPicPr>
              <a:picLocks noChangeAspect="1"/>
            </p:cNvPicPr>
            <p:nvPr/>
          </p:nvPicPr>
          <p:blipFill rotWithShape="1">
            <a:blip r:embed="rId4" cstate="print">
              <a:extLst>
                <a:ext uri="{28A0092B-C50C-407E-A947-70E740481C1C}">
                  <a14:useLocalDpi xmlns:a14="http://schemas.microsoft.com/office/drawing/2010/main" val="0"/>
                </a:ext>
              </a:extLst>
            </a:blip>
            <a:srcRect l="20096" t="80" r="33390"/>
            <a:stretch/>
          </p:blipFill>
          <p:spPr>
            <a:xfrm>
              <a:off x="18532027" y="6377003"/>
              <a:ext cx="2445712" cy="3940227"/>
            </a:xfrm>
            <a:prstGeom prst="rect">
              <a:avLst/>
            </a:prstGeom>
          </p:spPr>
        </p:pic>
        <p:sp>
          <p:nvSpPr>
            <p:cNvPr id="72" name="TextBox 71"/>
            <p:cNvSpPr txBox="1"/>
            <p:nvPr/>
          </p:nvSpPr>
          <p:spPr>
            <a:xfrm>
              <a:off x="18526254" y="6372294"/>
              <a:ext cx="2633365" cy="768410"/>
            </a:xfrm>
            <a:prstGeom prst="rect">
              <a:avLst/>
            </a:prstGeom>
            <a:noFill/>
          </p:spPr>
          <p:txBody>
            <a:bodyPr wrap="square" rtlCol="0">
              <a:spAutoFit/>
            </a:bodyPr>
            <a:lstStyle/>
            <a:p>
              <a:r>
                <a:rPr lang="en-US" altLang="zh-CN" sz="1400" b="1" dirty="0" smtClean="0">
                  <a:solidFill>
                    <a:schemeClr val="bg1"/>
                  </a:solidFill>
                </a:rPr>
                <a:t>Aug</a:t>
              </a:r>
              <a:r>
                <a:rPr lang="en-US" altLang="zh-CN" sz="1400" b="1" dirty="0">
                  <a:solidFill>
                    <a:schemeClr val="bg1"/>
                  </a:solidFill>
                </a:rPr>
                <a:t>. </a:t>
              </a:r>
              <a:r>
                <a:rPr lang="en-US" altLang="zh-CN" sz="1400" b="1" dirty="0" smtClean="0">
                  <a:solidFill>
                    <a:schemeClr val="bg1"/>
                  </a:solidFill>
                </a:rPr>
                <a:t>25 2016, P001</a:t>
              </a:r>
            </a:p>
            <a:p>
              <a:r>
                <a:rPr lang="en-US" altLang="zh-CN" sz="1400" b="1" dirty="0" smtClean="0">
                  <a:solidFill>
                    <a:schemeClr val="bg1"/>
                  </a:solidFill>
                </a:rPr>
                <a:t>RGB</a:t>
              </a:r>
              <a:endParaRPr lang="en-US" altLang="zh-CN" sz="1400" b="1" dirty="0">
                <a:solidFill>
                  <a:schemeClr val="bg1"/>
                </a:solidFill>
              </a:endParaRPr>
            </a:p>
          </p:txBody>
        </p:sp>
        <p:sp>
          <p:nvSpPr>
            <p:cNvPr id="73" name="TextBox 72"/>
            <p:cNvSpPr txBox="1"/>
            <p:nvPr/>
          </p:nvSpPr>
          <p:spPr>
            <a:xfrm>
              <a:off x="18520151" y="6770849"/>
              <a:ext cx="1683739" cy="452007"/>
            </a:xfrm>
            <a:prstGeom prst="rect">
              <a:avLst/>
            </a:prstGeom>
            <a:noFill/>
          </p:spPr>
          <p:txBody>
            <a:bodyPr wrap="square" rtlCol="0">
              <a:spAutoFit/>
            </a:bodyPr>
            <a:lstStyle/>
            <a:p>
              <a:endParaRPr lang="zh-CN" altLang="en-US" sz="1400" b="1" dirty="0">
                <a:solidFill>
                  <a:schemeClr val="bg1"/>
                </a:solidFill>
              </a:endParaRPr>
            </a:p>
          </p:txBody>
        </p:sp>
      </p:grpSp>
      <p:grpSp>
        <p:nvGrpSpPr>
          <p:cNvPr id="74" name="组合 226"/>
          <p:cNvGrpSpPr/>
          <p:nvPr/>
        </p:nvGrpSpPr>
        <p:grpSpPr>
          <a:xfrm>
            <a:off x="0" y="4192575"/>
            <a:ext cx="1745558" cy="2694000"/>
            <a:chOff x="11262924" y="6365521"/>
            <a:chExt cx="2380539" cy="3943396"/>
          </a:xfrm>
        </p:grpSpPr>
        <p:grpSp>
          <p:nvGrpSpPr>
            <p:cNvPr id="75" name="组合 225"/>
            <p:cNvGrpSpPr/>
            <p:nvPr/>
          </p:nvGrpSpPr>
          <p:grpSpPr>
            <a:xfrm>
              <a:off x="11262924" y="6377003"/>
              <a:ext cx="2380539" cy="3931914"/>
              <a:chOff x="11262924" y="6377003"/>
              <a:chExt cx="2380539" cy="3931914"/>
            </a:xfrm>
          </p:grpSpPr>
          <p:sp>
            <p:nvSpPr>
              <p:cNvPr id="78" name="矩形 23"/>
              <p:cNvSpPr/>
              <p:nvPr/>
            </p:nvSpPr>
            <p:spPr bwMode="auto">
              <a:xfrm>
                <a:off x="11262924" y="6377003"/>
                <a:ext cx="2380539" cy="31056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0438" rtl="0" eaLnBrk="0" fontAlgn="base" latinLnBrk="0" hangingPunct="0">
                  <a:lnSpc>
                    <a:spcPct val="100000"/>
                  </a:lnSpc>
                  <a:spcBef>
                    <a:spcPct val="0"/>
                  </a:spcBef>
                  <a:spcAft>
                    <a:spcPct val="0"/>
                  </a:spcAft>
                  <a:buClrTx/>
                  <a:buSzTx/>
                  <a:buFontTx/>
                  <a:buNone/>
                  <a:tabLst/>
                </a:pPr>
                <a:endParaRPr kumimoji="0" lang="zh-CN" altLang="en-US" sz="2600" b="0" i="0" u="none" strike="noStrike" cap="none" normalizeH="0" baseline="0">
                  <a:ln>
                    <a:noFill/>
                  </a:ln>
                  <a:solidFill>
                    <a:schemeClr val="tx1"/>
                  </a:solidFill>
                  <a:effectLst/>
                  <a:latin typeface="Times" pitchFamily="-108" charset="0"/>
                </a:endParaRPr>
              </a:p>
            </p:txBody>
          </p:sp>
          <p:pic>
            <p:nvPicPr>
              <p:cNvPr id="79" name="图片 2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924" y="6683732"/>
                <a:ext cx="2380539" cy="3625185"/>
              </a:xfrm>
              <a:prstGeom prst="rect">
                <a:avLst/>
              </a:prstGeom>
            </p:spPr>
          </p:pic>
        </p:grpSp>
        <p:sp>
          <p:nvSpPr>
            <p:cNvPr id="77" name="TextBox 76"/>
            <p:cNvSpPr txBox="1"/>
            <p:nvPr/>
          </p:nvSpPr>
          <p:spPr>
            <a:xfrm>
              <a:off x="11262924" y="6365521"/>
              <a:ext cx="2380539" cy="765874"/>
            </a:xfrm>
            <a:prstGeom prst="rect">
              <a:avLst/>
            </a:prstGeom>
            <a:noFill/>
          </p:spPr>
          <p:txBody>
            <a:bodyPr wrap="square" rtlCol="0">
              <a:spAutoFit/>
            </a:bodyPr>
            <a:lstStyle/>
            <a:p>
              <a:r>
                <a:rPr lang="en-US" altLang="zh-CN" sz="1400" b="1" dirty="0" smtClean="0">
                  <a:solidFill>
                    <a:schemeClr val="bg1"/>
                  </a:solidFill>
                </a:rPr>
                <a:t>Aug. 23 2016, P003</a:t>
              </a:r>
            </a:p>
            <a:p>
              <a:r>
                <a:rPr lang="en-US" altLang="zh-CN" sz="1400" b="1" dirty="0" smtClean="0">
                  <a:solidFill>
                    <a:schemeClr val="bg1"/>
                  </a:solidFill>
                </a:rPr>
                <a:t>RGB</a:t>
              </a:r>
              <a:endParaRPr lang="zh-CN" altLang="en-US" sz="1400" b="1" dirty="0">
                <a:solidFill>
                  <a:schemeClr val="bg1"/>
                </a:solidFill>
              </a:endParaRPr>
            </a:p>
          </p:txBody>
        </p:sp>
      </p:grpSp>
      <p:graphicFrame>
        <p:nvGraphicFramePr>
          <p:cNvPr id="4" name="Table 3"/>
          <p:cNvGraphicFramePr>
            <a:graphicFrameLocks noGrp="1"/>
          </p:cNvGraphicFramePr>
          <p:nvPr>
            <p:extLst>
              <p:ext uri="{D42A27DB-BD31-4B8C-83A1-F6EECF244321}">
                <p14:modId xmlns:p14="http://schemas.microsoft.com/office/powerpoint/2010/main" val="3512330770"/>
              </p:ext>
            </p:extLst>
          </p:nvPr>
        </p:nvGraphicFramePr>
        <p:xfrm>
          <a:off x="1705856" y="4652962"/>
          <a:ext cx="2038495" cy="1910080"/>
        </p:xfrm>
        <a:graphic>
          <a:graphicData uri="http://schemas.openxmlformats.org/drawingml/2006/table">
            <a:tbl>
              <a:tblPr firstRow="1" bandRow="1">
                <a:tableStyleId>{5C22544A-7EE6-4342-B048-85BDC9FD1C3A}</a:tableStyleId>
              </a:tblPr>
              <a:tblGrid>
                <a:gridCol w="842459"/>
                <a:gridCol w="586436"/>
                <a:gridCol w="609600"/>
              </a:tblGrid>
              <a:tr h="370840">
                <a:tc>
                  <a:txBody>
                    <a:bodyPr/>
                    <a:lstStyle/>
                    <a:p>
                      <a:pPr algn="ctr"/>
                      <a:endParaRPr lang="en-US" sz="1400" dirty="0"/>
                    </a:p>
                  </a:txBody>
                  <a:tcPr marL="0" marR="0" marT="0" marB="0" anchor="ctr">
                    <a:solidFill>
                      <a:srgbClr val="FE6E02"/>
                    </a:solidFill>
                  </a:tcPr>
                </a:tc>
                <a:tc>
                  <a:txBody>
                    <a:bodyPr/>
                    <a:lstStyle/>
                    <a:p>
                      <a:pPr algn="ctr"/>
                      <a:r>
                        <a:rPr lang="en-US" sz="1400" dirty="0" smtClean="0">
                          <a:solidFill>
                            <a:schemeClr val="tx1"/>
                          </a:solidFill>
                        </a:rPr>
                        <a:t>8/23</a:t>
                      </a:r>
                      <a:endParaRPr lang="en-US" sz="1400" dirty="0">
                        <a:solidFill>
                          <a:schemeClr val="tx1"/>
                        </a:solidFill>
                      </a:endParaRPr>
                    </a:p>
                  </a:txBody>
                  <a:tcPr marL="0" marR="0" marT="0" marB="0" anchor="ctr">
                    <a:solidFill>
                      <a:srgbClr val="FE6E02"/>
                    </a:solidFill>
                  </a:tcPr>
                </a:tc>
                <a:tc>
                  <a:txBody>
                    <a:bodyPr/>
                    <a:lstStyle/>
                    <a:p>
                      <a:pPr algn="ctr"/>
                      <a:r>
                        <a:rPr lang="en-US" sz="1400" dirty="0" smtClean="0">
                          <a:solidFill>
                            <a:schemeClr val="tx1"/>
                          </a:solidFill>
                        </a:rPr>
                        <a:t>8/25</a:t>
                      </a:r>
                      <a:endParaRPr lang="en-US" sz="1400" dirty="0">
                        <a:solidFill>
                          <a:schemeClr val="tx1"/>
                        </a:solidFill>
                      </a:endParaRPr>
                    </a:p>
                  </a:txBody>
                  <a:tcPr marL="0" marR="0" marT="0" marB="0" anchor="ctr">
                    <a:solidFill>
                      <a:srgbClr val="FE6E02"/>
                    </a:solidFill>
                  </a:tcPr>
                </a:tc>
              </a:tr>
              <a:tr h="370840">
                <a:tc>
                  <a:txBody>
                    <a:bodyPr/>
                    <a:lstStyle/>
                    <a:p>
                      <a:pPr algn="l"/>
                      <a:r>
                        <a:rPr lang="en-US" sz="1400" b="1" dirty="0" smtClean="0"/>
                        <a:t>Block</a:t>
                      </a:r>
                      <a:endParaRPr lang="en-US" sz="1400" b="1" dirty="0"/>
                    </a:p>
                  </a:txBody>
                  <a:tcPr marL="0" marR="0" marT="0" marB="0" anchor="ctr">
                    <a:solidFill>
                      <a:schemeClr val="bg1">
                        <a:lumMod val="85000"/>
                      </a:schemeClr>
                    </a:solidFill>
                  </a:tcPr>
                </a:tc>
                <a:tc>
                  <a:txBody>
                    <a:bodyPr/>
                    <a:lstStyle/>
                    <a:p>
                      <a:pPr algn="ctr"/>
                      <a:r>
                        <a:rPr lang="en-US" sz="1400" b="1" dirty="0" smtClean="0"/>
                        <a:t>92-98</a:t>
                      </a:r>
                      <a:endParaRPr lang="en-US" sz="1400" b="1" dirty="0"/>
                    </a:p>
                  </a:txBody>
                  <a:tcPr marL="0" marR="0" marT="0" marB="0" anchor="ctr">
                    <a:solidFill>
                      <a:schemeClr val="bg1">
                        <a:lumMod val="85000"/>
                      </a:schemeClr>
                    </a:solidFill>
                  </a:tcPr>
                </a:tc>
                <a:tc>
                  <a:txBody>
                    <a:bodyPr/>
                    <a:lstStyle/>
                    <a:p>
                      <a:pPr algn="ctr"/>
                      <a:r>
                        <a:rPr lang="en-US" sz="1400" b="1" dirty="0" smtClean="0"/>
                        <a:t>92-98</a:t>
                      </a:r>
                      <a:endParaRPr lang="en-US" sz="1400" b="1" dirty="0"/>
                    </a:p>
                  </a:txBody>
                  <a:tcPr marL="0" marR="0" marT="0" marB="0" anchor="ctr">
                    <a:solidFill>
                      <a:schemeClr val="bg1">
                        <a:lumMod val="85000"/>
                      </a:schemeClr>
                    </a:solidFill>
                  </a:tcPr>
                </a:tc>
              </a:tr>
              <a:tr h="370840">
                <a:tc>
                  <a:txBody>
                    <a:bodyPr/>
                    <a:lstStyle/>
                    <a:p>
                      <a:pPr algn="l"/>
                      <a:r>
                        <a:rPr lang="en-US" sz="1400" b="1" dirty="0" smtClean="0"/>
                        <a:t>Coverage</a:t>
                      </a:r>
                      <a:endParaRPr lang="en-US" sz="1400" b="1" dirty="0"/>
                    </a:p>
                  </a:txBody>
                  <a:tcPr marL="0" marR="0" marT="0" marB="0" anchor="ctr">
                    <a:solidFill>
                      <a:schemeClr val="bg1">
                        <a:lumMod val="85000"/>
                      </a:schemeClr>
                    </a:solidFill>
                  </a:tcPr>
                </a:tc>
                <a:tc>
                  <a:txBody>
                    <a:bodyPr/>
                    <a:lstStyle/>
                    <a:p>
                      <a:pPr algn="ctr"/>
                      <a:r>
                        <a:rPr lang="en-US" sz="1400" b="1" dirty="0" smtClean="0"/>
                        <a:t>67%</a:t>
                      </a:r>
                      <a:endParaRPr lang="en-US" sz="1400" b="1" dirty="0"/>
                    </a:p>
                  </a:txBody>
                  <a:tcPr marL="0" marR="0" marT="0" marB="0" anchor="ctr">
                    <a:solidFill>
                      <a:schemeClr val="bg1">
                        <a:lumMod val="85000"/>
                      </a:schemeClr>
                    </a:solidFill>
                  </a:tcPr>
                </a:tc>
                <a:tc>
                  <a:txBody>
                    <a:bodyPr/>
                    <a:lstStyle/>
                    <a:p>
                      <a:pPr algn="ctr"/>
                      <a:r>
                        <a:rPr lang="en-US" sz="1400" b="1" dirty="0" smtClean="0"/>
                        <a:t>17%</a:t>
                      </a:r>
                      <a:endParaRPr lang="en-US" sz="1400" b="1" dirty="0"/>
                    </a:p>
                  </a:txBody>
                  <a:tcPr marL="0" marR="0" marT="0" marB="0" anchor="ctr">
                    <a:solidFill>
                      <a:schemeClr val="bg1">
                        <a:lumMod val="85000"/>
                      </a:schemeClr>
                    </a:solidFill>
                  </a:tcPr>
                </a:tc>
              </a:tr>
              <a:tr h="370840">
                <a:tc>
                  <a:txBody>
                    <a:bodyPr/>
                    <a:lstStyle/>
                    <a:p>
                      <a:pPr algn="l"/>
                      <a:r>
                        <a:rPr lang="en-US" sz="1400" b="1" dirty="0" smtClean="0"/>
                        <a:t>Mean SZA</a:t>
                      </a:r>
                      <a:endParaRPr lang="en-US" sz="1400" b="1" dirty="0"/>
                    </a:p>
                  </a:txBody>
                  <a:tcPr marL="0" marR="0" marT="0" marB="0" anchor="ctr">
                    <a:solidFill>
                      <a:schemeClr val="bg1">
                        <a:lumMod val="85000"/>
                      </a:schemeClr>
                    </a:solidFill>
                  </a:tcPr>
                </a:tc>
                <a:tc>
                  <a:txBody>
                    <a:bodyPr/>
                    <a:lstStyle/>
                    <a:p>
                      <a:pPr algn="ctr"/>
                      <a:r>
                        <a:rPr lang="en-US" sz="1400" b="1" dirty="0" smtClean="0"/>
                        <a:t>29</a:t>
                      </a:r>
                      <a:r>
                        <a:rPr lang="en-US" sz="1400" b="1" baseline="30000" dirty="0" smtClean="0"/>
                        <a:t>0</a:t>
                      </a:r>
                      <a:endParaRPr lang="en-US" sz="1400" b="1" baseline="30000" dirty="0"/>
                    </a:p>
                  </a:txBody>
                  <a:tcPr marL="0" marR="0" marT="0" marB="0" anchor="ctr">
                    <a:solidFill>
                      <a:schemeClr val="bg1">
                        <a:lumMod val="85000"/>
                      </a:schemeClr>
                    </a:solidFill>
                  </a:tcPr>
                </a:tc>
                <a:tc>
                  <a:txBody>
                    <a:bodyPr/>
                    <a:lstStyle/>
                    <a:p>
                      <a:pPr algn="ctr"/>
                      <a:r>
                        <a:rPr lang="en-US" sz="1400" b="1" baseline="0" dirty="0" smtClean="0"/>
                        <a:t>29</a:t>
                      </a:r>
                      <a:r>
                        <a:rPr lang="en-US" sz="1400" b="1" baseline="30000" dirty="0" smtClean="0"/>
                        <a:t>0</a:t>
                      </a:r>
                      <a:endParaRPr lang="en-US" sz="1400" b="1" baseline="30000" dirty="0"/>
                    </a:p>
                  </a:txBody>
                  <a:tcPr marL="0" marR="0" marT="0" marB="0" anchor="ctr">
                    <a:solidFill>
                      <a:schemeClr val="bg1">
                        <a:lumMod val="85000"/>
                      </a:schemeClr>
                    </a:solidFill>
                  </a:tcPr>
                </a:tc>
              </a:tr>
              <a:tr h="370840">
                <a:tc>
                  <a:txBody>
                    <a:bodyPr/>
                    <a:lstStyle/>
                    <a:p>
                      <a:pPr algn="l"/>
                      <a:r>
                        <a:rPr lang="en-US" sz="1400" b="1" dirty="0" smtClean="0"/>
                        <a:t>STD SZA</a:t>
                      </a:r>
                      <a:endParaRPr lang="en-US" sz="1400" b="1" dirty="0"/>
                    </a:p>
                  </a:txBody>
                  <a:tcPr marL="0" marR="0" marT="0" marB="0" anchor="ctr">
                    <a:solidFill>
                      <a:schemeClr val="bg1">
                        <a:lumMod val="85000"/>
                      </a:schemeClr>
                    </a:solidFill>
                  </a:tcPr>
                </a:tc>
                <a:tc>
                  <a:txBody>
                    <a:bodyPr/>
                    <a:lstStyle/>
                    <a:p>
                      <a:pPr algn="ctr"/>
                      <a:r>
                        <a:rPr lang="en-US" sz="1400" b="1" dirty="0" smtClean="0"/>
                        <a:t>2</a:t>
                      </a:r>
                      <a:r>
                        <a:rPr lang="en-US" sz="1400" b="1" baseline="30000" dirty="0" smtClean="0"/>
                        <a:t>0</a:t>
                      </a:r>
                      <a:endParaRPr lang="en-US" sz="1400" b="1" baseline="30000" dirty="0"/>
                    </a:p>
                  </a:txBody>
                  <a:tcPr marL="0" marR="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2</a:t>
                      </a:r>
                      <a:r>
                        <a:rPr lang="en-US" sz="1400" b="1" baseline="30000" dirty="0" smtClean="0"/>
                        <a:t>0</a:t>
                      </a:r>
                    </a:p>
                  </a:txBody>
                  <a:tcPr marL="0" marR="0" marT="0" marB="0" anchor="ctr">
                    <a:solidFill>
                      <a:schemeClr val="bg1">
                        <a:lumMod val="85000"/>
                      </a:schemeClr>
                    </a:solidFill>
                  </a:tcPr>
                </a:tc>
              </a:tr>
            </a:tbl>
          </a:graphicData>
        </a:graphic>
      </p:graphicFrame>
      <p:sp>
        <p:nvSpPr>
          <p:cNvPr id="2" name="Title 1"/>
          <p:cNvSpPr>
            <a:spLocks noGrp="1"/>
          </p:cNvSpPr>
          <p:nvPr>
            <p:ph type="title"/>
          </p:nvPr>
        </p:nvSpPr>
        <p:spPr>
          <a:xfrm>
            <a:off x="0" y="0"/>
            <a:ext cx="9144000" cy="461208"/>
          </a:xfrm>
          <a:solidFill>
            <a:srgbClr val="008E00"/>
          </a:solidFill>
        </p:spPr>
        <p:txBody>
          <a:bodyPr>
            <a:noAutofit/>
          </a:bodyPr>
          <a:lstStyle/>
          <a:p>
            <a:r>
              <a:rPr lang="en-US" sz="2800" b="1" dirty="0" smtClean="0">
                <a:solidFill>
                  <a:schemeClr val="bg1"/>
                </a:solidFill>
                <a:latin typeface="+mn-lt"/>
                <a:cs typeface="Cambria"/>
              </a:rPr>
              <a:t>MATCHING DSCOVR MAIAC EPIC AND MISR  BRF</a:t>
            </a:r>
            <a:endParaRPr lang="en-US" sz="2800" b="1" dirty="0">
              <a:solidFill>
                <a:schemeClr val="bg1"/>
              </a:solidFill>
              <a:latin typeface="+mn-lt"/>
              <a:cs typeface="Cambria"/>
            </a:endParaRPr>
          </a:p>
        </p:txBody>
      </p:sp>
      <p:sp>
        <p:nvSpPr>
          <p:cNvPr id="5" name="TextBox 4"/>
          <p:cNvSpPr txBox="1"/>
          <p:nvPr/>
        </p:nvSpPr>
        <p:spPr>
          <a:xfrm>
            <a:off x="5658065" y="4865344"/>
            <a:ext cx="3169172" cy="984885"/>
          </a:xfrm>
          <a:prstGeom prst="rect">
            <a:avLst/>
          </a:prstGeom>
          <a:noFill/>
        </p:spPr>
        <p:txBody>
          <a:bodyPr wrap="square" lIns="0" tIns="0" rIns="0" bIns="0" rtlCol="0">
            <a:spAutoFit/>
          </a:bodyPr>
          <a:lstStyle/>
          <a:p>
            <a:r>
              <a:rPr lang="en-US" sz="3200" b="1" dirty="0" smtClean="0"/>
              <a:t>Time match: 10:30am±30min</a:t>
            </a:r>
            <a:endParaRPr lang="en-US" sz="3200" b="1" dirty="0"/>
          </a:p>
        </p:txBody>
      </p:sp>
    </p:spTree>
    <p:extLst>
      <p:ext uri="{BB962C8B-B14F-4D97-AF65-F5344CB8AC3E}">
        <p14:creationId xmlns:p14="http://schemas.microsoft.com/office/powerpoint/2010/main" val="1581848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altLang="en-US" sz="2800" dirty="0">
                <a:latin typeface="+mn-lt"/>
                <a:cs typeface="Cambria"/>
              </a:rPr>
              <a:t>MATCHING DSCOVR MAIAC EPIC AND MISR  BRF</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8</a:t>
            </a:fld>
            <a:endParaRPr lang="en-US"/>
          </a:p>
        </p:txBody>
      </p:sp>
      <p:sp>
        <p:nvSpPr>
          <p:cNvPr id="3" name="TextBox 2"/>
          <p:cNvSpPr txBox="1"/>
          <p:nvPr/>
        </p:nvSpPr>
        <p:spPr>
          <a:xfrm>
            <a:off x="0" y="542617"/>
            <a:ext cx="9144000" cy="369332"/>
          </a:xfrm>
          <a:prstGeom prst="rect">
            <a:avLst/>
          </a:prstGeom>
          <a:noFill/>
        </p:spPr>
        <p:txBody>
          <a:bodyPr wrap="square" rtlCol="0">
            <a:spAutoFit/>
          </a:bodyPr>
          <a:lstStyle/>
          <a:p>
            <a:pPr algn="ctr"/>
            <a:r>
              <a:rPr lang="en-US" b="1" u="sng" dirty="0" smtClean="0"/>
              <a:t>DSCOVR_EPIC_L2_MAIAC:  2016-06-01 to 2016-08-27 (as of May 16-2017)</a:t>
            </a:r>
            <a:endParaRPr lang="en-US" b="1" u="sn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622" y="1056420"/>
            <a:ext cx="4394378" cy="272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6420"/>
            <a:ext cx="4391939" cy="272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48" y="3863871"/>
            <a:ext cx="4391939" cy="272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3922710957"/>
              </p:ext>
            </p:extLst>
          </p:nvPr>
        </p:nvGraphicFramePr>
        <p:xfrm>
          <a:off x="4572000" y="4575871"/>
          <a:ext cx="4313990" cy="1137604"/>
        </p:xfrm>
        <a:graphic>
          <a:graphicData uri="http://schemas.openxmlformats.org/drawingml/2006/table">
            <a:tbl>
              <a:tblPr firstRow="1" bandRow="1">
                <a:tableStyleId>{5C22544A-7EE6-4342-B048-85BDC9FD1C3A}</a:tableStyleId>
              </a:tblPr>
              <a:tblGrid>
                <a:gridCol w="676488"/>
                <a:gridCol w="556080"/>
                <a:gridCol w="699342"/>
                <a:gridCol w="533227"/>
                <a:gridCol w="733973"/>
                <a:gridCol w="498596"/>
                <a:gridCol w="616284"/>
              </a:tblGrid>
              <a:tr h="386735">
                <a:tc rowSpan="2">
                  <a:txBody>
                    <a:bodyPr/>
                    <a:lstStyle/>
                    <a:p>
                      <a:r>
                        <a:rPr lang="en-US" dirty="0" smtClean="0"/>
                        <a:t>Sensor</a:t>
                      </a:r>
                      <a:endParaRPr lang="en-US" dirty="0"/>
                    </a:p>
                  </a:txBody>
                  <a:tcPr anchor="ctr"/>
                </a:tc>
                <a:tc gridSpan="2">
                  <a:txBody>
                    <a:bodyPr/>
                    <a:lstStyle/>
                    <a:p>
                      <a:pPr algn="ctr"/>
                      <a:r>
                        <a:rPr lang="en-US" dirty="0" smtClean="0"/>
                        <a:t>RED spectral band, nm</a:t>
                      </a:r>
                      <a:endParaRPr lang="en-US" dirty="0"/>
                    </a:p>
                  </a:txBody>
                  <a:tcPr/>
                </a:tc>
                <a:tc hMerge="1">
                  <a:txBody>
                    <a:bodyPr/>
                    <a:lstStyle/>
                    <a:p>
                      <a:endParaRPr lang="en-US" dirty="0"/>
                    </a:p>
                  </a:txBody>
                  <a:tcPr/>
                </a:tc>
                <a:tc gridSpan="2">
                  <a:txBody>
                    <a:bodyPr/>
                    <a:lstStyle/>
                    <a:p>
                      <a:pPr algn="ctr"/>
                      <a:r>
                        <a:rPr lang="en-US" dirty="0" smtClean="0"/>
                        <a:t>NIR spectral band, nm</a:t>
                      </a:r>
                      <a:endParaRPr lang="en-US" dirty="0"/>
                    </a:p>
                  </a:txBody>
                  <a:tcPr/>
                </a:tc>
                <a:tc hMerge="1">
                  <a:txBody>
                    <a:bodyPr/>
                    <a:lstStyle/>
                    <a:p>
                      <a:endParaRPr lang="en-US" dirty="0"/>
                    </a:p>
                  </a:txBody>
                  <a:tcPr/>
                </a:tc>
                <a:tc gridSpan="2">
                  <a:txBody>
                    <a:bodyPr/>
                    <a:lstStyle/>
                    <a:p>
                      <a:pPr algn="ctr"/>
                      <a:r>
                        <a:rPr lang="en-US" dirty="0" smtClean="0"/>
                        <a:t>Green spectral band, nm</a:t>
                      </a:r>
                      <a:endParaRPr lang="en-US" dirty="0"/>
                    </a:p>
                  </a:txBody>
                  <a:tcPr/>
                </a:tc>
                <a:tc hMerge="1">
                  <a:txBody>
                    <a:bodyPr/>
                    <a:lstStyle/>
                    <a:p>
                      <a:pPr algn="ctr"/>
                      <a:endParaRPr lang="en-US" dirty="0"/>
                    </a:p>
                  </a:txBody>
                  <a:tcPr/>
                </a:tc>
              </a:tr>
              <a:tr h="237552">
                <a:tc vMerge="1">
                  <a:txBody>
                    <a:bodyPr/>
                    <a:lstStyle/>
                    <a:p>
                      <a:endParaRPr lang="en-US" dirty="0"/>
                    </a:p>
                  </a:txBody>
                  <a:tcPr/>
                </a:tc>
                <a:tc>
                  <a:txBody>
                    <a:bodyPr/>
                    <a:lstStyle/>
                    <a:p>
                      <a:pPr algn="ctr"/>
                      <a:r>
                        <a:rPr lang="en-US" dirty="0" smtClean="0"/>
                        <a:t>Center</a:t>
                      </a:r>
                      <a:endParaRPr lang="en-US" dirty="0"/>
                    </a:p>
                  </a:txBody>
                  <a:tcPr marL="0" marR="0"/>
                </a:tc>
                <a:tc>
                  <a:txBody>
                    <a:bodyPr/>
                    <a:lstStyle/>
                    <a:p>
                      <a:pPr algn="ctr"/>
                      <a:r>
                        <a:rPr lang="en-US" dirty="0" smtClean="0"/>
                        <a:t>Bandwidth</a:t>
                      </a:r>
                      <a:endParaRPr lang="en-US" dirty="0"/>
                    </a:p>
                  </a:txBody>
                  <a:tcPr marL="0" marR="0"/>
                </a:tc>
                <a:tc>
                  <a:txBody>
                    <a:bodyPr/>
                    <a:lstStyle/>
                    <a:p>
                      <a:pPr algn="ctr"/>
                      <a:r>
                        <a:rPr lang="en-US" dirty="0" smtClean="0"/>
                        <a:t>Center</a:t>
                      </a:r>
                      <a:endParaRPr lang="en-US" dirty="0"/>
                    </a:p>
                  </a:txBody>
                  <a:tcPr marL="0" marR="0"/>
                </a:tc>
                <a:tc>
                  <a:txBody>
                    <a:bodyPr/>
                    <a:lstStyle/>
                    <a:p>
                      <a:pPr algn="ctr"/>
                      <a:r>
                        <a:rPr lang="en-US" dirty="0" smtClean="0"/>
                        <a:t>Band width</a:t>
                      </a:r>
                      <a:endParaRPr lang="en-US" dirty="0"/>
                    </a:p>
                  </a:txBody>
                  <a:tcPr marL="0" marR="0"/>
                </a:tc>
                <a:tc>
                  <a:txBody>
                    <a:bodyPr/>
                    <a:lstStyle/>
                    <a:p>
                      <a:pPr algn="ctr"/>
                      <a:endParaRPr lang="en-US" dirty="0"/>
                    </a:p>
                  </a:txBody>
                  <a:tcPr marL="0" marR="0"/>
                </a:tc>
                <a:tc>
                  <a:txBody>
                    <a:bodyPr/>
                    <a:lstStyle/>
                    <a:p>
                      <a:pPr algn="ctr"/>
                      <a:endParaRPr lang="en-US" dirty="0"/>
                    </a:p>
                  </a:txBody>
                  <a:tcPr marL="0" marR="0"/>
                </a:tc>
              </a:tr>
              <a:tr h="237552">
                <a:tc>
                  <a:txBody>
                    <a:bodyPr/>
                    <a:lstStyle/>
                    <a:p>
                      <a:r>
                        <a:rPr lang="en-US" dirty="0" smtClean="0"/>
                        <a:t>MISR</a:t>
                      </a:r>
                      <a:endParaRPr lang="en-US" dirty="0"/>
                    </a:p>
                  </a:txBody>
                  <a:tcPr/>
                </a:tc>
                <a:tc>
                  <a:txBody>
                    <a:bodyPr/>
                    <a:lstStyle/>
                    <a:p>
                      <a:pPr algn="ctr"/>
                      <a:r>
                        <a:rPr lang="en-US" dirty="0" smtClean="0"/>
                        <a:t>672</a:t>
                      </a:r>
                      <a:endParaRPr lang="en-US" dirty="0"/>
                    </a:p>
                  </a:txBody>
                  <a:tcPr marL="0" marR="0"/>
                </a:tc>
                <a:tc>
                  <a:txBody>
                    <a:bodyPr/>
                    <a:lstStyle/>
                    <a:p>
                      <a:pPr algn="ctr"/>
                      <a:r>
                        <a:rPr lang="en-US" dirty="0" smtClean="0"/>
                        <a:t>22</a:t>
                      </a:r>
                      <a:endParaRPr lang="en-US" dirty="0"/>
                    </a:p>
                  </a:txBody>
                  <a:tcPr marL="0" marR="0"/>
                </a:tc>
                <a:tc>
                  <a:txBody>
                    <a:bodyPr/>
                    <a:lstStyle/>
                    <a:p>
                      <a:pPr algn="ctr"/>
                      <a:r>
                        <a:rPr lang="en-US" dirty="0" smtClean="0"/>
                        <a:t>866</a:t>
                      </a:r>
                      <a:endParaRPr lang="en-US" dirty="0"/>
                    </a:p>
                  </a:txBody>
                  <a:tcPr marL="0" marR="0"/>
                </a:tc>
                <a:tc>
                  <a:txBody>
                    <a:bodyPr/>
                    <a:lstStyle/>
                    <a:p>
                      <a:pPr algn="ctr"/>
                      <a:r>
                        <a:rPr lang="en-US" dirty="0" smtClean="0"/>
                        <a:t>40</a:t>
                      </a:r>
                      <a:endParaRPr lang="en-US" dirty="0"/>
                    </a:p>
                  </a:txBody>
                  <a:tcPr marL="0" marR="0"/>
                </a:tc>
                <a:tc>
                  <a:txBody>
                    <a:bodyPr/>
                    <a:lstStyle/>
                    <a:p>
                      <a:pPr algn="ctr"/>
                      <a:r>
                        <a:rPr lang="en-US" dirty="0" smtClean="0"/>
                        <a:t>555</a:t>
                      </a:r>
                      <a:endParaRPr lang="en-US" dirty="0"/>
                    </a:p>
                  </a:txBody>
                  <a:tcPr marL="0" marR="0"/>
                </a:tc>
                <a:tc>
                  <a:txBody>
                    <a:bodyPr/>
                    <a:lstStyle/>
                    <a:p>
                      <a:pPr algn="ctr"/>
                      <a:r>
                        <a:rPr lang="en-US" dirty="0" smtClean="0"/>
                        <a:t>20</a:t>
                      </a:r>
                      <a:endParaRPr lang="en-US" dirty="0"/>
                    </a:p>
                  </a:txBody>
                  <a:tcPr marL="0" marR="0"/>
                </a:tc>
              </a:tr>
              <a:tr h="237552">
                <a:tc>
                  <a:txBody>
                    <a:bodyPr/>
                    <a:lstStyle/>
                    <a:p>
                      <a:r>
                        <a:rPr lang="en-US" dirty="0" smtClean="0"/>
                        <a:t>EPIC</a:t>
                      </a:r>
                      <a:endParaRPr lang="en-US" dirty="0"/>
                    </a:p>
                  </a:txBody>
                  <a:tcPr/>
                </a:tc>
                <a:tc>
                  <a:txBody>
                    <a:bodyPr/>
                    <a:lstStyle/>
                    <a:p>
                      <a:pPr algn="ctr"/>
                      <a:r>
                        <a:rPr lang="en-US" dirty="0" smtClean="0"/>
                        <a:t>680</a:t>
                      </a:r>
                      <a:endParaRPr lang="en-US" dirty="0"/>
                    </a:p>
                  </a:txBody>
                  <a:tcPr marL="0" marR="0"/>
                </a:tc>
                <a:tc>
                  <a:txBody>
                    <a:bodyPr/>
                    <a:lstStyle/>
                    <a:p>
                      <a:pPr algn="ctr"/>
                      <a:r>
                        <a:rPr lang="en-US" dirty="0" smtClean="0"/>
                        <a:t>3</a:t>
                      </a:r>
                      <a:endParaRPr lang="en-US" dirty="0"/>
                    </a:p>
                  </a:txBody>
                  <a:tcPr marL="0" marR="0"/>
                </a:tc>
                <a:tc>
                  <a:txBody>
                    <a:bodyPr/>
                    <a:lstStyle/>
                    <a:p>
                      <a:pPr algn="ctr"/>
                      <a:r>
                        <a:rPr lang="en-US" dirty="0" smtClean="0"/>
                        <a:t>780</a:t>
                      </a:r>
                      <a:endParaRPr lang="en-US" dirty="0"/>
                    </a:p>
                  </a:txBody>
                  <a:tcPr marL="0" marR="0"/>
                </a:tc>
                <a:tc>
                  <a:txBody>
                    <a:bodyPr/>
                    <a:lstStyle/>
                    <a:p>
                      <a:pPr algn="ctr"/>
                      <a:r>
                        <a:rPr lang="en-US" dirty="0" smtClean="0"/>
                        <a:t>2</a:t>
                      </a:r>
                      <a:endParaRPr lang="en-US" dirty="0"/>
                    </a:p>
                  </a:txBody>
                  <a:tcPr marL="0" marR="0"/>
                </a:tc>
                <a:tc>
                  <a:txBody>
                    <a:bodyPr/>
                    <a:lstStyle/>
                    <a:p>
                      <a:pPr algn="ctr"/>
                      <a:r>
                        <a:rPr lang="en-US" dirty="0" smtClean="0"/>
                        <a:t>551</a:t>
                      </a:r>
                      <a:endParaRPr lang="en-US" dirty="0"/>
                    </a:p>
                  </a:txBody>
                  <a:tcPr marL="0" marR="0"/>
                </a:tc>
                <a:tc>
                  <a:txBody>
                    <a:bodyPr/>
                    <a:lstStyle/>
                    <a:p>
                      <a:pPr algn="ctr"/>
                      <a:r>
                        <a:rPr lang="en-US" dirty="0" smtClean="0"/>
                        <a:t>3</a:t>
                      </a:r>
                      <a:endParaRPr lang="en-US" dirty="0"/>
                    </a:p>
                  </a:txBody>
                  <a:tcPr marL="0" marR="0"/>
                </a:tc>
              </a:tr>
            </a:tbl>
          </a:graphicData>
        </a:graphic>
      </p:graphicFrame>
    </p:spTree>
    <p:extLst>
      <p:ext uri="{BB962C8B-B14F-4D97-AF65-F5344CB8AC3E}">
        <p14:creationId xmlns:p14="http://schemas.microsoft.com/office/powerpoint/2010/main" val="104149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
            <a:ext cx="9144000" cy="461208"/>
          </a:xfrm>
          <a:solidFill>
            <a:srgbClr val="008E00"/>
          </a:solidFill>
        </p:spPr>
        <p:txBody>
          <a:bodyPr>
            <a:noAutofit/>
          </a:bodyPr>
          <a:lstStyle/>
          <a:p>
            <a:r>
              <a:rPr lang="en-US" altLang="en-US" sz="2800" dirty="0">
                <a:latin typeface="+mn-lt"/>
                <a:cs typeface="Cambria"/>
              </a:rPr>
              <a:t>MATCHING DSCOVR MAIAC EPIC AND MISR  BRF</a:t>
            </a:r>
            <a:endParaRPr lang="en-US" sz="2800" b="1" kern="1200" dirty="0" smtClean="0">
              <a:solidFill>
                <a:schemeClr val="bg1"/>
              </a:solidFill>
              <a:latin typeface="+mn-lt"/>
              <a:cs typeface="Cambria"/>
            </a:endParaRPr>
          </a:p>
        </p:txBody>
      </p:sp>
      <p:sp>
        <p:nvSpPr>
          <p:cNvPr id="9" name="Slide Number Placeholder 8"/>
          <p:cNvSpPr>
            <a:spLocks noGrp="1"/>
          </p:cNvSpPr>
          <p:nvPr>
            <p:ph type="sldNum" sz="quarter" idx="12"/>
          </p:nvPr>
        </p:nvSpPr>
        <p:spPr/>
        <p:txBody>
          <a:bodyPr/>
          <a:lstStyle/>
          <a:p>
            <a:fld id="{4298D4A8-8DC4-4E12-8F5A-6C474EBE0DB9}" type="slidenum">
              <a:rPr lang="en-US" smtClean="0"/>
              <a:pPr/>
              <a:t>9</a:t>
            </a:fld>
            <a:endParaRPr lang="en-US"/>
          </a:p>
        </p:txBody>
      </p:sp>
      <p:sp>
        <p:nvSpPr>
          <p:cNvPr id="3" name="TextBox 2"/>
          <p:cNvSpPr txBox="1"/>
          <p:nvPr/>
        </p:nvSpPr>
        <p:spPr>
          <a:xfrm>
            <a:off x="0" y="542617"/>
            <a:ext cx="9144000" cy="369332"/>
          </a:xfrm>
          <a:prstGeom prst="rect">
            <a:avLst/>
          </a:prstGeom>
          <a:noFill/>
        </p:spPr>
        <p:txBody>
          <a:bodyPr wrap="square" rtlCol="0">
            <a:spAutoFit/>
          </a:bodyPr>
          <a:lstStyle/>
          <a:p>
            <a:pPr algn="ctr"/>
            <a:r>
              <a:rPr lang="en-US" b="1" u="sng" dirty="0" smtClean="0"/>
              <a:t>DSCOVR_EPIC_L2_MAIAC:  2016-06-01 to 2016-08-27 (as of May 16-2017)</a:t>
            </a:r>
            <a:endParaRPr lang="en-US" b="1" u="sn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622" y="1056420"/>
            <a:ext cx="4394378" cy="272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6420"/>
            <a:ext cx="4391939" cy="272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48" y="3863871"/>
            <a:ext cx="4391939" cy="272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524" y="3777910"/>
            <a:ext cx="4034425" cy="2982593"/>
          </a:xfrm>
          <a:prstGeom prst="rect">
            <a:avLst/>
          </a:prstGeom>
        </p:spPr>
      </p:pic>
    </p:spTree>
    <p:extLst>
      <p:ext uri="{BB962C8B-B14F-4D97-AF65-F5344CB8AC3E}">
        <p14:creationId xmlns:p14="http://schemas.microsoft.com/office/powerpoint/2010/main" val="1654447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题3">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主题3" id="{034125FE-7B5B-4274-BBBC-FEFC91A11031}" vid="{7FF79925-3AC4-4CAF-A32B-1430BEDE402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Template>
  <TotalTime>18790</TotalTime>
  <Words>1176</Words>
  <Application>Microsoft Office PowerPoint</Application>
  <PresentationFormat>On-screen Show (4:3)</PresentationFormat>
  <Paragraphs>242</Paragraphs>
  <Slides>15</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Gungsuh</vt:lpstr>
      <vt:lpstr>ＭＳ Ｐゴシック</vt:lpstr>
      <vt:lpstr>黑体</vt:lpstr>
      <vt:lpstr>宋体</vt:lpstr>
      <vt:lpstr>Arial</vt:lpstr>
      <vt:lpstr>Arial Black</vt:lpstr>
      <vt:lpstr>Calibri</vt:lpstr>
      <vt:lpstr>Cambria</vt:lpstr>
      <vt:lpstr>Cambria Math</vt:lpstr>
      <vt:lpstr>Comic Sans MS</vt:lpstr>
      <vt:lpstr>Courier New</vt:lpstr>
      <vt:lpstr>Lucida Grande</vt:lpstr>
      <vt:lpstr>Symbol</vt:lpstr>
      <vt:lpstr>Times</vt:lpstr>
      <vt:lpstr>Times New Roman</vt:lpstr>
      <vt:lpstr>Wingdings</vt:lpstr>
      <vt:lpstr>主题3</vt:lpstr>
      <vt:lpstr>EARTH SYSTEM DATA RECORDS OF GLOBAL VEGETATION INDEX, FRACTION OF ABSORBED PAR, LEAF AREA AND ITS SUNLIT FRACTION FROM DSCOVR EPIC DATA</vt:lpstr>
      <vt:lpstr>product description</vt:lpstr>
      <vt:lpstr>ALGORITM</vt:lpstr>
      <vt:lpstr>Generation of VESDR</vt:lpstr>
      <vt:lpstr>STATUS</vt:lpstr>
      <vt:lpstr>VESDR algorithm calibration</vt:lpstr>
      <vt:lpstr>MATCHING DSCOVR MAIAC EPIC AND MISR  BRF</vt:lpstr>
      <vt:lpstr>MATCHING DSCOVR MAIAC EPIC AND MISR  BRF</vt:lpstr>
      <vt:lpstr>MATCHING DSCOVR MAIAC EPIC AND MISR  BRF</vt:lpstr>
      <vt:lpstr>STATUS</vt:lpstr>
      <vt:lpstr>Deliverables </vt:lpstr>
      <vt:lpstr>Deliverables </vt:lpstr>
      <vt:lpstr>Deliverables </vt:lpstr>
      <vt:lpstr>Deliverables </vt:lpstr>
      <vt:lpstr>SUMMARY</vt:lpstr>
    </vt:vector>
  </TitlesOfParts>
  <Company>PKU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UNCERTAINTY</dc:title>
  <dc:creator>Bin Yang</dc:creator>
  <cp:lastModifiedBy>Knjazihhin, Juri</cp:lastModifiedBy>
  <cp:revision>864</cp:revision>
  <dcterms:created xsi:type="dcterms:W3CDTF">2015-10-20T14:56:18Z</dcterms:created>
  <dcterms:modified xsi:type="dcterms:W3CDTF">2017-10-04T04:22:27Z</dcterms:modified>
</cp:coreProperties>
</file>