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E34F4-E4A0-1940-AE72-32777D91A5B2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1FCAD-9175-B84D-86A0-90433C73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D1924-BE24-0140-9142-58ED5867F9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5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2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8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1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1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8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EC6DF-CB71-4142-975D-5D4BD1E1DDF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1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2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1.emf"/><Relationship Id="rId5" Type="http://schemas.openxmlformats.org/officeDocument/2006/relationships/image" Target="../media/image27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863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Improvement and Evaluation of Total O</a:t>
            </a:r>
            <a:r>
              <a:rPr lang="en-US" b="1" baseline="-25000" dirty="0" smtClean="0">
                <a:latin typeface="Avenir Book"/>
                <a:cs typeface="Avenir Book"/>
              </a:rPr>
              <a:t>3</a:t>
            </a:r>
            <a:r>
              <a:rPr lang="en-US" b="1" dirty="0" smtClean="0">
                <a:latin typeface="Avenir Book"/>
                <a:cs typeface="Avenir Book"/>
              </a:rPr>
              <a:t> and Volcanic SO</a:t>
            </a:r>
            <a:r>
              <a:rPr lang="en-US" b="1" baseline="-25000" dirty="0" smtClean="0">
                <a:latin typeface="Avenir Book"/>
                <a:cs typeface="Avenir Book"/>
              </a:rPr>
              <a:t>2</a:t>
            </a:r>
            <a:r>
              <a:rPr lang="en-US" b="1" dirty="0" smtClean="0">
                <a:latin typeface="Avenir Book"/>
                <a:cs typeface="Avenir Book"/>
              </a:rPr>
              <a:t> from DSCOVR EPIC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73368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4F81BD"/>
                </a:solidFill>
                <a:latin typeface="Avenir Book"/>
                <a:cs typeface="Avenir Book"/>
              </a:rPr>
              <a:t>Kai Yang - UMCP</a:t>
            </a:r>
          </a:p>
          <a:p>
            <a:endParaRPr lang="en-US" sz="4000" dirty="0" smtClean="0">
              <a:solidFill>
                <a:srgbClr val="008000"/>
              </a:solidFill>
              <a:latin typeface="Avenir Book"/>
              <a:cs typeface="Avenir Book"/>
            </a:endParaRPr>
          </a:p>
          <a:p>
            <a:r>
              <a:rPr lang="en-US" dirty="0" smtClean="0">
                <a:solidFill>
                  <a:srgbClr val="12730B"/>
                </a:solidFill>
                <a:latin typeface="Avenir Book"/>
                <a:cs typeface="Avenir Book"/>
              </a:rPr>
              <a:t>DSCOVR Science Team Meeting, GSFC Oct. 3 </a:t>
            </a:r>
            <a:r>
              <a:rPr lang="mr-IN" dirty="0" smtClean="0">
                <a:solidFill>
                  <a:srgbClr val="12730B"/>
                </a:solidFill>
                <a:latin typeface="Avenir Book"/>
                <a:cs typeface="Avenir Book"/>
              </a:rPr>
              <a:t>–</a:t>
            </a:r>
            <a:r>
              <a:rPr lang="en-US" dirty="0" smtClean="0">
                <a:solidFill>
                  <a:srgbClr val="12730B"/>
                </a:solidFill>
                <a:latin typeface="Avenir Book"/>
                <a:cs typeface="Avenir Book"/>
              </a:rPr>
              <a:t> 4, 2017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Avenir Book"/>
                <a:cs typeface="Avenir Book"/>
              </a:rPr>
              <a:t>Acknowledgement: This work is supported by NASA.</a:t>
            </a:r>
          </a:p>
          <a:p>
            <a:endParaRPr lang="en-US" dirty="0" smtClean="0">
              <a:solidFill>
                <a:srgbClr val="12730B"/>
              </a:solidFill>
              <a:latin typeface="Avenir Book"/>
              <a:cs typeface="Avenir Book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839" y="3800975"/>
            <a:ext cx="628904" cy="6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678"/>
            <a:ext cx="8229600" cy="6575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374" y="2161958"/>
            <a:ext cx="111295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EPIC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22803" y="2161958"/>
            <a:ext cx="173797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MERRA-2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47253" y="2161958"/>
            <a:ext cx="7357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dirty="0" smtClean="0"/>
              <a:t>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4" y="5113897"/>
            <a:ext cx="321945" cy="195887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9" y="4968623"/>
            <a:ext cx="364490" cy="224942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2" y="2745213"/>
            <a:ext cx="2861056" cy="298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97" y="2745213"/>
            <a:ext cx="2861056" cy="2989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92" y="2745213"/>
            <a:ext cx="2861056" cy="2989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8786" y="6201078"/>
            <a:ext cx="827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EPIC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                 Merra-2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= EPIC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MERRA2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5304" y="1450041"/>
            <a:ext cx="3959537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s-IS" sz="3200" dirty="0" smtClean="0"/>
              <a:t>2017-09-</a:t>
            </a:r>
            <a:r>
              <a:rPr lang="is-IS" sz="3200" dirty="0" smtClean="0">
                <a:latin typeface="Calibri"/>
                <a:cs typeface="Calibri"/>
              </a:rPr>
              <a:t>01T01</a:t>
            </a:r>
            <a:r>
              <a:rPr lang="is-IS" sz="3200" dirty="0" smtClean="0"/>
              <a:t>:04:37Z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1" y="4968623"/>
            <a:ext cx="364490" cy="224942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598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pic>
        <p:nvPicPr>
          <p:cNvPr id="5" name="Content Placeholder 4" descr="figRelDO3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-970"/>
          <a:stretch/>
        </p:blipFill>
        <p:spPr>
          <a:xfrm>
            <a:off x="862536" y="2345547"/>
            <a:ext cx="6985000" cy="4540379"/>
          </a:xfrm>
        </p:spPr>
      </p:pic>
      <p:sp>
        <p:nvSpPr>
          <p:cNvPr id="7" name="TextBox 6"/>
          <p:cNvSpPr txBox="1"/>
          <p:nvPr/>
        </p:nvSpPr>
        <p:spPr>
          <a:xfrm>
            <a:off x="2675304" y="1220371"/>
            <a:ext cx="3959537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s-IS" sz="3200" dirty="0" smtClean="0">
                <a:latin typeface="Calibri"/>
                <a:cs typeface="Calibri"/>
              </a:rPr>
              <a:t>2017-09-01T01:04:37Z</a:t>
            </a:r>
          </a:p>
          <a:p>
            <a:pPr algn="ctr"/>
            <a:r>
              <a:rPr lang="is-IS" sz="3200" dirty="0" smtClean="0">
                <a:latin typeface="Calibri"/>
                <a:cs typeface="Calibri"/>
              </a:rPr>
              <a:t>         VZA &lt;= 69° 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68470" y="3681955"/>
            <a:ext cx="2684465" cy="65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venir Book"/>
                <a:cs typeface="Avenir Book"/>
              </a:rPr>
              <a:t>Mean ΔO</a:t>
            </a:r>
            <a:r>
              <a:rPr lang="en-US" sz="2000" baseline="-25000" dirty="0" smtClean="0">
                <a:latin typeface="Avenir Book"/>
                <a:cs typeface="Avenir Book"/>
              </a:rPr>
              <a:t>3</a:t>
            </a:r>
            <a:r>
              <a:rPr lang="en-US" sz="2000" dirty="0" smtClean="0">
                <a:latin typeface="Avenir Book"/>
                <a:cs typeface="Avenir Book"/>
              </a:rPr>
              <a:t> :  -1.7 DU               </a:t>
            </a:r>
          </a:p>
          <a:p>
            <a:r>
              <a:rPr lang="en-US" sz="2000" dirty="0" err="1" smtClean="0">
                <a:latin typeface="Avenir Book"/>
                <a:cs typeface="Avenir Book"/>
              </a:rPr>
              <a:t>Std</a:t>
            </a:r>
            <a:r>
              <a:rPr lang="en-US" sz="2000" dirty="0" smtClean="0">
                <a:latin typeface="Avenir Book"/>
                <a:cs typeface="Avenir Book"/>
              </a:rPr>
              <a:t> ΔO</a:t>
            </a:r>
            <a:r>
              <a:rPr lang="en-US" sz="2000" baseline="-25000" dirty="0" smtClean="0">
                <a:latin typeface="Avenir Book"/>
                <a:cs typeface="Avenir Book"/>
              </a:rPr>
              <a:t>3       </a:t>
            </a:r>
            <a:r>
              <a:rPr lang="en-US" sz="2000" dirty="0" smtClean="0">
                <a:latin typeface="Avenir Book"/>
                <a:cs typeface="Avenir Book"/>
              </a:rPr>
              <a:t>:   7.7 DU </a:t>
            </a: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9746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678"/>
            <a:ext cx="8229600" cy="6575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374" y="2161958"/>
            <a:ext cx="111295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EPIC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22803" y="2161958"/>
            <a:ext cx="173797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MERRA-2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47253" y="2161958"/>
            <a:ext cx="7357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dirty="0" smtClean="0"/>
              <a:t>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4" y="5113897"/>
            <a:ext cx="321945" cy="195887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9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2" y="2745213"/>
            <a:ext cx="2861056" cy="298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97" y="2745213"/>
            <a:ext cx="2861056" cy="2989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92" y="2745213"/>
            <a:ext cx="2861056" cy="2989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8786" y="6201078"/>
            <a:ext cx="827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EPIC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                 Merra-2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= EPIC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MERRA2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6136" y="1450041"/>
            <a:ext cx="3959537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mr-IN" sz="3200" dirty="0" smtClean="0">
                <a:latin typeface="Calibri"/>
                <a:cs typeface="Calibri"/>
              </a:rPr>
              <a:t>2015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10</a:t>
            </a:r>
            <a:r>
              <a:rPr lang="en-US" sz="3200" dirty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15T09:48:18Z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1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110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10" y="1940247"/>
            <a:ext cx="6314852" cy="4540379"/>
          </a:xfrm>
        </p:spPr>
      </p:pic>
      <p:sp>
        <p:nvSpPr>
          <p:cNvPr id="7" name="TextBox 6"/>
          <p:cNvSpPr txBox="1"/>
          <p:nvPr/>
        </p:nvSpPr>
        <p:spPr>
          <a:xfrm>
            <a:off x="2675304" y="1220371"/>
            <a:ext cx="3959537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mr-IN" sz="3200" dirty="0" smtClean="0">
                <a:latin typeface="Calibri"/>
                <a:cs typeface="Calibri"/>
              </a:rPr>
              <a:t>2015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10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15T09:48:18Z</a:t>
            </a:r>
            <a:endParaRPr lang="en-US" sz="3200" dirty="0" smtClean="0">
              <a:latin typeface="Calibri"/>
              <a:cs typeface="Calibri"/>
            </a:endParaRPr>
          </a:p>
          <a:p>
            <a:pPr algn="ctr"/>
            <a:r>
              <a:rPr lang="is-IS" sz="3200" dirty="0" smtClean="0">
                <a:latin typeface="Calibri"/>
                <a:cs typeface="Calibri"/>
              </a:rPr>
              <a:t>           VZA &lt;= 69° 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68471" y="3681955"/>
            <a:ext cx="2530048" cy="658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venir Book"/>
                <a:cs typeface="Avenir Book"/>
              </a:rPr>
              <a:t>Mean ΔO</a:t>
            </a:r>
            <a:r>
              <a:rPr lang="en-US" sz="2000" baseline="-25000" dirty="0" smtClean="0">
                <a:latin typeface="Avenir Book"/>
                <a:cs typeface="Avenir Book"/>
              </a:rPr>
              <a:t>3</a:t>
            </a:r>
            <a:r>
              <a:rPr lang="en-US" sz="2000" dirty="0" smtClean="0">
                <a:latin typeface="Avenir Book"/>
                <a:cs typeface="Avenir Book"/>
              </a:rPr>
              <a:t> :  -3.7 DU               </a:t>
            </a:r>
          </a:p>
          <a:p>
            <a:r>
              <a:rPr lang="en-US" sz="2000" dirty="0" err="1" smtClean="0">
                <a:latin typeface="Avenir Book"/>
                <a:cs typeface="Avenir Book"/>
              </a:rPr>
              <a:t>Std</a:t>
            </a:r>
            <a:r>
              <a:rPr lang="en-US" sz="2000" dirty="0" smtClean="0">
                <a:latin typeface="Avenir Book"/>
                <a:cs typeface="Avenir Book"/>
              </a:rPr>
              <a:t> ΔO</a:t>
            </a:r>
            <a:r>
              <a:rPr lang="en-US" sz="2000" baseline="-25000" dirty="0" smtClean="0">
                <a:latin typeface="Avenir Book"/>
                <a:cs typeface="Avenir Book"/>
              </a:rPr>
              <a:t>3       </a:t>
            </a:r>
            <a:r>
              <a:rPr lang="en-US" sz="2000" dirty="0" smtClean="0">
                <a:latin typeface="Avenir Book"/>
                <a:cs typeface="Avenir Book"/>
              </a:rPr>
              <a:t>:   9.0 DU </a:t>
            </a: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235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81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T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EPIC vs. MERRA-2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1710" y="2161958"/>
            <a:ext cx="111295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EPIC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68755" y="2161958"/>
            <a:ext cx="173797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MERRA-2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17549" y="2161958"/>
            <a:ext cx="7357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dirty="0" smtClean="0"/>
              <a:t>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4" y="5113897"/>
            <a:ext cx="321945" cy="195887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9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918786" y="6201078"/>
            <a:ext cx="827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EPIC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                 Merra-2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= EPIC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MERRA2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9156" y="1450041"/>
            <a:ext cx="2099854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mr-IN" sz="3200" dirty="0" smtClean="0">
                <a:latin typeface="Calibri"/>
                <a:cs typeface="Calibri"/>
              </a:rPr>
              <a:t>2015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10</a:t>
            </a:r>
            <a:r>
              <a:rPr lang="en-US" sz="3200" dirty="0" smtClean="0">
                <a:latin typeface="Calibri"/>
                <a:cs typeface="Calibri"/>
              </a:rPr>
              <a:t>-15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1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" name="OK20151015.gif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2614095"/>
            <a:ext cx="8229600" cy="2957513"/>
          </a:xfrm>
        </p:spPr>
      </p:pic>
    </p:spTree>
    <p:extLst>
      <p:ext uri="{BB962C8B-B14F-4D97-AF65-F5344CB8AC3E}">
        <p14:creationId xmlns:p14="http://schemas.microsoft.com/office/powerpoint/2010/main" val="8489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53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Ozone Summary 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43" y="965230"/>
            <a:ext cx="8687983" cy="5438497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venir Book"/>
                <a:cs typeface="Avenir Book"/>
              </a:rPr>
              <a:t>Good agreement between EPIC and MERRA-2 O</a:t>
            </a:r>
            <a:r>
              <a:rPr lang="en-US" sz="2800" baseline="-25000" dirty="0" smtClean="0">
                <a:latin typeface="Avenir Book"/>
                <a:cs typeface="Avenir Book"/>
              </a:rPr>
              <a:t>3</a:t>
            </a:r>
            <a:r>
              <a:rPr lang="en-US" sz="2800" dirty="0" smtClean="0">
                <a:latin typeface="Avenir Book"/>
                <a:cs typeface="Avenir Book"/>
              </a:rPr>
              <a:t>: their difference is characterized by the daily mean:  better than 4 DU or 1.4%,  and the daily standard deviation: 9 DU  or 3.3% for VZA&lt;69°. </a:t>
            </a:r>
          </a:p>
          <a:p>
            <a:r>
              <a:rPr lang="en-US" sz="2800" dirty="0" smtClean="0">
                <a:latin typeface="Avenir Book"/>
                <a:cs typeface="Avenir Book"/>
              </a:rPr>
              <a:t>This agreement is achieved with one set of calibration coefficients that are applied to the full EPIC record</a:t>
            </a:r>
            <a:r>
              <a:rPr lang="en-US" sz="2800" dirty="0">
                <a:latin typeface="Avenir Book"/>
                <a:cs typeface="Avenir Book"/>
              </a:rPr>
              <a:t> </a:t>
            </a:r>
            <a:r>
              <a:rPr lang="en-US" sz="2800" dirty="0" smtClean="0">
                <a:latin typeface="Avenir Book"/>
                <a:cs typeface="Avenir Book"/>
              </a:rPr>
              <a:t>without change over time.</a:t>
            </a:r>
          </a:p>
          <a:p>
            <a:r>
              <a:rPr lang="en-US" sz="2800" dirty="0" smtClean="0">
                <a:latin typeface="Avenir Book"/>
                <a:cs typeface="Avenir Book"/>
              </a:rPr>
              <a:t>Reducing the systematic differences may require detector specific calibration coefficients.</a:t>
            </a:r>
          </a:p>
          <a:p>
            <a:r>
              <a:rPr lang="en-US" sz="2800" dirty="0" smtClean="0">
                <a:latin typeface="Avenir Book"/>
                <a:cs typeface="Avenir Book"/>
              </a:rPr>
              <a:t>In addition, better agreement may be achieved with more accurate retrievals under cloud and or aerosol conditions.</a:t>
            </a:r>
          </a:p>
        </p:txBody>
      </p:sp>
    </p:spTree>
    <p:extLst>
      <p:ext uri="{BB962C8B-B14F-4D97-AF65-F5344CB8AC3E}">
        <p14:creationId xmlns:p14="http://schemas.microsoft.com/office/powerpoint/2010/main" val="19167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41572" y="1236330"/>
            <a:ext cx="7923084" cy="5616372"/>
            <a:chOff x="641572" y="1039248"/>
            <a:chExt cx="7923084" cy="5616372"/>
          </a:xfrm>
        </p:grpSpPr>
        <p:pic>
          <p:nvPicPr>
            <p:cNvPr id="4" name="Picture 3" descr="Etna20151203_SO2DU_ISFHGT_C0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72" y="1170636"/>
              <a:ext cx="3429000" cy="266319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72" y="3906919"/>
              <a:ext cx="3429000" cy="2663190"/>
            </a:xfrm>
            <a:prstGeom prst="rect">
              <a:avLst/>
            </a:prstGeom>
          </p:spPr>
        </p:pic>
        <p:pic>
          <p:nvPicPr>
            <p:cNvPr id="6" name="Picture 5" descr="so2ba0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961" y="1481251"/>
              <a:ext cx="311150" cy="2235200"/>
            </a:xfrm>
            <a:prstGeom prst="rect">
              <a:avLst/>
            </a:prstGeom>
          </p:spPr>
        </p:pic>
        <p:pic>
          <p:nvPicPr>
            <p:cNvPr id="7" name="Picture 6" descr="hgtba02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961" y="4193752"/>
              <a:ext cx="311150" cy="2235200"/>
            </a:xfrm>
            <a:prstGeom prst="rect">
              <a:avLst/>
            </a:prstGeom>
          </p:spPr>
        </p:pic>
        <p:pic>
          <p:nvPicPr>
            <p:cNvPr id="8" name="Picture 7" descr="Calbuco20150424_HGTDIST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873" y="4099745"/>
              <a:ext cx="1778000" cy="25558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656" y="1170636"/>
              <a:ext cx="3429000" cy="266319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49145" y="1039248"/>
              <a:ext cx="986455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</a:t>
              </a:r>
              <a:r>
                <a:rPr lang="en-US" baseline="-25000" dirty="0" smtClean="0"/>
                <a:t>2 </a:t>
              </a:r>
              <a:r>
                <a:rPr lang="en-US" dirty="0" smtClean="0"/>
                <a:t>(DU)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7853" y="3218922"/>
              <a:ext cx="76174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OMPS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7853" y="5900475"/>
              <a:ext cx="76174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OMPS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94873" y="5899593"/>
              <a:ext cx="76174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OMPS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6620" y="3186656"/>
              <a:ext cx="607859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EPIC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0735" y="1510269"/>
              <a:ext cx="1031051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s-IS" dirty="0" smtClean="0"/>
                <a:t>11:52 UT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8501" y="1468767"/>
              <a:ext cx="1031051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s-IS" dirty="0" smtClean="0"/>
                <a:t>11:04 UT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05006" y="4368536"/>
              <a:ext cx="1342548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Mass</a:t>
              </a:r>
              <a:endParaRPr lang="en-US" dirty="0"/>
            </a:p>
            <a:p>
              <a:r>
                <a:rPr lang="en-US" dirty="0" smtClean="0"/>
                <a:t>EPIC   : 45 </a:t>
              </a:r>
              <a:r>
                <a:rPr lang="en-US" dirty="0" err="1" smtClean="0"/>
                <a:t>kt</a:t>
              </a:r>
              <a:endParaRPr lang="en-US" dirty="0" smtClean="0"/>
            </a:p>
            <a:p>
              <a:r>
                <a:rPr lang="en-US" dirty="0" smtClean="0"/>
                <a:t>OMPS: 55 </a:t>
              </a:r>
              <a:r>
                <a:rPr lang="en-US" dirty="0" err="1" smtClean="0"/>
                <a:t>kt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7700" y="4160505"/>
              <a:ext cx="1197764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Height</a:t>
              </a:r>
              <a:endParaRPr lang="en-US" dirty="0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457200" y="84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3600" b="1" dirty="0" smtClean="0">
                <a:solidFill>
                  <a:srgbClr val="3366FF"/>
                </a:solidFill>
                <a:latin typeface="Avenir Book"/>
                <a:cs typeface="Avenir Book"/>
              </a:rPr>
              <a:t>Volcanic SO</a:t>
            </a:r>
            <a:r>
              <a:rPr lang="is-IS" sz="3600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r>
              <a:rPr lang="is-IS" sz="3600" b="1" dirty="0" smtClean="0">
                <a:solidFill>
                  <a:srgbClr val="3366FF"/>
                </a:solidFill>
                <a:latin typeface="Avenir Book"/>
                <a:cs typeface="Avenir Book"/>
              </a:rPr>
              <a:t> : OMPS vs. EPIC</a:t>
            </a:r>
          </a:p>
          <a:p>
            <a:r>
              <a:rPr lang="is-IS" sz="3600" b="1" dirty="0" smtClean="0">
                <a:solidFill>
                  <a:srgbClr val="3366FF"/>
                </a:solidFill>
                <a:latin typeface="Avenir Book"/>
                <a:cs typeface="Avenir Book"/>
              </a:rPr>
              <a:t>Etna Eruption 12/03/2015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Product Status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ook"/>
                <a:cs typeface="Avenir Book"/>
              </a:rPr>
              <a:t>T</a:t>
            </a:r>
            <a:r>
              <a:rPr lang="en-US" dirty="0" smtClean="0">
                <a:latin typeface="Avenir Book"/>
                <a:cs typeface="Avenir Book"/>
              </a:rPr>
              <a:t>otal </a:t>
            </a:r>
            <a:r>
              <a:rPr lang="en-US" dirty="0">
                <a:latin typeface="Avenir Book"/>
                <a:cs typeface="Avenir Book"/>
              </a:rPr>
              <a:t>O</a:t>
            </a:r>
            <a:r>
              <a:rPr lang="en-US" baseline="-25000" dirty="0">
                <a:latin typeface="Avenir Book"/>
                <a:cs typeface="Avenir Book"/>
              </a:rPr>
              <a:t>3</a:t>
            </a:r>
            <a:r>
              <a:rPr lang="en-US" dirty="0">
                <a:latin typeface="Avenir Book"/>
                <a:cs typeface="Avenir Book"/>
              </a:rPr>
              <a:t> accuracy is estimated to be </a:t>
            </a:r>
            <a:r>
              <a:rPr lang="en-US" dirty="0" smtClean="0">
                <a:latin typeface="Avenir Book"/>
                <a:cs typeface="Avenir Book"/>
              </a:rPr>
              <a:t>better than 2% for VZA &lt; </a:t>
            </a:r>
            <a:r>
              <a:rPr lang="en-US" dirty="0">
                <a:latin typeface="Avenir Book"/>
                <a:cs typeface="Avenir Book"/>
              </a:rPr>
              <a:t>69</a:t>
            </a:r>
            <a:r>
              <a:rPr lang="en-US" dirty="0" smtClean="0">
                <a:latin typeface="Avenir Book"/>
                <a:cs typeface="Avenir Book"/>
              </a:rPr>
              <a:t>° and SO</a:t>
            </a:r>
            <a:r>
              <a:rPr lang="en-US" baseline="-25000" dirty="0" smtClean="0">
                <a:latin typeface="Avenir Book"/>
                <a:cs typeface="Avenir Book"/>
              </a:rPr>
              <a:t>2 </a:t>
            </a:r>
            <a:r>
              <a:rPr lang="en-US" dirty="0">
                <a:latin typeface="Avenir Book"/>
                <a:cs typeface="Avenir Book"/>
              </a:rPr>
              <a:t>accuracy is estimated to be better than 25% for column amount &gt; 10 DU</a:t>
            </a:r>
            <a:r>
              <a:rPr lang="en-US" dirty="0" smtClean="0">
                <a:latin typeface="Avenir Book"/>
                <a:cs typeface="Avenir Book"/>
              </a:rPr>
              <a:t>.</a:t>
            </a:r>
          </a:p>
          <a:p>
            <a:r>
              <a:rPr lang="en-US" dirty="0" smtClean="0">
                <a:latin typeface="Avenir Book"/>
                <a:cs typeface="Avenir Book"/>
              </a:rPr>
              <a:t>Ozone product has sufficient quality and accuracy to </a:t>
            </a:r>
            <a:r>
              <a:rPr lang="en-US" dirty="0">
                <a:latin typeface="Avenir Book"/>
                <a:cs typeface="Avenir Book"/>
              </a:rPr>
              <a:t>be </a:t>
            </a:r>
            <a:r>
              <a:rPr lang="en-US" dirty="0" smtClean="0">
                <a:latin typeface="Avenir Book"/>
                <a:cs typeface="Avenir Book"/>
              </a:rPr>
              <a:t>released.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610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Evaluation of EPIC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/>
            </a:r>
            <a:b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Presented at Last DSCOVR STM</a:t>
            </a:r>
            <a:endParaRPr lang="en-US" b="1" dirty="0"/>
          </a:p>
        </p:txBody>
      </p:sp>
      <p:pic>
        <p:nvPicPr>
          <p:cNvPr id="4" name="Content Placeholder 3" descr="Slide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5940"/>
          <a:stretch/>
        </p:blipFill>
        <p:spPr>
          <a:xfrm>
            <a:off x="1659768" y="2554653"/>
            <a:ext cx="6073140" cy="4285040"/>
          </a:xfrm>
        </p:spPr>
      </p:pic>
      <p:sp>
        <p:nvSpPr>
          <p:cNvPr id="5" name="TextBox 4"/>
          <p:cNvSpPr txBox="1"/>
          <p:nvPr/>
        </p:nvSpPr>
        <p:spPr>
          <a:xfrm>
            <a:off x="774808" y="1458729"/>
            <a:ext cx="7769274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Significant O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biases between EPIC and OMPS </a:t>
            </a:r>
          </a:p>
          <a:p>
            <a:r>
              <a:rPr lang="en-US" sz="3200" dirty="0" smtClean="0"/>
              <a:t>total Ozone:  ~11 DU  or  ~3 %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93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Improvements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oft calibration to correct UV radiance biases</a:t>
            </a:r>
          </a:p>
          <a:p>
            <a:r>
              <a:rPr lang="en-US" dirty="0" smtClean="0">
                <a:latin typeface="Avenir Book"/>
                <a:cs typeface="Avenir Book"/>
              </a:rPr>
              <a:t>Seasonal-dependent column-classified O</a:t>
            </a:r>
            <a:r>
              <a:rPr lang="en-US" baseline="-25000" dirty="0" smtClean="0">
                <a:latin typeface="Avenir Book"/>
                <a:cs typeface="Avenir Book"/>
              </a:rPr>
              <a:t>3</a:t>
            </a:r>
            <a:r>
              <a:rPr lang="en-US" dirty="0" smtClean="0">
                <a:latin typeface="Avenir Book"/>
                <a:cs typeface="Avenir Book"/>
              </a:rPr>
              <a:t> climatology for more accurate O</a:t>
            </a:r>
            <a:r>
              <a:rPr lang="en-US" baseline="-25000" dirty="0" smtClean="0">
                <a:latin typeface="Avenir Book"/>
                <a:cs typeface="Avenir Book"/>
              </a:rPr>
              <a:t>3</a:t>
            </a:r>
            <a:r>
              <a:rPr lang="en-US" dirty="0" smtClean="0">
                <a:latin typeface="Avenir Book"/>
                <a:cs typeface="Avenir Book"/>
              </a:rPr>
              <a:t> profile specification</a:t>
            </a:r>
          </a:p>
          <a:p>
            <a:r>
              <a:rPr lang="en-US" dirty="0" smtClean="0">
                <a:latin typeface="Avenir Book"/>
                <a:cs typeface="Avenir Book"/>
              </a:rPr>
              <a:t>Look-Up Tables (LUTs) for fast and accurate </a:t>
            </a:r>
            <a:r>
              <a:rPr lang="en-US" dirty="0" err="1" smtClean="0">
                <a:latin typeface="Avenir Book"/>
                <a:cs typeface="Avenir Book"/>
              </a:rPr>
              <a:t>radiative</a:t>
            </a:r>
            <a:r>
              <a:rPr lang="en-US" dirty="0" smtClean="0">
                <a:latin typeface="Avenir Book"/>
                <a:cs typeface="Avenir Book"/>
              </a:rPr>
              <a:t> transfer modeling</a:t>
            </a:r>
          </a:p>
          <a:p>
            <a:r>
              <a:rPr lang="en-US" dirty="0" smtClean="0">
                <a:latin typeface="Avenir Book"/>
                <a:cs typeface="Avenir Book"/>
              </a:rPr>
              <a:t>Spatial Optimal Estimation (SOE) for effective band-to-band mismatch correction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-19821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Soft Calibration: UV bands</a:t>
            </a:r>
            <a:endParaRPr lang="en-US" b="1" dirty="0"/>
          </a:p>
        </p:txBody>
      </p:sp>
      <p:pic>
        <p:nvPicPr>
          <p:cNvPr id="4" name="Content Placeholder 3" descr="STMfig0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7" b="-915"/>
          <a:stretch/>
        </p:blipFill>
        <p:spPr>
          <a:xfrm>
            <a:off x="24822" y="2053241"/>
            <a:ext cx="4445000" cy="420624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2" y="2098961"/>
            <a:ext cx="4445000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334" y="1350996"/>
            <a:ext cx="223851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09/01/2017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8550" y="1350996"/>
            <a:ext cx="223851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10/15/2015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1171" y="783576"/>
            <a:ext cx="3150221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elvetica"/>
                <a:cs typeface="Helvetica"/>
              </a:rPr>
              <a:t>EPIC Band 1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Helvetica"/>
                <a:cs typeface="Helvetica"/>
              </a:rPr>
              <a:t>     317 nm</a:t>
            </a:r>
            <a:endParaRPr lang="en-US" sz="4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0277" y="6304171"/>
            <a:ext cx="6230041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I</a:t>
            </a:r>
            <a:r>
              <a:rPr lang="en-US" sz="2400" baseline="-25000" dirty="0" err="1" smtClean="0"/>
              <a:t>meas</a:t>
            </a:r>
            <a:r>
              <a:rPr lang="en-US" sz="2400" dirty="0"/>
              <a:t>:</a:t>
            </a:r>
            <a:r>
              <a:rPr lang="en-US" sz="2400" dirty="0" smtClean="0"/>
              <a:t> sun normalized radiance measured by EPIC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1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Soft Calibration: Time Dependence</a:t>
            </a:r>
            <a:endParaRPr lang="en-US" b="1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9" y="1846431"/>
            <a:ext cx="5245100" cy="4855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587" y="1148346"/>
            <a:ext cx="2238513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Helvetica"/>
                <a:cs typeface="Helvetica"/>
              </a:rPr>
              <a:t>09/01/2017</a:t>
            </a:r>
            <a:endParaRPr lang="en-US" sz="3200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1019" y="1148346"/>
            <a:ext cx="2238513" cy="5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Helvetica"/>
                <a:cs typeface="Helvetica"/>
              </a:rPr>
              <a:t>10/15/2015</a:t>
            </a:r>
            <a:endParaRPr lang="en-US" sz="32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7096" y="1117569"/>
            <a:ext cx="69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vs. 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580284" y="3337113"/>
            <a:ext cx="349116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No significant </a:t>
            </a:r>
          </a:p>
          <a:p>
            <a:r>
              <a:rPr lang="en-US" sz="3600" dirty="0" smtClean="0"/>
              <a:t>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14292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NmidLa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3" y="1904907"/>
            <a:ext cx="3017520" cy="4407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1" y="1904907"/>
            <a:ext cx="3017520" cy="4407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904907"/>
            <a:ext cx="3017520" cy="4407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85497"/>
            <a:ext cx="8229600" cy="142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Column-Classified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Climatology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By Month and Latitude Zones</a:t>
            </a:r>
          </a:p>
        </p:txBody>
      </p:sp>
    </p:spTree>
    <p:extLst>
      <p:ext uri="{BB962C8B-B14F-4D97-AF65-F5344CB8AC3E}">
        <p14:creationId xmlns:p14="http://schemas.microsoft.com/office/powerpoint/2010/main" val="33069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Accounting for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Profile Variations</a:t>
            </a:r>
            <a:endParaRPr lang="en-US" dirty="0"/>
          </a:p>
        </p:txBody>
      </p:sp>
      <p:pic>
        <p:nvPicPr>
          <p:cNvPr id="4" name="Content Placeholder 3" descr="O3PPcov-M06LZ40-50N-O3C311DU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7" b="-2790"/>
          <a:stretch/>
        </p:blipFill>
        <p:spPr>
          <a:xfrm>
            <a:off x="2872824" y="1439391"/>
            <a:ext cx="3429000" cy="359108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083"/>
          <a:stretch/>
        </p:blipFill>
        <p:spPr>
          <a:xfrm>
            <a:off x="6634327" y="1349162"/>
            <a:ext cx="2468880" cy="36813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1417686"/>
            <a:ext cx="2468880" cy="3612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91" y="5282399"/>
            <a:ext cx="1729489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Square root of the diagonal of the covariance matrix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15774" y="5282399"/>
            <a:ext cx="2621257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Normalized covariance matrix: normalized by the product of the square root variance.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917960" y="5282399"/>
            <a:ext cx="186342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First two eigenvectors of the covariance matrix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02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Fast and Accurate Radiance Modeling with Look-Up Tables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32" y="1601587"/>
            <a:ext cx="3291840" cy="2171700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19" y="4736029"/>
            <a:ext cx="2971800" cy="206540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19" y="3801506"/>
            <a:ext cx="3250171" cy="2139696"/>
          </a:xfrm>
          <a:prstGeom prst="rect">
            <a:avLst/>
          </a:prstGeom>
        </p:spPr>
      </p:pic>
      <p:pic>
        <p:nvPicPr>
          <p:cNvPr id="11" name="Picture 10" descr="FigdlnItoadTau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28" y="1326446"/>
            <a:ext cx="2194560" cy="3393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889" y="1959327"/>
            <a:ext cx="2643485" cy="24622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0" rIns="0" bIns="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Accuracy ~ 0.2 % for full range of angles and O</a:t>
            </a:r>
            <a:r>
              <a:rPr lang="en-US" sz="2400" baseline="-25000" dirty="0" smtClean="0">
                <a:solidFill>
                  <a:srgbClr val="008000"/>
                </a:solidFill>
              </a:rPr>
              <a:t>3</a:t>
            </a:r>
          </a:p>
          <a:p>
            <a:pPr marL="285750" indent="-285750">
              <a:buFont typeface="Arial"/>
              <a:buChar char="•"/>
            </a:pPr>
            <a:endParaRPr lang="en-US" sz="2400" baseline="-250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Processing speed-up by a factor of  ~ 5.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8985" y="5509837"/>
            <a:ext cx="1595489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Use heritage TOMS-like LUT approach may have a few % error.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9664" y="4220448"/>
            <a:ext cx="160522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LUT Radiances achieve an </a:t>
            </a:r>
            <a:r>
              <a:rPr lang="en-US" sz="1400" dirty="0">
                <a:solidFill>
                  <a:srgbClr val="008000"/>
                </a:solidFill>
              </a:rPr>
              <a:t>a</a:t>
            </a:r>
            <a:r>
              <a:rPr lang="en-US" sz="1400" dirty="0" smtClean="0">
                <a:solidFill>
                  <a:srgbClr val="008000"/>
                </a:solidFill>
              </a:rPr>
              <a:t>ccuracy better than 0.2%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0934" y="2445305"/>
            <a:ext cx="106742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LUT with layer </a:t>
            </a:r>
            <a:r>
              <a:rPr lang="en-US" dirty="0" err="1" smtClean="0">
                <a:solidFill>
                  <a:srgbClr val="3366FF"/>
                </a:solidFill>
              </a:rPr>
              <a:t>Jacobian</a:t>
            </a:r>
            <a:endParaRPr lang="en-US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38"/>
            <a:ext cx="8229600" cy="6575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Spatial Optimal Estimation (SOE)</a:t>
            </a:r>
            <a:endParaRPr lang="en-US" b="1" dirty="0">
              <a:solidFill>
                <a:srgbClr val="3366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6002" y="2161958"/>
            <a:ext cx="8706046" cy="5040684"/>
            <a:chOff x="212490" y="1662088"/>
            <a:chExt cx="8706046" cy="5040684"/>
          </a:xfrm>
        </p:grpSpPr>
        <p:sp>
          <p:nvSpPr>
            <p:cNvPr id="5" name="TextBox 4"/>
            <p:cNvSpPr txBox="1"/>
            <p:nvPr/>
          </p:nvSpPr>
          <p:spPr>
            <a:xfrm>
              <a:off x="1369270" y="1662088"/>
              <a:ext cx="492443" cy="4616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O</a:t>
              </a:r>
              <a:r>
                <a:rPr lang="en-US" sz="2400" baseline="-25000" dirty="0" smtClean="0"/>
                <a:t>3</a:t>
              </a:r>
              <a:r>
                <a:rPr lang="en-US" sz="2400" dirty="0" smtClean="0"/>
                <a:t> 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8078" y="1662088"/>
              <a:ext cx="735748" cy="4616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Δ</a:t>
              </a:r>
              <a:r>
                <a:rPr lang="en-US" sz="2400" dirty="0" smtClean="0"/>
                <a:t> O</a:t>
              </a:r>
              <a:r>
                <a:rPr lang="en-US" sz="2400" baseline="-25000" dirty="0" smtClean="0"/>
                <a:t>3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66237" y="1662088"/>
              <a:ext cx="1990900" cy="4616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LER @ 340 nm</a:t>
              </a:r>
              <a:endParaRPr lang="en-US" sz="2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792" y="4508212"/>
              <a:ext cx="321945" cy="2139696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407" y="4453348"/>
              <a:ext cx="364490" cy="224942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2" name="Picture 11" descr="detOzBa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758" y="4453348"/>
              <a:ext cx="354076" cy="224942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3" name="Picture 12" descr="figO3b1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90" y="2245343"/>
              <a:ext cx="2861056" cy="29895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4985" y="2245343"/>
              <a:ext cx="2861056" cy="29895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480" y="2245343"/>
              <a:ext cx="2861056" cy="29895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80930" y="5701208"/>
              <a:ext cx="7531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dirty="0" smtClean="0">
                  <a:solidFill>
                    <a:srgbClr val="FF0000"/>
                  </a:solidFill>
                </a:rPr>
                <a:t> (DU)                                             </a:t>
              </a:r>
              <a:r>
                <a:rPr lang="el-GR" dirty="0" smtClean="0">
                  <a:solidFill>
                    <a:srgbClr val="FF0000"/>
                  </a:solidFill>
                </a:rPr>
                <a:t>Δ</a:t>
              </a:r>
              <a:r>
                <a:rPr lang="en-US" dirty="0" smtClean="0">
                  <a:solidFill>
                    <a:srgbClr val="FF0000"/>
                  </a:solidFill>
                </a:rPr>
                <a:t>O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dirty="0" smtClean="0">
                  <a:solidFill>
                    <a:srgbClr val="FF0000"/>
                  </a:solidFill>
                </a:rPr>
                <a:t> (DU)                                     LER @ 340 nm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02534" y="918677"/>
            <a:ext cx="683688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Simultaneous O</a:t>
            </a:r>
            <a:r>
              <a:rPr lang="en-US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and reflectivity estimation to correct errors in O</a:t>
            </a:r>
            <a:r>
              <a:rPr lang="en-US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and reflectivity due to timing differences among observations from different bands, i.e., band-to-band scene mismatch.  SOE reduces the O</a:t>
            </a:r>
            <a:r>
              <a:rPr lang="en-US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artificial noise level by ~ 5 DU.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4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621</Words>
  <Application>Microsoft Office PowerPoint</Application>
  <PresentationFormat>On-screen Show (4:3)</PresentationFormat>
  <Paragraphs>98</Paragraphs>
  <Slides>17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Improvement and Evaluation of Total O3 and Volcanic SO2 from DSCOVR EPIC </vt:lpstr>
      <vt:lpstr>Evaluation of EPIC O3  Presented at Last DSCOVR STM</vt:lpstr>
      <vt:lpstr>Improvements</vt:lpstr>
      <vt:lpstr>Soft Calibration: UV bands</vt:lpstr>
      <vt:lpstr>Soft Calibration: Time Dependence</vt:lpstr>
      <vt:lpstr>PowerPoint Presentation</vt:lpstr>
      <vt:lpstr>Accounting for O3 Profile Variations</vt:lpstr>
      <vt:lpstr>Fast and Accurate Radiance Modeling with Look-Up Tables</vt:lpstr>
      <vt:lpstr>Spatial Optimal Estimation (SOE)</vt:lpstr>
      <vt:lpstr>Inter-comparison of total O3 EPIC vs. MERRA-2</vt:lpstr>
      <vt:lpstr>Inter-comparison of total O3 EPIC vs. MERRA-2</vt:lpstr>
      <vt:lpstr>Inter-comparison of total O3 EPIC vs. MERRA-2</vt:lpstr>
      <vt:lpstr>Inter-comparison of total O3 EPIC vs. MERRA-2</vt:lpstr>
      <vt:lpstr>Total O3 EPIC vs. MERRA-2</vt:lpstr>
      <vt:lpstr>Ozone Summary </vt:lpstr>
      <vt:lpstr>PowerPoint Presentation</vt:lpstr>
      <vt:lpstr>Product Status</vt:lpstr>
    </vt:vector>
  </TitlesOfParts>
  <Company>UMCP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DSCOVR EPIC  Ozone and Sulfur Dioxide</dc:title>
  <dc:creator>Kai Yang</dc:creator>
  <cp:lastModifiedBy>herman</cp:lastModifiedBy>
  <cp:revision>60</cp:revision>
  <dcterms:created xsi:type="dcterms:W3CDTF">2017-10-01T14:45:45Z</dcterms:created>
  <dcterms:modified xsi:type="dcterms:W3CDTF">2017-10-07T23:41:53Z</dcterms:modified>
</cp:coreProperties>
</file>