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58" r:id="rId4"/>
    <p:sldId id="260" r:id="rId5"/>
    <p:sldId id="261" r:id="rId6"/>
    <p:sldId id="262" r:id="rId7"/>
    <p:sldId id="265" r:id="rId8"/>
    <p:sldId id="259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-1356" y="-3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570697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93947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994369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7497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97662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61395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4043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683091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030784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14244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025964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E89C01-B0D5-469E-8E5D-8358D74AD02C}" type="datetimeFigureOut">
              <a:rPr lang="en-US" smtClean="0"/>
              <a:t>10/3/2017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6FC326-F5B5-4A15-9244-018ED36EA1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7761296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7" Type="http://schemas.openxmlformats.org/officeDocument/2006/relationships/image" Target="../media/image8.wmf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828800" y="457198"/>
            <a:ext cx="5028108" cy="52014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3600" b="1" dirty="0" smtClean="0"/>
              <a:t>EPIC UV Science Products</a:t>
            </a:r>
          </a:p>
          <a:p>
            <a:endParaRPr lang="en-US" sz="2000" b="1" dirty="0"/>
          </a:p>
          <a:p>
            <a:r>
              <a:rPr lang="en-US" sz="2000" b="1" dirty="0" smtClean="0"/>
              <a:t>Jay Herman   Liang Huang   Richard </a:t>
            </a:r>
            <a:r>
              <a:rPr lang="en-US" sz="2000" b="1" dirty="0" err="1" smtClean="0"/>
              <a:t>McPeters</a:t>
            </a:r>
            <a:endParaRPr lang="en-US" sz="2000" b="1" dirty="0" smtClean="0"/>
          </a:p>
          <a:p>
            <a:endParaRPr lang="en-US" sz="2000" b="1" dirty="0"/>
          </a:p>
          <a:p>
            <a:pPr marL="457200" indent="-457200">
              <a:buAutoNum type="arabicPeriod"/>
            </a:pPr>
            <a:r>
              <a:rPr lang="en-US" sz="2400" b="1" dirty="0" smtClean="0"/>
              <a:t>Ozone   </a:t>
            </a:r>
            <a:r>
              <a:rPr lang="en-US" sz="3600" b="1" dirty="0" smtClean="0"/>
              <a:t> </a:t>
            </a:r>
            <a:r>
              <a:rPr lang="en-US" sz="6000" b="1" baseline="-25000" dirty="0" smtClean="0"/>
              <a:t>*</a:t>
            </a:r>
            <a:endParaRPr lang="en-US" sz="2400" b="1" baseline="-25000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SO</a:t>
            </a:r>
            <a:r>
              <a:rPr lang="en-US" sz="2400" b="1" baseline="-25000" dirty="0" smtClean="0"/>
              <a:t>2</a:t>
            </a:r>
            <a:r>
              <a:rPr lang="en-US" sz="2400" b="1" dirty="0" smtClean="0"/>
              <a:t>            </a:t>
            </a:r>
            <a:r>
              <a:rPr lang="en-US" sz="2400" b="1" dirty="0" err="1" smtClean="0"/>
              <a:t>Nickolay</a:t>
            </a:r>
            <a:r>
              <a:rPr lang="en-US" sz="2400" b="1" dirty="0" smtClean="0"/>
              <a:t> </a:t>
            </a:r>
            <a:r>
              <a:rPr lang="en-US" sz="2400" b="1" dirty="0" err="1" smtClean="0"/>
              <a:t>Krotkov</a:t>
            </a:r>
            <a:endParaRPr lang="en-US" sz="24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LER           </a:t>
            </a:r>
            <a:r>
              <a:rPr lang="en-US" sz="5400" b="1" baseline="-25000" dirty="0" smtClean="0"/>
              <a:t>*</a:t>
            </a:r>
            <a:endParaRPr lang="en-US" sz="2800" b="1" dirty="0" smtClean="0"/>
          </a:p>
          <a:p>
            <a:pPr marL="457200" indent="-457200">
              <a:buAutoNum type="arabicPeriod"/>
            </a:pPr>
            <a:r>
              <a:rPr lang="en-US" sz="2400" b="1" dirty="0" smtClean="0"/>
              <a:t>Aerosols   Omar Torres</a:t>
            </a:r>
          </a:p>
          <a:p>
            <a:pPr marL="457200" indent="-457200">
              <a:buAutoNum type="arabicPeriod"/>
            </a:pPr>
            <a:r>
              <a:rPr lang="en-US" sz="2400" b="1" dirty="0" smtClean="0"/>
              <a:t>Erythemal Irradiance  </a:t>
            </a:r>
            <a:r>
              <a:rPr lang="en-US" sz="5400" b="1" baseline="-25000" dirty="0" smtClean="0"/>
              <a:t>*</a:t>
            </a:r>
            <a:endParaRPr lang="en-US" sz="2400" b="1" dirty="0" smtClean="0"/>
          </a:p>
          <a:p>
            <a:endParaRPr lang="en-US" sz="2000" b="1" dirty="0"/>
          </a:p>
          <a:p>
            <a:endParaRPr lang="en-US" sz="2000" b="1" dirty="0"/>
          </a:p>
        </p:txBody>
      </p:sp>
      <p:sp>
        <p:nvSpPr>
          <p:cNvPr id="2" name="TextBox 1"/>
          <p:cNvSpPr txBox="1"/>
          <p:nvPr/>
        </p:nvSpPr>
        <p:spPr>
          <a:xfrm>
            <a:off x="152400" y="5029200"/>
            <a:ext cx="8915400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/>
              <a:t>*</a:t>
            </a:r>
            <a:r>
              <a:rPr lang="en-US" b="1" dirty="0" smtClean="0"/>
              <a:t> amt-2017-155</a:t>
            </a:r>
            <a:r>
              <a:rPr lang="en-US" b="1" dirty="0"/>
              <a:t>     Submitted on 15 May 2017    </a:t>
            </a:r>
            <a:r>
              <a:rPr lang="en-US" b="1" dirty="0" smtClean="0"/>
              <a:t>”EPIC </a:t>
            </a:r>
            <a:r>
              <a:rPr lang="en-US" b="1" dirty="0"/>
              <a:t>Synoptic Ozone, Cloud Reflectivity, and Erythemal Irradiance from Sunrise to Sunset for the Whole Earth as viewed by the DSCOVR spacecraft from </a:t>
            </a:r>
            <a:r>
              <a:rPr lang="en-US" b="1" dirty="0" smtClean="0"/>
              <a:t>Lagrange-1”</a:t>
            </a:r>
            <a:r>
              <a:rPr lang="en-US" b="1" dirty="0"/>
              <a:t/>
            </a:r>
            <a:br>
              <a:rPr lang="en-US" b="1" dirty="0"/>
            </a:br>
            <a:r>
              <a:rPr lang="en-US" b="1" dirty="0"/>
              <a:t>Jay Herman, Liang Huang, Richard </a:t>
            </a:r>
            <a:r>
              <a:rPr lang="en-US" b="1" dirty="0" err="1"/>
              <a:t>McPeters</a:t>
            </a:r>
            <a:r>
              <a:rPr lang="en-US" b="1" dirty="0"/>
              <a:t>, Jerry </a:t>
            </a:r>
            <a:r>
              <a:rPr lang="en-US" b="1" dirty="0" err="1"/>
              <a:t>Ziemke</a:t>
            </a:r>
            <a:r>
              <a:rPr lang="en-US" b="1" dirty="0"/>
              <a:t>, Alexander Cede, and Karin Blank</a:t>
            </a:r>
          </a:p>
        </p:txBody>
      </p:sp>
    </p:spTree>
    <p:extLst>
      <p:ext uri="{BB962C8B-B14F-4D97-AF65-F5344CB8AC3E}">
        <p14:creationId xmlns:p14="http://schemas.microsoft.com/office/powerpoint/2010/main" val="41776369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896" y="152400"/>
            <a:ext cx="8904585" cy="6705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6558239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1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3562350"/>
            <a:ext cx="5943600" cy="32289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49" name="Picture 1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228600"/>
            <a:ext cx="5953125" cy="3333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1332849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1000" y="685800"/>
            <a:ext cx="8231683" cy="5791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447800" y="105747"/>
            <a:ext cx="661174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in Southern Hemisphere Latitude Bands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9349585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479729" y="599421"/>
            <a:ext cx="8229600" cy="6008776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1447800" y="105747"/>
            <a:ext cx="65540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 smtClean="0"/>
              <a:t>O</a:t>
            </a:r>
            <a:r>
              <a:rPr lang="en-US" sz="2800" b="1" baseline="-25000" dirty="0" smtClean="0"/>
              <a:t>3</a:t>
            </a:r>
            <a:r>
              <a:rPr lang="en-US" sz="2800" b="1" dirty="0" smtClean="0"/>
              <a:t> in Northern Hemisphere Latitude Bands</a:t>
            </a:r>
            <a:endParaRPr 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0739998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/>
          <p:nvPr/>
        </p:nvPicPr>
        <p:blipFill>
          <a:blip r:embed="rId2"/>
          <a:stretch>
            <a:fillRect/>
          </a:stretch>
        </p:blipFill>
        <p:spPr>
          <a:xfrm>
            <a:off x="2286000" y="609600"/>
            <a:ext cx="4495800" cy="621982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286000" y="0"/>
            <a:ext cx="4495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Reflectivity (340 nm LER)</a:t>
            </a:r>
            <a:endParaRPr lang="en-US" sz="3200" b="1" dirty="0">
              <a:solidFill>
                <a:schemeClr val="bg1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7086600" y="3200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chemeClr val="bg1"/>
                </a:solidFill>
              </a:rPr>
              <a:t>    11/23/2015</a:t>
            </a:r>
          </a:p>
          <a:p>
            <a:r>
              <a:rPr lang="en-US" b="1" dirty="0" smtClean="0">
                <a:solidFill>
                  <a:schemeClr val="bg1"/>
                </a:solidFill>
              </a:rPr>
              <a:t>10:56 to 19:57 UT</a:t>
            </a:r>
            <a:endParaRPr lang="en-US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8178756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106755"/>
            <a:ext cx="8879846" cy="66750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385965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/>
          <p:nvPr/>
        </p:nvPicPr>
        <p:blipFill>
          <a:blip r:embed="rId3"/>
          <a:stretch>
            <a:fillRect/>
          </a:stretch>
        </p:blipFill>
        <p:spPr>
          <a:xfrm>
            <a:off x="0" y="2971800"/>
            <a:ext cx="4419600" cy="3886200"/>
          </a:xfrm>
          <a:prstGeom prst="rect">
            <a:avLst/>
          </a:prstGeom>
        </p:spPr>
      </p:pic>
      <p:pic>
        <p:nvPicPr>
          <p:cNvPr id="4" name="Picture 3"/>
          <p:cNvPicPr/>
          <p:nvPr/>
        </p:nvPicPr>
        <p:blipFill>
          <a:blip r:embed="rId4"/>
          <a:stretch>
            <a:fillRect/>
          </a:stretch>
        </p:blipFill>
        <p:spPr>
          <a:xfrm>
            <a:off x="4572001" y="2971800"/>
            <a:ext cx="4556096" cy="3886200"/>
          </a:xfrm>
          <a:prstGeom prst="rect">
            <a:avLst/>
          </a:prstGeom>
        </p:spPr>
      </p:pic>
      <p:pic>
        <p:nvPicPr>
          <p:cNvPr id="5" name="Picture 4"/>
          <p:cNvPicPr/>
          <p:nvPr/>
        </p:nvPicPr>
        <p:blipFill>
          <a:blip r:embed="rId5"/>
          <a:stretch>
            <a:fillRect/>
          </a:stretch>
        </p:blipFill>
        <p:spPr>
          <a:xfrm>
            <a:off x="5318097" y="240983"/>
            <a:ext cx="3810000" cy="27308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457200" y="304800"/>
            <a:ext cx="4191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smtClean="0">
                <a:solidFill>
                  <a:schemeClr val="bg1"/>
                </a:solidFill>
              </a:rPr>
              <a:t>Erythemal Irradiance</a:t>
            </a:r>
          </a:p>
          <a:p>
            <a:r>
              <a:rPr lang="en-US" sz="3200" b="1" dirty="0" smtClean="0">
                <a:solidFill>
                  <a:schemeClr val="bg1"/>
                </a:solidFill>
              </a:rPr>
              <a:t>(Watts/m</a:t>
            </a:r>
            <a:r>
              <a:rPr lang="en-US" sz="3200" b="1" baseline="30000" dirty="0" smtClean="0">
                <a:solidFill>
                  <a:schemeClr val="bg1"/>
                </a:solidFill>
              </a:rPr>
              <a:t>2</a:t>
            </a:r>
            <a:r>
              <a:rPr lang="en-US" sz="3200" b="1" dirty="0" smtClean="0">
                <a:solidFill>
                  <a:schemeClr val="bg1"/>
                </a:solidFill>
              </a:rPr>
              <a:t>)</a:t>
            </a:r>
            <a:endParaRPr lang="en-US" sz="3200" b="1" dirty="0">
              <a:solidFill>
                <a:schemeClr val="bg1"/>
              </a:solidFill>
            </a:endParaRPr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426988"/>
              </p:ext>
            </p:extLst>
          </p:nvPr>
        </p:nvGraphicFramePr>
        <p:xfrm>
          <a:off x="457200" y="1606391"/>
          <a:ext cx="4475747" cy="914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6" name="Equation" r:id="rId6" imgW="2361960" imgH="482400" progId="Equation.3">
                  <p:embed/>
                </p:oleObj>
              </mc:Choice>
              <mc:Fallback>
                <p:oleObj name="Equation" r:id="rId6" imgW="2361960" imgH="4824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457200" y="1606391"/>
                        <a:ext cx="4475747" cy="914400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28573648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85</TotalTime>
  <Words>54</Words>
  <Application>Microsoft Office PowerPoint</Application>
  <PresentationFormat>On-screen Show (4:3)</PresentationFormat>
  <Paragraphs>17</Paragraphs>
  <Slides>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0" baseType="lpstr"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 Company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herman</dc:creator>
  <cp:lastModifiedBy>jay herman</cp:lastModifiedBy>
  <cp:revision>10</cp:revision>
  <dcterms:created xsi:type="dcterms:W3CDTF">2017-10-01T19:50:48Z</dcterms:created>
  <dcterms:modified xsi:type="dcterms:W3CDTF">2017-10-03T15:30:34Z</dcterms:modified>
</cp:coreProperties>
</file>