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58" r:id="rId5"/>
    <p:sldId id="263" r:id="rId6"/>
    <p:sldId id="264" r:id="rId7"/>
    <p:sldId id="265" r:id="rId8"/>
    <p:sldId id="272"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5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06253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97063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1101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133324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E52D5-9BE8-490F-8934-28DB9A1C367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4762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E52D5-9BE8-490F-8934-28DB9A1C3672}"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40999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E52D5-9BE8-490F-8934-28DB9A1C3672}"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5029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E52D5-9BE8-490F-8934-28DB9A1C3672}"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239497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52D5-9BE8-490F-8934-28DB9A1C3672}"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05283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52D5-9BE8-490F-8934-28DB9A1C3672}"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266838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52D5-9BE8-490F-8934-28DB9A1C3672}"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199234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52D5-9BE8-490F-8934-28DB9A1C3672}" type="datetimeFigureOut">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5BE1-0945-4925-B319-C0D55A3D0301}" type="slidenum">
              <a:rPr lang="en-US" smtClean="0"/>
              <a:t>‹#›</a:t>
            </a:fld>
            <a:endParaRPr lang="en-US"/>
          </a:p>
        </p:txBody>
      </p:sp>
    </p:spTree>
    <p:extLst>
      <p:ext uri="{BB962C8B-B14F-4D97-AF65-F5344CB8AC3E}">
        <p14:creationId xmlns:p14="http://schemas.microsoft.com/office/powerpoint/2010/main" val="72099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423"/>
            <a:ext cx="9005349" cy="669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31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381000"/>
            <a:ext cx="8487737"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458200" y="228600"/>
            <a:ext cx="533400" cy="655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6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 y="228600"/>
            <a:ext cx="8839044" cy="661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8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6325407"/>
              </p:ext>
            </p:extLst>
          </p:nvPr>
        </p:nvGraphicFramePr>
        <p:xfrm>
          <a:off x="1828800" y="762000"/>
          <a:ext cx="4813300" cy="990600"/>
        </p:xfrm>
        <a:graphic>
          <a:graphicData uri="http://schemas.openxmlformats.org/presentationml/2006/ole">
            <mc:AlternateContent xmlns:mc="http://schemas.openxmlformats.org/markup-compatibility/2006">
              <mc:Choice xmlns:v="urn:schemas-microsoft-com:vml" Requires="v">
                <p:oleObj spid="_x0000_s2065" name="Equation" r:id="rId3" imgW="2705040" imgH="558720" progId="Equation.3">
                  <p:embed/>
                </p:oleObj>
              </mc:Choice>
              <mc:Fallback>
                <p:oleObj name="Equation" r:id="rId3" imgW="2705040" imgH="55872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0"/>
                        <a:ext cx="481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05000"/>
            <a:ext cx="5943600"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752600"/>
            <a:ext cx="838200" cy="369332"/>
          </a:xfrm>
          <a:prstGeom prst="rect">
            <a:avLst/>
          </a:prstGeom>
          <a:noFill/>
        </p:spPr>
        <p:txBody>
          <a:bodyPr wrap="square" rtlCol="0">
            <a:spAutoFit/>
          </a:bodyPr>
          <a:lstStyle/>
          <a:p>
            <a:r>
              <a:rPr lang="en-US" b="1" dirty="0" smtClean="0"/>
              <a:t>T</a:t>
            </a:r>
            <a:r>
              <a:rPr lang="en-US" b="1" baseline="-25000" dirty="0" smtClean="0"/>
              <a:t>M</a:t>
            </a:r>
            <a:r>
              <a:rPr lang="en-US" b="1" dirty="0" smtClean="0"/>
              <a:t> = :</a:t>
            </a:r>
            <a:endParaRPr lang="en-US" b="1" dirty="0"/>
          </a:p>
        </p:txBody>
      </p:sp>
      <p:sp>
        <p:nvSpPr>
          <p:cNvPr id="6" name="TextBox 5"/>
          <p:cNvSpPr txBox="1"/>
          <p:nvPr/>
        </p:nvSpPr>
        <p:spPr>
          <a:xfrm>
            <a:off x="1676400" y="207622"/>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162037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8227880"/>
              </p:ext>
            </p:extLst>
          </p:nvPr>
        </p:nvGraphicFramePr>
        <p:xfrm>
          <a:off x="838200" y="1028700"/>
          <a:ext cx="7543800" cy="2171700"/>
        </p:xfrm>
        <a:graphic>
          <a:graphicData uri="http://schemas.openxmlformats.org/drawingml/2006/table">
            <a:tbl>
              <a:tblPr>
                <a:tableStyleId>{5C22544A-7EE6-4342-B048-85BDC9FD1C3A}</a:tableStyleId>
              </a:tblPr>
              <a:tblGrid>
                <a:gridCol w="880689"/>
                <a:gridCol w="1176711"/>
                <a:gridCol w="785527"/>
                <a:gridCol w="988845"/>
                <a:gridCol w="880689"/>
                <a:gridCol w="850139"/>
                <a:gridCol w="1143000"/>
                <a:gridCol w="838200"/>
              </a:tblGrid>
              <a:tr h="361950">
                <a:tc>
                  <a:txBody>
                    <a:bodyPr/>
                    <a:lstStyle/>
                    <a:p>
                      <a:pPr algn="ctr" fontAlgn="b"/>
                      <a:r>
                        <a:rPr lang="en-US" sz="1100" u="none" strike="noStrike" dirty="0">
                          <a:effectLst/>
                        </a:rPr>
                        <a:t>Channel</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smtClean="0">
                          <a:effectLst/>
                        </a:rPr>
                        <a:t>Wavelength (nm)</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A0 (V1)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K1=pi*A0/SF</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A0 (V2)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Ratio (V2/V1)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smtClean="0">
                          <a:effectLst/>
                        </a:rPr>
                        <a:t>SF(</a:t>
                      </a:r>
                      <a:r>
                        <a:rPr lang="en-US" sz="1100" b="1" kern="1200" dirty="0" err="1" smtClean="0">
                          <a:solidFill>
                            <a:schemeClr val="dk1"/>
                          </a:solidFill>
                          <a:effectLst/>
                          <a:latin typeface="+mn-lt"/>
                          <a:ea typeface="+mn-ea"/>
                          <a:cs typeface="+mn-cs"/>
                        </a:rPr>
                        <a:t>mW</a:t>
                      </a:r>
                      <a:r>
                        <a:rPr lang="en-US" sz="1100" b="1" kern="1200" dirty="0" smtClean="0">
                          <a:solidFill>
                            <a:schemeClr val="dk1"/>
                          </a:solidFill>
                          <a:effectLst/>
                          <a:latin typeface="+mn-lt"/>
                          <a:ea typeface="+mn-ea"/>
                          <a:cs typeface="+mn-cs"/>
                        </a:rPr>
                        <a:t>/m</a:t>
                      </a:r>
                      <a:r>
                        <a:rPr lang="en-US" sz="1100" b="1" kern="1200" baseline="30000" dirty="0" smtClean="0">
                          <a:solidFill>
                            <a:schemeClr val="dk1"/>
                          </a:solidFill>
                          <a:effectLst/>
                          <a:latin typeface="+mn-lt"/>
                          <a:ea typeface="+mn-ea"/>
                          <a:cs typeface="+mn-cs"/>
                        </a:rPr>
                        <a:t>2</a:t>
                      </a:r>
                      <a:r>
                        <a:rPr lang="en-US" sz="1100" b="1" kern="1200" dirty="0" smtClean="0">
                          <a:solidFill>
                            <a:schemeClr val="dk1"/>
                          </a:solidFill>
                          <a:effectLst/>
                          <a:latin typeface="+mn-lt"/>
                          <a:ea typeface="+mn-ea"/>
                          <a:cs typeface="+mn-cs"/>
                        </a:rPr>
                        <a:t>/nm)</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K2=pi*A0/SF</a:t>
                      </a:r>
                      <a:endParaRPr lang="en-US" sz="1100" b="1" i="0" u="none" strike="noStrike" dirty="0">
                        <a:solidFill>
                          <a:srgbClr val="000000"/>
                        </a:solidFill>
                        <a:effectLst/>
                        <a:latin typeface="Calibri"/>
                      </a:endParaRPr>
                    </a:p>
                  </a:txBody>
                  <a:tcPr marL="9525" marR="9525" marT="9525" marB="0" anchor="b"/>
                </a:tc>
              </a:tr>
              <a:tr h="361950">
                <a:tc>
                  <a:txBody>
                    <a:bodyPr/>
                    <a:lstStyle/>
                    <a:p>
                      <a:pPr algn="ct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317.478</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0.03172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1.22E-04</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0.03125</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0.9852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819.00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1.20E-04</a:t>
                      </a:r>
                      <a:endParaRPr lang="en-US" sz="1400" b="1" i="0" u="none" strike="noStrike" dirty="0">
                        <a:solidFill>
                          <a:srgbClr val="000000"/>
                        </a:solidFill>
                        <a:effectLst/>
                        <a:latin typeface="Calibri"/>
                      </a:endParaRPr>
                    </a:p>
                  </a:txBody>
                  <a:tcPr marL="9525" marR="9525" marT="9525" marB="0" anchor="b"/>
                </a:tc>
              </a:tr>
              <a:tr h="361950">
                <a:tc>
                  <a:txBody>
                    <a:bodyPr/>
                    <a:lstStyle/>
                    <a:p>
                      <a:pPr algn="ct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325.035</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0.02857</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1.11E-04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0.02819</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0.9868</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807.70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1.10E-04</a:t>
                      </a:r>
                      <a:endParaRPr lang="en-US" sz="1400" b="1" i="0" u="none" strike="noStrike" dirty="0">
                        <a:solidFill>
                          <a:srgbClr val="000000"/>
                        </a:solidFill>
                        <a:effectLst/>
                        <a:latin typeface="Calibri"/>
                      </a:endParaRPr>
                    </a:p>
                  </a:txBody>
                  <a:tcPr marL="9525" marR="9525" marT="9525" marB="0" anchor="b"/>
                </a:tc>
              </a:tr>
              <a:tr h="361950">
                <a:tc>
                  <a:txBody>
                    <a:bodyPr/>
                    <a:lstStyle/>
                    <a:p>
                      <a:pPr algn="ct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339.858</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0.00626</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1.98E-05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0.0062</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0.9909</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995.80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1.96E-05</a:t>
                      </a:r>
                      <a:endParaRPr lang="en-US" sz="1400" b="1" i="0" u="none" strike="noStrike" dirty="0">
                        <a:solidFill>
                          <a:srgbClr val="000000"/>
                        </a:solidFill>
                        <a:effectLst/>
                        <a:latin typeface="Calibri"/>
                      </a:endParaRPr>
                    </a:p>
                  </a:txBody>
                  <a:tcPr marL="9525" marR="9525" marT="9525" marB="0" anchor="b"/>
                </a:tc>
              </a:tr>
              <a:tr h="361950">
                <a:tc>
                  <a:txBody>
                    <a:bodyPr/>
                    <a:lstStyle/>
                    <a:p>
                      <a:pPr algn="ctr" fontAlgn="b"/>
                      <a:r>
                        <a:rPr lang="en-US" sz="1100" u="none" strike="noStrike" dirty="0">
                          <a:effectLst/>
                        </a:rPr>
                        <a:t>4</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387.923</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0.00857</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2.69E-05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0.00854</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0.9957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1003.30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2.67E-05</a:t>
                      </a:r>
                      <a:endParaRPr lang="en-US" sz="1400" b="1" i="0" u="none" strike="noStrike" dirty="0">
                        <a:solidFill>
                          <a:srgbClr val="000000"/>
                        </a:solidFill>
                        <a:effectLst/>
                        <a:latin typeface="Calibri"/>
                      </a:endParaRPr>
                    </a:p>
                  </a:txBody>
                  <a:tcPr marL="9525" marR="9525" marT="9525" marB="0" anchor="b"/>
                </a:tc>
              </a:tr>
              <a:tr h="361950">
                <a:tc>
                  <a:txBody>
                    <a:bodyPr/>
                    <a:lstStyle/>
                    <a:p>
                      <a:pPr algn="ct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442.397</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0.00524</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8.42E-06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0.00527</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1.0057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1956.00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8.46E-06</a:t>
                      </a:r>
                      <a:endParaRPr lang="en-US" sz="1400" b="1"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1600200" y="772642"/>
            <a:ext cx="6934200" cy="338554"/>
          </a:xfrm>
          <a:prstGeom prst="rect">
            <a:avLst/>
          </a:prstGeom>
          <a:noFill/>
        </p:spPr>
        <p:txBody>
          <a:bodyPr wrap="square" rtlCol="0">
            <a:spAutoFit/>
          </a:bodyPr>
          <a:lstStyle/>
          <a:p>
            <a:r>
              <a:rPr lang="en-US" sz="1600" b="1" dirty="0" smtClean="0"/>
              <a:t>Wavelength                                          Radiance*                                         Reflectance</a:t>
            </a:r>
            <a:endParaRPr lang="en-US" sz="16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38310"/>
            <a:ext cx="4656399" cy="351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213638"/>
            <a:ext cx="4724400" cy="523220"/>
          </a:xfrm>
          <a:prstGeom prst="rect">
            <a:avLst/>
          </a:prstGeom>
          <a:noFill/>
        </p:spPr>
        <p:txBody>
          <a:bodyPr wrap="square" rtlCol="0">
            <a:spAutoFit/>
          </a:bodyPr>
          <a:lstStyle/>
          <a:p>
            <a:r>
              <a:rPr lang="en-US" sz="2800" b="1" dirty="0" smtClean="0"/>
              <a:t>Outline of Calibration Method</a:t>
            </a:r>
            <a:endParaRPr lang="en-US" sz="2800" b="1" dirty="0"/>
          </a:p>
        </p:txBody>
      </p:sp>
      <p:sp>
        <p:nvSpPr>
          <p:cNvPr id="6" name="TextBox 5"/>
          <p:cNvSpPr txBox="1"/>
          <p:nvPr/>
        </p:nvSpPr>
        <p:spPr>
          <a:xfrm>
            <a:off x="6477000" y="3276600"/>
            <a:ext cx="2209800" cy="307777"/>
          </a:xfrm>
          <a:prstGeom prst="rect">
            <a:avLst/>
          </a:prstGeom>
          <a:noFill/>
        </p:spPr>
        <p:txBody>
          <a:bodyPr wrap="square" rtlCol="0">
            <a:spAutoFit/>
          </a:bodyPr>
          <a:lstStyle/>
          <a:p>
            <a:r>
              <a:rPr lang="en-US" sz="1400" b="1" dirty="0" smtClean="0"/>
              <a:t>*Radiance (</a:t>
            </a:r>
            <a:r>
              <a:rPr lang="en-US" sz="1400" b="1" dirty="0" err="1" smtClean="0"/>
              <a:t>mW</a:t>
            </a:r>
            <a:r>
              <a:rPr lang="en-US" sz="1400" b="1" dirty="0" smtClean="0"/>
              <a:t>/(m</a:t>
            </a:r>
            <a:r>
              <a:rPr lang="en-US" sz="1400" b="1" baseline="30000" dirty="0" smtClean="0"/>
              <a:t>2</a:t>
            </a:r>
            <a:r>
              <a:rPr lang="en-US" sz="1400" b="1" dirty="0" smtClean="0"/>
              <a:t>nm </a:t>
            </a:r>
            <a:r>
              <a:rPr lang="en-US" sz="1400" b="1" dirty="0" err="1" smtClean="0"/>
              <a:t>sr</a:t>
            </a:r>
            <a:r>
              <a:rPr lang="en-US" sz="1400" b="1" dirty="0" smtClean="0"/>
              <a:t>)</a:t>
            </a:r>
            <a:endParaRPr lang="en-US" sz="1400" b="1" dirty="0"/>
          </a:p>
        </p:txBody>
      </p:sp>
    </p:spTree>
    <p:extLst>
      <p:ext uri="{BB962C8B-B14F-4D97-AF65-F5344CB8AC3E}">
        <p14:creationId xmlns:p14="http://schemas.microsoft.com/office/powerpoint/2010/main" val="268824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7669" y="97089"/>
            <a:ext cx="5892126" cy="461665"/>
          </a:xfrm>
          <a:prstGeom prst="rect">
            <a:avLst/>
          </a:prstGeom>
          <a:noFill/>
        </p:spPr>
        <p:txBody>
          <a:bodyPr wrap="none" rtlCol="0">
            <a:spAutoFit/>
          </a:bodyPr>
          <a:lstStyle/>
          <a:p>
            <a:r>
              <a:rPr lang="en-US" sz="2400" b="1" dirty="0" smtClean="0"/>
              <a:t>Possible Geolocation Validation for Version 3</a:t>
            </a:r>
          </a:p>
        </p:txBody>
      </p:sp>
      <p:sp>
        <p:nvSpPr>
          <p:cNvPr id="3" name="TextBox 2"/>
          <p:cNvSpPr txBox="1"/>
          <p:nvPr/>
        </p:nvSpPr>
        <p:spPr>
          <a:xfrm>
            <a:off x="654698" y="685800"/>
            <a:ext cx="7924800" cy="2616101"/>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A geolocation method devised by Huang is based on finding the edge of the earth by distinguishing the atmosphere from the solid earth based on the results from the  OMPS limb sounder</a:t>
            </a:r>
          </a:p>
          <a:p>
            <a:endParaRPr lang="en-US" sz="1600" b="1" dirty="0"/>
          </a:p>
          <a:p>
            <a:pPr marL="285750" indent="-285750">
              <a:buFont typeface="Arial" panose="020B0604020202020204" pitchFamily="34" charset="0"/>
              <a:buChar char="•"/>
            </a:pPr>
            <a:r>
              <a:rPr lang="en-US" sz="1600" b="1" dirty="0" smtClean="0"/>
              <a:t>This method is needed for the UV and 443 nm channels where Rayleigh scattering is important.  Although less important, the method should also be used for the green and red channels.</a:t>
            </a:r>
          </a:p>
          <a:p>
            <a:endParaRPr lang="en-US" sz="1600" b="1" dirty="0"/>
          </a:p>
          <a:p>
            <a:pPr marL="285750" indent="-285750">
              <a:buFont typeface="Arial" panose="020B0604020202020204" pitchFamily="34" charset="0"/>
              <a:buChar char="•"/>
            </a:pPr>
            <a:r>
              <a:rPr lang="en-US" sz="1600" b="1" dirty="0" smtClean="0"/>
              <a:t>An improved production method of geolocation is being developed for all channels that will be validated using Huang’s method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335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6477000"/>
            <a:ext cx="1034257" cy="338554"/>
          </a:xfrm>
          <a:prstGeom prst="rect">
            <a:avLst/>
          </a:prstGeom>
          <a:solidFill>
            <a:schemeClr val="bg1"/>
          </a:solidFill>
        </p:spPr>
        <p:txBody>
          <a:bodyPr wrap="none" rtlCol="0">
            <a:spAutoFit/>
          </a:bodyPr>
          <a:lstStyle/>
          <a:p>
            <a:r>
              <a:rPr lang="en-US" sz="1600" b="1" dirty="0" smtClean="0"/>
              <a:t>Longitude</a:t>
            </a:r>
            <a:endParaRPr lang="en-US" sz="1600" b="1" dirty="0"/>
          </a:p>
        </p:txBody>
      </p:sp>
      <p:sp>
        <p:nvSpPr>
          <p:cNvPr id="5" name="TextBox 4"/>
          <p:cNvSpPr txBox="1"/>
          <p:nvPr/>
        </p:nvSpPr>
        <p:spPr>
          <a:xfrm>
            <a:off x="685800" y="3733800"/>
            <a:ext cx="1212768" cy="338554"/>
          </a:xfrm>
          <a:prstGeom prst="rect">
            <a:avLst/>
          </a:prstGeom>
          <a:noFill/>
        </p:spPr>
        <p:txBody>
          <a:bodyPr wrap="none" rtlCol="0">
            <a:spAutoFit/>
          </a:bodyPr>
          <a:lstStyle/>
          <a:p>
            <a:r>
              <a:rPr lang="en-US" sz="1600" b="1" dirty="0" smtClean="0"/>
              <a:t>V2 - Current</a:t>
            </a:r>
            <a:endParaRPr lang="en-US" sz="1600" b="1" dirty="0"/>
          </a:p>
        </p:txBody>
      </p:sp>
      <p:sp>
        <p:nvSpPr>
          <p:cNvPr id="7" name="TextBox 6"/>
          <p:cNvSpPr txBox="1"/>
          <p:nvPr/>
        </p:nvSpPr>
        <p:spPr>
          <a:xfrm>
            <a:off x="687914" y="5300246"/>
            <a:ext cx="1116011" cy="338554"/>
          </a:xfrm>
          <a:prstGeom prst="rect">
            <a:avLst/>
          </a:prstGeom>
          <a:noFill/>
        </p:spPr>
        <p:txBody>
          <a:bodyPr wrap="none" rtlCol="0">
            <a:spAutoFit/>
          </a:bodyPr>
          <a:lstStyle/>
          <a:p>
            <a:r>
              <a:rPr lang="en-US" sz="1600" b="1" dirty="0" smtClean="0"/>
              <a:t>V2 - Huang</a:t>
            </a:r>
            <a:endParaRPr lang="en-US" sz="1600" b="1" dirty="0"/>
          </a:p>
        </p:txBody>
      </p:sp>
    </p:spTree>
    <p:extLst>
      <p:ext uri="{BB962C8B-B14F-4D97-AF65-F5344CB8AC3E}">
        <p14:creationId xmlns:p14="http://schemas.microsoft.com/office/powerpoint/2010/main" val="251408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24089"/>
            <a:ext cx="9143999" cy="326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501596" y="3786147"/>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4170" y="4933146"/>
            <a:ext cx="8823629" cy="307777"/>
          </a:xfrm>
          <a:prstGeom prst="rect">
            <a:avLst/>
          </a:prstGeom>
          <a:solidFill>
            <a:schemeClr val="bg1"/>
          </a:solidFill>
        </p:spPr>
        <p:txBody>
          <a:bodyPr wrap="square" rtlCol="0">
            <a:spAutoFit/>
          </a:bodyPr>
          <a:lstStyle/>
          <a:p>
            <a:r>
              <a:rPr lang="en-US" sz="1400" b="1" dirty="0" smtClean="0"/>
              <a:t>-50                                                  0                                                   50                                                 100                                         150</a:t>
            </a:r>
            <a:endParaRPr lang="en-US" sz="1400" b="1" dirty="0"/>
          </a:p>
        </p:txBody>
      </p:sp>
      <p:sp>
        <p:nvSpPr>
          <p:cNvPr id="5" name="TextBox 4"/>
          <p:cNvSpPr txBox="1"/>
          <p:nvPr/>
        </p:nvSpPr>
        <p:spPr>
          <a:xfrm>
            <a:off x="4191000" y="5181600"/>
            <a:ext cx="1034257" cy="338554"/>
          </a:xfrm>
          <a:prstGeom prst="rect">
            <a:avLst/>
          </a:prstGeom>
          <a:solidFill>
            <a:schemeClr val="bg1"/>
          </a:solidFill>
        </p:spPr>
        <p:txBody>
          <a:bodyPr wrap="none" rtlCol="0">
            <a:spAutoFit/>
          </a:bodyPr>
          <a:lstStyle/>
          <a:p>
            <a:r>
              <a:rPr lang="en-US" sz="1600" b="1" dirty="0" smtClean="0"/>
              <a:t>Longitude</a:t>
            </a:r>
            <a:endParaRPr lang="en-US" sz="1600" b="1" dirty="0"/>
          </a:p>
        </p:txBody>
      </p:sp>
      <p:sp>
        <p:nvSpPr>
          <p:cNvPr id="6" name="TextBox 5"/>
          <p:cNvSpPr txBox="1"/>
          <p:nvPr/>
        </p:nvSpPr>
        <p:spPr>
          <a:xfrm>
            <a:off x="685800" y="304799"/>
            <a:ext cx="7543800" cy="461665"/>
          </a:xfrm>
          <a:prstGeom prst="rect">
            <a:avLst/>
          </a:prstGeom>
          <a:noFill/>
        </p:spPr>
        <p:txBody>
          <a:bodyPr wrap="square" rtlCol="0">
            <a:spAutoFit/>
          </a:bodyPr>
          <a:lstStyle/>
          <a:p>
            <a:r>
              <a:rPr lang="en-US" sz="2400" b="1" dirty="0" smtClean="0"/>
              <a:t>Ozone Correction from Huang’s Improved Limb Location</a:t>
            </a:r>
            <a:endParaRPr lang="en-US" sz="2400" b="1" dirty="0"/>
          </a:p>
        </p:txBody>
      </p:sp>
      <p:sp>
        <p:nvSpPr>
          <p:cNvPr id="2" name="TextBox 1"/>
          <p:cNvSpPr txBox="1"/>
          <p:nvPr/>
        </p:nvSpPr>
        <p:spPr>
          <a:xfrm>
            <a:off x="685800" y="1295400"/>
            <a:ext cx="7696200" cy="646331"/>
          </a:xfrm>
          <a:prstGeom prst="rect">
            <a:avLst/>
          </a:prstGeom>
          <a:noFill/>
        </p:spPr>
        <p:txBody>
          <a:bodyPr wrap="square" rtlCol="0">
            <a:spAutoFit/>
          </a:bodyPr>
          <a:lstStyle/>
          <a:p>
            <a:r>
              <a:rPr lang="en-US" b="1" dirty="0" smtClean="0"/>
              <a:t>For small angles, the geolocation correction is minor, but becomes significant as the SZA and VZA become larger</a:t>
            </a:r>
            <a:endParaRPr lang="en-US" b="1" dirty="0"/>
          </a:p>
        </p:txBody>
      </p:sp>
    </p:spTree>
    <p:extLst>
      <p:ext uri="{BB962C8B-B14F-4D97-AF65-F5344CB8AC3E}">
        <p14:creationId xmlns:p14="http://schemas.microsoft.com/office/powerpoint/2010/main" val="338150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9298337"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37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33400"/>
            <a:ext cx="2012539" cy="646331"/>
          </a:xfrm>
          <a:prstGeom prst="rect">
            <a:avLst/>
          </a:prstGeom>
          <a:noFill/>
        </p:spPr>
        <p:txBody>
          <a:bodyPr wrap="none" rtlCol="0">
            <a:spAutoFit/>
          </a:bodyPr>
          <a:lstStyle/>
          <a:p>
            <a:r>
              <a:rPr lang="en-US" sz="3600" b="1" dirty="0" smtClean="0"/>
              <a:t>Summary</a:t>
            </a:r>
            <a:endParaRPr lang="en-US" sz="3600" b="1" dirty="0"/>
          </a:p>
        </p:txBody>
      </p:sp>
      <p:sp>
        <p:nvSpPr>
          <p:cNvPr id="3" name="TextBox 2"/>
          <p:cNvSpPr txBox="1"/>
          <p:nvPr/>
        </p:nvSpPr>
        <p:spPr>
          <a:xfrm>
            <a:off x="533400" y="1600200"/>
            <a:ext cx="739140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EPIC UV calculations are sufficient to calculate UV science products at a useful level of accuracy and precision</a:t>
            </a:r>
            <a:br>
              <a:rPr lang="en-US" sz="2400" b="1" dirty="0" smtClean="0"/>
            </a:br>
            <a:endParaRPr lang="en-US" sz="2400" b="1" dirty="0" smtClean="0"/>
          </a:p>
          <a:p>
            <a:pPr marL="285750" indent="-285750">
              <a:buFont typeface="Arial" panose="020B0604020202020204" pitchFamily="34" charset="0"/>
              <a:buChar char="•"/>
            </a:pPr>
            <a:r>
              <a:rPr lang="en-US" sz="2400" b="1" dirty="0" smtClean="0"/>
              <a:t>Improved geolocation methods will reduce errors arising from small remaining misalignment of the filter images</a:t>
            </a:r>
            <a:br>
              <a:rPr lang="en-US" sz="2400" b="1" dirty="0" smtClean="0"/>
            </a:br>
            <a:endParaRPr lang="en-US" sz="2400" b="1" dirty="0" smtClean="0"/>
          </a:p>
          <a:p>
            <a:pPr marL="285750" indent="-285750">
              <a:buFont typeface="Arial" panose="020B0604020202020204" pitchFamily="34" charset="0"/>
              <a:buChar char="•"/>
            </a:pPr>
            <a:r>
              <a:rPr lang="en-US" sz="2400" b="1" dirty="0" smtClean="0"/>
              <a:t>A modification of CCD flat-fielding is being investigated for further reduction of apparent noise in retrieval algorithms</a:t>
            </a:r>
            <a:endParaRPr lang="en-US" sz="2400" b="1" dirty="0"/>
          </a:p>
        </p:txBody>
      </p:sp>
    </p:spTree>
    <p:extLst>
      <p:ext uri="{BB962C8B-B14F-4D97-AF65-F5344CB8AC3E}">
        <p14:creationId xmlns:p14="http://schemas.microsoft.com/office/powerpoint/2010/main" val="55457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235</Words>
  <Application>Microsoft Office PowerPoint</Application>
  <PresentationFormat>On-screen Show (4:3)</PresentationFormat>
  <Paragraphs>70</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jay herman</cp:lastModifiedBy>
  <cp:revision>26</cp:revision>
  <dcterms:created xsi:type="dcterms:W3CDTF">2017-10-01T16:47:33Z</dcterms:created>
  <dcterms:modified xsi:type="dcterms:W3CDTF">2017-10-03T14:59:19Z</dcterms:modified>
</cp:coreProperties>
</file>