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avi" ContentType="video/x-msvide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90" r:id="rId2"/>
    <p:sldId id="308" r:id="rId3"/>
    <p:sldId id="275" r:id="rId4"/>
    <p:sldId id="293" r:id="rId5"/>
    <p:sldId id="304" r:id="rId6"/>
    <p:sldId id="296" r:id="rId7"/>
    <p:sldId id="309" r:id="rId8"/>
    <p:sldId id="294" r:id="rId9"/>
    <p:sldId id="295" r:id="rId10"/>
    <p:sldId id="299" r:id="rId11"/>
    <p:sldId id="297" r:id="rId12"/>
    <p:sldId id="300" r:id="rId13"/>
    <p:sldId id="301" r:id="rId14"/>
    <p:sldId id="306" r:id="rId15"/>
    <p:sldId id="302" r:id="rId16"/>
    <p:sldId id="307" r:id="rId17"/>
    <p:sldId id="30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45"/>
    <p:restoredTop sz="94621"/>
  </p:normalViewPr>
  <p:slideViewPr>
    <p:cSldViewPr snapToGrid="0" snapToObjects="1">
      <p:cViewPr varScale="1">
        <p:scale>
          <a:sx n="70" d="100"/>
          <a:sy n="70" d="100"/>
        </p:scale>
        <p:origin x="184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A289D9-B403-9D44-B2C3-E529D049814F}" type="datetimeFigureOut">
              <a:rPr lang="en-US" smtClean="0"/>
              <a:t>9/29/17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E3C5D-2733-784B-8B3F-FAF0A9A02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90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240848"/>
          </a:xfrm>
          <a:prstGeom prst="rect">
            <a:avLst/>
          </a:prstGeom>
        </p:spPr>
        <p:txBody>
          <a:bodyPr anchor="t"/>
          <a:lstStyle>
            <a:lvl1pPr algn="ctr">
              <a:defRPr cap="none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914400" y="3439775"/>
            <a:ext cx="10363200" cy="593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9485" y="6496242"/>
            <a:ext cx="876916" cy="22523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E1CC2B81-FF8C-AA4C-8FF5-BFEAC99347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805303" y="6496241"/>
            <a:ext cx="1884181" cy="2252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smtClean="0"/>
              <a:t>June 00, 2015</a:t>
            </a: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44538" y="6496243"/>
            <a:ext cx="6160765" cy="2252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 smtClean="0"/>
              <a:t>DSCOVR Post Launch Assessment Review</a:t>
            </a:r>
          </a:p>
        </p:txBody>
      </p:sp>
    </p:spTree>
    <p:extLst>
      <p:ext uri="{BB962C8B-B14F-4D97-AF65-F5344CB8AC3E}">
        <p14:creationId xmlns:p14="http://schemas.microsoft.com/office/powerpoint/2010/main" val="30775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9485" y="6496242"/>
            <a:ext cx="876916" cy="22523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E1CC2B81-FF8C-AA4C-8FF5-BFEAC99347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805303" y="6496241"/>
            <a:ext cx="1884181" cy="2252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smtClean="0"/>
              <a:t>June 00, 2015</a:t>
            </a: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44538" y="6496243"/>
            <a:ext cx="6160765" cy="2252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 smtClean="0"/>
              <a:t>DSCOVR Post Launch Assessment Review</a:t>
            </a:r>
          </a:p>
        </p:txBody>
      </p:sp>
    </p:spTree>
    <p:extLst>
      <p:ext uri="{BB962C8B-B14F-4D97-AF65-F5344CB8AC3E}">
        <p14:creationId xmlns:p14="http://schemas.microsoft.com/office/powerpoint/2010/main" val="734186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9485" y="6496242"/>
            <a:ext cx="876916" cy="22523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E1CC2B81-FF8C-AA4C-8FF5-BFEAC99347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805303" y="6496241"/>
            <a:ext cx="1884181" cy="2252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smtClean="0"/>
              <a:t>June 00, 2015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44538" y="6496243"/>
            <a:ext cx="6160765" cy="2252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 smtClean="0"/>
              <a:t>DSCOVR Post Launch Assessment Review</a:t>
            </a:r>
          </a:p>
        </p:txBody>
      </p:sp>
    </p:spTree>
    <p:extLst>
      <p:ext uri="{BB962C8B-B14F-4D97-AF65-F5344CB8AC3E}">
        <p14:creationId xmlns:p14="http://schemas.microsoft.com/office/powerpoint/2010/main" val="908347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45CA973-E361-DC41-8603-11C3F15F9ACE}" type="datetimeFigureOut">
              <a:rPr lang="en-US" smtClean="0"/>
              <a:t>9/29/17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B2C22D7-C257-3042-9EA1-BD82F206C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572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67676"/>
            <a:ext cx="914400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2" descr="C:\Users\vheilman\Desktop\Capture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8682" y="115384"/>
            <a:ext cx="2286319" cy="5715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35" y="116048"/>
            <a:ext cx="1016000" cy="49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9485" y="6496242"/>
            <a:ext cx="876916" cy="22523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E1CC2B81-FF8C-AA4C-8FF5-BFEAC99347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7805303" y="6496241"/>
            <a:ext cx="1884181" cy="2252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smtClean="0"/>
              <a:t>June 00, 2015</a:t>
            </a:r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44538" y="6496243"/>
            <a:ext cx="6160765" cy="2252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 smtClean="0"/>
              <a:t>DSCOVR Post Launch Assessment Review</a:t>
            </a:r>
          </a:p>
        </p:txBody>
      </p:sp>
    </p:spTree>
    <p:extLst>
      <p:ext uri="{BB962C8B-B14F-4D97-AF65-F5344CB8AC3E}">
        <p14:creationId xmlns:p14="http://schemas.microsoft.com/office/powerpoint/2010/main" val="871534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20.png"/><Relationship Id="rId5" Type="http://schemas.openxmlformats.org/officeDocument/2006/relationships/image" Target="../media/image21.jp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7" Type="http://schemas.openxmlformats.org/officeDocument/2006/relationships/image" Target="../media/image9.jpe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2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7" Type="http://schemas.openxmlformats.org/officeDocument/2006/relationships/image" Target="../media/image9.jpe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4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EPIC </a:t>
            </a:r>
            <a:r>
              <a:rPr lang="en-US" dirty="0" smtClean="0"/>
              <a:t>Geolocation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Karin Blank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03551" y="4033212"/>
            <a:ext cx="2338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NASA/GSFC Code 586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October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3rd, 2017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03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for R06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Positional accuracy below requirements</a:t>
            </a:r>
          </a:p>
          <a:p>
            <a:pPr lvl="1"/>
            <a:r>
              <a:rPr lang="en-US" dirty="0"/>
              <a:t>3 variables below needed </a:t>
            </a:r>
            <a:r>
              <a:rPr lang="en-US" dirty="0" smtClean="0"/>
              <a:t>accuracy</a:t>
            </a:r>
          </a:p>
          <a:p>
            <a:r>
              <a:rPr lang="en-US" dirty="0" smtClean="0"/>
              <a:t>Possible time issue</a:t>
            </a:r>
          </a:p>
          <a:p>
            <a:pPr lvl="1"/>
            <a:r>
              <a:rPr lang="en-US" dirty="0" smtClean="0"/>
              <a:t>2 variables below needed accuracy</a:t>
            </a:r>
          </a:p>
          <a:p>
            <a:r>
              <a:rPr lang="en-US" dirty="0" smtClean="0"/>
              <a:t>Undefined telescope prescription</a:t>
            </a:r>
          </a:p>
          <a:p>
            <a:pPr lvl="1"/>
            <a:r>
              <a:rPr lang="en-US" dirty="0" smtClean="0"/>
              <a:t>11+ variables with unknown values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2C22D7-C257-3042-9EA1-BD82F206C5AF}" type="slidenum">
              <a:rPr lang="en-US" smtClean="0"/>
              <a:t>10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45CA973-E361-DC41-8603-11C3F15F9ACE}" type="datetimeFigureOut">
              <a:rPr lang="en-US" smtClean="0"/>
              <a:t>10/1/17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51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36116" y="5612131"/>
            <a:ext cx="11218116" cy="9961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5132" y="3675047"/>
            <a:ext cx="11239099" cy="193708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0" y="2655528"/>
            <a:ext cx="11239099" cy="99611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-1" y="1666611"/>
            <a:ext cx="11239099" cy="99611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0" y="675198"/>
            <a:ext cx="11239099" cy="9961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3943" y="0"/>
            <a:ext cx="9144000" cy="800100"/>
          </a:xfrm>
        </p:spPr>
        <p:txBody>
          <a:bodyPr/>
          <a:lstStyle/>
          <a:p>
            <a:r>
              <a:rPr lang="en-US" smtClean="0"/>
              <a:t>Solution – Forward/Back Propagation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2C22D7-C257-3042-9EA1-BD82F206C5AF}" type="slidenum">
              <a:rPr lang="en-US" smtClean="0"/>
              <a:t>11</a:t>
            </a:fld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464814" y="2766634"/>
            <a:ext cx="2450592" cy="791222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2D XY Offset</a:t>
            </a:r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585562" y="2799988"/>
            <a:ext cx="2414527" cy="73415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3D XYZ Rotational Correction </a:t>
            </a:r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8578809" y="2726298"/>
            <a:ext cx="2362389" cy="73918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Optical Distortion model</a:t>
            </a: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464814" y="1992186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885438" y="1992186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306062" y="1986258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726686" y="1983068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147310" y="1983068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567934" y="1977140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513911" y="2012277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934535" y="2012277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355159" y="2006349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775783" y="2003159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196407" y="2003159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617031" y="1997231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490606" y="1996718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8911230" y="1996718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9331854" y="1990790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9752478" y="1987600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0173102" y="1987600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0593726" y="1981672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9571" y="4197149"/>
            <a:ext cx="1085196" cy="1085196"/>
          </a:xfrm>
          <a:prstGeom prst="rect">
            <a:avLst/>
          </a:prstGeom>
          <a:noFill/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clrChange>
              <a:clrFrom>
                <a:srgbClr val="040404"/>
              </a:clrFrom>
              <a:clrTo>
                <a:srgbClr val="04040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38181" y="5576452"/>
            <a:ext cx="1162734" cy="1162734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173229" y="754839"/>
            <a:ext cx="1621428" cy="82296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Initial Coarse Input</a:t>
            </a:r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58046" y="1763434"/>
            <a:ext cx="1621428" cy="822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Modified Input</a:t>
            </a:r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73229" y="2763965"/>
            <a:ext cx="1621428" cy="82296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Equation</a:t>
            </a:r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84724" y="4048716"/>
            <a:ext cx="1621428" cy="82296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Results</a:t>
            </a:r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212238" y="5698708"/>
            <a:ext cx="1621428" cy="82296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Scoring</a:t>
            </a:r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812286" y="754839"/>
            <a:ext cx="1682496" cy="82296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Basic XY Offset Detection</a:t>
            </a:r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5834695" y="754839"/>
            <a:ext cx="1682496" cy="82296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Astronomical/</a:t>
            </a:r>
          </a:p>
          <a:p>
            <a:pPr algn="ctr"/>
            <a:r>
              <a:rPr lang="en-US" smtClean="0"/>
              <a:t>Star Tracker</a:t>
            </a:r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8883686" y="794160"/>
            <a:ext cx="1682496" cy="82296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Best Guess</a:t>
            </a:r>
            <a:endParaRPr lang="en-US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7906" y="4195412"/>
            <a:ext cx="1085196" cy="1085196"/>
          </a:xfrm>
          <a:prstGeom prst="rect">
            <a:avLst/>
          </a:prstGeom>
          <a:noFill/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2710" y="4193336"/>
            <a:ext cx="1085196" cy="1085196"/>
          </a:xfrm>
          <a:prstGeom prst="rect">
            <a:avLst/>
          </a:prstGeom>
          <a:noFill/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9280" y="4175103"/>
            <a:ext cx="1085196" cy="1085196"/>
          </a:xfrm>
          <a:prstGeom prst="rect">
            <a:avLst/>
          </a:prstGeom>
          <a:noFill/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826" y="4175103"/>
            <a:ext cx="1085196" cy="1085196"/>
          </a:xfrm>
          <a:prstGeom prst="rect">
            <a:avLst/>
          </a:prstGeom>
          <a:noFill/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345" y="4211282"/>
            <a:ext cx="1085196" cy="1085196"/>
          </a:xfrm>
          <a:prstGeom prst="rect">
            <a:avLst/>
          </a:prstGeom>
          <a:noFill/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9408" y="4211282"/>
            <a:ext cx="1085196" cy="1085196"/>
          </a:xfrm>
          <a:prstGeom prst="rect">
            <a:avLst/>
          </a:prstGeom>
          <a:noFill/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212" y="4193336"/>
            <a:ext cx="1085196" cy="1085196"/>
          </a:xfrm>
          <a:prstGeom prst="rect">
            <a:avLst/>
          </a:prstGeom>
          <a:noFill/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6782" y="5600359"/>
            <a:ext cx="1085196" cy="1085196"/>
          </a:xfrm>
          <a:prstGeom prst="rect">
            <a:avLst/>
          </a:prstGeom>
          <a:noFill/>
        </p:spPr>
      </p:pic>
      <p:sp>
        <p:nvSpPr>
          <p:cNvPr id="67" name="Rectangle 66"/>
          <p:cNvSpPr/>
          <p:nvPr/>
        </p:nvSpPr>
        <p:spPr>
          <a:xfrm>
            <a:off x="36115" y="650931"/>
            <a:ext cx="1973674" cy="5957315"/>
          </a:xfrm>
          <a:prstGeom prst="rect">
            <a:avLst/>
          </a:prstGeom>
          <a:noFill/>
          <a:ln w="539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Elbow Connector 70"/>
          <p:cNvCxnSpPr>
            <a:stCxn id="66" idx="3"/>
            <a:endCxn id="54" idx="3"/>
          </p:cNvCxnSpPr>
          <p:nvPr/>
        </p:nvCxnSpPr>
        <p:spPr>
          <a:xfrm flipV="1">
            <a:off x="7351978" y="1173256"/>
            <a:ext cx="3887121" cy="4969701"/>
          </a:xfrm>
          <a:prstGeom prst="bentConnector3">
            <a:avLst>
              <a:gd name="adj1" fmla="val 105881"/>
            </a:avLst>
          </a:prstGeom>
          <a:ln w="666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stCxn id="51" idx="2"/>
            <a:endCxn id="13" idx="0"/>
          </p:cNvCxnSpPr>
          <p:nvPr/>
        </p:nvCxnSpPr>
        <p:spPr>
          <a:xfrm flipH="1">
            <a:off x="2638550" y="1577799"/>
            <a:ext cx="1014984" cy="4143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51" idx="2"/>
            <a:endCxn id="14" idx="0"/>
          </p:cNvCxnSpPr>
          <p:nvPr/>
        </p:nvCxnSpPr>
        <p:spPr>
          <a:xfrm flipH="1">
            <a:off x="3059174" y="1577799"/>
            <a:ext cx="594360" cy="4143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stCxn id="51" idx="2"/>
            <a:endCxn id="15" idx="0"/>
          </p:cNvCxnSpPr>
          <p:nvPr/>
        </p:nvCxnSpPr>
        <p:spPr>
          <a:xfrm flipH="1">
            <a:off x="3479798" y="1577799"/>
            <a:ext cx="173736" cy="40845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3690518" y="1589302"/>
            <a:ext cx="204499" cy="37355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>
            <a:stCxn id="51" idx="2"/>
            <a:endCxn id="17" idx="0"/>
          </p:cNvCxnSpPr>
          <p:nvPr/>
        </p:nvCxnSpPr>
        <p:spPr>
          <a:xfrm>
            <a:off x="3653534" y="1577799"/>
            <a:ext cx="667512" cy="40526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stCxn id="51" idx="2"/>
            <a:endCxn id="18" idx="0"/>
          </p:cNvCxnSpPr>
          <p:nvPr/>
        </p:nvCxnSpPr>
        <p:spPr>
          <a:xfrm>
            <a:off x="3653534" y="1577799"/>
            <a:ext cx="1088136" cy="39934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52" idx="2"/>
            <a:endCxn id="19" idx="0"/>
          </p:cNvCxnSpPr>
          <p:nvPr/>
        </p:nvCxnSpPr>
        <p:spPr>
          <a:xfrm flipH="1">
            <a:off x="5687647" y="1577799"/>
            <a:ext cx="988296" cy="43447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>
            <a:stCxn id="52" idx="2"/>
          </p:cNvCxnSpPr>
          <p:nvPr/>
        </p:nvCxnSpPr>
        <p:spPr>
          <a:xfrm flipH="1">
            <a:off x="6102760" y="1577799"/>
            <a:ext cx="573183" cy="4149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52" idx="2"/>
            <a:endCxn id="21" idx="0"/>
          </p:cNvCxnSpPr>
          <p:nvPr/>
        </p:nvCxnSpPr>
        <p:spPr>
          <a:xfrm flipH="1">
            <a:off x="6528895" y="1577799"/>
            <a:ext cx="147048" cy="4285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52" idx="2"/>
          </p:cNvCxnSpPr>
          <p:nvPr/>
        </p:nvCxnSpPr>
        <p:spPr>
          <a:xfrm>
            <a:off x="6675943" y="1577799"/>
            <a:ext cx="336262" cy="4149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52" idx="2"/>
            <a:endCxn id="23" idx="0"/>
          </p:cNvCxnSpPr>
          <p:nvPr/>
        </p:nvCxnSpPr>
        <p:spPr>
          <a:xfrm>
            <a:off x="6675943" y="1577799"/>
            <a:ext cx="694200" cy="4253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>
            <a:stCxn id="52" idx="2"/>
            <a:endCxn id="24" idx="0"/>
          </p:cNvCxnSpPr>
          <p:nvPr/>
        </p:nvCxnSpPr>
        <p:spPr>
          <a:xfrm>
            <a:off x="6675943" y="1577799"/>
            <a:ext cx="1114824" cy="41943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endCxn id="25" idx="0"/>
          </p:cNvCxnSpPr>
          <p:nvPr/>
        </p:nvCxnSpPr>
        <p:spPr>
          <a:xfrm flipH="1">
            <a:off x="8664342" y="1626151"/>
            <a:ext cx="1101854" cy="37056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stCxn id="53" idx="2"/>
            <a:endCxn id="26" idx="0"/>
          </p:cNvCxnSpPr>
          <p:nvPr/>
        </p:nvCxnSpPr>
        <p:spPr>
          <a:xfrm flipH="1">
            <a:off x="9084966" y="1617120"/>
            <a:ext cx="639968" cy="37959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53" idx="2"/>
            <a:endCxn id="27" idx="0"/>
          </p:cNvCxnSpPr>
          <p:nvPr/>
        </p:nvCxnSpPr>
        <p:spPr>
          <a:xfrm flipH="1">
            <a:off x="9505590" y="1617120"/>
            <a:ext cx="219344" cy="37367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stCxn id="53" idx="2"/>
            <a:endCxn id="28" idx="0"/>
          </p:cNvCxnSpPr>
          <p:nvPr/>
        </p:nvCxnSpPr>
        <p:spPr>
          <a:xfrm>
            <a:off x="9724934" y="1617120"/>
            <a:ext cx="201280" cy="3704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>
            <a:stCxn id="53" idx="2"/>
            <a:endCxn id="29" idx="0"/>
          </p:cNvCxnSpPr>
          <p:nvPr/>
        </p:nvCxnSpPr>
        <p:spPr>
          <a:xfrm>
            <a:off x="9724934" y="1617120"/>
            <a:ext cx="621904" cy="3704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>
            <a:stCxn id="53" idx="2"/>
            <a:endCxn id="30" idx="0"/>
          </p:cNvCxnSpPr>
          <p:nvPr/>
        </p:nvCxnSpPr>
        <p:spPr>
          <a:xfrm>
            <a:off x="9724934" y="1617120"/>
            <a:ext cx="1042528" cy="36455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>
            <a:stCxn id="13" idx="4"/>
          </p:cNvCxnSpPr>
          <p:nvPr/>
        </p:nvCxnSpPr>
        <p:spPr>
          <a:xfrm flipH="1">
            <a:off x="2630660" y="2335538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 flipH="1">
            <a:off x="3059174" y="2323610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>
          <a:xfrm flipH="1">
            <a:off x="3479798" y="2338728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 flipH="1">
            <a:off x="3917867" y="2342496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 flipH="1">
            <a:off x="4302881" y="2341205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/>
          <p:nvPr/>
        </p:nvCxnSpPr>
        <p:spPr>
          <a:xfrm flipH="1">
            <a:off x="4760081" y="2323161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/>
          <p:nvPr/>
        </p:nvCxnSpPr>
        <p:spPr>
          <a:xfrm flipH="1">
            <a:off x="5693222" y="2378508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/>
          <p:nvPr/>
        </p:nvCxnSpPr>
        <p:spPr>
          <a:xfrm flipH="1">
            <a:off x="6130939" y="2378507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 flipH="1">
            <a:off x="6558041" y="2361145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/>
          <p:nvPr/>
        </p:nvCxnSpPr>
        <p:spPr>
          <a:xfrm flipH="1">
            <a:off x="6953343" y="2378506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/>
          <p:nvPr/>
        </p:nvCxnSpPr>
        <p:spPr>
          <a:xfrm flipH="1">
            <a:off x="7374296" y="2378505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/>
          <p:nvPr/>
        </p:nvCxnSpPr>
        <p:spPr>
          <a:xfrm flipH="1">
            <a:off x="7802444" y="2342486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/>
          <p:cNvCxnSpPr/>
          <p:nvPr/>
        </p:nvCxnSpPr>
        <p:spPr>
          <a:xfrm flipH="1">
            <a:off x="8688857" y="2378116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/>
          <p:nvPr/>
        </p:nvCxnSpPr>
        <p:spPr>
          <a:xfrm flipH="1">
            <a:off x="9073621" y="2342485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 flipH="1">
            <a:off x="9474904" y="2361144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/>
          <p:nvPr/>
        </p:nvCxnSpPr>
        <p:spPr>
          <a:xfrm flipH="1">
            <a:off x="9918324" y="2311608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/>
          <p:nvPr/>
        </p:nvCxnSpPr>
        <p:spPr>
          <a:xfrm flipH="1">
            <a:off x="10338948" y="2346734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/>
          <p:nvPr/>
        </p:nvCxnSpPr>
        <p:spPr>
          <a:xfrm flipH="1">
            <a:off x="10763027" y="2311628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/>
          <p:cNvCxnSpPr>
            <a:stCxn id="10" idx="2"/>
            <a:endCxn id="64" idx="0"/>
          </p:cNvCxnSpPr>
          <p:nvPr/>
        </p:nvCxnSpPr>
        <p:spPr>
          <a:xfrm flipH="1">
            <a:off x="3126810" y="3557856"/>
            <a:ext cx="563300" cy="6354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>
            <a:stCxn id="10" idx="2"/>
            <a:endCxn id="63" idx="0"/>
          </p:cNvCxnSpPr>
          <p:nvPr/>
        </p:nvCxnSpPr>
        <p:spPr>
          <a:xfrm>
            <a:off x="3690110" y="3557856"/>
            <a:ext cx="521896" cy="6534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>
            <a:stCxn id="10" idx="2"/>
            <a:endCxn id="62" idx="0"/>
          </p:cNvCxnSpPr>
          <p:nvPr/>
        </p:nvCxnSpPr>
        <p:spPr>
          <a:xfrm>
            <a:off x="3690110" y="3557856"/>
            <a:ext cx="1598833" cy="6534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>
            <a:stCxn id="10" idx="2"/>
            <a:endCxn id="61" idx="0"/>
          </p:cNvCxnSpPr>
          <p:nvPr/>
        </p:nvCxnSpPr>
        <p:spPr>
          <a:xfrm>
            <a:off x="3690110" y="3557856"/>
            <a:ext cx="2660314" cy="6172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>
            <a:stCxn id="10" idx="2"/>
            <a:endCxn id="60" idx="0"/>
          </p:cNvCxnSpPr>
          <p:nvPr/>
        </p:nvCxnSpPr>
        <p:spPr>
          <a:xfrm>
            <a:off x="3690110" y="3557856"/>
            <a:ext cx="3811768" cy="6172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stCxn id="10" idx="2"/>
            <a:endCxn id="59" idx="0"/>
          </p:cNvCxnSpPr>
          <p:nvPr/>
        </p:nvCxnSpPr>
        <p:spPr>
          <a:xfrm>
            <a:off x="3690110" y="3557856"/>
            <a:ext cx="4855198" cy="6354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>
            <a:stCxn id="10" idx="2"/>
            <a:endCxn id="58" idx="0"/>
          </p:cNvCxnSpPr>
          <p:nvPr/>
        </p:nvCxnSpPr>
        <p:spPr>
          <a:xfrm>
            <a:off x="3690110" y="3557856"/>
            <a:ext cx="5940394" cy="6375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>
            <a:stCxn id="10" idx="2"/>
            <a:endCxn id="38" idx="0"/>
          </p:cNvCxnSpPr>
          <p:nvPr/>
        </p:nvCxnSpPr>
        <p:spPr>
          <a:xfrm>
            <a:off x="3690110" y="3557856"/>
            <a:ext cx="6942059" cy="63929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/>
          <p:cNvCxnSpPr>
            <a:stCxn id="11" idx="2"/>
            <a:endCxn id="64" idx="0"/>
          </p:cNvCxnSpPr>
          <p:nvPr/>
        </p:nvCxnSpPr>
        <p:spPr>
          <a:xfrm flipH="1">
            <a:off x="3126810" y="3534146"/>
            <a:ext cx="3666016" cy="6591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>
            <a:stCxn id="11" idx="2"/>
            <a:endCxn id="63" idx="0"/>
          </p:cNvCxnSpPr>
          <p:nvPr/>
        </p:nvCxnSpPr>
        <p:spPr>
          <a:xfrm flipH="1">
            <a:off x="4212006" y="3534146"/>
            <a:ext cx="2580820" cy="67713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/>
          <p:cNvCxnSpPr>
            <a:stCxn id="11" idx="2"/>
            <a:endCxn id="62" idx="0"/>
          </p:cNvCxnSpPr>
          <p:nvPr/>
        </p:nvCxnSpPr>
        <p:spPr>
          <a:xfrm flipH="1">
            <a:off x="5288943" y="3534146"/>
            <a:ext cx="1503883" cy="67713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/>
          <p:cNvCxnSpPr>
            <a:stCxn id="11" idx="2"/>
            <a:endCxn id="61" idx="0"/>
          </p:cNvCxnSpPr>
          <p:nvPr/>
        </p:nvCxnSpPr>
        <p:spPr>
          <a:xfrm flipH="1">
            <a:off x="6350424" y="3534146"/>
            <a:ext cx="442402" cy="64095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/>
          <p:cNvCxnSpPr>
            <a:stCxn id="11" idx="2"/>
            <a:endCxn id="60" idx="0"/>
          </p:cNvCxnSpPr>
          <p:nvPr/>
        </p:nvCxnSpPr>
        <p:spPr>
          <a:xfrm>
            <a:off x="6792826" y="3534146"/>
            <a:ext cx="709052" cy="64095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/>
          <p:cNvCxnSpPr>
            <a:stCxn id="11" idx="2"/>
            <a:endCxn id="59" idx="0"/>
          </p:cNvCxnSpPr>
          <p:nvPr/>
        </p:nvCxnSpPr>
        <p:spPr>
          <a:xfrm>
            <a:off x="6792826" y="3534146"/>
            <a:ext cx="1752482" cy="6591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Arrow Connector 201"/>
          <p:cNvCxnSpPr>
            <a:stCxn id="11" idx="2"/>
          </p:cNvCxnSpPr>
          <p:nvPr/>
        </p:nvCxnSpPr>
        <p:spPr>
          <a:xfrm>
            <a:off x="6792826" y="3534146"/>
            <a:ext cx="2822436" cy="6378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/>
          <p:cNvCxnSpPr>
            <a:stCxn id="11" idx="2"/>
            <a:endCxn id="38" idx="0"/>
          </p:cNvCxnSpPr>
          <p:nvPr/>
        </p:nvCxnSpPr>
        <p:spPr>
          <a:xfrm>
            <a:off x="6792826" y="3534146"/>
            <a:ext cx="3839343" cy="66300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Arrow Connector 207"/>
          <p:cNvCxnSpPr>
            <a:stCxn id="11" idx="2"/>
            <a:endCxn id="64" idx="0"/>
          </p:cNvCxnSpPr>
          <p:nvPr/>
        </p:nvCxnSpPr>
        <p:spPr>
          <a:xfrm flipH="1">
            <a:off x="3126810" y="3534146"/>
            <a:ext cx="3666016" cy="6591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/>
          <p:cNvCxnSpPr>
            <a:stCxn id="12" idx="2"/>
            <a:endCxn id="64" idx="0"/>
          </p:cNvCxnSpPr>
          <p:nvPr/>
        </p:nvCxnSpPr>
        <p:spPr>
          <a:xfrm flipH="1">
            <a:off x="3126810" y="3465482"/>
            <a:ext cx="6633194" cy="72785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Arrow Connector 214"/>
          <p:cNvCxnSpPr>
            <a:stCxn id="12" idx="2"/>
            <a:endCxn id="63" idx="0"/>
          </p:cNvCxnSpPr>
          <p:nvPr/>
        </p:nvCxnSpPr>
        <p:spPr>
          <a:xfrm flipH="1">
            <a:off x="4212006" y="3465482"/>
            <a:ext cx="5547998" cy="7458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Arrow Connector 217"/>
          <p:cNvCxnSpPr>
            <a:stCxn id="12" idx="2"/>
            <a:endCxn id="62" idx="0"/>
          </p:cNvCxnSpPr>
          <p:nvPr/>
        </p:nvCxnSpPr>
        <p:spPr>
          <a:xfrm flipH="1">
            <a:off x="5288943" y="3465482"/>
            <a:ext cx="4471061" cy="7458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Arrow Connector 220"/>
          <p:cNvCxnSpPr>
            <a:stCxn id="12" idx="2"/>
            <a:endCxn id="61" idx="0"/>
          </p:cNvCxnSpPr>
          <p:nvPr/>
        </p:nvCxnSpPr>
        <p:spPr>
          <a:xfrm flipH="1">
            <a:off x="6350424" y="3465482"/>
            <a:ext cx="3409580" cy="70962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Arrow Connector 223"/>
          <p:cNvCxnSpPr>
            <a:stCxn id="12" idx="2"/>
            <a:endCxn id="60" idx="0"/>
          </p:cNvCxnSpPr>
          <p:nvPr/>
        </p:nvCxnSpPr>
        <p:spPr>
          <a:xfrm flipH="1">
            <a:off x="7501878" y="3465482"/>
            <a:ext cx="2258126" cy="70962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Arrow Connector 226"/>
          <p:cNvCxnSpPr>
            <a:stCxn id="12" idx="2"/>
            <a:endCxn id="59" idx="0"/>
          </p:cNvCxnSpPr>
          <p:nvPr/>
        </p:nvCxnSpPr>
        <p:spPr>
          <a:xfrm flipH="1">
            <a:off x="8545308" y="3465482"/>
            <a:ext cx="1214696" cy="72785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/>
          <p:cNvCxnSpPr>
            <a:stCxn id="12" idx="2"/>
            <a:endCxn id="58" idx="0"/>
          </p:cNvCxnSpPr>
          <p:nvPr/>
        </p:nvCxnSpPr>
        <p:spPr>
          <a:xfrm flipH="1">
            <a:off x="9630504" y="3465482"/>
            <a:ext cx="129500" cy="72993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Arrow Connector 232"/>
          <p:cNvCxnSpPr>
            <a:stCxn id="12" idx="2"/>
            <a:endCxn id="38" idx="0"/>
          </p:cNvCxnSpPr>
          <p:nvPr/>
        </p:nvCxnSpPr>
        <p:spPr>
          <a:xfrm>
            <a:off x="9760004" y="3465482"/>
            <a:ext cx="872165" cy="73166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/>
          <p:cNvCxnSpPr>
            <a:stCxn id="64" idx="2"/>
            <a:endCxn id="66" idx="0"/>
          </p:cNvCxnSpPr>
          <p:nvPr/>
        </p:nvCxnSpPr>
        <p:spPr>
          <a:xfrm>
            <a:off x="3126810" y="5278532"/>
            <a:ext cx="3682570" cy="3218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Arrow Connector 238"/>
          <p:cNvCxnSpPr>
            <a:stCxn id="63" idx="2"/>
            <a:endCxn id="66" idx="0"/>
          </p:cNvCxnSpPr>
          <p:nvPr/>
        </p:nvCxnSpPr>
        <p:spPr>
          <a:xfrm>
            <a:off x="4212006" y="5296478"/>
            <a:ext cx="2597374" cy="30388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Arrow Connector 241"/>
          <p:cNvCxnSpPr>
            <a:stCxn id="62" idx="2"/>
            <a:endCxn id="66" idx="0"/>
          </p:cNvCxnSpPr>
          <p:nvPr/>
        </p:nvCxnSpPr>
        <p:spPr>
          <a:xfrm>
            <a:off x="5288943" y="5296478"/>
            <a:ext cx="1520437" cy="30388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/>
          <p:cNvCxnSpPr>
            <a:stCxn id="61" idx="2"/>
            <a:endCxn id="66" idx="0"/>
          </p:cNvCxnSpPr>
          <p:nvPr/>
        </p:nvCxnSpPr>
        <p:spPr>
          <a:xfrm>
            <a:off x="6350424" y="5260299"/>
            <a:ext cx="458956" cy="3400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Arrow Connector 248"/>
          <p:cNvCxnSpPr>
            <a:stCxn id="60" idx="2"/>
            <a:endCxn id="66" idx="0"/>
          </p:cNvCxnSpPr>
          <p:nvPr/>
        </p:nvCxnSpPr>
        <p:spPr>
          <a:xfrm flipH="1">
            <a:off x="6809380" y="5260299"/>
            <a:ext cx="692498" cy="3400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>
            <a:stCxn id="59" idx="2"/>
            <a:endCxn id="66" idx="0"/>
          </p:cNvCxnSpPr>
          <p:nvPr/>
        </p:nvCxnSpPr>
        <p:spPr>
          <a:xfrm flipH="1">
            <a:off x="6809380" y="5278532"/>
            <a:ext cx="1735928" cy="3218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/>
          <p:cNvCxnSpPr>
            <a:stCxn id="58" idx="2"/>
            <a:endCxn id="66" idx="0"/>
          </p:cNvCxnSpPr>
          <p:nvPr/>
        </p:nvCxnSpPr>
        <p:spPr>
          <a:xfrm flipH="1">
            <a:off x="6809380" y="5280608"/>
            <a:ext cx="2821124" cy="3197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Arrow Connector 257"/>
          <p:cNvCxnSpPr>
            <a:stCxn id="38" idx="2"/>
            <a:endCxn id="66" idx="0"/>
          </p:cNvCxnSpPr>
          <p:nvPr/>
        </p:nvCxnSpPr>
        <p:spPr>
          <a:xfrm flipH="1">
            <a:off x="6809380" y="5282345"/>
            <a:ext cx="3822789" cy="31801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327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Forward/Back Propagation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mtClean="0"/>
              <a:t>Forward Propagation</a:t>
            </a:r>
          </a:p>
          <a:p>
            <a:pPr lvl="1"/>
            <a:r>
              <a:rPr lang="en-US" smtClean="0"/>
              <a:t>Take coarse results and create a spread of different variations</a:t>
            </a:r>
          </a:p>
          <a:p>
            <a:pPr lvl="1"/>
            <a:r>
              <a:rPr lang="en-US" smtClean="0"/>
              <a:t>Draw variation results with EPIC simulator using MODIS imagery</a:t>
            </a:r>
          </a:p>
          <a:p>
            <a:pPr lvl="1"/>
            <a:r>
              <a:rPr lang="en-US" smtClean="0"/>
              <a:t>Score results against EPIC image</a:t>
            </a:r>
          </a:p>
          <a:p>
            <a:r>
              <a:rPr lang="en-US" smtClean="0"/>
              <a:t>Back Propagation</a:t>
            </a:r>
          </a:p>
          <a:p>
            <a:pPr lvl="1"/>
            <a:r>
              <a:rPr lang="en-US" smtClean="0"/>
              <a:t>Take inputs used for best scoring image and put it back as coarse inputs into the algorithm</a:t>
            </a:r>
          </a:p>
          <a:p>
            <a:pPr lvl="1"/>
            <a:r>
              <a:rPr lang="en-US" smtClean="0"/>
              <a:t>Repeat forward propagation with finer variation</a:t>
            </a:r>
          </a:p>
          <a:p>
            <a:r>
              <a:rPr lang="en-US" smtClean="0"/>
              <a:t>Algorithm teaches itself how to draw the EPIC image correctly, thereby deriving the correct geolocation solution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2C22D7-C257-3042-9EA1-BD82F206C5AF}" type="slidenum">
              <a:rPr lang="en-US" smtClean="0"/>
              <a:t>12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45CA973-E361-DC41-8603-11C3F15F9ACE}" type="datetimeFigureOut">
              <a:rPr lang="en-US" smtClean="0"/>
              <a:t>9/29/17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14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008064"/>
            <a:ext cx="5386917" cy="639762"/>
          </a:xfrm>
        </p:spPr>
        <p:txBody>
          <a:bodyPr/>
          <a:lstStyle/>
          <a:p>
            <a:r>
              <a:rPr lang="en-US" smtClean="0"/>
              <a:t>EPIC Image</a:t>
            </a:r>
            <a:endParaRPr lang="en-US"/>
          </a:p>
        </p:txBody>
      </p:sp>
      <p:pic>
        <p:nvPicPr>
          <p:cNvPr id="10" name="BP_converging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73952" y="1736587"/>
            <a:ext cx="4846320" cy="484632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097757"/>
            <a:ext cx="5389033" cy="639762"/>
          </a:xfrm>
        </p:spPr>
        <p:txBody>
          <a:bodyPr/>
          <a:lstStyle/>
          <a:p>
            <a:r>
              <a:rPr lang="en-US" smtClean="0"/>
              <a:t>Forward/Back Propagation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A973-E361-DC41-8603-11C3F15F9ACE}" type="datetimeFigureOut">
              <a:rPr lang="en-US" smtClean="0"/>
              <a:t>9/29/17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22D7-C257-3042-9EA1-BD82F206C5AF}" type="slidenum">
              <a:rPr lang="en-US" smtClean="0"/>
              <a:t>13</a:t>
            </a:fld>
            <a:endParaRPr lang="en-US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81" y="1737519"/>
            <a:ext cx="4845388" cy="4845388"/>
          </a:xfrm>
        </p:spPr>
      </p:pic>
    </p:spTree>
    <p:extLst>
      <p:ext uri="{BB962C8B-B14F-4D97-AF65-F5344CB8AC3E}">
        <p14:creationId xmlns:p14="http://schemas.microsoft.com/office/powerpoint/2010/main" val="12688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R05 vs R06 – South Africa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R05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mtClean="0"/>
              <a:t>R06 (no optical correction)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A973-E361-DC41-8603-11C3F15F9ACE}" type="datetimeFigureOut">
              <a:rPr lang="en-US" smtClean="0"/>
              <a:t>10/1/17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22D7-C257-3042-9EA1-BD82F206C5AF}" type="slidenum">
              <a:rPr lang="en-US" smtClean="0"/>
              <a:t>14</a:t>
            </a:fld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602" y="2174875"/>
            <a:ext cx="5268384" cy="3951288"/>
          </a:xfrm>
        </p:spPr>
      </p:pic>
      <p:pic>
        <p:nvPicPr>
          <p:cNvPr id="15" name="Content Placeholder 14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427" y="2174875"/>
            <a:ext cx="5268384" cy="3951288"/>
          </a:xfrm>
        </p:spPr>
      </p:pic>
    </p:spTree>
    <p:extLst>
      <p:ext uri="{BB962C8B-B14F-4D97-AF65-F5344CB8AC3E}">
        <p14:creationId xmlns:p14="http://schemas.microsoft.com/office/powerpoint/2010/main" val="153482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R05 vs R06 – Center of projection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03846"/>
            <a:ext cx="5386917" cy="639762"/>
          </a:xfrm>
        </p:spPr>
        <p:txBody>
          <a:bodyPr/>
          <a:lstStyle/>
          <a:p>
            <a:r>
              <a:rPr lang="en-US" smtClean="0"/>
              <a:t>R05</a:t>
            </a:r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246" y="1943608"/>
            <a:ext cx="5576740" cy="418255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102" y="1303846"/>
            <a:ext cx="5389033" cy="639762"/>
          </a:xfrm>
        </p:spPr>
        <p:txBody>
          <a:bodyPr/>
          <a:lstStyle/>
          <a:p>
            <a:r>
              <a:rPr lang="en-US" smtClean="0"/>
              <a:t>R06 (no optical correction)</a:t>
            </a:r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6986" y="1937544"/>
            <a:ext cx="5584825" cy="4188619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A973-E361-DC41-8603-11C3F15F9ACE}" type="datetimeFigureOut">
              <a:rPr lang="en-US" smtClean="0"/>
              <a:t>9/29/17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22D7-C257-3042-9EA1-BD82F206C5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8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R05 vs R06 – India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R05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mtClean="0"/>
              <a:t>R06 (no optical correction)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A973-E361-DC41-8603-11C3F15F9ACE}" type="datetimeFigureOut">
              <a:rPr lang="en-US" smtClean="0"/>
              <a:t>10/1/17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22D7-C257-3042-9EA1-BD82F206C5AF}" type="slidenum">
              <a:rPr lang="en-US" smtClean="0"/>
              <a:t>16</a:t>
            </a:fld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602" y="2174875"/>
            <a:ext cx="5268384" cy="3951288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427" y="2174875"/>
            <a:ext cx="5268384" cy="3951288"/>
          </a:xfrm>
        </p:spPr>
      </p:pic>
    </p:spTree>
    <p:extLst>
      <p:ext uri="{BB962C8B-B14F-4D97-AF65-F5344CB8AC3E}">
        <p14:creationId xmlns:p14="http://schemas.microsoft.com/office/powerpoint/2010/main" val="28009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for R06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Corrections complete</a:t>
            </a:r>
          </a:p>
          <a:p>
            <a:pPr lvl="1"/>
            <a:r>
              <a:rPr lang="en-US" dirty="0" smtClean="0"/>
              <a:t>Atmospheric refraction</a:t>
            </a:r>
          </a:p>
          <a:p>
            <a:pPr lvl="1"/>
            <a:r>
              <a:rPr lang="en-US" dirty="0" smtClean="0"/>
              <a:t>2D XY Offset</a:t>
            </a:r>
          </a:p>
          <a:p>
            <a:pPr lvl="1"/>
            <a:r>
              <a:rPr lang="en-US" dirty="0" smtClean="0"/>
              <a:t>X rotational (time)</a:t>
            </a:r>
          </a:p>
          <a:p>
            <a:pPr lvl="1"/>
            <a:r>
              <a:rPr lang="en-US" dirty="0" smtClean="0"/>
              <a:t>Z rotational</a:t>
            </a:r>
          </a:p>
          <a:p>
            <a:r>
              <a:rPr lang="en-US" dirty="0" smtClean="0"/>
              <a:t>In progress</a:t>
            </a:r>
          </a:p>
          <a:p>
            <a:pPr lvl="1"/>
            <a:r>
              <a:rPr lang="en-US" dirty="0" smtClean="0"/>
              <a:t>Optical distortion correction</a:t>
            </a:r>
          </a:p>
          <a:p>
            <a:pPr lvl="1"/>
            <a:r>
              <a:rPr lang="en-US" dirty="0" smtClean="0"/>
              <a:t>Chromatic aberration correction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2C22D7-C257-3042-9EA1-BD82F206C5AF}" type="slidenum">
              <a:rPr lang="en-US" smtClean="0"/>
              <a:t>17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45CA973-E361-DC41-8603-11C3F15F9ACE}" type="datetimeFigureOut">
              <a:rPr lang="en-US" smtClean="0"/>
              <a:t>9/29/17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9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1 Products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Level 1A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Images are calibrated counts in native sensor format</a:t>
            </a:r>
          </a:p>
          <a:p>
            <a:r>
              <a:rPr lang="en-US" dirty="0" smtClean="0"/>
              <a:t>Geolocation provides per pixel</a:t>
            </a:r>
          </a:p>
          <a:p>
            <a:pPr lvl="1"/>
            <a:r>
              <a:rPr lang="en-US" dirty="0" smtClean="0"/>
              <a:t>Latitude/Longitude coordinates</a:t>
            </a:r>
          </a:p>
          <a:p>
            <a:pPr lvl="1"/>
            <a:r>
              <a:rPr lang="en-US" dirty="0" smtClean="0"/>
              <a:t>Spacecraft viewing angles</a:t>
            </a:r>
          </a:p>
          <a:p>
            <a:pPr lvl="1"/>
            <a:r>
              <a:rPr lang="en-US" dirty="0" smtClean="0"/>
              <a:t>Sun angles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Level 1B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Images are </a:t>
            </a:r>
            <a:r>
              <a:rPr lang="en-US" dirty="0" err="1" smtClean="0"/>
              <a:t>georectified</a:t>
            </a:r>
            <a:r>
              <a:rPr lang="en-US" dirty="0" smtClean="0"/>
              <a:t> into a common reference frame</a:t>
            </a:r>
            <a:endParaRPr lang="en-US" dirty="0"/>
          </a:p>
          <a:p>
            <a:r>
              <a:rPr lang="en-US" dirty="0" smtClean="0"/>
              <a:t>Geolocation in common reference frame</a:t>
            </a:r>
          </a:p>
          <a:p>
            <a:pPr lvl="1"/>
            <a:r>
              <a:rPr lang="en-US" dirty="0"/>
              <a:t>Latitude/Longitude coordinates</a:t>
            </a:r>
          </a:p>
          <a:p>
            <a:pPr lvl="1"/>
            <a:r>
              <a:rPr lang="en-US" dirty="0"/>
              <a:t>Spacecraft viewing angles</a:t>
            </a:r>
          </a:p>
          <a:p>
            <a:pPr lvl="1"/>
            <a:r>
              <a:rPr lang="en-US" dirty="0"/>
              <a:t>Sun angles</a:t>
            </a:r>
          </a:p>
          <a:p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A973-E361-DC41-8603-11C3F15F9ACE}" type="datetimeFigureOut">
              <a:rPr lang="en-US" smtClean="0"/>
              <a:t>10/2/17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22D7-C257-3042-9EA1-BD82F206C5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2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 Progress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2B81-FF8C-AA4C-8FF5-BFEAC99347B0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246897"/>
              </p:ext>
            </p:extLst>
          </p:nvPr>
        </p:nvGraphicFramePr>
        <p:xfrm>
          <a:off x="1298449" y="1417638"/>
          <a:ext cx="9784078" cy="513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0803"/>
                <a:gridCol w="2420803"/>
                <a:gridCol w="2471236"/>
                <a:gridCol w="247123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Focus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Algorithm</a:t>
                      </a:r>
                      <a:r>
                        <a:rPr lang="en-US" baseline="0" dirty="0" smtClean="0"/>
                        <a:t> Version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Product Release Version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Features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Simulator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Revision 0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Pre-launch simulator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Relative Geolocation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Revision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Version</a:t>
                      </a:r>
                      <a:r>
                        <a:rPr lang="en-US" baseline="0" dirty="0" smtClean="0"/>
                        <a:t> 0</a:t>
                      </a:r>
                      <a:endParaRPr lang="en-US" dirty="0" smtClean="0"/>
                    </a:p>
                    <a:p>
                      <a:endParaRPr lang="en-US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First geolocation; website</a:t>
                      </a:r>
                      <a:r>
                        <a:rPr lang="en-US" baseline="0" dirty="0" smtClean="0"/>
                        <a:t> pictures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Revision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Mitigation</a:t>
                      </a:r>
                      <a:r>
                        <a:rPr lang="en-US" baseline="0" dirty="0" smtClean="0"/>
                        <a:t> of issues with optical artifacts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Revision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Improved cross-band registration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Revision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Version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Subpixel</a:t>
                      </a:r>
                      <a:r>
                        <a:rPr lang="en-US" baseline="0" dirty="0" smtClean="0"/>
                        <a:t> registration L1b (Kai Yang’s algorithm)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Absolute</a:t>
                      </a:r>
                      <a:r>
                        <a:rPr lang="en-US" baseline="0" dirty="0" smtClean="0"/>
                        <a:t> Geolocation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Revision 5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Version 2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Initial fixes for absolution geolocation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Revision 6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Version 3 (future)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Atmospheric</a:t>
                      </a:r>
                      <a:r>
                        <a:rPr lang="en-US" baseline="0" dirty="0" smtClean="0"/>
                        <a:t> refraction correction, improved optical model, attitude correction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269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Geolocation anatomy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84998"/>
            <a:ext cx="5386917" cy="639762"/>
          </a:xfrm>
        </p:spPr>
        <p:txBody>
          <a:bodyPr/>
          <a:lstStyle/>
          <a:p>
            <a:r>
              <a:rPr lang="en-US" smtClean="0"/>
              <a:t>Geographic Model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3253" y="1865702"/>
            <a:ext cx="3556000" cy="1695832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 smtClean="0"/>
              <a:t>Telescope prescription</a:t>
            </a:r>
          </a:p>
          <a:p>
            <a:pPr lvl="1"/>
            <a:r>
              <a:rPr lang="en-US" dirty="0" smtClean="0"/>
              <a:t>Focal length (magnification)</a:t>
            </a:r>
          </a:p>
          <a:p>
            <a:pPr lvl="1"/>
            <a:r>
              <a:rPr lang="en-US" dirty="0" smtClean="0"/>
              <a:t>Optical distortion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05929" y="1205193"/>
            <a:ext cx="5389033" cy="639762"/>
          </a:xfrm>
        </p:spPr>
        <p:txBody>
          <a:bodyPr/>
          <a:lstStyle/>
          <a:p>
            <a:r>
              <a:rPr lang="en-US" smtClean="0"/>
              <a:t>Optical Model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A973-E361-DC41-8603-11C3F15F9ACE}" type="datetimeFigureOut">
              <a:rPr lang="en-US" smtClean="0"/>
              <a:t>9/29/17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22D7-C257-3042-9EA1-BD82F206C5AF}" type="slidenum">
              <a:rPr lang="en-US" smtClean="0"/>
              <a:t>4</a:t>
            </a:fld>
            <a:endParaRPr lang="en-US"/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7519253" y="1865702"/>
            <a:ext cx="3556000" cy="17122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Position of Earth</a:t>
            </a:r>
          </a:p>
          <a:p>
            <a:pPr lvl="1"/>
            <a:r>
              <a:rPr lang="en-US" dirty="0" smtClean="0"/>
              <a:t>Spacecraft attitude &amp; ephemeris</a:t>
            </a:r>
          </a:p>
          <a:p>
            <a:pPr lvl="1"/>
            <a:r>
              <a:rPr lang="en-US" dirty="0" smtClean="0"/>
              <a:t>Astronomical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407254" y="1865702"/>
            <a:ext cx="3556000" cy="1695832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 smtClean="0"/>
              <a:t>3D Earth description</a:t>
            </a:r>
          </a:p>
          <a:p>
            <a:pPr lvl="1"/>
            <a:r>
              <a:rPr lang="en-US" dirty="0" smtClean="0"/>
              <a:t>Geoid</a:t>
            </a:r>
          </a:p>
          <a:p>
            <a:pPr lvl="1"/>
            <a:r>
              <a:rPr lang="en-US" dirty="0" smtClean="0"/>
              <a:t>Terrain model</a:t>
            </a:r>
          </a:p>
          <a:p>
            <a:pPr lvl="1"/>
            <a:r>
              <a:rPr lang="en-US" dirty="0" smtClean="0"/>
              <a:t>Atmospheric refraction</a:t>
            </a:r>
            <a:endParaRPr lang="en-US" dirty="0"/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7679696" y="1174247"/>
            <a:ext cx="5389033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Pose</a:t>
            </a: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82869" y="3583536"/>
            <a:ext cx="10692384" cy="987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2D Renderer</a:t>
            </a:r>
            <a:endParaRPr lang="en-US" dirty="0"/>
          </a:p>
        </p:txBody>
      </p:sp>
      <p:pic>
        <p:nvPicPr>
          <p:cNvPr id="16" name="Picture 15" descr="2d_longitude_cropp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6708" y="5433946"/>
            <a:ext cx="1287815" cy="1150314"/>
          </a:xfrm>
          <a:prstGeom prst="rect">
            <a:avLst/>
          </a:prstGeom>
        </p:spPr>
      </p:pic>
      <p:pic>
        <p:nvPicPr>
          <p:cNvPr id="17" name="Picture 16" descr="2d_latitude_croppe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0457" y="5255818"/>
            <a:ext cx="1285249" cy="115031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85108" y="6479689"/>
            <a:ext cx="2008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Lat</a:t>
            </a:r>
            <a:r>
              <a:rPr lang="en-US" dirty="0" smtClean="0"/>
              <a:t>/</a:t>
            </a:r>
            <a:r>
              <a:rPr lang="en-US" dirty="0" err="1" smtClean="0"/>
              <a:t>lon</a:t>
            </a:r>
            <a:r>
              <a:rPr lang="en-US" dirty="0" smtClean="0"/>
              <a:t> </a:t>
            </a:r>
            <a:r>
              <a:rPr lang="en-US" dirty="0"/>
              <a:t>coordinates</a:t>
            </a:r>
          </a:p>
        </p:txBody>
      </p:sp>
      <p:pic>
        <p:nvPicPr>
          <p:cNvPr id="19" name="Picture 18" descr="2d_sc_azimth_angle_croppe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8192" y="5275627"/>
            <a:ext cx="1449627" cy="1269184"/>
          </a:xfrm>
          <a:prstGeom prst="rect">
            <a:avLst/>
          </a:prstGeom>
        </p:spPr>
      </p:pic>
      <p:pic>
        <p:nvPicPr>
          <p:cNvPr id="20" name="Picture 19" descr="2d_sc_elevation_angle_cropped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123" y="5214090"/>
            <a:ext cx="1256096" cy="113114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427736" y="6504663"/>
            <a:ext cx="1392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View angles</a:t>
            </a:r>
          </a:p>
        </p:txBody>
      </p:sp>
      <p:pic>
        <p:nvPicPr>
          <p:cNvPr id="22" name="Picture 21" descr="2d_sun_azimuth_angle_cropped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0446" y="5348935"/>
            <a:ext cx="1326403" cy="1187875"/>
          </a:xfrm>
          <a:prstGeom prst="rect">
            <a:avLst/>
          </a:prstGeom>
        </p:spPr>
      </p:pic>
      <p:pic>
        <p:nvPicPr>
          <p:cNvPr id="23" name="Picture 22" descr="2d_sun_elevation_angle_cropped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2636" y="5222341"/>
            <a:ext cx="1342007" cy="120111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690408" y="6536810"/>
            <a:ext cx="1509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Sun angles</a:t>
            </a:r>
          </a:p>
        </p:txBody>
      </p:sp>
      <p:pic>
        <p:nvPicPr>
          <p:cNvPr id="25" name="Picture 24" descr="1b_image_cropp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5727" y="5275626"/>
            <a:ext cx="1363297" cy="118271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115727" y="6432841"/>
            <a:ext cx="1674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Georectification</a:t>
            </a:r>
            <a:endParaRPr lang="en-US" dirty="0"/>
          </a:p>
        </p:txBody>
      </p:sp>
      <p:sp>
        <p:nvSpPr>
          <p:cNvPr id="27" name="Down Arrow 26"/>
          <p:cNvSpPr/>
          <p:nvPr/>
        </p:nvSpPr>
        <p:spPr>
          <a:xfrm>
            <a:off x="9316156" y="4419080"/>
            <a:ext cx="472568" cy="593413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/>
          <p:cNvSpPr/>
          <p:nvPr/>
        </p:nvSpPr>
        <p:spPr>
          <a:xfrm>
            <a:off x="7033162" y="3095973"/>
            <a:ext cx="609600" cy="1006730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/>
          <p:cNvSpPr/>
          <p:nvPr/>
        </p:nvSpPr>
        <p:spPr>
          <a:xfrm>
            <a:off x="3506461" y="3131726"/>
            <a:ext cx="609600" cy="1006730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/>
          <p:cNvSpPr/>
          <p:nvPr/>
        </p:nvSpPr>
        <p:spPr>
          <a:xfrm>
            <a:off x="9977973" y="3151041"/>
            <a:ext cx="609600" cy="1006730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own Arrow 34"/>
          <p:cNvSpPr/>
          <p:nvPr/>
        </p:nvSpPr>
        <p:spPr>
          <a:xfrm>
            <a:off x="7103871" y="4438623"/>
            <a:ext cx="472568" cy="593413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own Arrow 35"/>
          <p:cNvSpPr/>
          <p:nvPr/>
        </p:nvSpPr>
        <p:spPr>
          <a:xfrm>
            <a:off x="4824171" y="4443557"/>
            <a:ext cx="472568" cy="593413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own Arrow 36"/>
          <p:cNvSpPr/>
          <p:nvPr/>
        </p:nvSpPr>
        <p:spPr>
          <a:xfrm>
            <a:off x="2316950" y="4443557"/>
            <a:ext cx="472568" cy="593413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963252" y="1346463"/>
            <a:ext cx="7112001" cy="2231453"/>
          </a:xfrm>
          <a:prstGeom prst="rect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519252" y="1372230"/>
            <a:ext cx="3556001" cy="2231453"/>
          </a:xfrm>
          <a:prstGeom prst="rect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9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Spacecraft Attitude in </a:t>
            </a:r>
            <a:r>
              <a:rPr lang="en-US" dirty="0" err="1" smtClean="0"/>
              <a:t>Triana</a:t>
            </a:r>
            <a:r>
              <a:rPr lang="en-US" dirty="0" smtClean="0"/>
              <a:t> - Star Tracker + EPIC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Star tracker</a:t>
            </a:r>
          </a:p>
          <a:p>
            <a:pPr lvl="1"/>
            <a:r>
              <a:rPr lang="en-US" dirty="0" smtClean="0"/>
              <a:t>Coarse attitude control</a:t>
            </a:r>
          </a:p>
          <a:p>
            <a:r>
              <a:rPr lang="en-US" dirty="0" smtClean="0"/>
              <a:t>EPIC</a:t>
            </a:r>
          </a:p>
          <a:p>
            <a:pPr lvl="1"/>
            <a:r>
              <a:rPr lang="en-US" dirty="0" smtClean="0"/>
              <a:t>Fine attitude control onboard processing of imagery</a:t>
            </a:r>
          </a:p>
          <a:p>
            <a:pPr lvl="1"/>
            <a:r>
              <a:rPr lang="en-US" dirty="0" smtClean="0"/>
              <a:t>Abandoned since not needed for space weather requirements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mtClean="0"/>
              <a:t>EPIC Correction</a:t>
            </a:r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1967" y="2405063"/>
            <a:ext cx="6431833" cy="3194051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A973-E361-DC41-8603-11C3F15F9ACE}" type="datetimeFigureOut">
              <a:rPr lang="en-US" smtClean="0"/>
              <a:t>10/1/17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22D7-C257-3042-9EA1-BD82F206C5AF}" type="slidenum">
              <a:rPr lang="en-US" smtClean="0"/>
              <a:t>5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7059168" y="5599114"/>
            <a:ext cx="362102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03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Spacecraft Attitude in DSCOVR– Star Tracker only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j_images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61956" y="2174875"/>
            <a:ext cx="3951288" cy="39512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" y="2174875"/>
            <a:ext cx="5389033" cy="3951288"/>
          </a:xfrm>
        </p:spPr>
        <p:txBody>
          <a:bodyPr/>
          <a:lstStyle/>
          <a:p>
            <a:r>
              <a:rPr lang="en-US" dirty="0" smtClean="0"/>
              <a:t>Star tracker</a:t>
            </a:r>
          </a:p>
          <a:p>
            <a:pPr lvl="1"/>
            <a:r>
              <a:rPr lang="en-US" dirty="0" smtClean="0"/>
              <a:t>Only coarse attitude control</a:t>
            </a:r>
          </a:p>
          <a:p>
            <a:r>
              <a:rPr lang="en-US" dirty="0" smtClean="0"/>
              <a:t>Wandering pitch/yaw</a:t>
            </a:r>
          </a:p>
          <a:p>
            <a:r>
              <a:rPr lang="en-US" dirty="0" smtClean="0"/>
              <a:t>Roll accuracy less than .5 degrees</a:t>
            </a:r>
          </a:p>
          <a:p>
            <a:pPr lvl="1"/>
            <a:r>
              <a:rPr lang="en-US" dirty="0" smtClean="0"/>
              <a:t>Images require minimum .05 degrees</a:t>
            </a:r>
          </a:p>
          <a:p>
            <a:r>
              <a:rPr lang="en-US" dirty="0" smtClean="0"/>
              <a:t>R05</a:t>
            </a:r>
          </a:p>
          <a:p>
            <a:pPr lvl="1"/>
            <a:r>
              <a:rPr lang="en-US" dirty="0" smtClean="0"/>
              <a:t>Has basic pitch/yaw correction</a:t>
            </a:r>
          </a:p>
          <a:p>
            <a:pPr lvl="1"/>
            <a:r>
              <a:rPr lang="en-US" dirty="0" smtClean="0"/>
              <a:t>No roll correction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A973-E361-DC41-8603-11C3F15F9ACE}" type="datetimeFigureOut">
              <a:rPr lang="en-US" smtClean="0"/>
              <a:t>9/29/17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22D7-C257-3042-9EA1-BD82F206C5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6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Geolocation anatomy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84998"/>
            <a:ext cx="5386917" cy="639762"/>
          </a:xfrm>
        </p:spPr>
        <p:txBody>
          <a:bodyPr/>
          <a:lstStyle/>
          <a:p>
            <a:r>
              <a:rPr lang="en-US" smtClean="0"/>
              <a:t>Geographic Model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3253" y="1865702"/>
            <a:ext cx="3556000" cy="1695832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 smtClean="0"/>
              <a:t>Telescope prescription</a:t>
            </a:r>
          </a:p>
          <a:p>
            <a:pPr lvl="1"/>
            <a:r>
              <a:rPr lang="en-US" dirty="0" smtClean="0"/>
              <a:t>Focal length (magnification)</a:t>
            </a:r>
          </a:p>
          <a:p>
            <a:pPr lvl="1"/>
            <a:r>
              <a:rPr lang="en-US" dirty="0" smtClean="0"/>
              <a:t>Optical distortion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05929" y="1205193"/>
            <a:ext cx="5389033" cy="639762"/>
          </a:xfrm>
        </p:spPr>
        <p:txBody>
          <a:bodyPr/>
          <a:lstStyle/>
          <a:p>
            <a:r>
              <a:rPr lang="en-US" smtClean="0"/>
              <a:t>Optical Model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A973-E361-DC41-8603-11C3F15F9ACE}" type="datetimeFigureOut">
              <a:rPr lang="en-US" smtClean="0"/>
              <a:t>10/2/17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22D7-C257-3042-9EA1-BD82F206C5AF}" type="slidenum">
              <a:rPr lang="en-US" smtClean="0"/>
              <a:t>7</a:t>
            </a:fld>
            <a:endParaRPr lang="en-US"/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7519253" y="1865702"/>
            <a:ext cx="3556000" cy="17122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Position of Earth</a:t>
            </a:r>
          </a:p>
          <a:p>
            <a:pPr lvl="1"/>
            <a:r>
              <a:rPr lang="en-US" dirty="0" smtClean="0"/>
              <a:t>Spacecraft attitude &amp; ephemeris</a:t>
            </a:r>
          </a:p>
          <a:p>
            <a:pPr lvl="1"/>
            <a:r>
              <a:rPr lang="en-US" dirty="0" smtClean="0"/>
              <a:t>Astronomical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407254" y="1865702"/>
            <a:ext cx="3556000" cy="1695832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 smtClean="0"/>
              <a:t>3D Earth description</a:t>
            </a:r>
          </a:p>
          <a:p>
            <a:pPr lvl="1"/>
            <a:r>
              <a:rPr lang="en-US" dirty="0" smtClean="0"/>
              <a:t>Geoid</a:t>
            </a:r>
          </a:p>
          <a:p>
            <a:pPr lvl="1"/>
            <a:r>
              <a:rPr lang="en-US" dirty="0" smtClean="0"/>
              <a:t>Terrain model</a:t>
            </a:r>
          </a:p>
          <a:p>
            <a:pPr lvl="1"/>
            <a:r>
              <a:rPr lang="en-US" dirty="0" smtClean="0"/>
              <a:t>Atmospheric refraction</a:t>
            </a:r>
            <a:endParaRPr lang="en-US" dirty="0"/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7679696" y="1174247"/>
            <a:ext cx="5389033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Pose</a:t>
            </a: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82869" y="3583536"/>
            <a:ext cx="10692384" cy="987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2D Renderer</a:t>
            </a:r>
            <a:endParaRPr lang="en-US" dirty="0"/>
          </a:p>
        </p:txBody>
      </p:sp>
      <p:pic>
        <p:nvPicPr>
          <p:cNvPr id="16" name="Picture 15" descr="2d_longitude_cropp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6708" y="5433946"/>
            <a:ext cx="1287815" cy="1150314"/>
          </a:xfrm>
          <a:prstGeom prst="rect">
            <a:avLst/>
          </a:prstGeom>
        </p:spPr>
      </p:pic>
      <p:pic>
        <p:nvPicPr>
          <p:cNvPr id="17" name="Picture 16" descr="2d_latitude_croppe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0457" y="5255818"/>
            <a:ext cx="1285249" cy="115031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85108" y="6479689"/>
            <a:ext cx="2008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Lat</a:t>
            </a:r>
            <a:r>
              <a:rPr lang="en-US" dirty="0" smtClean="0"/>
              <a:t>/</a:t>
            </a:r>
            <a:r>
              <a:rPr lang="en-US" dirty="0" err="1" smtClean="0"/>
              <a:t>lon</a:t>
            </a:r>
            <a:r>
              <a:rPr lang="en-US" dirty="0" smtClean="0"/>
              <a:t> </a:t>
            </a:r>
            <a:r>
              <a:rPr lang="en-US" dirty="0"/>
              <a:t>coordinates</a:t>
            </a:r>
          </a:p>
        </p:txBody>
      </p:sp>
      <p:pic>
        <p:nvPicPr>
          <p:cNvPr id="19" name="Picture 18" descr="2d_sc_azimth_angle_croppe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8192" y="5275627"/>
            <a:ext cx="1449627" cy="1269184"/>
          </a:xfrm>
          <a:prstGeom prst="rect">
            <a:avLst/>
          </a:prstGeom>
        </p:spPr>
      </p:pic>
      <p:pic>
        <p:nvPicPr>
          <p:cNvPr id="20" name="Picture 19" descr="2d_sc_elevation_angle_cropped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123" y="5214090"/>
            <a:ext cx="1256096" cy="113114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427736" y="6504663"/>
            <a:ext cx="1392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View angles</a:t>
            </a:r>
          </a:p>
        </p:txBody>
      </p:sp>
      <p:pic>
        <p:nvPicPr>
          <p:cNvPr id="22" name="Picture 21" descr="2d_sun_azimuth_angle_cropped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0446" y="5348935"/>
            <a:ext cx="1326403" cy="1187875"/>
          </a:xfrm>
          <a:prstGeom prst="rect">
            <a:avLst/>
          </a:prstGeom>
        </p:spPr>
      </p:pic>
      <p:pic>
        <p:nvPicPr>
          <p:cNvPr id="23" name="Picture 22" descr="2d_sun_elevation_angle_cropped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2636" y="5222341"/>
            <a:ext cx="1342007" cy="120111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690408" y="6536810"/>
            <a:ext cx="1509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Sun angles</a:t>
            </a:r>
          </a:p>
        </p:txBody>
      </p:sp>
      <p:pic>
        <p:nvPicPr>
          <p:cNvPr id="25" name="Picture 24" descr="1b_image_cropp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5727" y="5275626"/>
            <a:ext cx="1363297" cy="118271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115727" y="6432841"/>
            <a:ext cx="1674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Georectification</a:t>
            </a:r>
            <a:endParaRPr lang="en-US" dirty="0"/>
          </a:p>
        </p:txBody>
      </p:sp>
      <p:sp>
        <p:nvSpPr>
          <p:cNvPr id="27" name="Down Arrow 26"/>
          <p:cNvSpPr/>
          <p:nvPr/>
        </p:nvSpPr>
        <p:spPr>
          <a:xfrm>
            <a:off x="9316156" y="4419080"/>
            <a:ext cx="472568" cy="593413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/>
          <p:cNvSpPr/>
          <p:nvPr/>
        </p:nvSpPr>
        <p:spPr>
          <a:xfrm>
            <a:off x="7033162" y="3095973"/>
            <a:ext cx="609600" cy="1006730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/>
          <p:cNvSpPr/>
          <p:nvPr/>
        </p:nvSpPr>
        <p:spPr>
          <a:xfrm>
            <a:off x="3506461" y="3131726"/>
            <a:ext cx="609600" cy="1006730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/>
          <p:cNvSpPr/>
          <p:nvPr/>
        </p:nvSpPr>
        <p:spPr>
          <a:xfrm>
            <a:off x="9977973" y="3151041"/>
            <a:ext cx="609600" cy="1006730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own Arrow 34"/>
          <p:cNvSpPr/>
          <p:nvPr/>
        </p:nvSpPr>
        <p:spPr>
          <a:xfrm>
            <a:off x="7103871" y="4438623"/>
            <a:ext cx="472568" cy="593413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own Arrow 35"/>
          <p:cNvSpPr/>
          <p:nvPr/>
        </p:nvSpPr>
        <p:spPr>
          <a:xfrm>
            <a:off x="4824171" y="4443557"/>
            <a:ext cx="472568" cy="593413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own Arrow 36"/>
          <p:cNvSpPr/>
          <p:nvPr/>
        </p:nvSpPr>
        <p:spPr>
          <a:xfrm>
            <a:off x="2316950" y="4443557"/>
            <a:ext cx="472568" cy="593413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963252" y="1346463"/>
            <a:ext cx="3613187" cy="2231453"/>
          </a:xfrm>
          <a:prstGeom prst="rect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5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EPIC Optical Design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EPIC Schematic</a:t>
            </a:r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240" y="2174875"/>
            <a:ext cx="6306884" cy="3896252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mtClean="0"/>
              <a:t>Field Lens Group</a:t>
            </a:r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916" y="4676003"/>
            <a:ext cx="4170140" cy="1197660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A973-E361-DC41-8603-11C3F15F9ACE}" type="datetimeFigureOut">
              <a:rPr lang="en-US" smtClean="0"/>
              <a:t>9/29/17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22D7-C257-3042-9EA1-BD82F206C5AF}" type="slidenum">
              <a:rPr lang="en-US" smtClean="0"/>
              <a:t>8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124" y="3454680"/>
            <a:ext cx="4054148" cy="10665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916" y="2334072"/>
            <a:ext cx="3991356" cy="106212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82496" y="2632215"/>
            <a:ext cx="1620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Field Lens Group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492777" y="5227332"/>
            <a:ext cx="1620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Primary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222634" y="5227332"/>
            <a:ext cx="1620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Secondary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23568" y="5235200"/>
            <a:ext cx="1620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CCD</a:t>
            </a:r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121408" y="3252730"/>
            <a:ext cx="0" cy="757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1353312" y="4295191"/>
            <a:ext cx="18288" cy="9400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834640" y="4956049"/>
            <a:ext cx="0" cy="279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4773168" y="4521259"/>
            <a:ext cx="0" cy="698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489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EPIC Optical Correction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Requires</a:t>
            </a:r>
          </a:p>
          <a:p>
            <a:pPr lvl="1"/>
            <a:r>
              <a:rPr lang="en-US" dirty="0" smtClean="0"/>
              <a:t>Focal Length</a:t>
            </a:r>
          </a:p>
          <a:p>
            <a:pPr lvl="1"/>
            <a:r>
              <a:rPr lang="en-US" dirty="0" smtClean="0"/>
              <a:t>Optical distortion</a:t>
            </a:r>
          </a:p>
          <a:p>
            <a:pPr lvl="2"/>
            <a:r>
              <a:rPr lang="en-US" dirty="0" smtClean="0"/>
              <a:t>Radial</a:t>
            </a:r>
          </a:p>
          <a:p>
            <a:pPr lvl="2"/>
            <a:r>
              <a:rPr lang="en-US" dirty="0" smtClean="0"/>
              <a:t>Tangential</a:t>
            </a:r>
          </a:p>
          <a:p>
            <a:pPr lvl="1"/>
            <a:r>
              <a:rPr lang="en-US" dirty="0" smtClean="0"/>
              <a:t>Chromatic aberration</a:t>
            </a:r>
          </a:p>
          <a:p>
            <a:pPr lvl="2"/>
            <a:r>
              <a:rPr lang="en-US" dirty="0" smtClean="0"/>
              <a:t>Transverse</a:t>
            </a:r>
          </a:p>
          <a:p>
            <a:r>
              <a:rPr lang="en-US" dirty="0" smtClean="0"/>
              <a:t>R05</a:t>
            </a:r>
          </a:p>
          <a:p>
            <a:pPr lvl="1"/>
            <a:r>
              <a:rPr lang="en-US" dirty="0" smtClean="0"/>
              <a:t>Initial focal length correction</a:t>
            </a:r>
          </a:p>
          <a:p>
            <a:pPr lvl="1"/>
            <a:r>
              <a:rPr lang="en-US" dirty="0" smtClean="0"/>
              <a:t>No optical distortion correction</a:t>
            </a:r>
          </a:p>
          <a:p>
            <a:pPr lvl="1"/>
            <a:r>
              <a:rPr lang="en-US" dirty="0" smtClean="0"/>
              <a:t>No chromatic aberration correction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Example of pincushion distortion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A973-E361-DC41-8603-11C3F15F9ACE}" type="datetimeFigureOut">
              <a:rPr lang="en-US" smtClean="0"/>
              <a:t>9/29/17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22D7-C257-3042-9EA1-BD82F206C5AF}" type="slidenum">
              <a:rPr lang="en-US" smtClean="0"/>
              <a:t>9</a:t>
            </a:fld>
            <a:endParaRPr lang="en-US"/>
          </a:p>
        </p:txBody>
      </p:sp>
      <p:pic>
        <p:nvPicPr>
          <p:cNvPr id="1026" name="Picture 2" descr="elated image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1975" y="2174875"/>
            <a:ext cx="3951288" cy="395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23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15045</TotalTime>
  <Words>560</Words>
  <Application>Microsoft Macintosh PowerPoint</Application>
  <PresentationFormat>Widescreen</PresentationFormat>
  <Paragraphs>197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Calibri</vt:lpstr>
      <vt:lpstr>Century Gothic</vt:lpstr>
      <vt:lpstr>Arial</vt:lpstr>
      <vt:lpstr>2_Custom Design</vt:lpstr>
      <vt:lpstr>EPIC Geolocation</vt:lpstr>
      <vt:lpstr>Level 1 Products</vt:lpstr>
      <vt:lpstr>Algorithm Progress</vt:lpstr>
      <vt:lpstr>Geolocation anatomy</vt:lpstr>
      <vt:lpstr>Spacecraft Attitude in Triana - Star Tracker + EPIC</vt:lpstr>
      <vt:lpstr>Spacecraft Attitude in DSCOVR– Star Tracker only</vt:lpstr>
      <vt:lpstr>Geolocation anatomy</vt:lpstr>
      <vt:lpstr>EPIC Optical Design</vt:lpstr>
      <vt:lpstr>EPIC Optical Correction</vt:lpstr>
      <vt:lpstr>Problems for R06</vt:lpstr>
      <vt:lpstr>Solution – Forward/Back Propagation</vt:lpstr>
      <vt:lpstr>Forward/Back Propagation</vt:lpstr>
      <vt:lpstr>Example</vt:lpstr>
      <vt:lpstr>R05 vs R06 – South Africa</vt:lpstr>
      <vt:lpstr>R05 vs R06 – Center of projection</vt:lpstr>
      <vt:lpstr>R05 vs R06 – India</vt:lpstr>
      <vt:lpstr>Status for R06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DSOC</dc:title>
  <dc:creator>Microsoft Office User</dc:creator>
  <cp:lastModifiedBy>Microsoft Office User</cp:lastModifiedBy>
  <cp:revision>107</cp:revision>
  <dcterms:created xsi:type="dcterms:W3CDTF">2016-10-26T15:23:07Z</dcterms:created>
  <dcterms:modified xsi:type="dcterms:W3CDTF">2017-10-03T01:12:09Z</dcterms:modified>
</cp:coreProperties>
</file>