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9" r:id="rId2"/>
    <p:sldId id="570" r:id="rId3"/>
    <p:sldId id="933" r:id="rId4"/>
    <p:sldId id="944" r:id="rId5"/>
    <p:sldId id="945" r:id="rId6"/>
    <p:sldId id="934" r:id="rId7"/>
    <p:sldId id="935" r:id="rId8"/>
    <p:sldId id="992" r:id="rId9"/>
    <p:sldId id="999" r:id="rId10"/>
    <p:sldId id="995" r:id="rId11"/>
    <p:sldId id="997" r:id="rId12"/>
    <p:sldId id="1005" r:id="rId13"/>
    <p:sldId id="1006" r:id="rId14"/>
    <p:sldId id="942" r:id="rId1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00CC00"/>
    <a:srgbClr val="003300"/>
    <a:srgbClr val="FF9900"/>
    <a:srgbClr val="4DF52B"/>
    <a:srgbClr val="00FFFF"/>
    <a:srgbClr val="FF3300"/>
    <a:srgbClr val="FF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3" autoAdjust="0"/>
    <p:restoredTop sz="93988" autoAdjust="0"/>
  </p:normalViewPr>
  <p:slideViewPr>
    <p:cSldViewPr snapToGrid="0">
      <p:cViewPr varScale="1">
        <p:scale>
          <a:sx n="87" d="100"/>
          <a:sy n="87" d="100"/>
        </p:scale>
        <p:origin x="52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4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4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7013" indent="-227013"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7013" algn="l"/>
                <a:tab pos="1193800" algn="l"/>
                <a:tab pos="2160588" algn="l"/>
                <a:tab pos="3127375" algn="l"/>
                <a:tab pos="4094163" algn="l"/>
                <a:tab pos="5060950" algn="l"/>
                <a:tab pos="6027738" algn="l"/>
                <a:tab pos="6992938" algn="l"/>
                <a:tab pos="7959725" algn="l"/>
                <a:tab pos="8926513" algn="l"/>
                <a:tab pos="9893300" algn="l"/>
                <a:tab pos="10860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9pPr>
          </a:lstStyle>
          <a:p>
            <a:fld id="{1471B1A8-752F-4D5E-9978-2FD3D2555D81}" type="slidenum">
              <a:rPr lang="en-US" altLang="en-US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5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2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0"/>
            <a:ext cx="11049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670560" y="533508"/>
            <a:ext cx="11216640" cy="623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4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MAIAC:</a:t>
            </a:r>
          </a:p>
          <a:p>
            <a:pPr algn="ctr">
              <a:spcAft>
                <a:spcPct val="20000"/>
              </a:spcAft>
            </a:pPr>
            <a:r>
              <a:rPr lang="en-US" sz="4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Spectral Aerosol Absorption and Height from DSCOVR EPIC</a:t>
            </a:r>
            <a:endParaRPr lang="en-US" sz="4800" b="1" dirty="0">
              <a:latin typeface="+mj-lt"/>
            </a:endParaRPr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>
              <a:spcAft>
                <a:spcPct val="20000"/>
              </a:spcAft>
            </a:pPr>
            <a:r>
              <a:rPr lang="en-US" sz="2400" dirty="0"/>
              <a:t>Alexei Lyapustin, GSFC</a:t>
            </a:r>
          </a:p>
          <a:p>
            <a:pPr>
              <a:spcAft>
                <a:spcPct val="20000"/>
              </a:spcAft>
            </a:pPr>
            <a:r>
              <a:rPr lang="en-US" sz="2000" dirty="0"/>
              <a:t>Sujung Go (UMBC), M. Choi (UMBC)</a:t>
            </a:r>
          </a:p>
          <a:p>
            <a:pPr>
              <a:spcAft>
                <a:spcPct val="20000"/>
              </a:spcAft>
            </a:pPr>
            <a:r>
              <a:rPr lang="en-US" sz="2000" dirty="0"/>
              <a:t>Y. Wang (UMBC), S. Korkin (USRA) </a:t>
            </a:r>
          </a:p>
          <a:p>
            <a:pPr>
              <a:spcAft>
                <a:spcPct val="20000"/>
              </a:spcAft>
            </a:pPr>
            <a:br>
              <a:rPr lang="en-US" sz="2000" dirty="0"/>
            </a:br>
            <a:r>
              <a:rPr lang="en-US" sz="2000" dirty="0"/>
              <a:t>					</a:t>
            </a:r>
            <a:r>
              <a:rPr lang="en-US" sz="2400" dirty="0"/>
              <a:t>DSCOVR STM</a:t>
            </a:r>
            <a:endParaRPr lang="en-US" sz="2000" b="1" dirty="0"/>
          </a:p>
          <a:p>
            <a:pPr algn="ctr">
              <a:spcAft>
                <a:spcPct val="20000"/>
              </a:spcAft>
            </a:pPr>
            <a:r>
              <a:rPr lang="en-US" sz="2000" b="1" dirty="0"/>
              <a:t>NASA GSFC, September 27-29,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38" y="3681369"/>
            <a:ext cx="3028950" cy="1514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1932F60A-58AE-E629-CDAA-7F01F69FF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68" y="288088"/>
            <a:ext cx="3630168" cy="4356201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DB2D8D92-73F6-32F3-5D2F-1D3E8875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14319"/>
          <a:stretch/>
        </p:blipFill>
        <p:spPr>
          <a:xfrm>
            <a:off x="0" y="4135978"/>
            <a:ext cx="2743200" cy="2722022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81E2F5A7-6268-CC72-A01A-4A4366BEE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4" y="449884"/>
            <a:ext cx="6620256" cy="5958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342DB-BADF-254B-3190-628588F38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914663" cy="42143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2105F4F8-C87E-192E-6B34-5A535F1AD9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" b="7328"/>
          <a:stretch/>
        </p:blipFill>
        <p:spPr>
          <a:xfrm>
            <a:off x="2957331" y="3954509"/>
            <a:ext cx="2743200" cy="2903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05C0A4-5F55-4F32-3771-FC95DD01D685}"/>
              </a:ext>
            </a:extLst>
          </p:cNvPr>
          <p:cNvSpPr txBox="1"/>
          <p:nvPr/>
        </p:nvSpPr>
        <p:spPr>
          <a:xfrm>
            <a:off x="6593881" y="0"/>
            <a:ext cx="49381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CALIOP ALH Evaluation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0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0518AF90-19C3-EF6E-3BB6-365924CF8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89" y="319551"/>
            <a:ext cx="3625406" cy="4350487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A911CAC-4F6E-7CEA-BFFB-3B4F7A4FD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4" y="449885"/>
            <a:ext cx="6620256" cy="595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B18A8-578C-7A56-EC47-D61F80742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43"/>
            <a:ext cx="6096000" cy="408417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19B9234-F6C8-542D-AB1A-28742B73C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 b="9095"/>
          <a:stretch/>
        </p:blipFill>
        <p:spPr>
          <a:xfrm>
            <a:off x="2972092" y="3973414"/>
            <a:ext cx="2743200" cy="2884586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E3D65A4-87FC-A235-4B39-FE934084E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b="13355"/>
          <a:stretch/>
        </p:blipFill>
        <p:spPr>
          <a:xfrm>
            <a:off x="0" y="4136187"/>
            <a:ext cx="2743200" cy="2721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0B453-F33C-2382-90B2-53E6514381A8}"/>
              </a:ext>
            </a:extLst>
          </p:cNvPr>
          <p:cNvSpPr txBox="1"/>
          <p:nvPr/>
        </p:nvSpPr>
        <p:spPr>
          <a:xfrm>
            <a:off x="6593881" y="0"/>
            <a:ext cx="49381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CALIOP ALH Evaluation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CACF60-C070-BB4B-518D-89AECA710DC5}"/>
              </a:ext>
            </a:extLst>
          </p:cNvPr>
          <p:cNvSpPr/>
          <p:nvPr/>
        </p:nvSpPr>
        <p:spPr bwMode="auto">
          <a:xfrm rot="2105746">
            <a:off x="403592" y="5321358"/>
            <a:ext cx="424283" cy="667255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7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E93DBA8A-D622-BCD8-5CC4-C3C2C6FE86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29591"/>
          <a:stretch/>
        </p:blipFill>
        <p:spPr>
          <a:xfrm>
            <a:off x="0" y="294952"/>
            <a:ext cx="5486400" cy="3696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D839C-32E6-68E6-5F19-7E3B0775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373"/>
            <a:ext cx="4133850" cy="314325"/>
          </a:xfrm>
          <a:prstGeom prst="rect">
            <a:avLst/>
          </a:prstGeom>
        </p:spPr>
      </p:pic>
      <p:pic>
        <p:nvPicPr>
          <p:cNvPr id="14" name="Picture 13" descr="Scatter chart&#10;&#10;Description automatically generated">
            <a:extLst>
              <a:ext uri="{FF2B5EF4-FFF2-40B4-BE49-F238E27FC236}">
                <a16:creationId xmlns:a16="http://schemas.microsoft.com/office/drawing/2014/main" id="{C7B8909C-EF02-267D-EB0E-A3AF270A4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b="14953"/>
          <a:stretch/>
        </p:blipFill>
        <p:spPr>
          <a:xfrm>
            <a:off x="0" y="4170421"/>
            <a:ext cx="2743200" cy="2687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4D99FD-43DB-1982-0C1F-D9083B106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4" y="459410"/>
            <a:ext cx="6620256" cy="5958229"/>
          </a:xfrm>
          <a:prstGeom prst="rect">
            <a:avLst/>
          </a:prstGeom>
        </p:spPr>
      </p:pic>
      <p:pic>
        <p:nvPicPr>
          <p:cNvPr id="16" name="Picture 1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433C8B4-7105-6A86-0E4D-E6F186452A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6020"/>
          <a:stretch/>
        </p:blipFill>
        <p:spPr>
          <a:xfrm>
            <a:off x="2743200" y="4116098"/>
            <a:ext cx="3200400" cy="2741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51B127-F198-6C73-E3AA-1333CCC2445D}"/>
              </a:ext>
            </a:extLst>
          </p:cNvPr>
          <p:cNvSpPr txBox="1"/>
          <p:nvPr/>
        </p:nvSpPr>
        <p:spPr>
          <a:xfrm>
            <a:off x="6593881" y="0"/>
            <a:ext cx="49381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CALIOP ALH Evaluation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0CBD52-74BC-E4DD-FD83-7D41D45B2991}"/>
              </a:ext>
            </a:extLst>
          </p:cNvPr>
          <p:cNvSpPr/>
          <p:nvPr/>
        </p:nvSpPr>
        <p:spPr bwMode="auto">
          <a:xfrm rot="2105746">
            <a:off x="1796034" y="4867806"/>
            <a:ext cx="620527" cy="1516919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1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4D4697DF-16EF-4F19-D2BF-9D698FA90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b="29098"/>
          <a:stretch/>
        </p:blipFill>
        <p:spPr>
          <a:xfrm>
            <a:off x="0" y="401709"/>
            <a:ext cx="5486400" cy="369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4FA73-681E-1A75-9C17-0CD0D518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67100" cy="400050"/>
          </a:xfrm>
          <a:prstGeom prst="rect">
            <a:avLst/>
          </a:prstGeom>
        </p:spPr>
      </p:pic>
      <p:pic>
        <p:nvPicPr>
          <p:cNvPr id="14" name="Picture 13" descr="Scatter chart&#10;&#10;Description automatically generated">
            <a:extLst>
              <a:ext uri="{FF2B5EF4-FFF2-40B4-BE49-F238E27FC236}">
                <a16:creationId xmlns:a16="http://schemas.microsoft.com/office/drawing/2014/main" id="{E59D7802-9055-BE08-E1C5-898051C19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" b="14584"/>
          <a:stretch/>
        </p:blipFill>
        <p:spPr>
          <a:xfrm>
            <a:off x="0" y="4171950"/>
            <a:ext cx="2743200" cy="2686050"/>
          </a:xfrm>
          <a:prstGeom prst="rect">
            <a:avLst/>
          </a:prstGeom>
        </p:spPr>
      </p:pic>
      <p:pic>
        <p:nvPicPr>
          <p:cNvPr id="16" name="Picture 15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05B9A50A-389A-274B-633D-F517552FB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4" y="449885"/>
            <a:ext cx="6620256" cy="5958230"/>
          </a:xfrm>
          <a:prstGeom prst="rect">
            <a:avLst/>
          </a:prstGeom>
        </p:spPr>
      </p:pic>
      <p:pic>
        <p:nvPicPr>
          <p:cNvPr id="17" name="Picture 16" descr="A picture containing map&#10;&#10;Description automatically generated">
            <a:extLst>
              <a:ext uri="{FF2B5EF4-FFF2-40B4-BE49-F238E27FC236}">
                <a16:creationId xmlns:a16="http://schemas.microsoft.com/office/drawing/2014/main" id="{A8B88BA9-0A8F-218B-59B5-0A3CF33D54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 b="18775"/>
          <a:stretch/>
        </p:blipFill>
        <p:spPr>
          <a:xfrm>
            <a:off x="2743200" y="4171950"/>
            <a:ext cx="3200400" cy="2548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D962F-4181-2402-6B34-AF11B42BBA03}"/>
              </a:ext>
            </a:extLst>
          </p:cNvPr>
          <p:cNvSpPr txBox="1"/>
          <p:nvPr/>
        </p:nvSpPr>
        <p:spPr>
          <a:xfrm>
            <a:off x="6593881" y="0"/>
            <a:ext cx="49381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CALIOP ALH Evaluation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F48576-EA42-E3E6-E6B7-48CF9F7135D5}"/>
              </a:ext>
            </a:extLst>
          </p:cNvPr>
          <p:cNvSpPr/>
          <p:nvPr/>
        </p:nvSpPr>
        <p:spPr bwMode="auto">
          <a:xfrm rot="2105746">
            <a:off x="1951283" y="4840536"/>
            <a:ext cx="602420" cy="1213802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26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B3F28-F401-4CF7-9657-B26360A9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5A5-5DC6-4E89-855C-E7B9590EB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E2E0AFE-608C-4E39-89E0-304C32F39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27" y="1176016"/>
            <a:ext cx="11403873" cy="506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9pPr>
          </a:lstStyle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alt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New 4D joint retrieval of AOD, spectral absorption and aerosol layer height over land and ocean;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4D algorithm shows improved AOD-SSA for smoke (vs 3D for MAIAC v2);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Operational version 3 of MAIAC will be available in November-December timeframe;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V3 will feature more reported parameters (ALH + speciation) than v2 but less output;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alt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A systematic validation of AOD and spectral SSA coming soon;</a:t>
            </a: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Validation of ALH is ongoing: initial assessment shows ~0.5km low bias</a:t>
            </a:r>
            <a:endParaRPr kumimoji="0" lang="en-US" altLang="en-US" sz="2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741363" marR="0" lvl="1" indent="-2841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alt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Need a closer look at O2 A,B bands calibration (Moon; EPIC vs </a:t>
            </a:r>
            <a:r>
              <a:rPr kumimoji="0" lang="en-US" alt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TropOMI</a:t>
            </a:r>
            <a:r>
              <a:rPr kumimoji="0" lang="en-US" alt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E8842688-8C7B-4AE7-B1B2-24C53C15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073"/>
            <a:ext cx="8229600" cy="8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8674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MAIAC v2 Overview 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674914" y="796834"/>
            <a:ext cx="7206343" cy="40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/>
                <a:cs typeface="Noto Sans CJK SC Regular"/>
              </a:defRPr>
            </a:lvl9pPr>
          </a:lstStyle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MAIAC v2 includes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457200" lvl="1" indent="0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i) standard processing (aerosol retrieval with climatological regional aerosol models and atmospheric correction),</a:t>
            </a:r>
          </a:p>
          <a:p>
            <a:pPr marL="457200" lvl="1" indent="0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ii) advanced aerosol retrieval and speciation algorithm (land only)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Reported products (standard algorithm): </a:t>
            </a:r>
          </a:p>
          <a:p>
            <a:pPr marL="742950" lvl="1" indent="-342900">
              <a:spcBef>
                <a:spcPts val="600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CM, QA, AOD</a:t>
            </a:r>
            <a:r>
              <a:rPr lang="en-US" altLang="en-US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0.44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, spectral BRF, and BRDF model parameters over land; </a:t>
            </a:r>
          </a:p>
          <a:p>
            <a:pPr marL="742950" lvl="1" indent="-342900">
              <a:spcBef>
                <a:spcPts val="600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AOD-FMF, water leaving reflectance over ocean;</a:t>
            </a:r>
          </a:p>
          <a:p>
            <a: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Reported products (3D algorithm based on UV-Vis): </a:t>
            </a:r>
          </a:p>
          <a:p>
            <a:pPr marL="742950" lvl="1" indent="-342900">
              <a:spcBef>
                <a:spcPts val="600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AOD,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refIM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), SSA (for H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=1km and 4km) </a:t>
            </a:r>
          </a:p>
          <a:p>
            <a:pPr marL="742950" lvl="1" indent="-342900">
              <a:spcBef>
                <a:spcPts val="600"/>
              </a:spcBef>
              <a:buClr>
                <a:srgbClr val="000000"/>
              </a:buClr>
              <a:buSzPct val="100000"/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Speciation information on main absorbers for smoke (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BrC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and dust (Hematite/Goethite)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2AD94-2007-41EC-A170-2422F6C986CB}"/>
              </a:ext>
            </a:extLst>
          </p:cNvPr>
          <p:cNvSpPr txBox="1"/>
          <p:nvPr/>
        </p:nvSpPr>
        <p:spPr>
          <a:xfrm>
            <a:off x="557347" y="4963882"/>
            <a:ext cx="112950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rgbClr val="000099"/>
                </a:solidFill>
                <a:latin typeface="+mj-lt"/>
              </a:rPr>
              <a:t>1. </a:t>
            </a:r>
            <a:r>
              <a:rPr lang="en-US" sz="11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Lyapustin A, Wang Y, Go S, Choi M, Korkin S, Huang D, </a:t>
            </a:r>
            <a:r>
              <a:rPr lang="en-US" sz="11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Knyazikhin</a:t>
            </a:r>
            <a:r>
              <a:rPr lang="en-US" sz="11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Y, Blank K and Marshak A (2021) Atmospheric Correction of DSCOVR  EPIC: Version 2 MAIAC Algorithm. Front. Remote Sens. 2:748362. </a:t>
            </a:r>
            <a:r>
              <a:rPr lang="en-US" sz="11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1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10.3389/frsen.2021.748362.</a:t>
            </a:r>
            <a:endParaRPr lang="en-US" sz="1100" b="1" dirty="0">
              <a:solidFill>
                <a:srgbClr val="000099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rgbClr val="000099"/>
                </a:solidFill>
                <a:latin typeface="+mj-lt"/>
              </a:rPr>
              <a:t>2. </a:t>
            </a:r>
            <a:r>
              <a:rPr lang="en-US" sz="11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Lyapustin A., Go S., Korkin S., Wang Y., Torres O., Jethva H. and Marshak A. (2021) Retrievals of Aerosol Optical Depth and Spectral Absorption From DSCOVR EPIC. Front. Remote Sens. 2:645794. </a:t>
            </a:r>
            <a:r>
              <a:rPr lang="en-US" sz="11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1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10.3389/frsen.2021.645794.</a:t>
            </a:r>
            <a:endParaRPr lang="en-US" sz="1100" b="1" dirty="0">
              <a:solidFill>
                <a:srgbClr val="000099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rgbClr val="000099"/>
                </a:solidFill>
                <a:latin typeface="+mj-lt"/>
              </a:rPr>
              <a:t>3. Go, S., Lyapustin, A., Schuster, G. L., Choi, M., Ginoux, P., Chin, M., Kalashnikova, O., Dubovik, O., Kim, J., Silva, A. D., Holben, B., and Reid, J. S.: Inferring iron oxides species content in atmospheric mineral dust from DSCOVR EPIC observations, Atmos. Chem. Phys. Discuss. https://doi.org/10.5194/acp-2021-599, in review, 2021.</a:t>
            </a: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rgbClr val="000099"/>
                </a:solidFill>
                <a:latin typeface="+mj-lt"/>
              </a:rPr>
              <a:t>4. Choi, M., A. Lyapustin, G. Schuster, S. Go, et al. Retrieval of BC and </a:t>
            </a:r>
            <a:r>
              <a:rPr lang="en-US" sz="1100" b="1" dirty="0" err="1">
                <a:solidFill>
                  <a:srgbClr val="000099"/>
                </a:solidFill>
                <a:latin typeface="+mj-lt"/>
              </a:rPr>
              <a:t>BrC</a:t>
            </a:r>
            <a:r>
              <a:rPr lang="en-US" sz="1100" b="1" dirty="0">
                <a:solidFill>
                  <a:srgbClr val="000099"/>
                </a:solidFill>
                <a:latin typeface="+mj-lt"/>
              </a:rPr>
              <a:t> smoke aerosol components from DSCOVR EPIC, Atmos. Chem. Phys. (to be submitted, 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21717-816A-7122-F01C-E10638D7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923" y="662942"/>
            <a:ext cx="2767163" cy="3595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FACA8A-2FC9-D6CD-5830-9E2AE08EBF2F}"/>
              </a:ext>
            </a:extLst>
          </p:cNvPr>
          <p:cNvSpPr txBox="1"/>
          <p:nvPr/>
        </p:nvSpPr>
        <p:spPr>
          <a:xfrm>
            <a:off x="9524242" y="4258491"/>
            <a:ext cx="15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IPCC AR5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7980D74-26C8-6D8F-D00B-9EA18EC0C7BC}"/>
              </a:ext>
            </a:extLst>
          </p:cNvPr>
          <p:cNvSpPr/>
          <p:nvPr/>
        </p:nvSpPr>
        <p:spPr bwMode="auto">
          <a:xfrm rot="20830861">
            <a:off x="7336971" y="3810783"/>
            <a:ext cx="1288869" cy="2612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19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42391-2420-4F7C-B292-6310F6C5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5A5-5DC6-4E89-855C-E7B9590EB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510F6-1628-4121-A681-F1D9A9BCB4E5}"/>
              </a:ext>
            </a:extLst>
          </p:cNvPr>
          <p:cNvSpPr txBox="1"/>
          <p:nvPr/>
        </p:nvSpPr>
        <p:spPr>
          <a:xfrm>
            <a:off x="386957" y="96414"/>
            <a:ext cx="114375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MAIAC EPIC AOD – </a:t>
            </a:r>
            <a:r>
              <a:rPr kumimoji="0" lang="en-US" altLang="ko-KR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refIM</a:t>
            </a: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 Algorithm (3D)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D2E6B8-E26A-4910-8DE2-A01D8A527E5F}"/>
                  </a:ext>
                </a:extLst>
              </p:cNvPr>
              <p:cNvSpPr txBox="1"/>
              <p:nvPr/>
            </p:nvSpPr>
            <p:spPr>
              <a:xfrm>
                <a:off x="303046" y="898073"/>
                <a:ext cx="11767034" cy="594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Minimum Reflectance Method to characterize spectral SR ratio at 340, 388, 443 and 680nm in 4 SZA bins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Absorbing dust aerosols detection using AI (340-388)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Absorption model: 		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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k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 (/ 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-b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where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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680nm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(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 the limit of small particles, AAE~b+1, where Absorption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Ångström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Exponent AAE is defined for the AAOD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Real </a:t>
                </a:r>
                <a:r>
                  <a:rPr kumimoji="0" lang="en-US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refIM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and size distribution are fixed. The results are reported for H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=1 and 4km for smoke and dust.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AOD-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retrieval using </a:t>
                </a:r>
                <a:r>
                  <a:rPr kumimoji="0" lang="en-US" sz="1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Levenberg-Marquart optimal fit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of 340, 388, 443 and 680nm:</a:t>
                </a: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1/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US" sz="1800" b="0" i="0" u="none" strike="noStrike" kern="1200" cap="none" spc="0" normalizeH="0" baseline="-2500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US" sz="1800" b="0" i="0" u="none" strike="noStrike" kern="1200" cap="none" spc="0" normalizeH="0" baseline="-2500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US" sz="1800" b="0" i="0" u="none" strike="noStrike" kern="1200" cap="none" spc="0" normalizeH="0" baseline="-2500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=min{AOD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443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LUT-based retrievals on a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4x4 matrix of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b=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{0.1, 1.5, 3, 4} and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={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0.001, 0.006, 0.011, 0.016} - smoke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       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{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0.0006, 0.0014, 0.0022, 0.003} - dust.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D2E6B8-E26A-4910-8DE2-A01D8A527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46" y="898073"/>
                <a:ext cx="11767034" cy="5949642"/>
              </a:xfrm>
              <a:prstGeom prst="rect">
                <a:avLst/>
              </a:prstGeom>
              <a:blipFill>
                <a:blip r:embed="rId2"/>
                <a:stretch>
                  <a:fillRect t="-512" b="-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E3A4EC1-E088-4B46-A3A0-D0D06B7C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0" y="1303652"/>
            <a:ext cx="8920815" cy="258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10CEE-39DF-40D0-87AE-F0698001A3AE}"/>
              </a:ext>
            </a:extLst>
          </p:cNvPr>
          <p:cNvSpPr txBox="1"/>
          <p:nvPr/>
        </p:nvSpPr>
        <p:spPr>
          <a:xfrm flipH="1">
            <a:off x="9914644" y="1887585"/>
            <a:ext cx="1702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NA: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443/680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388/680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340/388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3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42391-2420-4F7C-B292-6310F6C5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5A5-5DC6-4E89-855C-E7B9590EB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510F6-1628-4121-A681-F1D9A9BCB4E5}"/>
              </a:ext>
            </a:extLst>
          </p:cNvPr>
          <p:cNvSpPr txBox="1"/>
          <p:nvPr/>
        </p:nvSpPr>
        <p:spPr>
          <a:xfrm>
            <a:off x="386957" y="96414"/>
            <a:ext cx="114375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AOD – k</a:t>
            </a:r>
            <a:r>
              <a:rPr kumimoji="0" lang="en-US" altLang="ko-KR" sz="3200" b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0</a:t>
            </a: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 – SAE - ALH Algorithm (4D)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D2E6B8-E26A-4910-8DE2-A01D8A527E5F}"/>
                  </a:ext>
                </a:extLst>
              </p:cNvPr>
              <p:cNvSpPr txBox="1"/>
              <p:nvPr/>
            </p:nvSpPr>
            <p:spPr>
              <a:xfrm>
                <a:off x="303046" y="898073"/>
                <a:ext cx="11767034" cy="3210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Absorption model: 		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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k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 (/ 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kumimoji="0" lang="en-US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-b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where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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680nm.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Real </a:t>
                </a:r>
                <a:r>
                  <a:rPr kumimoji="0" lang="en-US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refIM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and size distribution are fixed. </a:t>
                </a:r>
              </a:p>
              <a:p>
                <a:pPr marL="742950" lvl="1" indent="-285750" fontAlgn="auto">
                  <a:spcBef>
                    <a:spcPts val="0"/>
                  </a:spcBef>
                  <a:spcAft>
                    <a:spcPts val="1200"/>
                  </a:spcAft>
                  <a:buFontTx/>
                  <a:buChar char="-"/>
                  <a:defRPr/>
                </a:pP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LUT(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4x4 matrix for non-absorbing channels, and 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LUT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O2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for O2 A and B-bands. All LUTs are generated </a:t>
                </a:r>
                <a:r>
                  <a:rPr lang="en-US" i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4 ALH=0.5, 1, 4, 7km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 P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&amp; 0.7. LUT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O2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generated with SHARM-IPC code (accuracy ~0.1% vs LBL but ~100 times faster).</a:t>
                </a:r>
              </a:p>
              <a:p>
                <a:pPr marL="742950" lvl="1" indent="-285750" fontAlgn="auto">
                  <a:spcBef>
                    <a:spcPts val="0"/>
                  </a:spcBef>
                  <a:spcAft>
                    <a:spcPts val="1200"/>
                  </a:spcAft>
                  <a:buFontTx/>
                  <a:buChar char="-"/>
                  <a:defRPr/>
                </a:pP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algorithm uses 8-dim linear interpolation in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geom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P, AOD, 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b, H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- fast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AOD-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b-H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retrieval using </a:t>
                </a:r>
                <a:r>
                  <a:rPr kumimoji="0" lang="en-US" sz="1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Levenberg-Marquart optimal fit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of 340, 388, 443,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688, 764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and 680, 780nm:</a:t>
                </a: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1/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US" sz="1800" b="0" i="0" u="none" strike="noStrike" kern="1200" cap="none" spc="0" normalizeH="0" baseline="-2500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US" sz="1800" b="0" i="0" u="none" strike="noStrike" kern="1200" cap="none" spc="0" normalizeH="0" baseline="-2500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</m:t>
                                </m:r>
                                <m:r>
                                  <a:rPr kumimoji="0" lang="en-US" sz="1800" b="0" i="1" u="none" strike="noStrike" kern="1200" cap="none" spc="0" normalizeH="0" baseline="-2500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  <m:sSubSup>
                                  <m:sSubSup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kumimoji="0" lang="en-US" sz="1800" b="0" i="0" u="none" strike="noStrike" kern="1200" cap="none" spc="0" normalizeH="0" baseline="-2500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=min{AOD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443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b, 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D2E6B8-E26A-4910-8DE2-A01D8A527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46" y="898073"/>
                <a:ext cx="11767034" cy="3210431"/>
              </a:xfrm>
              <a:prstGeom prst="rect">
                <a:avLst/>
              </a:prstGeom>
              <a:blipFill>
                <a:blip r:embed="rId2"/>
                <a:stretch>
                  <a:fillRect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2BD5450-2F62-0AD3-9E27-43B2BF8AA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90" y="4076275"/>
            <a:ext cx="4389120" cy="219684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2F15A5A-8B53-1BA6-C575-D21265D2C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46" y="4076275"/>
            <a:ext cx="4389120" cy="2196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397D0-9642-DB64-BC29-D9D662DD16E1}"/>
              </a:ext>
            </a:extLst>
          </p:cNvPr>
          <p:cNvSpPr txBox="1"/>
          <p:nvPr/>
        </p:nvSpPr>
        <p:spPr>
          <a:xfrm>
            <a:off x="386957" y="6483350"/>
            <a:ext cx="10999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Lyapustin</a:t>
            </a:r>
            <a:r>
              <a:rPr lang="ru-RU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A., 2003: Interpolation and Profile Correction (IPC) method for shortwave radiative transfer in spectral intervals of gaseous absorption. J. Atmos. Sci., 60, 865-871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42391-2420-4F7C-B292-6310F6C5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5A5-5DC6-4E89-855C-E7B9590EB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510F6-1628-4121-A681-F1D9A9BCB4E5}"/>
              </a:ext>
            </a:extLst>
          </p:cNvPr>
          <p:cNvSpPr txBox="1"/>
          <p:nvPr/>
        </p:nvSpPr>
        <p:spPr>
          <a:xfrm>
            <a:off x="386957" y="96414"/>
            <a:ext cx="114375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AOD – k</a:t>
            </a:r>
            <a:r>
              <a:rPr kumimoji="0" lang="en-US" altLang="ko-KR" sz="3200" b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0</a:t>
            </a: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 – SAE - ALH Algorithm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D2E6B8-E26A-4910-8DE2-A01D8A527E5F}"/>
                  </a:ext>
                </a:extLst>
              </p:cNvPr>
              <p:cNvSpPr txBox="1"/>
              <p:nvPr/>
            </p:nvSpPr>
            <p:spPr>
              <a:xfrm>
                <a:off x="386957" y="889365"/>
                <a:ext cx="11767034" cy="4672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fontAlgn="auto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Surface		Surface Model			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Signal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B,A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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B,A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ClrTx/>
                  <a:buSzTx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Ocean: 	MAIAC water-leaving reflectance at 340-680nm		Ratio 688/680, 764/780	3B, 2A</a:t>
                </a: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Land: 	MAIAC BRDF*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0.8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interpolated between 680 &amp; 780nm	Reflectance at 688 (764)	2B, 10A</a:t>
                </a: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Over vegetation, 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688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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680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Factor 0.8 accounts for BRF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LER transition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Sigma (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=1 at 340-443nm) is selected by trial and error plus: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O2-A band has no sensitivity to aerosol variations over land;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Theory systematically overestimates measurements, </a:t>
                </a: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 in particular in B-band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(see also Lu et al., 2021)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AOD-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b-H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retrieval using </a:t>
                </a:r>
                <a:r>
                  <a:rPr kumimoji="0" lang="en-US" sz="1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Levenberg-Marquart optimal fit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of 340, 388, 443,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688, 764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and 680, 780nm:</a:t>
                </a:r>
              </a:p>
              <a:p>
                <a:pPr lvl="1" algn="ctr" fontAlgn="auto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i="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1/</m:t>
                    </m:r>
                    <m: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0" baseline="-25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0" baseline="-25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</m:t>
                                </m:r>
                                <m:r>
                                  <a:rPr lang="en-US" baseline="-25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0" baseline="-25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  <a:sym typeface="Symbol" panose="05050102010706020507" pitchFamily="18" charset="2"/>
                                      </a:rPr>
                                      <m:t></m:t>
                                    </m:r>
                                  </m:sub>
                                  <m:sup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=min{AOD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443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i="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b, H</a:t>
                </a:r>
                <a:r>
                  <a:rPr lang="en-US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D2E6B8-E26A-4910-8DE2-A01D8A527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57" y="889365"/>
                <a:ext cx="11767034" cy="4672369"/>
              </a:xfrm>
              <a:prstGeom prst="rect">
                <a:avLst/>
              </a:prstGeom>
              <a:blipFill>
                <a:blip r:embed="rId2"/>
                <a:stretch>
                  <a:fillRect t="-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D397D0-9642-DB64-BC29-D9D662DD16E1}"/>
              </a:ext>
            </a:extLst>
          </p:cNvPr>
          <p:cNvSpPr txBox="1"/>
          <p:nvPr/>
        </p:nvSpPr>
        <p:spPr>
          <a:xfrm>
            <a:off x="265037" y="5593525"/>
            <a:ext cx="11437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2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 Z, Wang J, Xu X, Chen X,</a:t>
            </a:r>
            <a:r>
              <a:rPr lang="en-US" sz="12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Kondragunta S, Torres O, </a:t>
            </a:r>
            <a:r>
              <a:rPr lang="pt-BR" sz="1200" b="0" i="0" u="none" strike="noStrike" baseline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Wilcox</a:t>
            </a:r>
            <a:r>
              <a:rPr lang="pt-BR" sz="12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12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Zeng J (2021) Hourly Mapping of the Layer Height of Thick Smoke Plumes Over the Western U.S. in 2020 	Severe Fire Season. Front. Remote Sens. 2:766628. </a:t>
            </a:r>
            <a:r>
              <a:rPr lang="en-US" sz="1200" b="0" i="0" u="none" strike="noStrike" baseline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2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10.3389/frsen.2021.766628</a:t>
            </a:r>
          </a:p>
          <a:p>
            <a:r>
              <a:rPr lang="en-US" sz="1200" i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Xu, X., Wang, J., Wang, Y., Zeng, J., Torres, O., Yang, Y., et al. (2017). Passive Remote Sensing of Altitude and Optical Depth of Dust Plumes Using the Oxygen A and B Bands: First 	Results from EPIC/DSCOVR at Lagrange-1 point. </a:t>
            </a:r>
            <a:r>
              <a:rPr lang="en-US" sz="1200" i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sz="1200" i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Res. Lett. 44 (14), 7544–7554. doi:10.1002/2017gl073939</a:t>
            </a:r>
          </a:p>
          <a:p>
            <a:r>
              <a:rPr lang="nl-NL" sz="1200" i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Xu, X., Wang, J., Wang, Y., Zeng, J., Torres, O., Reid, J. S., et al. (2019). </a:t>
            </a:r>
            <a:r>
              <a:rPr lang="nl-NL" sz="1200" i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Detecting</a:t>
            </a:r>
            <a:r>
              <a:rPr lang="nl-NL" sz="1200" i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Height of Smoke Aerosols over Vegetated Land and Water Surfaces via Oxygen Absorption 	Bands: Hourly Results from EPIC/DSCOVR in Deep Space. Atmos. Meas. Tech. 12 (6), 3269–3288. doi:10.5194/amt-12-3269-2019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31D91-EF6E-77C1-297F-F2871BB9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815" y="2473231"/>
            <a:ext cx="4133203" cy="1583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AD4A9-B659-2048-144E-E6CD6BDAA14D}"/>
              </a:ext>
            </a:extLst>
          </p:cNvPr>
          <p:cNvSpPr txBox="1"/>
          <p:nvPr/>
        </p:nvSpPr>
        <p:spPr>
          <a:xfrm>
            <a:off x="7698378" y="4056759"/>
            <a:ext cx="350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/>
              <a:t>From: </a:t>
            </a:r>
            <a:r>
              <a:rPr lang="en-US" dirty="0" err="1"/>
              <a:t>Z.Lu</a:t>
            </a:r>
            <a:r>
              <a:rPr lang="en-US" dirty="0"/>
              <a:t> et al., </a:t>
            </a:r>
            <a:r>
              <a:rPr lang="en-US" dirty="0" err="1"/>
              <a:t>FRSen</a:t>
            </a:r>
            <a:r>
              <a:rPr lang="en-US" dirty="0"/>
              <a:t>,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BA5F44-786E-110C-23E8-6B2C7F0866E6}"/>
              </a:ext>
            </a:extLst>
          </p:cNvPr>
          <p:cNvCxnSpPr/>
          <p:nvPr/>
        </p:nvCxnSpPr>
        <p:spPr bwMode="auto">
          <a:xfrm>
            <a:off x="756138" y="1354015"/>
            <a:ext cx="105595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2D2DDA-E445-B8BE-0AFA-7AB1599D8B72}"/>
              </a:ext>
            </a:extLst>
          </p:cNvPr>
          <p:cNvCxnSpPr/>
          <p:nvPr/>
        </p:nvCxnSpPr>
        <p:spPr bwMode="auto">
          <a:xfrm>
            <a:off x="750276" y="934916"/>
            <a:ext cx="105595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64520F-5D20-5027-E79D-1E4F4EF76BB4}"/>
              </a:ext>
            </a:extLst>
          </p:cNvPr>
          <p:cNvCxnSpPr/>
          <p:nvPr/>
        </p:nvCxnSpPr>
        <p:spPr bwMode="auto">
          <a:xfrm>
            <a:off x="759071" y="2447195"/>
            <a:ext cx="105595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2354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42391-2420-4F7C-B292-6310F6C5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5A5-5DC6-4E89-855C-E7B9590EB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510F6-1628-4121-A681-F1D9A9BCB4E5}"/>
              </a:ext>
            </a:extLst>
          </p:cNvPr>
          <p:cNvSpPr txBox="1"/>
          <p:nvPr/>
        </p:nvSpPr>
        <p:spPr>
          <a:xfrm>
            <a:off x="386957" y="18033"/>
            <a:ext cx="114375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Example: US Fires in August 2018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07E57B3B-F8BB-6A62-E840-CF62F57EB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76"/>
          <a:stretch/>
        </p:blipFill>
        <p:spPr>
          <a:xfrm>
            <a:off x="0" y="995908"/>
            <a:ext cx="12192000" cy="1371600"/>
          </a:xfrm>
          <a:prstGeom prst="rect">
            <a:avLst/>
          </a:prstGeom>
        </p:spPr>
      </p:pic>
      <p:pic>
        <p:nvPicPr>
          <p:cNvPr id="8" name="Picture 7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4E5E0BB0-DB96-C484-808A-B7F74A59C7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76"/>
          <a:stretch/>
        </p:blipFill>
        <p:spPr>
          <a:xfrm>
            <a:off x="0" y="2398669"/>
            <a:ext cx="12192000" cy="1371600"/>
          </a:xfrm>
          <a:prstGeom prst="rect">
            <a:avLst/>
          </a:prstGeom>
        </p:spPr>
      </p:pic>
      <p:pic>
        <p:nvPicPr>
          <p:cNvPr id="11" name="Picture 10" descr="A view of a city at night&#10;&#10;Description automatically generated with low confidence">
            <a:extLst>
              <a:ext uri="{FF2B5EF4-FFF2-40B4-BE49-F238E27FC236}">
                <a16:creationId xmlns:a16="http://schemas.microsoft.com/office/drawing/2014/main" id="{9F4D1164-DD0D-CB83-D88D-80FE339FD2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76"/>
          <a:stretch/>
        </p:blipFill>
        <p:spPr>
          <a:xfrm>
            <a:off x="0" y="3798621"/>
            <a:ext cx="12192000" cy="1371600"/>
          </a:xfrm>
          <a:prstGeom prst="rect">
            <a:avLst/>
          </a:prstGeom>
        </p:spPr>
      </p:pic>
      <p:pic>
        <p:nvPicPr>
          <p:cNvPr id="13" name="Picture 12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F86F25CC-5C00-874A-1ACE-35D215F850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76"/>
          <a:stretch/>
        </p:blipFill>
        <p:spPr>
          <a:xfrm>
            <a:off x="0" y="5202154"/>
            <a:ext cx="12192000" cy="137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E3585F-3B5D-AE75-FEC6-6938F4F1F43E}"/>
              </a:ext>
            </a:extLst>
          </p:cNvPr>
          <p:cNvSpPr txBox="1"/>
          <p:nvPr/>
        </p:nvSpPr>
        <p:spPr>
          <a:xfrm>
            <a:off x="3550547" y="656051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0                    6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A35B7E-B7DB-549D-607B-502D65603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31" y="6535031"/>
            <a:ext cx="1280160" cy="95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4BB379-6407-53E8-E622-3449F3E4E761}"/>
              </a:ext>
            </a:extLst>
          </p:cNvPr>
          <p:cNvSpPr txBox="1"/>
          <p:nvPr/>
        </p:nvSpPr>
        <p:spPr>
          <a:xfrm>
            <a:off x="1446007" y="6557343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2                    6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F032F-9EE7-0855-8D65-D8411A052DDB}"/>
              </a:ext>
            </a:extLst>
          </p:cNvPr>
          <p:cNvSpPr txBox="1"/>
          <p:nvPr/>
        </p:nvSpPr>
        <p:spPr>
          <a:xfrm>
            <a:off x="8201703" y="6590038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0.           0.016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F17AF-0428-31D7-9C28-4717FC38C362}"/>
              </a:ext>
            </a:extLst>
          </p:cNvPr>
          <p:cNvSpPr txBox="1"/>
          <p:nvPr/>
        </p:nvSpPr>
        <p:spPr>
          <a:xfrm>
            <a:off x="5544233" y="6584019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0.85              1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8F420A-3920-53E7-BFF4-44EC07700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75" y="6529967"/>
            <a:ext cx="1280160" cy="954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09EAA2-BF6F-2006-E68D-66601E5D4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33" y="6530896"/>
            <a:ext cx="1280160" cy="954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2C5AF5-E8AB-115B-15E0-F685102A0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90" y="6529967"/>
            <a:ext cx="1280160" cy="954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604696-E4CB-0C2D-7AC8-FD7BFF809547}"/>
              </a:ext>
            </a:extLst>
          </p:cNvPr>
          <p:cNvSpPr txBox="1"/>
          <p:nvPr/>
        </p:nvSpPr>
        <p:spPr>
          <a:xfrm>
            <a:off x="6802085" y="6590038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0                    4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9DA238-6DED-960C-C0D4-E7D5FB0CAF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12" y="6526045"/>
            <a:ext cx="1280160" cy="954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C5620A-CCA3-C0BE-FAEC-C81D2DB221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86" y="6534318"/>
            <a:ext cx="1280160" cy="954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00693F-E015-8DEE-DB49-91D8C2C2421A}"/>
              </a:ext>
            </a:extLst>
          </p:cNvPr>
          <p:cNvSpPr txBox="1"/>
          <p:nvPr/>
        </p:nvSpPr>
        <p:spPr>
          <a:xfrm>
            <a:off x="9479981" y="6594389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0                    7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F06324-5698-6617-7985-F5E2E7C997C5}"/>
              </a:ext>
            </a:extLst>
          </p:cNvPr>
          <p:cNvSpPr txBox="1"/>
          <p:nvPr/>
        </p:nvSpPr>
        <p:spPr>
          <a:xfrm>
            <a:off x="697513" y="671349"/>
            <a:ext cx="1143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TOA             AI            </a:t>
            </a:r>
            <a:r>
              <a:rPr lang="en-US" dirty="0" err="1"/>
              <a:t>AOD</a:t>
            </a:r>
            <a:r>
              <a:rPr lang="en-US" baseline="-25000" dirty="0" err="1"/>
              <a:t>Bkgr</a:t>
            </a:r>
            <a:r>
              <a:rPr lang="en-US" dirty="0"/>
              <a:t>          AOD</a:t>
            </a:r>
            <a:r>
              <a:rPr lang="en-US" baseline="-25000" dirty="0"/>
              <a:t>4D </a:t>
            </a:r>
            <a:r>
              <a:rPr lang="en-US" dirty="0"/>
              <a:t>         SSA</a:t>
            </a:r>
            <a:r>
              <a:rPr lang="en-US" baseline="-25000" dirty="0"/>
              <a:t>443</a:t>
            </a:r>
            <a:r>
              <a:rPr lang="en-US" dirty="0"/>
              <a:t>            SAE                k</a:t>
            </a:r>
            <a:r>
              <a:rPr lang="en-US" baseline="-25000" dirty="0"/>
              <a:t>0</a:t>
            </a:r>
            <a:r>
              <a:rPr lang="en-US" dirty="0"/>
              <a:t>              ALH (km)          </a:t>
            </a:r>
            <a:r>
              <a:rPr lang="en-US" dirty="0" err="1"/>
              <a:t>F</a:t>
            </a:r>
            <a:r>
              <a:rPr lang="en-US" baseline="-25000" dirty="0" err="1"/>
              <a:t>min</a:t>
            </a:r>
            <a:endParaRPr lang="en-US" baseline="-25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B105E6-4F19-39C1-5B6D-CA84687EE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72" y="6534315"/>
            <a:ext cx="1280160" cy="954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709811-B7C1-F832-4330-D7346D4A5CAB}"/>
              </a:ext>
            </a:extLst>
          </p:cNvPr>
          <p:cNvSpPr txBox="1"/>
          <p:nvPr/>
        </p:nvSpPr>
        <p:spPr>
          <a:xfrm>
            <a:off x="10786267" y="6594386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0                10%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3DE20-C057-B091-FED5-F176398036AA}"/>
              </a:ext>
            </a:extLst>
          </p:cNvPr>
          <p:cNvSpPr txBox="1"/>
          <p:nvPr/>
        </p:nvSpPr>
        <p:spPr>
          <a:xfrm>
            <a:off x="10602645" y="520981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Aug.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948E5C-2284-C197-A07E-1271F39B1449}"/>
              </a:ext>
            </a:extLst>
          </p:cNvPr>
          <p:cNvSpPr txBox="1"/>
          <p:nvPr/>
        </p:nvSpPr>
        <p:spPr>
          <a:xfrm>
            <a:off x="10606996" y="38120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Aug. 16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3453A3-6D7F-1341-6762-58B0A2940F7A}"/>
              </a:ext>
            </a:extLst>
          </p:cNvPr>
          <p:cNvSpPr txBox="1"/>
          <p:nvPr/>
        </p:nvSpPr>
        <p:spPr>
          <a:xfrm>
            <a:off x="10611347" y="240564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Aug. 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4D078-847F-CAF8-3808-464E6A44FED6}"/>
              </a:ext>
            </a:extLst>
          </p:cNvPr>
          <p:cNvSpPr txBox="1"/>
          <p:nvPr/>
        </p:nvSpPr>
        <p:spPr>
          <a:xfrm>
            <a:off x="10624405" y="100790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Aug. 13</a:t>
            </a:r>
          </a:p>
        </p:txBody>
      </p:sp>
    </p:spTree>
    <p:extLst>
      <p:ext uri="{BB962C8B-B14F-4D97-AF65-F5344CB8AC3E}">
        <p14:creationId xmlns:p14="http://schemas.microsoft.com/office/powerpoint/2010/main" val="265815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42391-2420-4F7C-B292-6310F6C5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795A5-5DC6-4E89-855C-E7B9590EB5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510F6-1628-4121-A681-F1D9A9BCB4E5}"/>
              </a:ext>
            </a:extLst>
          </p:cNvPr>
          <p:cNvSpPr txBox="1"/>
          <p:nvPr/>
        </p:nvSpPr>
        <p:spPr>
          <a:xfrm>
            <a:off x="386957" y="96414"/>
            <a:ext cx="114375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Contrasting Regional Aerosol Properties 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82F38-F70A-4B71-9039-5EE344C2D283}"/>
              </a:ext>
            </a:extLst>
          </p:cNvPr>
          <p:cNvSpPr txBox="1"/>
          <p:nvPr/>
        </p:nvSpPr>
        <p:spPr>
          <a:xfrm>
            <a:off x="78378" y="5692103"/>
            <a:ext cx="1174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USA: Forest wildfires: moderate abs., SSA~0.9-0.94, high SAE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low-moderate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(BC), ALH can be very high.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India, South Africa biomass burning: bush- and grasslands, agriculture crop residue etc. (low energy fast burning):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absorption, SSA~0.85-0.88, low-moderate SAE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high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(BC), ALH is low (&lt;1-1.5km). </a:t>
            </a:r>
          </a:p>
        </p:txBody>
      </p:sp>
      <p:pic>
        <p:nvPicPr>
          <p:cNvPr id="5" name="Picture 4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122E6CA9-1215-62CF-0F90-47F43A399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76"/>
          <a:stretch/>
        </p:blipFill>
        <p:spPr>
          <a:xfrm>
            <a:off x="0" y="1200573"/>
            <a:ext cx="121920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EB4ED0-3E54-FF26-FF7E-3DCEE66D88CF}"/>
              </a:ext>
            </a:extLst>
          </p:cNvPr>
          <p:cNvSpPr txBox="1"/>
          <p:nvPr/>
        </p:nvSpPr>
        <p:spPr>
          <a:xfrm>
            <a:off x="10707147" y="1200573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Mar. 4, 2018</a:t>
            </a:r>
          </a:p>
        </p:txBody>
      </p:sp>
      <p:pic>
        <p:nvPicPr>
          <p:cNvPr id="10" name="Picture 9" descr="A group of colorful lights&#10;&#10;Description automatically generated with low confidence">
            <a:extLst>
              <a:ext uri="{FF2B5EF4-FFF2-40B4-BE49-F238E27FC236}">
                <a16:creationId xmlns:a16="http://schemas.microsoft.com/office/drawing/2014/main" id="{362744A1-BF3C-898D-144C-8840CEC3C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063"/>
          <a:stretch/>
        </p:blipFill>
        <p:spPr>
          <a:xfrm>
            <a:off x="0" y="2627506"/>
            <a:ext cx="12192000" cy="1325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034244-DDCB-779B-B204-428815FB0E3C}"/>
              </a:ext>
            </a:extLst>
          </p:cNvPr>
          <p:cNvSpPr txBox="1"/>
          <p:nvPr/>
        </p:nvSpPr>
        <p:spPr>
          <a:xfrm>
            <a:off x="10696987" y="260410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Aug. 9, 2020</a:t>
            </a:r>
          </a:p>
        </p:txBody>
      </p:sp>
      <p:pic>
        <p:nvPicPr>
          <p:cNvPr id="12" name="Picture 11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1B1C0077-ABB7-970A-6302-6E03BF9F8A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76"/>
          <a:stretch/>
        </p:blipFill>
        <p:spPr>
          <a:xfrm>
            <a:off x="0" y="4026492"/>
            <a:ext cx="12192000" cy="137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DD7EFC-FF6E-10A5-5BF8-F3520A266E22}"/>
              </a:ext>
            </a:extLst>
          </p:cNvPr>
          <p:cNvSpPr txBox="1"/>
          <p:nvPr/>
        </p:nvSpPr>
        <p:spPr>
          <a:xfrm>
            <a:off x="10602645" y="403415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Aug. 24,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579B6-57E8-39C5-51BC-434EB7173B3C}"/>
              </a:ext>
            </a:extLst>
          </p:cNvPr>
          <p:cNvSpPr txBox="1"/>
          <p:nvPr/>
        </p:nvSpPr>
        <p:spPr>
          <a:xfrm>
            <a:off x="697513" y="854234"/>
            <a:ext cx="1143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TOA             AI            </a:t>
            </a:r>
            <a:r>
              <a:rPr lang="en-US" dirty="0" err="1"/>
              <a:t>AOD</a:t>
            </a:r>
            <a:r>
              <a:rPr lang="en-US" baseline="-25000" dirty="0" err="1"/>
              <a:t>Bkgr</a:t>
            </a:r>
            <a:r>
              <a:rPr lang="en-US" dirty="0"/>
              <a:t>          AOD</a:t>
            </a:r>
            <a:r>
              <a:rPr lang="en-US" baseline="-25000" dirty="0"/>
              <a:t>4D </a:t>
            </a:r>
            <a:r>
              <a:rPr lang="en-US" dirty="0"/>
              <a:t>         SSA</a:t>
            </a:r>
            <a:r>
              <a:rPr lang="en-US" baseline="-25000" dirty="0"/>
              <a:t>443</a:t>
            </a:r>
            <a:r>
              <a:rPr lang="en-US" dirty="0"/>
              <a:t>            SAE                k</a:t>
            </a:r>
            <a:r>
              <a:rPr lang="en-US" baseline="-25000" dirty="0"/>
              <a:t>0</a:t>
            </a:r>
            <a:r>
              <a:rPr lang="en-US" dirty="0"/>
              <a:t>              ALH (km)          </a:t>
            </a:r>
            <a:r>
              <a:rPr lang="en-US" dirty="0" err="1"/>
              <a:t>F</a:t>
            </a:r>
            <a:r>
              <a:rPr lang="en-US" baseline="-25000" dirty="0" err="1"/>
              <a:t>min</a:t>
            </a:r>
            <a:endParaRPr lang="en-US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9E9D2A-A057-AB29-4A8D-46D32A72548A}"/>
              </a:ext>
            </a:extLst>
          </p:cNvPr>
          <p:cNvSpPr txBox="1"/>
          <p:nvPr/>
        </p:nvSpPr>
        <p:spPr>
          <a:xfrm>
            <a:off x="3550547" y="5341312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0                    6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082283-FE33-0261-878E-2ACA76547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31" y="5315828"/>
            <a:ext cx="1280160" cy="95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8E4E7C-2466-E15F-D799-F23FB2AA5523}"/>
              </a:ext>
            </a:extLst>
          </p:cNvPr>
          <p:cNvSpPr txBox="1"/>
          <p:nvPr/>
        </p:nvSpPr>
        <p:spPr>
          <a:xfrm>
            <a:off x="1446007" y="5338140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2                    6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16C98-F568-CA54-D60E-81BA17BE3F6B}"/>
              </a:ext>
            </a:extLst>
          </p:cNvPr>
          <p:cNvSpPr txBox="1"/>
          <p:nvPr/>
        </p:nvSpPr>
        <p:spPr>
          <a:xfrm>
            <a:off x="8201703" y="5370835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0.           0.016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F71333-B771-BE34-C537-E1933EFC81B3}"/>
              </a:ext>
            </a:extLst>
          </p:cNvPr>
          <p:cNvSpPr txBox="1"/>
          <p:nvPr/>
        </p:nvSpPr>
        <p:spPr>
          <a:xfrm>
            <a:off x="5544233" y="5364816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0.85              1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B02E6F-FFA1-1FE6-926F-71EC29CDC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75" y="5310764"/>
            <a:ext cx="1280160" cy="954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3AC5F-00CB-0480-FC40-392BC189A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33" y="5311693"/>
            <a:ext cx="1280160" cy="954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3E8338-11A0-A4E0-992A-85B369B73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90" y="5310764"/>
            <a:ext cx="1280160" cy="95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A78DCB-BFEE-3D80-E2AB-A001FA0D1CFF}"/>
              </a:ext>
            </a:extLst>
          </p:cNvPr>
          <p:cNvSpPr txBox="1"/>
          <p:nvPr/>
        </p:nvSpPr>
        <p:spPr>
          <a:xfrm>
            <a:off x="6802085" y="537083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0                    4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9D853A-6AD0-6579-8FDA-71918BD655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12" y="5306842"/>
            <a:ext cx="1280160" cy="954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B9DC09-5649-A193-FAEE-B8290C1AE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86" y="5315115"/>
            <a:ext cx="1280160" cy="954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2D65B7-DF18-82B4-D121-CC99282B09D6}"/>
              </a:ext>
            </a:extLst>
          </p:cNvPr>
          <p:cNvSpPr txBox="1"/>
          <p:nvPr/>
        </p:nvSpPr>
        <p:spPr>
          <a:xfrm>
            <a:off x="9479981" y="5375186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0                    7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8D577F-2E83-4F3B-85CA-685A93CFB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72" y="5315112"/>
            <a:ext cx="1280160" cy="954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9A98DA-16E9-A44E-DC53-2A371F00580B}"/>
              </a:ext>
            </a:extLst>
          </p:cNvPr>
          <p:cNvSpPr txBox="1"/>
          <p:nvPr/>
        </p:nvSpPr>
        <p:spPr>
          <a:xfrm>
            <a:off x="10786267" y="5375183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0                10%</a:t>
            </a:r>
          </a:p>
        </p:txBody>
      </p:sp>
    </p:spTree>
    <p:extLst>
      <p:ext uri="{BB962C8B-B14F-4D97-AF65-F5344CB8AC3E}">
        <p14:creationId xmlns:p14="http://schemas.microsoft.com/office/powerpoint/2010/main" val="307703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1B9995-4DD5-0FF5-F406-C0656D0DB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/>
          <a:stretch/>
        </p:blipFill>
        <p:spPr>
          <a:xfrm>
            <a:off x="0" y="436168"/>
            <a:ext cx="5715000" cy="581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1501B-7C2E-23E4-3F54-7F258B57A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756638" cy="396583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FE0AC0F-77F4-D886-7C9B-21EC61915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61" y="610100"/>
            <a:ext cx="6620939" cy="5958845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0941348E-4A73-446D-E328-EA9C2F0CD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b="13841"/>
          <a:stretch/>
        </p:blipFill>
        <p:spPr>
          <a:xfrm>
            <a:off x="275232" y="4327948"/>
            <a:ext cx="2400882" cy="2387178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1C64D8D6-1942-7E17-0FE3-19C6E16C8E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 b="17066"/>
          <a:stretch/>
        </p:blipFill>
        <p:spPr>
          <a:xfrm>
            <a:off x="2676114" y="4214707"/>
            <a:ext cx="3200400" cy="261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6491FE-C0FD-3A6F-AC44-38E06FF97030}"/>
              </a:ext>
            </a:extLst>
          </p:cNvPr>
          <p:cNvSpPr txBox="1"/>
          <p:nvPr/>
        </p:nvSpPr>
        <p:spPr>
          <a:xfrm>
            <a:off x="6694199" y="0"/>
            <a:ext cx="49381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CALIOP ALH Evaluation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41133D-88B2-2577-EA89-B627C05317C2}"/>
              </a:ext>
            </a:extLst>
          </p:cNvPr>
          <p:cNvSpPr/>
          <p:nvPr/>
        </p:nvSpPr>
        <p:spPr bwMode="auto">
          <a:xfrm rot="2105746">
            <a:off x="760525" y="5181011"/>
            <a:ext cx="424283" cy="667255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99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71260A7-F4EA-6CDC-EB6E-5ABB0173C1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b="29584"/>
          <a:stretch/>
        </p:blipFill>
        <p:spPr>
          <a:xfrm>
            <a:off x="0" y="333374"/>
            <a:ext cx="5715000" cy="3809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E0AA6-DC72-1939-41FE-37D0BA64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3775" cy="333375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225AA600-1FAF-8CB7-DFF8-8AD3A7122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14336"/>
          <a:stretch/>
        </p:blipFill>
        <p:spPr>
          <a:xfrm>
            <a:off x="0" y="4176944"/>
            <a:ext cx="2743200" cy="268105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B28889D-519B-6C6A-119D-9D804A2DE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4" y="449885"/>
            <a:ext cx="6620256" cy="595823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B78AA4C-C978-640B-10E8-D569CF7583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b="19723"/>
          <a:stretch/>
        </p:blipFill>
        <p:spPr>
          <a:xfrm>
            <a:off x="2743200" y="4234094"/>
            <a:ext cx="3200400" cy="2512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C0F198-2608-872E-2907-3E51E076C2AE}"/>
              </a:ext>
            </a:extLst>
          </p:cNvPr>
          <p:cNvSpPr txBox="1"/>
          <p:nvPr/>
        </p:nvSpPr>
        <p:spPr>
          <a:xfrm>
            <a:off x="6593881" y="0"/>
            <a:ext cx="49381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rPr>
              <a:t>CALIOP ALH Evaluation</a:t>
            </a:r>
            <a:endParaRPr kumimoji="0" lang="en-US" sz="3200" b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8B2BE1-7702-54C9-988E-B153B7C6B37A}"/>
              </a:ext>
            </a:extLst>
          </p:cNvPr>
          <p:cNvSpPr/>
          <p:nvPr/>
        </p:nvSpPr>
        <p:spPr bwMode="auto">
          <a:xfrm rot="2105746">
            <a:off x="386007" y="5286190"/>
            <a:ext cx="424283" cy="667255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047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27729</TotalTime>
  <Words>1512</Words>
  <Application>Microsoft Office PowerPoint</Application>
  <PresentationFormat>Widescreen</PresentationFormat>
  <Paragraphs>123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Lyapustin, Alexei I. (GSFC-6130)</cp:lastModifiedBy>
  <cp:revision>867</cp:revision>
  <dcterms:created xsi:type="dcterms:W3CDTF">2005-10-14T20:31:41Z</dcterms:created>
  <dcterms:modified xsi:type="dcterms:W3CDTF">2022-09-28T01:28:05Z</dcterms:modified>
</cp:coreProperties>
</file>