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98" r:id="rId5"/>
    <p:sldMasterId id="2147483694" r:id="rId6"/>
    <p:sldMasterId id="2147483720" r:id="rId7"/>
    <p:sldMasterId id="2147483740" r:id="rId8"/>
    <p:sldMasterId id="2147483747" r:id="rId9"/>
    <p:sldMasterId id="2147483753" r:id="rId10"/>
    <p:sldMasterId id="2147483766" r:id="rId11"/>
    <p:sldMasterId id="2147483774" r:id="rId12"/>
  </p:sldMasterIdLst>
  <p:notesMasterIdLst>
    <p:notesMasterId r:id="rId23"/>
  </p:notesMasterIdLst>
  <p:sldIdLst>
    <p:sldId id="972" r:id="rId13"/>
    <p:sldId id="971" r:id="rId14"/>
    <p:sldId id="939" r:id="rId15"/>
    <p:sldId id="969" r:id="rId16"/>
    <p:sldId id="960" r:id="rId17"/>
    <p:sldId id="962" r:id="rId18"/>
    <p:sldId id="964" r:id="rId19"/>
    <p:sldId id="967" r:id="rId20"/>
    <p:sldId id="968" r:id="rId21"/>
    <p:sldId id="966" r:id="rId22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73" userDrawn="1">
          <p15:clr>
            <a:srgbClr val="A4A3A4"/>
          </p15:clr>
        </p15:guide>
        <p15:guide id="2" pos="218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130BB5"/>
    <a:srgbClr val="00CCFF"/>
    <a:srgbClr val="FFFF00"/>
    <a:srgbClr val="F9F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9" autoAdjust="0"/>
    <p:restoredTop sz="87273" autoAdjust="0"/>
  </p:normalViewPr>
  <p:slideViewPr>
    <p:cSldViewPr>
      <p:cViewPr varScale="1">
        <p:scale>
          <a:sx n="116" d="100"/>
          <a:sy n="11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1804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1804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fld id="{B83467C4-217A-4319-B94F-BFC6E90B3025}" type="datetimeFigureOut">
              <a:rPr lang="en-US" smtClean="0"/>
              <a:pPr/>
              <a:t>12/9/2015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3738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6" tIns="46118" rIns="92236" bIns="4611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7"/>
            <a:ext cx="5608320" cy="4156234"/>
          </a:xfrm>
          <a:prstGeom prst="rect">
            <a:avLst/>
          </a:prstGeom>
        </p:spPr>
        <p:txBody>
          <a:bodyPr vert="horz" lIns="92236" tIns="46118" rIns="92236" bIns="4611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r">
              <a:defRPr sz="1200"/>
            </a:lvl1pPr>
          </a:lstStyle>
          <a:p>
            <a:fld id="{DE5E2D7A-95C1-41B0-B3CE-5FC91D38EE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37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E2D7A-95C1-41B0-B3CE-5FC91D38EE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83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nal DSCOVR Logo111412.png"/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41" y="685800"/>
            <a:ext cx="8723143" cy="5867400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685800" y="2130425"/>
            <a:ext cx="7772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 sz="28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</p:spPr>
        <p:txBody>
          <a:bodyPr anchor="t"/>
          <a:lstStyle>
            <a:lvl1pPr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Pre-Environmental Review</a:t>
            </a:r>
          </a:p>
          <a:p>
            <a:pPr lvl="0"/>
            <a:r>
              <a:rPr lang="en-US" dirty="0" smtClean="0"/>
              <a:t>December 17-18, 2013</a:t>
            </a:r>
          </a:p>
        </p:txBody>
      </p:sp>
      <p:pic>
        <p:nvPicPr>
          <p:cNvPr id="7" name="Picture 6" descr="Final DSCOVR Logo111412.png"/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41" y="685800"/>
            <a:ext cx="8723143" cy="5867400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 userDrawn="1"/>
        </p:nvSpPr>
        <p:spPr bwMode="auto">
          <a:xfrm>
            <a:off x="685800" y="2130425"/>
            <a:ext cx="7772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 sz="2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0" descr="Final DSCOVR Logo1114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38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029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789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30188" y="6480175"/>
            <a:ext cx="2133600" cy="27463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9/8/11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As of 11/6/2013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C676AF5-9B21-466A-B057-4477DE922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14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48475" y="6502400"/>
            <a:ext cx="2133600" cy="3524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B42F3-0C86-4CFA-B693-8C297A7F7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14300" y="6521450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GOES-R PMC December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79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NASA Meatball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013" y="146050"/>
            <a:ext cx="982662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11"/>
          <p:cNvCxnSpPr>
            <a:cxnSpLocks noChangeShapeType="1"/>
          </p:cNvCxnSpPr>
          <p:nvPr userDrawn="1"/>
        </p:nvCxnSpPr>
        <p:spPr bwMode="auto">
          <a:xfrm>
            <a:off x="1209675" y="979488"/>
            <a:ext cx="67913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4" name="Picture 9" descr="SAGE III LOGO no Latin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13" y="160338"/>
            <a:ext cx="8413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3"/>
          <p:cNvSpPr txBox="1">
            <a:spLocks/>
          </p:cNvSpPr>
          <p:nvPr userDrawn="1"/>
        </p:nvSpPr>
        <p:spPr bwMode="auto">
          <a:xfrm>
            <a:off x="14288" y="6629400"/>
            <a:ext cx="2133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smtClean="0">
                <a:solidFill>
                  <a:srgbClr val="000000"/>
                </a:solidFill>
                <a:cs typeface="Arial" charset="0"/>
              </a:rPr>
              <a:t>October 12, 2011</a:t>
            </a:r>
          </a:p>
        </p:txBody>
      </p:sp>
      <p:pic>
        <p:nvPicPr>
          <p:cNvPr id="6" name="Picture 13" descr="SAGE III Logo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4940300"/>
            <a:ext cx="1131888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AGE III PPT template background.jp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6084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NASA Meatball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5138" y="7938"/>
            <a:ext cx="982662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11"/>
          <p:cNvCxnSpPr>
            <a:cxnSpLocks noChangeShapeType="1"/>
          </p:cNvCxnSpPr>
          <p:nvPr userDrawn="1"/>
        </p:nvCxnSpPr>
        <p:spPr bwMode="auto">
          <a:xfrm>
            <a:off x="1209675" y="842963"/>
            <a:ext cx="67913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7F0ADD67-BEA8-49DD-A421-7EC1B8B35EC8}" type="slidenum">
              <a:rPr lang="en-US" sz="1000">
                <a:solidFill>
                  <a:srgbClr val="000000"/>
                </a:solidFill>
                <a:latin typeface="Calibri" pitchFamily="34" charset="0"/>
                <a:ea typeface="ヒラギノ角ゴ Pro W3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Calibri" pitchFamily="34" charset="0"/>
              <a:ea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3649663" y="6611938"/>
            <a:ext cx="155575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smtClean="0">
                <a:solidFill>
                  <a:srgbClr val="000000"/>
                </a:solidFill>
                <a:cs typeface="Arial" charset="0"/>
              </a:rPr>
              <a:t>NASA Internal Use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>
                <a:latin typeface="Arial"/>
                <a:cs typeface="Arial"/>
              </a:defRPr>
            </a:lvl1pPr>
            <a:lvl2pPr>
              <a:buClr>
                <a:schemeClr val="accent1"/>
              </a:buCl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0"/>
          <p:cNvSpPr>
            <a:spLocks noGrp="1"/>
          </p:cNvSpPr>
          <p:nvPr>
            <p:ph type="title"/>
          </p:nvPr>
        </p:nvSpPr>
        <p:spPr>
          <a:xfrm>
            <a:off x="1221746" y="42863"/>
            <a:ext cx="6679410" cy="646331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84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nal DSCOVR Logo111412.png"/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42" y="685800"/>
            <a:ext cx="8723143" cy="5867400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685800" y="2130425"/>
            <a:ext cx="7772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defTabSz="457146"/>
            <a:endParaRPr lang="en-US" sz="28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</p:spPr>
        <p:txBody>
          <a:bodyPr anchor="t"/>
          <a:lstStyle>
            <a:lvl1pPr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 lIns="82058" tIns="41029" rIns="82058" bIns="41029"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 lIns="82058" tIns="41029" rIns="82058" bIns="41029"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Pre-Environmental Review</a:t>
            </a:r>
          </a:p>
          <a:p>
            <a:pPr lvl="0"/>
            <a:r>
              <a:rPr lang="en-US" dirty="0" smtClean="0"/>
              <a:t>December 17-18, 2013</a:t>
            </a:r>
          </a:p>
        </p:txBody>
      </p:sp>
      <p:pic>
        <p:nvPicPr>
          <p:cNvPr id="7" name="Picture 6" descr="Final DSCOVR Logo111412.png"/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42" y="685800"/>
            <a:ext cx="8723143" cy="5867400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 userDrawn="1"/>
        </p:nvSpPr>
        <p:spPr bwMode="auto">
          <a:xfrm>
            <a:off x="685800" y="2130425"/>
            <a:ext cx="7772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defTabSz="457146"/>
            <a:endParaRPr lang="en-US" sz="2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68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>
            <a:off x="-3132804" y="3132806"/>
            <a:ext cx="6858000" cy="59239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innerShdw blurRad="63500" dist="101600" dir="13500000">
              <a:srgbClr val="000000">
                <a:alpha val="50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/>
          <a:lstStyle/>
          <a:p>
            <a:pPr defTabSz="457092">
              <a:defRPr/>
            </a:pPr>
            <a:r>
              <a:rPr lang="en-US" sz="3200" cap="small" spc="150" dirty="0">
                <a:solidFill>
                  <a:prstClr val="white"/>
                </a:solidFill>
                <a:latin typeface="Century Gothic"/>
                <a:cs typeface="Century Gothic"/>
              </a:rPr>
              <a:t>Deep Space Climate Observatory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3457" y="676758"/>
            <a:ext cx="8440295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974577"/>
            <a:ext cx="8001000" cy="4525963"/>
          </a:xfrm>
          <a:prstGeom prst="rect">
            <a:avLst/>
          </a:prstGeom>
        </p:spPr>
        <p:txBody>
          <a:bodyPr lIns="82058" tIns="41029" rIns="82058" bIns="41029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989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68" y="1295400"/>
            <a:ext cx="6406367" cy="5126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1600198"/>
            <a:ext cx="4498848" cy="2895601"/>
          </a:xfrm>
        </p:spPr>
        <p:txBody>
          <a:bodyPr>
            <a:normAutofit/>
          </a:bodyPr>
          <a:lstStyle>
            <a:lvl1pPr algn="ctr">
              <a:defRPr sz="3200">
                <a:latin typeface="Helvetica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2" y="4724400"/>
            <a:ext cx="3813046" cy="6858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Box 76"/>
          <p:cNvSpPr txBox="1">
            <a:spLocks noChangeArrowheads="1"/>
          </p:cNvSpPr>
          <p:nvPr/>
        </p:nvSpPr>
        <p:spPr bwMode="auto">
          <a:xfrm>
            <a:off x="0" y="27066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Eurostile" pitchFamily="34" charset="0"/>
              </a:rPr>
              <a:t>Advanced Systems &amp; Development</a:t>
            </a:r>
            <a:endParaRPr lang="en-US" sz="3600" b="1" dirty="0">
              <a:solidFill>
                <a:prstClr val="black"/>
              </a:solidFill>
              <a:latin typeface="Eurostile" pitchFamily="34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762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Arial" pitchFamily="34" charset="0"/>
              </a:defRPr>
            </a:lvl1pPr>
          </a:lstStyle>
          <a:p>
            <a:fld id="{1657F3A2-B1D9-41C9-8801-43325C62E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12192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76CAD4">
                  <a:alpha val="40000"/>
                </a:srgbClr>
              </a:gs>
              <a:gs pos="100000">
                <a:srgbClr val="0A4C8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5028736" y="5486400"/>
            <a:ext cx="3810463" cy="762000"/>
          </a:xfrm>
        </p:spPr>
        <p:txBody>
          <a:bodyPr>
            <a:noAutofit/>
          </a:bodyPr>
          <a:lstStyle>
            <a:lvl1pPr algn="ctr">
              <a:buFontTx/>
              <a:buNone/>
              <a:defRPr sz="1800">
                <a:latin typeface="Helvetica" pitchFamily="34" charset="0"/>
              </a:defRPr>
            </a:lvl1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Briefer/Organization</a:t>
            </a:r>
            <a:endParaRPr lang="en-US" dirty="0"/>
          </a:p>
        </p:txBody>
      </p:sp>
      <p:sp>
        <p:nvSpPr>
          <p:cNvPr id="17" name="Footer Placeholder 8"/>
          <p:cNvSpPr txBox="1">
            <a:spLocks/>
          </p:cNvSpPr>
          <p:nvPr userDrawn="1"/>
        </p:nvSpPr>
        <p:spPr>
          <a:xfrm>
            <a:off x="0" y="6477000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Envisioning and Shaping the Future of Space</a:t>
            </a:r>
            <a:endParaRPr lang="en-US" sz="1200" b="1" i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3199" y="64008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0A4C84"/>
              </a:gs>
              <a:gs pos="100000">
                <a:srgbClr val="76CAD4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4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84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0" descr="Final DSCOVR Logo1114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31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7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57200" y="1676400"/>
            <a:ext cx="8229600" cy="1752600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143000" indent="-228600">
              <a:buFont typeface="Arial" panose="020B0604020202020204" pitchFamily="34" charset="0"/>
              <a:buChar char="•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/>
          </p:nvPr>
        </p:nvSpPr>
        <p:spPr>
          <a:xfrm>
            <a:off x="457200" y="4038600"/>
            <a:ext cx="8229600" cy="1828800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143000" indent="-228600">
              <a:buFont typeface="Arial" panose="020B0604020202020204" pitchFamily="34" charset="0"/>
              <a:buChar char="•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84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47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095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30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8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4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61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Pre-Ship Review</a:t>
            </a:r>
          </a:p>
          <a:p>
            <a:r>
              <a:rPr lang="en-US" dirty="0" smtClean="0"/>
              <a:t>October 29,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9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7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3162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1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07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843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Pre-Ship Review</a:t>
            </a:r>
          </a:p>
          <a:p>
            <a:r>
              <a:rPr lang="en-US" dirty="0" smtClean="0"/>
              <a:t>October 29,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7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16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69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Pre-Ship Review</a:t>
            </a:r>
          </a:p>
          <a:p>
            <a:r>
              <a:rPr lang="en-US" dirty="0" smtClean="0"/>
              <a:t>October 29,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2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Pre-Ship Review</a:t>
            </a:r>
          </a:p>
          <a:p>
            <a:r>
              <a:rPr lang="en-US" dirty="0" smtClean="0"/>
              <a:t>October 29,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ou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961739" y="152400"/>
            <a:ext cx="6429661" cy="4796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5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/>
          <p:cNvCxnSpPr/>
          <p:nvPr userDrawn="1"/>
        </p:nvCxnSpPr>
        <p:spPr>
          <a:xfrm flipV="1">
            <a:off x="152400" y="731428"/>
            <a:ext cx="8911350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97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3457" y="823577"/>
            <a:ext cx="8274241" cy="536996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23456" y="686979"/>
            <a:ext cx="8440295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1514" y="6496241"/>
            <a:ext cx="657687" cy="225233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pPr defTabSz="457146"/>
            <a:fld id="{E1CC2B81-FF8C-AA4C-8FF5-BFEAC99347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61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Pre-Ship Review</a:t>
            </a:r>
          </a:p>
          <a:p>
            <a:r>
              <a:rPr lang="en-US" dirty="0" smtClean="0"/>
              <a:t>October 29,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1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System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Presenter Name</a:t>
            </a:r>
          </a:p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DSCOVR Operational Readiness Review</a:t>
            </a:r>
          </a:p>
          <a:p>
            <a:r>
              <a:rPr lang="en-US" dirty="0" smtClean="0"/>
              <a:t>October 27 - 28,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85800" y="4377651"/>
            <a:ext cx="4794250" cy="175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7090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7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990600"/>
            <a:ext cx="8229600" cy="2514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3581400"/>
            <a:ext cx="82296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456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  <a:prstGeom prst="rect">
            <a:avLst/>
          </a:prstGeom>
        </p:spPr>
        <p:txBody>
          <a:bodyPr anchor="t"/>
          <a:lstStyle>
            <a:lvl1pPr algn="ctr"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57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09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3455" y="729840"/>
            <a:ext cx="8440295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029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319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9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3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3E363E-960F-C749-93AA-E13098A724F1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5531C2-AE38-0846-912C-62205CB51C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7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472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68" y="1295400"/>
            <a:ext cx="6406367" cy="5126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1600198"/>
            <a:ext cx="4498848" cy="2895601"/>
          </a:xfrm>
        </p:spPr>
        <p:txBody>
          <a:bodyPr>
            <a:normAutofit/>
          </a:bodyPr>
          <a:lstStyle>
            <a:lvl1pPr algn="ctr">
              <a:defRPr sz="3200">
                <a:latin typeface="Helvetica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9202" y="4724400"/>
            <a:ext cx="3813046" cy="68580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ext Box 76"/>
          <p:cNvSpPr txBox="1">
            <a:spLocks noChangeArrowheads="1"/>
          </p:cNvSpPr>
          <p:nvPr/>
        </p:nvSpPr>
        <p:spPr bwMode="auto">
          <a:xfrm>
            <a:off x="0" y="27066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Eurostile" pitchFamily="34" charset="0"/>
              </a:rPr>
              <a:t>Advanced Systems &amp; Development</a:t>
            </a:r>
            <a:endParaRPr lang="en-US" sz="3600" b="1" dirty="0">
              <a:solidFill>
                <a:prstClr val="black"/>
              </a:solidFill>
              <a:latin typeface="Eurostile" pitchFamily="34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762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Arial" pitchFamily="34" charset="0"/>
              </a:defRPr>
            </a:lvl1pPr>
          </a:lstStyle>
          <a:p>
            <a:fld id="{1657F3A2-B1D9-41C9-8801-43325C62E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 flipH="1">
            <a:off x="0" y="12192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76CAD4">
                  <a:alpha val="40000"/>
                </a:srgbClr>
              </a:gs>
              <a:gs pos="100000">
                <a:srgbClr val="0A4C8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5028736" y="5486400"/>
            <a:ext cx="3810463" cy="762000"/>
          </a:xfrm>
        </p:spPr>
        <p:txBody>
          <a:bodyPr>
            <a:noAutofit/>
          </a:bodyPr>
          <a:lstStyle>
            <a:lvl1pPr algn="ctr">
              <a:buFontTx/>
              <a:buNone/>
              <a:defRPr sz="1800">
                <a:latin typeface="Helvetica" pitchFamily="34" charset="0"/>
              </a:defRPr>
            </a:lvl1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Briefer/Organization</a:t>
            </a:r>
            <a:endParaRPr lang="en-US" dirty="0"/>
          </a:p>
        </p:txBody>
      </p:sp>
      <p:sp>
        <p:nvSpPr>
          <p:cNvPr id="17" name="Footer Placeholder 8"/>
          <p:cNvSpPr txBox="1">
            <a:spLocks/>
          </p:cNvSpPr>
          <p:nvPr userDrawn="1"/>
        </p:nvSpPr>
        <p:spPr>
          <a:xfrm>
            <a:off x="0" y="6477000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Envisioning and Shaping the Future of Space</a:t>
            </a:r>
            <a:endParaRPr lang="en-US" sz="1200" b="1" i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3199" y="64008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0A4C84"/>
              </a:gs>
              <a:gs pos="100000">
                <a:srgbClr val="76CAD4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937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45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0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57200" y="1676400"/>
            <a:ext cx="8229600" cy="1752600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143000" indent="-228600">
              <a:buFont typeface="Arial" panose="020B0604020202020204" pitchFamily="34" charset="0"/>
              <a:buChar char="•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/>
          </p:nvPr>
        </p:nvSpPr>
        <p:spPr>
          <a:xfrm>
            <a:off x="457200" y="4038600"/>
            <a:ext cx="8229600" cy="1828800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143000" indent="-228600">
              <a:buFont typeface="Arial" panose="020B0604020202020204" pitchFamily="34" charset="0"/>
              <a:buChar char="•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400"/>
            </a:lvl4pPr>
            <a:lvl5pPr marL="2057400" indent="-2286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699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940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08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7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9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3C4192-320C-4EA3-B1A4-CE2C64E9D583}" type="datetimeFigureOut">
              <a:rPr lang="en-US" smtClean="0"/>
              <a:pPr/>
              <a:t>12/9/2015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E0B780-BD23-4668-8C88-5B5948AD74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41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350" y="201983"/>
            <a:ext cx="6429661" cy="47966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3455" y="729840"/>
            <a:ext cx="8440295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02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0" descr="Final DSCOVR Logo111412.jpg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" y="88265"/>
            <a:ext cx="985559" cy="5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418052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7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nal DSCOVR Logo111412.png"/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41" y="685800"/>
            <a:ext cx="8723143" cy="5867400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685800" y="2130425"/>
            <a:ext cx="7772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 sz="28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240848"/>
          </a:xfrm>
        </p:spPr>
        <p:txBody>
          <a:bodyPr anchor="t"/>
          <a:lstStyle>
            <a:lvl1pPr>
              <a:defRPr cap="none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5800" y="3439774"/>
            <a:ext cx="7772400" cy="59343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377651"/>
            <a:ext cx="4794250" cy="1752600"/>
          </a:xfrm>
        </p:spPr>
        <p:txBody>
          <a:bodyPr>
            <a:normAutofit/>
          </a:bodyPr>
          <a:lstStyle>
            <a:lvl1pPr>
              <a:buNone/>
              <a:defRPr sz="1600" baseline="0">
                <a:solidFill>
                  <a:srgbClr val="7F7F7F"/>
                </a:solidFill>
              </a:defRPr>
            </a:lvl1pPr>
            <a:lvl2pPr>
              <a:buNone/>
              <a:defRPr>
                <a:solidFill>
                  <a:srgbClr val="7F7F7F"/>
                </a:solidFill>
              </a:defRPr>
            </a:lvl2pPr>
            <a:lvl3pPr>
              <a:buNone/>
              <a:defRPr>
                <a:solidFill>
                  <a:srgbClr val="7F7F7F"/>
                </a:solidFill>
              </a:defRPr>
            </a:lvl3pPr>
            <a:lvl4pPr>
              <a:buNone/>
              <a:defRPr>
                <a:solidFill>
                  <a:srgbClr val="7F7F7F"/>
                </a:solidFill>
              </a:defRPr>
            </a:lvl4pPr>
            <a:lvl5pPr>
              <a:buNone/>
              <a:defRPr>
                <a:solidFill>
                  <a:srgbClr val="7F7F7F"/>
                </a:solidFill>
              </a:defRPr>
            </a:lvl5pPr>
          </a:lstStyle>
          <a:p>
            <a:pPr lvl="0"/>
            <a:r>
              <a:rPr lang="en-US" dirty="0" smtClean="0"/>
              <a:t>Pre-Environmental Review</a:t>
            </a:r>
          </a:p>
          <a:p>
            <a:pPr lvl="0"/>
            <a:r>
              <a:rPr lang="en-US" dirty="0" smtClean="0"/>
              <a:t>December 17-18, 2013</a:t>
            </a:r>
          </a:p>
        </p:txBody>
      </p:sp>
      <p:pic>
        <p:nvPicPr>
          <p:cNvPr id="7" name="Picture 6" descr="Final DSCOVR Logo111412.png"/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241" y="685800"/>
            <a:ext cx="8723143" cy="5867400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 userDrawn="1"/>
        </p:nvSpPr>
        <p:spPr bwMode="auto">
          <a:xfrm>
            <a:off x="685800" y="2130425"/>
            <a:ext cx="77724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n-US" sz="2800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4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23576"/>
            <a:ext cx="8745297" cy="5641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9350" y="201983"/>
            <a:ext cx="6429661" cy="479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2" descr="C:\Users\vheilman\Desktop\Captur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vheilman\Desktop\Capture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0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62" r:id="rId3"/>
    <p:sldLayoutId id="2147483704" r:id="rId4"/>
    <p:sldLayoutId id="2147483784" r:id="rId5"/>
    <p:sldLayoutId id="2147483788" r:id="rId6"/>
    <p:sldLayoutId id="2147483789" r:id="rId7"/>
    <p:sldLayoutId id="2147483790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ts val="600"/>
        </a:spcBef>
        <a:buFont typeface="Arial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ts val="600"/>
        </a:spcBef>
        <a:buFont typeface="Arial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ts val="600"/>
        </a:spcBef>
        <a:buFont typeface="Arial"/>
        <a:buChar char="»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23576"/>
            <a:ext cx="8745297" cy="5641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9350" y="201983"/>
            <a:ext cx="6429661" cy="479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2" descr="C:\Users\vheilman\Desktop\Captur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vheilman\Desktop\Captur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73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ts val="600"/>
        </a:spcBef>
        <a:buFont typeface="Arial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ts val="600"/>
        </a:spcBef>
        <a:buFont typeface="Arial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ts val="600"/>
        </a:spcBef>
        <a:buFont typeface="Arial"/>
        <a:buChar char="–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ts val="600"/>
        </a:spcBef>
        <a:buFont typeface="Arial"/>
        <a:buChar char="»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629400"/>
            <a:ext cx="21336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AEF29-0039-4E69-9A73-E921667B27AA}" type="slidenum">
              <a:rPr lang="en-US">
                <a:ea typeface="ヒラギノ角ゴ Pro W3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ヒラギノ角ゴ Pro W3" charset="-128"/>
            </a:endParaRPr>
          </a:p>
        </p:txBody>
      </p:sp>
      <p:sp>
        <p:nvSpPr>
          <p:cNvPr id="1027" name="Title Placeholder 8"/>
          <p:cNvSpPr>
            <a:spLocks noGrp="1"/>
          </p:cNvSpPr>
          <p:nvPr>
            <p:ph type="title"/>
          </p:nvPr>
        </p:nvSpPr>
        <p:spPr bwMode="auto">
          <a:xfrm>
            <a:off x="1209675" y="160338"/>
            <a:ext cx="67913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pic>
        <p:nvPicPr>
          <p:cNvPr id="1028" name="Picture 9" descr="NASA Meatball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013" y="146050"/>
            <a:ext cx="982662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9" name="Straight Connector 11"/>
          <p:cNvCxnSpPr>
            <a:cxnSpLocks noChangeShapeType="1"/>
          </p:cNvCxnSpPr>
          <p:nvPr userDrawn="1"/>
        </p:nvCxnSpPr>
        <p:spPr bwMode="auto">
          <a:xfrm>
            <a:off x="1209675" y="979488"/>
            <a:ext cx="67913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030" name="Picture 9" descr="SAGE III LOGO no Latin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13" y="160338"/>
            <a:ext cx="8413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Box 7"/>
          <p:cNvSpPr txBox="1">
            <a:spLocks noChangeArrowheads="1"/>
          </p:cNvSpPr>
          <p:nvPr userDrawn="1"/>
        </p:nvSpPr>
        <p:spPr bwMode="auto">
          <a:xfrm>
            <a:off x="3649663" y="6611938"/>
            <a:ext cx="155575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smtClean="0">
                <a:solidFill>
                  <a:srgbClr val="000000"/>
                </a:solidFill>
                <a:cs typeface="Arial" charset="0"/>
              </a:rPr>
              <a:t>NASA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47244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7" r:id="rId3"/>
    <p:sldLayoutId id="2147483708" r:id="rId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00090"/>
          </a:solidFill>
          <a:latin typeface="Arial"/>
          <a:ea typeface="ヒラギノ角ゴ Pro W3" pitchFamily="-109" charset="-128"/>
          <a:cs typeface="ヒラギノ角ゴ Pro W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0"/>
          </a:solidFill>
          <a:latin typeface="Arial" charset="0"/>
          <a:ea typeface="ヒラギノ角ゴ Pro W3" pitchFamily="-109" charset="-128"/>
          <a:cs typeface="ヒラギノ角ゴ Pro W3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0"/>
          </a:solidFill>
          <a:latin typeface="Arial" charset="0"/>
          <a:ea typeface="ヒラギノ角ゴ Pro W3" pitchFamily="-109" charset="-128"/>
          <a:cs typeface="ヒラギノ角ゴ Pro W3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0"/>
          </a:solidFill>
          <a:latin typeface="Arial" charset="0"/>
          <a:ea typeface="ヒラギノ角ゴ Pro W3" pitchFamily="-109" charset="-128"/>
          <a:cs typeface="ヒラギノ角ゴ Pro W3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0"/>
          </a:solidFill>
          <a:latin typeface="Arial" charset="0"/>
          <a:ea typeface="ヒラギノ角ゴ Pro W3" pitchFamily="-109" charset="-128"/>
          <a:cs typeface="ヒラギノ角ゴ Pro W3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Ø"/>
        <a:defRPr sz="2800" b="1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/>
          <p:cNvSpPr>
            <a:spLocks noChangeArrowheads="1"/>
          </p:cNvSpPr>
          <p:nvPr userDrawn="1"/>
        </p:nvSpPr>
        <p:spPr bwMode="auto">
          <a:xfrm>
            <a:off x="457200" y="1212850"/>
            <a:ext cx="5181600" cy="74613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rgbClr val="1394CB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74"/>
          <p:cNvSpPr txBox="1">
            <a:spLocks noChangeArrowheads="1"/>
          </p:cNvSpPr>
          <p:nvPr userDrawn="1"/>
        </p:nvSpPr>
        <p:spPr bwMode="auto">
          <a:xfrm>
            <a:off x="4495800" y="1111250"/>
            <a:ext cx="45831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ct val="0"/>
              </a:spcBef>
              <a:defRPr/>
            </a:pPr>
            <a:r>
              <a:rPr lang="en-US" sz="1100" b="1" i="1" dirty="0" smtClean="0">
                <a:solidFill>
                  <a:srgbClr val="1394CB"/>
                </a:solidFill>
                <a:latin typeface="Times New Roman" pitchFamily="18" charset="0"/>
                <a:cs typeface="Times New Roman" pitchFamily="18" charset="0"/>
              </a:rPr>
              <a:t>ADVANCED SYSTEMS AND DEVELOPMENT DIRECTORATE</a:t>
            </a:r>
            <a:endParaRPr lang="en-US" sz="1100" b="1" i="1" dirty="0">
              <a:solidFill>
                <a:srgbClr val="1394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4008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0A4C84"/>
              </a:gs>
              <a:gs pos="100000">
                <a:srgbClr val="76CAD4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423" y="163946"/>
            <a:ext cx="892756" cy="90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6620" y="3175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ooter Placeholder 8"/>
          <p:cNvSpPr txBox="1">
            <a:spLocks/>
          </p:cNvSpPr>
          <p:nvPr userDrawn="1"/>
        </p:nvSpPr>
        <p:spPr>
          <a:xfrm>
            <a:off x="0" y="6477000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Envisioning and Shaping the Future of Space</a:t>
            </a:r>
            <a:endParaRPr lang="en-US" sz="1200" b="1" i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762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</a:lstStyle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85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Eurostile"/>
          <a:ea typeface="+mj-ea"/>
          <a:cs typeface="Helvetica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8001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676"/>
            <a:ext cx="6858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2" descr="C:\Users\vheilman\Desktop\Capture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76" y="116048"/>
            <a:ext cx="762000" cy="4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80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676"/>
            <a:ext cx="6858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2" descr="C:\Users\vheilman\Desktop\Captur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76" y="116048"/>
            <a:ext cx="762000" cy="4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8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6858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vheilman\Desktop\Capture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76" y="116048"/>
            <a:ext cx="762000" cy="4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41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676"/>
            <a:ext cx="68580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2" descr="C:\Users\vheilman\Desktop\Capture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011" y="115384"/>
            <a:ext cx="1714739" cy="57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76" y="116048"/>
            <a:ext cx="762000" cy="49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152400" y="729840"/>
            <a:ext cx="8911350" cy="158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9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1" r:id="rId4"/>
    <p:sldLayoutId id="2147483772" r:id="rId5"/>
    <p:sldLayoutId id="2147483773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2"/>
          <p:cNvSpPr>
            <a:spLocks noChangeArrowheads="1"/>
          </p:cNvSpPr>
          <p:nvPr userDrawn="1"/>
        </p:nvSpPr>
        <p:spPr bwMode="auto">
          <a:xfrm>
            <a:off x="457200" y="1212850"/>
            <a:ext cx="5181600" cy="74613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rgbClr val="1394CB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74"/>
          <p:cNvSpPr txBox="1">
            <a:spLocks noChangeArrowheads="1"/>
          </p:cNvSpPr>
          <p:nvPr userDrawn="1"/>
        </p:nvSpPr>
        <p:spPr bwMode="auto">
          <a:xfrm>
            <a:off x="4495800" y="1111250"/>
            <a:ext cx="45831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ct val="0"/>
              </a:spcBef>
              <a:defRPr/>
            </a:pPr>
            <a:r>
              <a:rPr lang="en-US" sz="1100" b="1" i="1" dirty="0" smtClean="0">
                <a:solidFill>
                  <a:srgbClr val="1394CB"/>
                </a:solidFill>
                <a:latin typeface="Times New Roman" pitchFamily="18" charset="0"/>
                <a:cs typeface="Times New Roman" pitchFamily="18" charset="0"/>
              </a:rPr>
              <a:t>ADVANCED SYSTEMS AND DEVELOPMENT DIRECTORATE</a:t>
            </a:r>
            <a:endParaRPr lang="en-US" sz="1100" b="1" i="1" dirty="0">
              <a:solidFill>
                <a:srgbClr val="1394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716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400800"/>
            <a:ext cx="9144000" cy="76200"/>
          </a:xfrm>
          <a:prstGeom prst="rect">
            <a:avLst/>
          </a:prstGeom>
          <a:gradFill flip="none" rotWithShape="1">
            <a:gsLst>
              <a:gs pos="0">
                <a:srgbClr val="0A4C84"/>
              </a:gs>
              <a:gs pos="100000">
                <a:srgbClr val="76CAD4">
                  <a:alpha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423" y="163946"/>
            <a:ext cx="892756" cy="90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26620" y="3175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ooter Placeholder 8"/>
          <p:cNvSpPr txBox="1">
            <a:spLocks/>
          </p:cNvSpPr>
          <p:nvPr userDrawn="1"/>
        </p:nvSpPr>
        <p:spPr>
          <a:xfrm>
            <a:off x="0" y="6477000"/>
            <a:ext cx="91440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Envisioning and Shaping the Future of Space</a:t>
            </a:r>
            <a:endParaRPr lang="en-US" sz="1200" b="1" i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762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Helvetica" pitchFamily="34" charset="0"/>
                <a:cs typeface="Arial" pitchFamily="34" charset="0"/>
              </a:defRPr>
            </a:lvl1pPr>
          </a:lstStyle>
          <a:p>
            <a:fld id="{1657F3A2-B1D9-41C9-8801-43325C62E44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1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Eurostile"/>
          <a:ea typeface="+mj-ea"/>
          <a:cs typeface="Helvetica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8001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7145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1717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76AF5-9B21-466A-B057-4477DE92214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2256" y="152400"/>
            <a:ext cx="694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DSCOVR/EPIC Images and Science: A New </a:t>
            </a:r>
            <a:r>
              <a:rPr lang="en-US" sz="2400" b="1" dirty="0" smtClean="0">
                <a:solidFill>
                  <a:schemeClr val="bg1"/>
                </a:solidFill>
              </a:rPr>
              <a:t>Earth View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614267" cy="522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28993"/>
            <a:ext cx="2535665" cy="251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0" y="12192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Dr. Jay Herman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EPIC Instrument Scientist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Dr. Adam Szabo</a:t>
            </a:r>
          </a:p>
          <a:p>
            <a:r>
              <a:rPr lang="en-US" sz="1200" b="1" dirty="0" smtClean="0">
                <a:solidFill>
                  <a:schemeClr val="bg1"/>
                </a:solidFill>
              </a:rPr>
              <a:t>Project Scientist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Dr. Alexander </a:t>
            </a:r>
            <a:r>
              <a:rPr lang="en-US" b="1" dirty="0" err="1" smtClean="0">
                <a:solidFill>
                  <a:schemeClr val="bg1"/>
                </a:solidFill>
              </a:rPr>
              <a:t>Marshak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Deputy Project Scientist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97400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8" y="3810000"/>
            <a:ext cx="4315990" cy="3053709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29" y="3810000"/>
            <a:ext cx="453067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2256" y="3305145"/>
            <a:ext cx="8421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Launch February 11, 2015                -------------&gt;                     L-1 Orbit June 2015  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5710" y="3210820"/>
            <a:ext cx="10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 Months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9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WPDOCS\Triana_EPIC\1-First Images\Epic Color Sequenc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5" y="0"/>
            <a:ext cx="82089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0"/>
            <a:ext cx="8229600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24 Hours - August 26, 2015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86" y="137566"/>
            <a:ext cx="675694" cy="574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76AF5-9B21-466A-B057-4477DE9221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4" y="1447800"/>
            <a:ext cx="9148934" cy="5410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243674"/>
            <a:ext cx="445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DSCOVR at Lagrange-1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614267" cy="522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58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EPIC 30 cm Telescope &amp; Camera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29" y="847552"/>
            <a:ext cx="6248400" cy="601949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61229" y="849061"/>
            <a:ext cx="2894842" cy="1622907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29" y="2471968"/>
            <a:ext cx="2895039" cy="194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29" y="4931118"/>
            <a:ext cx="2835847" cy="192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53200" y="4586330"/>
            <a:ext cx="2308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Double Filter Wheel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Wpdocs\Triana_EPIC\1-First Images\Africa 10 wavelength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449"/>
            <a:ext cx="9144000" cy="602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93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48" y="656319"/>
            <a:ext cx="6557606" cy="481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18263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" y="5063761"/>
            <a:ext cx="2647950" cy="179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1" y="4749504"/>
            <a:ext cx="2308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Double Filter Wheel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07797" y="86159"/>
            <a:ext cx="5126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Solar Spectrum and Filter Wavelengths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599771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Exposures were manually adjusted to fill the CCD to approximately 80% for each wavelength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0633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 descr="1981972135V4_Genna.png"/>
          <p:cNvPicPr/>
          <p:nvPr/>
        </p:nvPicPr>
        <p:blipFill>
          <a:blip r:embed="rId2" cstate="print"/>
          <a:srcRect l="4444" t="12222" r="11111" b="4444"/>
          <a:stretch>
            <a:fillRect/>
          </a:stretch>
        </p:blipFill>
        <p:spPr>
          <a:xfrm>
            <a:off x="1371600" y="761999"/>
            <a:ext cx="6248400" cy="594359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 Box 75"/>
          <p:cNvSpPr txBox="1">
            <a:spLocks noChangeArrowheads="1"/>
          </p:cNvSpPr>
          <p:nvPr/>
        </p:nvSpPr>
        <p:spPr bwMode="auto">
          <a:xfrm>
            <a:off x="539496" y="3133725"/>
            <a:ext cx="685800" cy="723900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0.45</a:t>
            </a:r>
            <a:r>
              <a:rPr lang="en-US" sz="1400" b="1" baseline="300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O</a:t>
            </a:r>
            <a:endParaRPr lang="en-US" sz="11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to</a:t>
            </a:r>
            <a:endParaRPr lang="en-US" sz="11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0.53</a:t>
            </a:r>
            <a:r>
              <a:rPr lang="en-US" sz="1400" b="1" baseline="300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O</a:t>
            </a:r>
            <a:endParaRPr lang="en-US" sz="11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Text Box 69"/>
          <p:cNvSpPr txBox="1">
            <a:spLocks noChangeArrowheads="1"/>
          </p:cNvSpPr>
          <p:nvPr/>
        </p:nvSpPr>
        <p:spPr bwMode="auto">
          <a:xfrm>
            <a:off x="7620000" y="2939415"/>
            <a:ext cx="847725" cy="857250"/>
          </a:xfrm>
          <a:prstGeom prst="rect">
            <a:avLst/>
          </a:prstGeom>
          <a:noFill/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CCD</a:t>
            </a:r>
            <a:endParaRPr lang="en-US" sz="1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FOV</a:t>
            </a:r>
            <a:endParaRPr lang="en-US" sz="1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0.62</a:t>
            </a:r>
            <a:r>
              <a:rPr lang="en-US" b="1" baseline="30000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O</a:t>
            </a:r>
            <a:endParaRPr lang="en-US" sz="1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7" name="AutoShape 72"/>
          <p:cNvCxnSpPr>
            <a:cxnSpLocks noChangeShapeType="1"/>
          </p:cNvCxnSpPr>
          <p:nvPr/>
        </p:nvCxnSpPr>
        <p:spPr bwMode="auto">
          <a:xfrm flipV="1">
            <a:off x="882396" y="966216"/>
            <a:ext cx="0" cy="2167510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/>
        </p:nvCxnSpPr>
        <p:spPr>
          <a:xfrm>
            <a:off x="762000" y="966216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AutoShape 73"/>
          <p:cNvCxnSpPr>
            <a:cxnSpLocks noChangeShapeType="1"/>
          </p:cNvCxnSpPr>
          <p:nvPr/>
        </p:nvCxnSpPr>
        <p:spPr bwMode="auto">
          <a:xfrm>
            <a:off x="907542" y="3962400"/>
            <a:ext cx="0" cy="2508504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/>
          <p:nvPr/>
        </p:nvCxnSpPr>
        <p:spPr>
          <a:xfrm>
            <a:off x="762000" y="6470904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AutoShape 72"/>
          <p:cNvCxnSpPr>
            <a:cxnSpLocks noChangeShapeType="1"/>
          </p:cNvCxnSpPr>
          <p:nvPr/>
        </p:nvCxnSpPr>
        <p:spPr bwMode="auto">
          <a:xfrm flipV="1">
            <a:off x="8001000" y="761999"/>
            <a:ext cx="0" cy="2238376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/>
          <p:nvPr/>
        </p:nvCxnSpPr>
        <p:spPr>
          <a:xfrm>
            <a:off x="7620000" y="758951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86662" y="6705598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AutoShape 73"/>
          <p:cNvCxnSpPr>
            <a:cxnSpLocks noChangeShapeType="1"/>
          </p:cNvCxnSpPr>
          <p:nvPr/>
        </p:nvCxnSpPr>
        <p:spPr bwMode="auto">
          <a:xfrm>
            <a:off x="8012430" y="3857625"/>
            <a:ext cx="0" cy="2847973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1225296" y="228600"/>
            <a:ext cx="6012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EPIC Field of View vs Angular Size of the Earth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258465" y="3341624"/>
            <a:ext cx="142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Earth Size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614267" cy="5221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WPDOCS\Triana_EPIC\1-First Images\Lunar tranis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" y="909163"/>
            <a:ext cx="9144000" cy="516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1882" y="5802868"/>
            <a:ext cx="5720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DSCOVR/EPIC’s View of Earth Transit in Front of the Moon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5615" y="6075805"/>
            <a:ext cx="2174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Transit at 11:00 GMT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Or 07:00 EDT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-27776"/>
            <a:ext cx="693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The Moon Passes Behind the Earth as viewed from DSCOVR’s Lagrange-1 orbit four hours before the lunar eclipse seen from Earth      September 27, 2015 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                     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5850575"/>
            <a:ext cx="2057400" cy="101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86" y="137566"/>
            <a:ext cx="675694" cy="574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4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82000" y="6498696"/>
            <a:ext cx="609600" cy="261937"/>
          </a:xfrm>
        </p:spPr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2" descr="Emacs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84192"/>
            <a:ext cx="5410200" cy="534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21125"/>
            <a:ext cx="7092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Aerosol Index (Saharan Dust)</a:t>
            </a:r>
            <a:b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Measured in the UV (340 and 388 nm) Channels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28800" y="6401330"/>
            <a:ext cx="4953000" cy="45667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Sample EPIC UV Science Data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505200"/>
            <a:ext cx="127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Sunrise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2483" y="3505200"/>
            <a:ext cx="1185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Sunset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86" y="137566"/>
            <a:ext cx="675694" cy="574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4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82000" y="6498696"/>
            <a:ext cx="609600" cy="261937"/>
          </a:xfrm>
        </p:spPr>
        <p:txBody>
          <a:bodyPr/>
          <a:lstStyle/>
          <a:p>
            <a:pPr>
              <a:defRPr/>
            </a:pPr>
            <a:fld id="{199A22D7-0E7A-4EAA-B3C9-BDB341E3F7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1125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Earth R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eflectivity using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388 nm channel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Bright White = 94% Black = 4%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28800" y="6401330"/>
            <a:ext cx="4953000" cy="45667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Sample EPIC UV Science Data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3505200"/>
            <a:ext cx="1279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Sunrise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2483" y="3505200"/>
            <a:ext cx="1185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Sunset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3" descr="Emacs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57693"/>
            <a:ext cx="5410200" cy="541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67" y="160101"/>
            <a:ext cx="493552" cy="49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2400"/>
            <a:ext cx="543891" cy="5405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86" y="137566"/>
            <a:ext cx="675694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SCOVR_Main_slogan_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SCOVR_Main_slogan_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ew SD Slide Template (USE THIS FOR BRIEFINGS)(DONT DELETE OR EDIT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latin typeface="Helvetica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New SD Slide Template (USE THIS FOR BRIEFINGS)(DONT DELETE OR EDIT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latin typeface="Helvetica" pitchFamily="34" charset="0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274826BB3A64EAF30264D73A2D5D0" ma:contentTypeVersion="0" ma:contentTypeDescription="Create a new document." ma:contentTypeScope="" ma:versionID="0b973413ade7a267544cbe1690370bd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462C7B-6235-46D9-B824-AB39A2ECDB86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57CE69F-CE53-4904-842F-8FB5F994F4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51F426-43C6-412F-BF16-73546EAAB2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V2</Template>
  <TotalTime>25234</TotalTime>
  <Words>189</Words>
  <Application>Microsoft Office PowerPoint</Application>
  <PresentationFormat>On-screen Show (4:3)</PresentationFormat>
  <Paragraphs>47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DSCOVR_Main_slogan_final</vt:lpstr>
      <vt:lpstr>1_DSCOVR_Main_slogan_final</vt:lpstr>
      <vt:lpstr>1_Office Theme</vt:lpstr>
      <vt:lpstr>New SD Slide Template (USE THIS FOR BRIEFINGS)(DONT DELETE OR EDIT)</vt:lpstr>
      <vt:lpstr>17_Custom Design</vt:lpstr>
      <vt:lpstr>15_Custom Design</vt:lpstr>
      <vt:lpstr>1_Custom Design</vt:lpstr>
      <vt:lpstr>14_Custom Design</vt:lpstr>
      <vt:lpstr>1_New SD Slide Template (USE THIS FOR BRIEFINGS)(DONT DELETE OR EDIT)</vt:lpstr>
      <vt:lpstr>PowerPoint Presentation</vt:lpstr>
      <vt:lpstr>PowerPoint Presentation</vt:lpstr>
      <vt:lpstr>EPIC 30 cm Telescope &amp; Camera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 Review Agenda – Wednesday, 5 June</dc:title>
  <dc:creator>Smith, Robert C. (GSFC-4070)</dc:creator>
  <cp:lastModifiedBy>jrherman</cp:lastModifiedBy>
  <cp:revision>568</cp:revision>
  <cp:lastPrinted>2015-11-30T20:15:51Z</cp:lastPrinted>
  <dcterms:created xsi:type="dcterms:W3CDTF">2013-06-03T21:36:09Z</dcterms:created>
  <dcterms:modified xsi:type="dcterms:W3CDTF">2015-12-09T20:00:34Z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0x0101000D5274826BB3A64EAF30264D73A2D5D0</vt:lpwstr>
  </property>
</Properties>
</file>