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6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7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8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4"/>
    <p:sldMasterId id="2147483698" r:id="rId5"/>
    <p:sldMasterId id="2147483694" r:id="rId6"/>
    <p:sldMasterId id="2147483720" r:id="rId7"/>
    <p:sldMasterId id="2147483740" r:id="rId8"/>
    <p:sldMasterId id="2147483747" r:id="rId9"/>
    <p:sldMasterId id="2147483753" r:id="rId10"/>
    <p:sldMasterId id="2147483766" r:id="rId11"/>
    <p:sldMasterId id="2147483774" r:id="rId12"/>
  </p:sldMasterIdLst>
  <p:notesMasterIdLst>
    <p:notesMasterId r:id="rId30"/>
  </p:notesMasterIdLst>
  <p:sldIdLst>
    <p:sldId id="978" r:id="rId13"/>
    <p:sldId id="971" r:id="rId14"/>
    <p:sldId id="939" r:id="rId15"/>
    <p:sldId id="977" r:id="rId16"/>
    <p:sldId id="960" r:id="rId17"/>
    <p:sldId id="969" r:id="rId18"/>
    <p:sldId id="962" r:id="rId19"/>
    <p:sldId id="964" r:id="rId20"/>
    <p:sldId id="983" r:id="rId21"/>
    <p:sldId id="979" r:id="rId22"/>
    <p:sldId id="980" r:id="rId23"/>
    <p:sldId id="984" r:id="rId24"/>
    <p:sldId id="982" r:id="rId25"/>
    <p:sldId id="967" r:id="rId26"/>
    <p:sldId id="968" r:id="rId27"/>
    <p:sldId id="966" r:id="rId28"/>
    <p:sldId id="985" r:id="rId29"/>
  </p:sldIdLst>
  <p:sldSz cx="9144000" cy="6858000" type="screen4x3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73" userDrawn="1">
          <p15:clr>
            <a:srgbClr val="A4A3A4"/>
          </p15:clr>
        </p15:guide>
        <p15:guide id="2" pos="218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0442"/>
    <a:srgbClr val="090557"/>
    <a:srgbClr val="0C0777"/>
    <a:srgbClr val="130BB5"/>
    <a:srgbClr val="33CC33"/>
    <a:srgbClr val="00CCFF"/>
    <a:srgbClr val="FFFF00"/>
    <a:srgbClr val="F9F9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69" autoAdjust="0"/>
    <p:restoredTop sz="87273" autoAdjust="0"/>
  </p:normalViewPr>
  <p:slideViewPr>
    <p:cSldViewPr>
      <p:cViewPr varScale="1">
        <p:scale>
          <a:sx n="78" d="100"/>
          <a:sy n="78" d="100"/>
        </p:scale>
        <p:origin x="-96" y="-8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2820" y="-90"/>
      </p:cViewPr>
      <p:guideLst>
        <p:guide orient="horz" pos="2909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slide" Target="slides/slide9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1804"/>
          </a:xfrm>
          <a:prstGeom prst="rect">
            <a:avLst/>
          </a:prstGeom>
        </p:spPr>
        <p:txBody>
          <a:bodyPr vert="horz" lIns="92236" tIns="46118" rIns="92236" bIns="4611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1804"/>
          </a:xfrm>
          <a:prstGeom prst="rect">
            <a:avLst/>
          </a:prstGeom>
        </p:spPr>
        <p:txBody>
          <a:bodyPr vert="horz" lIns="92236" tIns="46118" rIns="92236" bIns="46118" rtlCol="0"/>
          <a:lstStyle>
            <a:lvl1pPr algn="r">
              <a:defRPr sz="1200"/>
            </a:lvl1pPr>
          </a:lstStyle>
          <a:p>
            <a:fld id="{B83467C4-217A-4319-B94F-BFC6E90B3025}" type="datetimeFigureOut">
              <a:rPr lang="en-US" smtClean="0"/>
              <a:pPr/>
              <a:t>2/5/2016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3738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36" tIns="46118" rIns="92236" bIns="4611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7"/>
            <a:ext cx="5608320" cy="4156234"/>
          </a:xfrm>
          <a:prstGeom prst="rect">
            <a:avLst/>
          </a:prstGeom>
        </p:spPr>
        <p:txBody>
          <a:bodyPr vert="horz" lIns="92236" tIns="46118" rIns="92236" bIns="4611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236" tIns="46118" rIns="92236" bIns="4611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236" tIns="46118" rIns="92236" bIns="46118" rtlCol="0" anchor="b"/>
          <a:lstStyle>
            <a:lvl1pPr algn="r">
              <a:defRPr sz="1200"/>
            </a:lvl1pPr>
          </a:lstStyle>
          <a:p>
            <a:fld id="{DE5E2D7A-95C1-41B0-B3CE-5FC91D38EE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378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E2D7A-95C1-41B0-B3CE-5FC91D38EE4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383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nal DSCOVR Logo111412.png"/>
          <p:cNvPicPr>
            <a:picLocks noChangeAspect="1"/>
          </p:cNvPicPr>
          <p:nvPr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5241" y="685800"/>
            <a:ext cx="8723143" cy="5867400"/>
          </a:xfrm>
          <a:prstGeom prst="rect">
            <a:avLst/>
          </a:prstGeom>
        </p:spPr>
      </p:pic>
      <p:sp>
        <p:nvSpPr>
          <p:cNvPr id="10" name="Title 2"/>
          <p:cNvSpPr txBox="1">
            <a:spLocks/>
          </p:cNvSpPr>
          <p:nvPr/>
        </p:nvSpPr>
        <p:spPr bwMode="auto">
          <a:xfrm>
            <a:off x="685800" y="2130425"/>
            <a:ext cx="7772400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en-US" sz="2800" dirty="0">
              <a:solidFill>
                <a:srgbClr val="000000"/>
              </a:solidFill>
              <a:latin typeface="Century Gothic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240848"/>
          </a:xfrm>
        </p:spPr>
        <p:txBody>
          <a:bodyPr anchor="t"/>
          <a:lstStyle>
            <a:lvl1pPr>
              <a:defRPr cap="none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85800" y="3439774"/>
            <a:ext cx="7772400" cy="593437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377651"/>
            <a:ext cx="4794250" cy="1752600"/>
          </a:xfrm>
        </p:spPr>
        <p:txBody>
          <a:bodyPr>
            <a:normAutofit/>
          </a:bodyPr>
          <a:lstStyle>
            <a:lvl1pPr>
              <a:buNone/>
              <a:defRPr sz="1600" baseline="0">
                <a:solidFill>
                  <a:srgbClr val="7F7F7F"/>
                </a:solidFill>
              </a:defRPr>
            </a:lvl1pPr>
            <a:lvl2pPr>
              <a:buNone/>
              <a:defRPr>
                <a:solidFill>
                  <a:srgbClr val="7F7F7F"/>
                </a:solidFill>
              </a:defRPr>
            </a:lvl2pPr>
            <a:lvl3pPr>
              <a:buNone/>
              <a:defRPr>
                <a:solidFill>
                  <a:srgbClr val="7F7F7F"/>
                </a:solidFill>
              </a:defRPr>
            </a:lvl3pPr>
            <a:lvl4pPr>
              <a:buNone/>
              <a:defRPr>
                <a:solidFill>
                  <a:srgbClr val="7F7F7F"/>
                </a:solidFill>
              </a:defRPr>
            </a:lvl4pPr>
            <a:lvl5pPr>
              <a:buNone/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US" dirty="0" smtClean="0"/>
              <a:t>Pre-Environmental Review</a:t>
            </a:r>
          </a:p>
          <a:p>
            <a:pPr lvl="0"/>
            <a:r>
              <a:rPr lang="en-US" dirty="0" smtClean="0"/>
              <a:t>December 17-18, 2013</a:t>
            </a:r>
          </a:p>
        </p:txBody>
      </p:sp>
      <p:pic>
        <p:nvPicPr>
          <p:cNvPr id="7" name="Picture 6" descr="Final DSCOVR Logo111412.png"/>
          <p:cNvPicPr>
            <a:picLocks noChangeAspect="1"/>
          </p:cNvPicPr>
          <p:nvPr userDrawn="1"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5241" y="685800"/>
            <a:ext cx="8723143" cy="5867400"/>
          </a:xfrm>
          <a:prstGeom prst="rect">
            <a:avLst/>
          </a:prstGeom>
        </p:spPr>
      </p:pic>
      <p:sp>
        <p:nvSpPr>
          <p:cNvPr id="11" name="Title 2"/>
          <p:cNvSpPr txBox="1">
            <a:spLocks/>
          </p:cNvSpPr>
          <p:nvPr userDrawn="1"/>
        </p:nvSpPr>
        <p:spPr bwMode="auto">
          <a:xfrm>
            <a:off x="685800" y="2130425"/>
            <a:ext cx="7772400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en-US" sz="2800" dirty="0">
              <a:solidFill>
                <a:srgbClr val="0000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6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534400" y="6418052"/>
            <a:ext cx="38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99A22D7-0E7A-4EAA-B3C9-BDB341E3F7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52400" y="729840"/>
            <a:ext cx="8911350" cy="1588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7630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2" name="Picture 10" descr="Final DSCOVR Logo11141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8" y="88265"/>
            <a:ext cx="985559" cy="57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0" descr="Final DSCOVR Logo11141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8" y="88265"/>
            <a:ext cx="985559" cy="57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938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763000" cy="5029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2" name="Picture 10" descr="Final DSCOVR Logo11141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8" y="88265"/>
            <a:ext cx="985559" cy="57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534400" y="6418052"/>
            <a:ext cx="38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99A22D7-0E7A-4EAA-B3C9-BDB341E3F7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52400" y="729840"/>
            <a:ext cx="8911350" cy="1588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07894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30188" y="6480175"/>
            <a:ext cx="2133600" cy="27463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9/8/11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As of 11/6/2013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538913"/>
            <a:ext cx="2133600" cy="2619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C676AF5-9B21-466A-B057-4477DE9221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146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848475" y="6502400"/>
            <a:ext cx="2133600" cy="3524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AB42F3-0C86-4CFA-B693-8C297A7F7D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14300" y="6521450"/>
            <a:ext cx="2895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GOES-R PMC December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797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NASA Meatball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1013" y="146050"/>
            <a:ext cx="982662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Connector 11"/>
          <p:cNvCxnSpPr>
            <a:cxnSpLocks noChangeShapeType="1"/>
          </p:cNvCxnSpPr>
          <p:nvPr userDrawn="1"/>
        </p:nvCxnSpPr>
        <p:spPr bwMode="auto">
          <a:xfrm>
            <a:off x="1209675" y="979488"/>
            <a:ext cx="6791325" cy="158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4" name="Picture 9" descr="SAGE III LOGO no Latin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713" y="160338"/>
            <a:ext cx="84137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3"/>
          <p:cNvSpPr txBox="1">
            <a:spLocks/>
          </p:cNvSpPr>
          <p:nvPr userDrawn="1"/>
        </p:nvSpPr>
        <p:spPr bwMode="auto">
          <a:xfrm>
            <a:off x="14288" y="6629400"/>
            <a:ext cx="2133600" cy="2286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smtClean="0">
                <a:solidFill>
                  <a:srgbClr val="000000"/>
                </a:solidFill>
                <a:cs typeface="Arial" charset="0"/>
              </a:rPr>
              <a:t>October 12, 2011</a:t>
            </a:r>
          </a:p>
        </p:txBody>
      </p:sp>
      <p:pic>
        <p:nvPicPr>
          <p:cNvPr id="6" name="Picture 13" descr="SAGE III Logo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0" y="4940300"/>
            <a:ext cx="1131888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SAGE III PPT template background.jpg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560848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NASA Meatball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5138" y="7938"/>
            <a:ext cx="982662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11"/>
          <p:cNvCxnSpPr>
            <a:cxnSpLocks noChangeShapeType="1"/>
          </p:cNvCxnSpPr>
          <p:nvPr userDrawn="1"/>
        </p:nvCxnSpPr>
        <p:spPr bwMode="auto">
          <a:xfrm>
            <a:off x="1209675" y="842963"/>
            <a:ext cx="6791325" cy="158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6932613" y="6627813"/>
            <a:ext cx="2133600" cy="228600"/>
          </a:xfrm>
          <a:prstGeom prst="rect">
            <a:avLst/>
          </a:prstGeom>
        </p:spPr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7F0ADD67-BEA8-49DD-A421-7EC1B8B35EC8}" type="slidenum">
              <a:rPr lang="en-US" sz="1000">
                <a:solidFill>
                  <a:srgbClr val="000000"/>
                </a:solidFill>
                <a:latin typeface="Calibri" pitchFamily="34" charset="0"/>
                <a:ea typeface="ヒラギノ角ゴ Pro W3" charset="-128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>
              <a:solidFill>
                <a:srgbClr val="000000"/>
              </a:solidFill>
              <a:latin typeface="Calibri" pitchFamily="34" charset="0"/>
              <a:ea typeface="ヒラギノ角ゴ Pro W3" charset="-128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3649663" y="6611938"/>
            <a:ext cx="1555750" cy="2460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smtClean="0">
                <a:solidFill>
                  <a:srgbClr val="000000"/>
                </a:solidFill>
                <a:cs typeface="Arial" charset="0"/>
              </a:rPr>
              <a:t>NASA Internal Use Only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8991600" cy="5410200"/>
          </a:xfrm>
          <a:prstGeom prst="rect">
            <a:avLst/>
          </a:prstGeom>
        </p:spPr>
        <p:txBody>
          <a:bodyPr/>
          <a:lstStyle>
            <a:lvl1pPr>
              <a:buClr>
                <a:schemeClr val="accent2">
                  <a:lumMod val="75000"/>
                </a:schemeClr>
              </a:buClr>
              <a:defRPr>
                <a:latin typeface="Arial"/>
                <a:cs typeface="Arial"/>
              </a:defRPr>
            </a:lvl1pPr>
            <a:lvl2pPr>
              <a:buClr>
                <a:schemeClr val="accent1"/>
              </a:buCl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Placeholder 10"/>
          <p:cNvSpPr>
            <a:spLocks noGrp="1"/>
          </p:cNvSpPr>
          <p:nvPr>
            <p:ph type="title"/>
          </p:nvPr>
        </p:nvSpPr>
        <p:spPr>
          <a:xfrm>
            <a:off x="1221746" y="42863"/>
            <a:ext cx="6679410" cy="646331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 sz="3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384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nal DSCOVR Logo111412.png"/>
          <p:cNvPicPr>
            <a:picLocks noChangeAspect="1"/>
          </p:cNvPicPr>
          <p:nvPr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5242" y="685800"/>
            <a:ext cx="8723143" cy="5867400"/>
          </a:xfrm>
          <a:prstGeom prst="rect">
            <a:avLst/>
          </a:prstGeom>
        </p:spPr>
      </p:pic>
      <p:sp>
        <p:nvSpPr>
          <p:cNvPr id="10" name="Title 2"/>
          <p:cNvSpPr txBox="1">
            <a:spLocks/>
          </p:cNvSpPr>
          <p:nvPr/>
        </p:nvSpPr>
        <p:spPr bwMode="auto">
          <a:xfrm>
            <a:off x="685800" y="2130425"/>
            <a:ext cx="7772400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/>
          <a:lstStyle/>
          <a:p>
            <a:pPr defTabSz="457146"/>
            <a:endParaRPr lang="en-US" sz="2800" dirty="0">
              <a:solidFill>
                <a:srgbClr val="000000"/>
              </a:solidFill>
              <a:latin typeface="Century Gothic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240848"/>
          </a:xfrm>
        </p:spPr>
        <p:txBody>
          <a:bodyPr anchor="t"/>
          <a:lstStyle>
            <a:lvl1pPr>
              <a:defRPr cap="none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85800" y="3439774"/>
            <a:ext cx="7772400" cy="593437"/>
          </a:xfrm>
          <a:prstGeom prst="rect">
            <a:avLst/>
          </a:prstGeom>
        </p:spPr>
        <p:txBody>
          <a:bodyPr lIns="82058" tIns="41029" rIns="82058" bIns="41029"/>
          <a:lstStyle>
            <a:lvl1pPr marL="0" indent="0" algn="l">
              <a:buNone/>
              <a:defRPr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377651"/>
            <a:ext cx="4794250" cy="1752600"/>
          </a:xfrm>
          <a:prstGeom prst="rect">
            <a:avLst/>
          </a:prstGeom>
        </p:spPr>
        <p:txBody>
          <a:bodyPr lIns="82058" tIns="41029" rIns="82058" bIns="41029">
            <a:normAutofit/>
          </a:bodyPr>
          <a:lstStyle>
            <a:lvl1pPr>
              <a:buNone/>
              <a:defRPr sz="1600" baseline="0">
                <a:solidFill>
                  <a:srgbClr val="7F7F7F"/>
                </a:solidFill>
              </a:defRPr>
            </a:lvl1pPr>
            <a:lvl2pPr>
              <a:buNone/>
              <a:defRPr>
                <a:solidFill>
                  <a:srgbClr val="7F7F7F"/>
                </a:solidFill>
              </a:defRPr>
            </a:lvl2pPr>
            <a:lvl3pPr>
              <a:buNone/>
              <a:defRPr>
                <a:solidFill>
                  <a:srgbClr val="7F7F7F"/>
                </a:solidFill>
              </a:defRPr>
            </a:lvl3pPr>
            <a:lvl4pPr>
              <a:buNone/>
              <a:defRPr>
                <a:solidFill>
                  <a:srgbClr val="7F7F7F"/>
                </a:solidFill>
              </a:defRPr>
            </a:lvl4pPr>
            <a:lvl5pPr>
              <a:buNone/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US" dirty="0" smtClean="0"/>
              <a:t>Pre-Environmental Review</a:t>
            </a:r>
          </a:p>
          <a:p>
            <a:pPr lvl="0"/>
            <a:r>
              <a:rPr lang="en-US" dirty="0" smtClean="0"/>
              <a:t>December 17-18, 2013</a:t>
            </a:r>
          </a:p>
        </p:txBody>
      </p:sp>
      <p:pic>
        <p:nvPicPr>
          <p:cNvPr id="7" name="Picture 6" descr="Final DSCOVR Logo111412.png"/>
          <p:cNvPicPr>
            <a:picLocks noChangeAspect="1"/>
          </p:cNvPicPr>
          <p:nvPr userDrawn="1"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5242" y="685800"/>
            <a:ext cx="8723143" cy="5867400"/>
          </a:xfrm>
          <a:prstGeom prst="rect">
            <a:avLst/>
          </a:prstGeom>
        </p:spPr>
      </p:pic>
      <p:sp>
        <p:nvSpPr>
          <p:cNvPr id="11" name="Title 2"/>
          <p:cNvSpPr txBox="1">
            <a:spLocks/>
          </p:cNvSpPr>
          <p:nvPr userDrawn="1"/>
        </p:nvSpPr>
        <p:spPr bwMode="auto">
          <a:xfrm>
            <a:off x="685800" y="2130425"/>
            <a:ext cx="7772400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/>
          <a:lstStyle/>
          <a:p>
            <a:pPr defTabSz="457146"/>
            <a:endParaRPr lang="en-US" sz="2800" dirty="0">
              <a:solidFill>
                <a:srgbClr val="0000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668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rot="16200000">
            <a:off x="-3132804" y="3132806"/>
            <a:ext cx="6858000" cy="59239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>
            <a:innerShdw blurRad="63500" dist="101600" dir="13500000">
              <a:srgbClr val="000000">
                <a:alpha val="50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9" rIns="91418" bIns="45709"/>
          <a:lstStyle/>
          <a:p>
            <a:pPr defTabSz="457092">
              <a:defRPr/>
            </a:pPr>
            <a:r>
              <a:rPr lang="en-US" sz="3200" cap="small" spc="150" dirty="0">
                <a:solidFill>
                  <a:prstClr val="white"/>
                </a:solidFill>
                <a:latin typeface="Century Gothic"/>
                <a:cs typeface="Century Gothic"/>
              </a:rPr>
              <a:t>Deep Space Climate Observatory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23457" y="676758"/>
            <a:ext cx="8440295" cy="1588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85800" y="974577"/>
            <a:ext cx="8001000" cy="4525963"/>
          </a:xfrm>
          <a:prstGeom prst="rect">
            <a:avLst/>
          </a:prstGeom>
        </p:spPr>
        <p:txBody>
          <a:bodyPr lIns="82058" tIns="41029" rIns="82058" bIns="41029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989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568" y="1295400"/>
            <a:ext cx="6406367" cy="51263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3400" y="1600198"/>
            <a:ext cx="4498848" cy="2895601"/>
          </a:xfrm>
        </p:spPr>
        <p:txBody>
          <a:bodyPr>
            <a:normAutofit/>
          </a:bodyPr>
          <a:lstStyle>
            <a:lvl1pPr algn="ctr">
              <a:defRPr sz="3200">
                <a:latin typeface="Helvetica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29202" y="4724400"/>
            <a:ext cx="3813046" cy="68580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ext Box 76"/>
          <p:cNvSpPr txBox="1">
            <a:spLocks noChangeArrowheads="1"/>
          </p:cNvSpPr>
          <p:nvPr/>
        </p:nvSpPr>
        <p:spPr bwMode="auto">
          <a:xfrm>
            <a:off x="0" y="270662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0"/>
              </a:spcBef>
              <a:defRPr/>
            </a:pPr>
            <a:r>
              <a:rPr lang="en-US" sz="3600" b="1" dirty="0" smtClean="0">
                <a:solidFill>
                  <a:prstClr val="black"/>
                </a:solidFill>
                <a:latin typeface="Eurostile" pitchFamily="34" charset="0"/>
              </a:rPr>
              <a:t>Advanced Systems &amp; Development</a:t>
            </a:r>
            <a:endParaRPr lang="en-US" sz="3600" b="1" dirty="0">
              <a:solidFill>
                <a:prstClr val="black"/>
              </a:solidFill>
              <a:latin typeface="Eurostile" pitchFamily="34" charset="0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4762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" pitchFamily="34" charset="0"/>
                <a:cs typeface="Arial" pitchFamily="34" charset="0"/>
              </a:defRPr>
            </a:lvl1pPr>
          </a:lstStyle>
          <a:p>
            <a:fld id="{1657F3A2-B1D9-41C9-8801-43325C62E4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 flipH="1">
            <a:off x="0" y="1219200"/>
            <a:ext cx="9144000" cy="76200"/>
          </a:xfrm>
          <a:prstGeom prst="rect">
            <a:avLst/>
          </a:prstGeom>
          <a:gradFill flip="none" rotWithShape="1">
            <a:gsLst>
              <a:gs pos="0">
                <a:srgbClr val="76CAD4">
                  <a:alpha val="40000"/>
                </a:srgbClr>
              </a:gs>
              <a:gs pos="100000">
                <a:srgbClr val="0A4C8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5028736" y="5486400"/>
            <a:ext cx="3810463" cy="762000"/>
          </a:xfrm>
        </p:spPr>
        <p:txBody>
          <a:bodyPr>
            <a:noAutofit/>
          </a:bodyPr>
          <a:lstStyle>
            <a:lvl1pPr algn="ctr">
              <a:buFontTx/>
              <a:buNone/>
              <a:defRPr sz="1800">
                <a:latin typeface="Helvetica" pitchFamily="34" charset="0"/>
              </a:defRPr>
            </a:lvl1pPr>
            <a:lvl4pPr algn="ctr">
              <a:buFontTx/>
              <a:buNone/>
              <a:defRPr/>
            </a:lvl4pPr>
            <a:lvl5pPr algn="ctr">
              <a:buFontTx/>
              <a:buNone/>
              <a:defRPr/>
            </a:lvl5pPr>
          </a:lstStyle>
          <a:p>
            <a:pPr lvl="0"/>
            <a:r>
              <a:rPr lang="en-US" dirty="0" smtClean="0"/>
              <a:t>Briefer/Organization</a:t>
            </a:r>
            <a:endParaRPr lang="en-US" dirty="0"/>
          </a:p>
        </p:txBody>
      </p:sp>
      <p:sp>
        <p:nvSpPr>
          <p:cNvPr id="17" name="Footer Placeholder 8"/>
          <p:cNvSpPr txBox="1">
            <a:spLocks/>
          </p:cNvSpPr>
          <p:nvPr userDrawn="1"/>
        </p:nvSpPr>
        <p:spPr>
          <a:xfrm>
            <a:off x="0" y="6477000"/>
            <a:ext cx="91440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i="1" dirty="0" smtClean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Envisioning and Shaping the Future of Space</a:t>
            </a:r>
            <a:endParaRPr lang="en-US" sz="1200" b="1" i="1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-3199" y="6400800"/>
            <a:ext cx="9144000" cy="76200"/>
          </a:xfrm>
          <a:prstGeom prst="rect">
            <a:avLst/>
          </a:prstGeom>
          <a:gradFill flip="none" rotWithShape="1">
            <a:gsLst>
              <a:gs pos="0">
                <a:srgbClr val="0A4C84"/>
              </a:gs>
              <a:gs pos="100000">
                <a:srgbClr val="76CAD4">
                  <a:alpha val="4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442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7F3A2-B1D9-41C9-8801-43325C62E44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848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534400" y="6418052"/>
            <a:ext cx="38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99A22D7-0E7A-4EAA-B3C9-BDB341E3F7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52400" y="729840"/>
            <a:ext cx="8911350" cy="1588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7630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2" name="Picture 10" descr="Final DSCOVR Logo11141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8" y="88265"/>
            <a:ext cx="985559" cy="57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0" descr="Final DSCOVR Logo11141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8" y="88265"/>
            <a:ext cx="985559" cy="57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5316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000">
                <a:latin typeface="Helvetica" pitchFamily="34" charset="0"/>
              </a:defRPr>
            </a:lvl1pPr>
            <a:lvl2pPr>
              <a:defRPr sz="20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2000">
                <a:latin typeface="Helvetica" pitchFamily="34" charset="0"/>
              </a:defRPr>
            </a:lvl4pPr>
            <a:lvl5pPr>
              <a:defRPr sz="20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2000">
                <a:latin typeface="Helvetica" pitchFamily="34" charset="0"/>
              </a:defRPr>
            </a:lvl1pPr>
            <a:lvl2pPr>
              <a:defRPr sz="20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2000">
                <a:latin typeface="Helvetica" pitchFamily="34" charset="0"/>
              </a:defRPr>
            </a:lvl4pPr>
            <a:lvl5pPr>
              <a:defRPr sz="20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7F3A2-B1D9-41C9-8801-43325C62E44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572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457200" y="1676400"/>
            <a:ext cx="8229600" cy="1752600"/>
          </a:xfrm>
        </p:spPr>
        <p:txBody>
          <a:bodyPr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/>
            </a:lvl1pPr>
            <a:lvl2pPr marL="742950" indent="-285750">
              <a:buFont typeface="Arial" panose="020B0604020202020204" pitchFamily="34" charset="0"/>
              <a:buChar char="•"/>
              <a:defRPr sz="2000"/>
            </a:lvl2pPr>
            <a:lvl3pPr marL="1143000" indent="-228600">
              <a:buFont typeface="Arial" panose="020B0604020202020204" pitchFamily="34" charset="0"/>
              <a:buChar char="•"/>
              <a:defRPr sz="2400"/>
            </a:lvl3pPr>
            <a:lvl4pPr marL="1600200" indent="-228600">
              <a:buFont typeface="Arial" panose="020B0604020202020204" pitchFamily="34" charset="0"/>
              <a:buChar char="•"/>
              <a:defRPr sz="2400"/>
            </a:lvl4pPr>
            <a:lvl5pPr marL="2057400" indent="-228600">
              <a:buFont typeface="Arial" panose="020B0604020202020204" pitchFamily="34" charset="0"/>
              <a:buChar char="•"/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Content Placeholder 8"/>
          <p:cNvSpPr>
            <a:spLocks noGrp="1"/>
          </p:cNvSpPr>
          <p:nvPr>
            <p:ph sz="quarter" idx="12"/>
          </p:nvPr>
        </p:nvSpPr>
        <p:spPr>
          <a:xfrm>
            <a:off x="457200" y="4038600"/>
            <a:ext cx="8229600" cy="1828800"/>
          </a:xfrm>
        </p:spPr>
        <p:txBody>
          <a:bodyPr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/>
            </a:lvl1pPr>
            <a:lvl2pPr marL="742950" indent="-285750">
              <a:buFont typeface="Arial" panose="020B0604020202020204" pitchFamily="34" charset="0"/>
              <a:buChar char="•"/>
              <a:defRPr sz="2000"/>
            </a:lvl2pPr>
            <a:lvl3pPr marL="1143000" indent="-228600">
              <a:buFont typeface="Arial" panose="020B0604020202020204" pitchFamily="34" charset="0"/>
              <a:buChar char="•"/>
              <a:defRPr sz="2400"/>
            </a:lvl3pPr>
            <a:lvl4pPr marL="1600200" indent="-228600">
              <a:buFont typeface="Arial" panose="020B0604020202020204" pitchFamily="34" charset="0"/>
              <a:buChar char="•"/>
              <a:defRPr sz="2400"/>
            </a:lvl4pPr>
            <a:lvl5pPr marL="2057400" indent="-228600">
              <a:buFont typeface="Arial" panose="020B0604020202020204" pitchFamily="34" charset="0"/>
              <a:buChar char="•"/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657F3A2-B1D9-41C9-8801-43325C62E44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0844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7F3A2-B1D9-41C9-8801-43325C62E44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9477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7F3A2-B1D9-41C9-8801-43325C62E44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2095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7F3A2-B1D9-41C9-8801-43325C62E44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2304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240848"/>
          </a:xfrm>
          <a:prstGeom prst="rect">
            <a:avLst/>
          </a:prstGeom>
        </p:spPr>
        <p:txBody>
          <a:bodyPr anchor="t"/>
          <a:lstStyle>
            <a:lvl1pPr algn="ctr">
              <a:defRPr cap="none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85800" y="3439774"/>
            <a:ext cx="7772400" cy="5934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88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849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0614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ain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6"/>
            <a:ext cx="7772400" cy="1240848"/>
          </a:xfrm>
          <a:prstGeom prst="rect">
            <a:avLst/>
          </a:prstGeom>
        </p:spPr>
        <p:txBody>
          <a:bodyPr anchor="t"/>
          <a:lstStyle>
            <a:lvl1pPr algn="ctr">
              <a:defRPr cap="none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System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439774"/>
            <a:ext cx="7772400" cy="5934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Presenter Name</a:t>
            </a:r>
          </a:p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377651"/>
            <a:ext cx="4794250" cy="1752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600" baseline="0">
                <a:solidFill>
                  <a:srgbClr val="7F7F7F"/>
                </a:solidFill>
              </a:defRPr>
            </a:lvl1pPr>
            <a:lvl2pPr>
              <a:buNone/>
              <a:defRPr>
                <a:solidFill>
                  <a:srgbClr val="7F7F7F"/>
                </a:solidFill>
              </a:defRPr>
            </a:lvl2pPr>
            <a:lvl3pPr>
              <a:buNone/>
              <a:defRPr>
                <a:solidFill>
                  <a:srgbClr val="7F7F7F"/>
                </a:solidFill>
              </a:defRPr>
            </a:lvl3pPr>
            <a:lvl4pPr>
              <a:buNone/>
              <a:defRPr>
                <a:solidFill>
                  <a:srgbClr val="7F7F7F"/>
                </a:solidFill>
              </a:defRPr>
            </a:lvl4pPr>
            <a:lvl5pPr>
              <a:buNone/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US" dirty="0" smtClean="0"/>
              <a:t>DSCOVR Pre-Ship Review</a:t>
            </a:r>
          </a:p>
          <a:p>
            <a:r>
              <a:rPr lang="en-US" dirty="0" smtClean="0"/>
              <a:t>October 29,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92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240848"/>
          </a:xfrm>
          <a:prstGeom prst="rect">
            <a:avLst/>
          </a:prstGeom>
        </p:spPr>
        <p:txBody>
          <a:bodyPr anchor="t"/>
          <a:lstStyle>
            <a:lvl1pPr algn="ctr">
              <a:defRPr cap="none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85800" y="3439774"/>
            <a:ext cx="7772400" cy="5934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77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0" descr="Final DSCOVR Logo11141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8" y="88265"/>
            <a:ext cx="985559" cy="57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53162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13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418052"/>
            <a:ext cx="38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99A22D7-0E7A-4EAA-B3C9-BDB341E3F7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207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48434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ain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6"/>
            <a:ext cx="7772400" cy="1240848"/>
          </a:xfrm>
          <a:prstGeom prst="rect">
            <a:avLst/>
          </a:prstGeom>
        </p:spPr>
        <p:txBody>
          <a:bodyPr anchor="t"/>
          <a:lstStyle>
            <a:lvl1pPr algn="ctr">
              <a:defRPr cap="none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System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439774"/>
            <a:ext cx="7772400" cy="5934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Presenter Name</a:t>
            </a:r>
          </a:p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377651"/>
            <a:ext cx="4794250" cy="1752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600" baseline="0">
                <a:solidFill>
                  <a:srgbClr val="7F7F7F"/>
                </a:solidFill>
              </a:defRPr>
            </a:lvl1pPr>
            <a:lvl2pPr>
              <a:buNone/>
              <a:defRPr>
                <a:solidFill>
                  <a:srgbClr val="7F7F7F"/>
                </a:solidFill>
              </a:defRPr>
            </a:lvl2pPr>
            <a:lvl3pPr>
              <a:buNone/>
              <a:defRPr>
                <a:solidFill>
                  <a:srgbClr val="7F7F7F"/>
                </a:solidFill>
              </a:defRPr>
            </a:lvl3pPr>
            <a:lvl4pPr>
              <a:buNone/>
              <a:defRPr>
                <a:solidFill>
                  <a:srgbClr val="7F7F7F"/>
                </a:solidFill>
              </a:defRPr>
            </a:lvl4pPr>
            <a:lvl5pPr>
              <a:buNone/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US" dirty="0" smtClean="0"/>
              <a:t>DSCOVR Pre-Ship Review</a:t>
            </a:r>
          </a:p>
          <a:p>
            <a:r>
              <a:rPr lang="en-US" dirty="0" smtClean="0"/>
              <a:t>October 29,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240848"/>
          </a:xfrm>
          <a:prstGeom prst="rect">
            <a:avLst/>
          </a:prstGeom>
        </p:spPr>
        <p:txBody>
          <a:bodyPr anchor="t"/>
          <a:lstStyle>
            <a:lvl1pPr algn="ctr">
              <a:defRPr cap="none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85800" y="3439774"/>
            <a:ext cx="7772400" cy="5934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418052"/>
            <a:ext cx="38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99A22D7-0E7A-4EAA-B3C9-BDB341E3F769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17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418052"/>
            <a:ext cx="38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99A22D7-0E7A-4EAA-B3C9-BDB341E3F769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316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418052"/>
            <a:ext cx="38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99A22D7-0E7A-4EAA-B3C9-BDB341E3F769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869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ain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6"/>
            <a:ext cx="7772400" cy="1240848"/>
          </a:xfrm>
          <a:prstGeom prst="rect">
            <a:avLst/>
          </a:prstGeom>
        </p:spPr>
        <p:txBody>
          <a:bodyPr anchor="t"/>
          <a:lstStyle>
            <a:lvl1pPr algn="ctr">
              <a:defRPr cap="none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System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439774"/>
            <a:ext cx="7772400" cy="5934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Presenter Name</a:t>
            </a:r>
          </a:p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377651"/>
            <a:ext cx="4794250" cy="1752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600" baseline="0">
                <a:solidFill>
                  <a:srgbClr val="7F7F7F"/>
                </a:solidFill>
              </a:defRPr>
            </a:lvl1pPr>
            <a:lvl2pPr>
              <a:buNone/>
              <a:defRPr>
                <a:solidFill>
                  <a:srgbClr val="7F7F7F"/>
                </a:solidFill>
              </a:defRPr>
            </a:lvl2pPr>
            <a:lvl3pPr>
              <a:buNone/>
              <a:defRPr>
                <a:solidFill>
                  <a:srgbClr val="7F7F7F"/>
                </a:solidFill>
              </a:defRPr>
            </a:lvl3pPr>
            <a:lvl4pPr>
              <a:buNone/>
              <a:defRPr>
                <a:solidFill>
                  <a:srgbClr val="7F7F7F"/>
                </a:solidFill>
              </a:defRPr>
            </a:lvl4pPr>
            <a:lvl5pPr>
              <a:buNone/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US" dirty="0" smtClean="0"/>
              <a:t>DSCOVR Pre-Ship Review</a:t>
            </a:r>
          </a:p>
          <a:p>
            <a:r>
              <a:rPr lang="en-US" dirty="0" smtClean="0"/>
              <a:t>October 29,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418052"/>
            <a:ext cx="38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99A22D7-0E7A-4EAA-B3C9-BDB341E3F769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82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Main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6"/>
            <a:ext cx="7772400" cy="1240848"/>
          </a:xfrm>
          <a:prstGeom prst="rect">
            <a:avLst/>
          </a:prstGeom>
        </p:spPr>
        <p:txBody>
          <a:bodyPr anchor="t"/>
          <a:lstStyle>
            <a:lvl1pPr algn="ctr">
              <a:defRPr cap="none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System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439774"/>
            <a:ext cx="7772400" cy="5934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Presenter Name</a:t>
            </a:r>
          </a:p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377651"/>
            <a:ext cx="4794250" cy="1752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600" baseline="0">
                <a:solidFill>
                  <a:srgbClr val="7F7F7F"/>
                </a:solidFill>
              </a:defRPr>
            </a:lvl1pPr>
            <a:lvl2pPr>
              <a:buNone/>
              <a:defRPr>
                <a:solidFill>
                  <a:srgbClr val="7F7F7F"/>
                </a:solidFill>
              </a:defRPr>
            </a:lvl2pPr>
            <a:lvl3pPr>
              <a:buNone/>
              <a:defRPr>
                <a:solidFill>
                  <a:srgbClr val="7F7F7F"/>
                </a:solidFill>
              </a:defRPr>
            </a:lvl3pPr>
            <a:lvl4pPr>
              <a:buNone/>
              <a:defRPr>
                <a:solidFill>
                  <a:srgbClr val="7F7F7F"/>
                </a:solidFill>
              </a:defRPr>
            </a:lvl4pPr>
            <a:lvl5pPr>
              <a:buNone/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US" dirty="0" smtClean="0"/>
              <a:t>DSCOVR Pre-Ship Review</a:t>
            </a:r>
          </a:p>
          <a:p>
            <a:r>
              <a:rPr lang="en-US" dirty="0" smtClean="0"/>
              <a:t>October 29,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418052"/>
            <a:ext cx="38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99A22D7-0E7A-4EAA-B3C9-BDB341E3F769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15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withou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961739" y="152400"/>
            <a:ext cx="6429661" cy="47966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5" name="Picture 10" descr="Final DSCOVR Logo11141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8" y="88265"/>
            <a:ext cx="985559" cy="57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0" descr="Final DSCOVR Logo11141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8" y="88265"/>
            <a:ext cx="985559" cy="57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" name="Straight Connector 28"/>
          <p:cNvCxnSpPr/>
          <p:nvPr userDrawn="1"/>
        </p:nvCxnSpPr>
        <p:spPr>
          <a:xfrm flipV="1">
            <a:off x="152400" y="731428"/>
            <a:ext cx="8911350" cy="0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418052"/>
            <a:ext cx="38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99A22D7-0E7A-4EAA-B3C9-BDB341E3F769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297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23457" y="823577"/>
            <a:ext cx="8274241" cy="5369960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23456" y="686979"/>
            <a:ext cx="8440295" cy="1588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81514" y="6496241"/>
            <a:ext cx="657687" cy="225233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pPr defTabSz="457146"/>
            <a:fld id="{E1CC2B81-FF8C-AA4C-8FF5-BFEAC99347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261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Main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6"/>
            <a:ext cx="7772400" cy="1240848"/>
          </a:xfrm>
          <a:prstGeom prst="rect">
            <a:avLst/>
          </a:prstGeom>
        </p:spPr>
        <p:txBody>
          <a:bodyPr anchor="t"/>
          <a:lstStyle>
            <a:lvl1pPr algn="ctr">
              <a:defRPr cap="none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System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439774"/>
            <a:ext cx="7772400" cy="5934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Presenter Name</a:t>
            </a:r>
          </a:p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377651"/>
            <a:ext cx="4794250" cy="1752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600" baseline="0">
                <a:solidFill>
                  <a:srgbClr val="7F7F7F"/>
                </a:solidFill>
              </a:defRPr>
            </a:lvl1pPr>
            <a:lvl2pPr>
              <a:buNone/>
              <a:defRPr>
                <a:solidFill>
                  <a:srgbClr val="7F7F7F"/>
                </a:solidFill>
              </a:defRPr>
            </a:lvl2pPr>
            <a:lvl3pPr>
              <a:buNone/>
              <a:defRPr>
                <a:solidFill>
                  <a:srgbClr val="7F7F7F"/>
                </a:solidFill>
              </a:defRPr>
            </a:lvl3pPr>
            <a:lvl4pPr>
              <a:buNone/>
              <a:defRPr>
                <a:solidFill>
                  <a:srgbClr val="7F7F7F"/>
                </a:solidFill>
              </a:defRPr>
            </a:lvl4pPr>
            <a:lvl5pPr>
              <a:buNone/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US" dirty="0" smtClean="0"/>
              <a:t>DSCOVR Pre-Ship Review</a:t>
            </a:r>
          </a:p>
          <a:p>
            <a:r>
              <a:rPr lang="en-US" dirty="0" smtClean="0"/>
              <a:t>October 29,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418052"/>
            <a:ext cx="38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99A22D7-0E7A-4EAA-B3C9-BDB341E3F769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81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Main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6"/>
            <a:ext cx="7772400" cy="1240848"/>
          </a:xfrm>
          <a:prstGeom prst="rect">
            <a:avLst/>
          </a:prstGeom>
        </p:spPr>
        <p:txBody>
          <a:bodyPr anchor="t"/>
          <a:lstStyle>
            <a:lvl1pPr algn="ctr">
              <a:defRPr cap="none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System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439774"/>
            <a:ext cx="7772400" cy="5934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Presenter Name</a:t>
            </a:r>
          </a:p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377651"/>
            <a:ext cx="4794250" cy="1752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600" baseline="0">
                <a:solidFill>
                  <a:srgbClr val="7F7F7F"/>
                </a:solidFill>
              </a:defRPr>
            </a:lvl1pPr>
            <a:lvl2pPr>
              <a:buNone/>
              <a:defRPr>
                <a:solidFill>
                  <a:srgbClr val="7F7F7F"/>
                </a:solidFill>
              </a:defRPr>
            </a:lvl2pPr>
            <a:lvl3pPr>
              <a:buNone/>
              <a:defRPr>
                <a:solidFill>
                  <a:srgbClr val="7F7F7F"/>
                </a:solidFill>
              </a:defRPr>
            </a:lvl3pPr>
            <a:lvl4pPr>
              <a:buNone/>
              <a:defRPr>
                <a:solidFill>
                  <a:srgbClr val="7F7F7F"/>
                </a:solidFill>
              </a:defRPr>
            </a:lvl4pPr>
            <a:lvl5pPr>
              <a:buNone/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US" dirty="0" smtClean="0"/>
              <a:t>DSCOVR Operational Readiness Review</a:t>
            </a:r>
          </a:p>
          <a:p>
            <a:r>
              <a:rPr lang="en-US" dirty="0" smtClean="0"/>
              <a:t>October 27 - 28,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418052"/>
            <a:ext cx="38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99A22D7-0E7A-4EAA-B3C9-BDB341E3F769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99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Main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240848"/>
          </a:xfrm>
          <a:prstGeom prst="rect">
            <a:avLst/>
          </a:prstGeom>
        </p:spPr>
        <p:txBody>
          <a:bodyPr anchor="t"/>
          <a:lstStyle>
            <a:lvl1pPr algn="ctr">
              <a:defRPr cap="none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85800" y="3439774"/>
            <a:ext cx="7772400" cy="5934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85800" y="4377651"/>
            <a:ext cx="4794250" cy="1752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600" baseline="0">
                <a:solidFill>
                  <a:srgbClr val="7F7F7F"/>
                </a:solidFill>
              </a:defRPr>
            </a:lvl1pPr>
            <a:lvl2pPr>
              <a:buNone/>
              <a:defRPr>
                <a:solidFill>
                  <a:srgbClr val="7F7F7F"/>
                </a:solidFill>
              </a:defRPr>
            </a:lvl2pPr>
            <a:lvl3pPr>
              <a:buNone/>
              <a:defRPr>
                <a:solidFill>
                  <a:srgbClr val="7F7F7F"/>
                </a:solidFill>
              </a:defRPr>
            </a:lvl3pPr>
            <a:lvl4pPr>
              <a:buNone/>
              <a:defRPr>
                <a:solidFill>
                  <a:srgbClr val="7F7F7F"/>
                </a:solidFill>
              </a:defRPr>
            </a:lvl4pPr>
            <a:lvl5pPr>
              <a:buNone/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418052"/>
            <a:ext cx="38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99A22D7-0E7A-4EAA-B3C9-BDB341E3F769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070907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418052"/>
            <a:ext cx="38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99A22D7-0E7A-4EAA-B3C9-BDB341E3F769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27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orizontal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457200" y="990600"/>
            <a:ext cx="8229600" cy="2514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57200" y="3581400"/>
            <a:ext cx="8229600" cy="251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2456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240848"/>
          </a:xfrm>
          <a:prstGeom prst="rect">
            <a:avLst/>
          </a:prstGeom>
        </p:spPr>
        <p:txBody>
          <a:bodyPr anchor="t"/>
          <a:lstStyle>
            <a:lvl1pPr algn="ctr">
              <a:defRPr cap="none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85800" y="3439774"/>
            <a:ext cx="7772400" cy="5934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56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057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809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23455" y="729840"/>
            <a:ext cx="8440295" cy="1588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763000" cy="5029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2" name="Picture 10" descr="Final DSCOVR Logo11141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8" y="88265"/>
            <a:ext cx="985559" cy="57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83199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29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833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C3E363E-960F-C749-93AA-E13098A724F1}" type="datetimeFigureOut">
              <a:rPr lang="en-US" smtClean="0"/>
              <a:pPr/>
              <a:t>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35531C2-AE38-0846-912C-62205CB51C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774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14726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568" y="1295400"/>
            <a:ext cx="6406367" cy="51263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3400" y="1600198"/>
            <a:ext cx="4498848" cy="2895601"/>
          </a:xfrm>
        </p:spPr>
        <p:txBody>
          <a:bodyPr>
            <a:normAutofit/>
          </a:bodyPr>
          <a:lstStyle>
            <a:lvl1pPr algn="ctr">
              <a:defRPr sz="3200">
                <a:latin typeface="Helvetica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29202" y="4724400"/>
            <a:ext cx="3813046" cy="68580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ext Box 76"/>
          <p:cNvSpPr txBox="1">
            <a:spLocks noChangeArrowheads="1"/>
          </p:cNvSpPr>
          <p:nvPr/>
        </p:nvSpPr>
        <p:spPr bwMode="auto">
          <a:xfrm>
            <a:off x="0" y="270662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0"/>
              </a:spcBef>
              <a:defRPr/>
            </a:pPr>
            <a:r>
              <a:rPr lang="en-US" sz="3600" b="1" dirty="0" smtClean="0">
                <a:solidFill>
                  <a:prstClr val="black"/>
                </a:solidFill>
                <a:latin typeface="Eurostile" pitchFamily="34" charset="0"/>
              </a:rPr>
              <a:t>Advanced Systems &amp; Development</a:t>
            </a:r>
            <a:endParaRPr lang="en-US" sz="3600" b="1" dirty="0">
              <a:solidFill>
                <a:prstClr val="black"/>
              </a:solidFill>
              <a:latin typeface="Eurostile" pitchFamily="34" charset="0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4762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" pitchFamily="34" charset="0"/>
                <a:cs typeface="Arial" pitchFamily="34" charset="0"/>
              </a:defRPr>
            </a:lvl1pPr>
          </a:lstStyle>
          <a:p>
            <a:fld id="{1657F3A2-B1D9-41C9-8801-43325C62E4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 flipH="1">
            <a:off x="0" y="1219200"/>
            <a:ext cx="9144000" cy="76200"/>
          </a:xfrm>
          <a:prstGeom prst="rect">
            <a:avLst/>
          </a:prstGeom>
          <a:gradFill flip="none" rotWithShape="1">
            <a:gsLst>
              <a:gs pos="0">
                <a:srgbClr val="76CAD4">
                  <a:alpha val="40000"/>
                </a:srgbClr>
              </a:gs>
              <a:gs pos="100000">
                <a:srgbClr val="0A4C8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5028736" y="5486400"/>
            <a:ext cx="3810463" cy="762000"/>
          </a:xfrm>
        </p:spPr>
        <p:txBody>
          <a:bodyPr>
            <a:noAutofit/>
          </a:bodyPr>
          <a:lstStyle>
            <a:lvl1pPr algn="ctr">
              <a:buFontTx/>
              <a:buNone/>
              <a:defRPr sz="1800">
                <a:latin typeface="Helvetica" pitchFamily="34" charset="0"/>
              </a:defRPr>
            </a:lvl1pPr>
            <a:lvl4pPr algn="ctr">
              <a:buFontTx/>
              <a:buNone/>
              <a:defRPr/>
            </a:lvl4pPr>
            <a:lvl5pPr algn="ctr">
              <a:buFontTx/>
              <a:buNone/>
              <a:defRPr/>
            </a:lvl5pPr>
          </a:lstStyle>
          <a:p>
            <a:pPr lvl="0"/>
            <a:r>
              <a:rPr lang="en-US" dirty="0" smtClean="0"/>
              <a:t>Briefer/Organization</a:t>
            </a:r>
            <a:endParaRPr lang="en-US" dirty="0"/>
          </a:p>
        </p:txBody>
      </p:sp>
      <p:sp>
        <p:nvSpPr>
          <p:cNvPr id="17" name="Footer Placeholder 8"/>
          <p:cNvSpPr txBox="1">
            <a:spLocks/>
          </p:cNvSpPr>
          <p:nvPr userDrawn="1"/>
        </p:nvSpPr>
        <p:spPr>
          <a:xfrm>
            <a:off x="0" y="6477000"/>
            <a:ext cx="91440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i="1" dirty="0" smtClean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Envisioning and Shaping the Future of Space</a:t>
            </a:r>
            <a:endParaRPr lang="en-US" sz="1200" b="1" i="1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-3199" y="6400800"/>
            <a:ext cx="9144000" cy="76200"/>
          </a:xfrm>
          <a:prstGeom prst="rect">
            <a:avLst/>
          </a:prstGeom>
          <a:gradFill flip="none" rotWithShape="1">
            <a:gsLst>
              <a:gs pos="0">
                <a:srgbClr val="0A4C84"/>
              </a:gs>
              <a:gs pos="100000">
                <a:srgbClr val="76CAD4">
                  <a:alpha val="4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0937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7F3A2-B1D9-41C9-8801-43325C62E44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245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000">
                <a:latin typeface="Helvetica" pitchFamily="34" charset="0"/>
              </a:defRPr>
            </a:lvl1pPr>
            <a:lvl2pPr>
              <a:defRPr sz="20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2000">
                <a:latin typeface="Helvetica" pitchFamily="34" charset="0"/>
              </a:defRPr>
            </a:lvl4pPr>
            <a:lvl5pPr>
              <a:defRPr sz="20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2000">
                <a:latin typeface="Helvetica" pitchFamily="34" charset="0"/>
              </a:defRPr>
            </a:lvl1pPr>
            <a:lvl2pPr>
              <a:defRPr sz="20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2000">
                <a:latin typeface="Helvetica" pitchFamily="34" charset="0"/>
              </a:defRPr>
            </a:lvl4pPr>
            <a:lvl5pPr>
              <a:defRPr sz="20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7F3A2-B1D9-41C9-8801-43325C62E44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606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457200" y="1676400"/>
            <a:ext cx="8229600" cy="1752600"/>
          </a:xfrm>
        </p:spPr>
        <p:txBody>
          <a:bodyPr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/>
            </a:lvl1pPr>
            <a:lvl2pPr marL="742950" indent="-285750">
              <a:buFont typeface="Arial" panose="020B0604020202020204" pitchFamily="34" charset="0"/>
              <a:buChar char="•"/>
              <a:defRPr sz="2000"/>
            </a:lvl2pPr>
            <a:lvl3pPr marL="1143000" indent="-228600">
              <a:buFont typeface="Arial" panose="020B0604020202020204" pitchFamily="34" charset="0"/>
              <a:buChar char="•"/>
              <a:defRPr sz="2400"/>
            </a:lvl3pPr>
            <a:lvl4pPr marL="1600200" indent="-228600">
              <a:buFont typeface="Arial" panose="020B0604020202020204" pitchFamily="34" charset="0"/>
              <a:buChar char="•"/>
              <a:defRPr sz="2400"/>
            </a:lvl4pPr>
            <a:lvl5pPr marL="2057400" indent="-228600">
              <a:buFont typeface="Arial" panose="020B0604020202020204" pitchFamily="34" charset="0"/>
              <a:buChar char="•"/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Content Placeholder 8"/>
          <p:cNvSpPr>
            <a:spLocks noGrp="1"/>
          </p:cNvSpPr>
          <p:nvPr>
            <p:ph sz="quarter" idx="12"/>
          </p:nvPr>
        </p:nvSpPr>
        <p:spPr>
          <a:xfrm>
            <a:off x="457200" y="4038600"/>
            <a:ext cx="8229600" cy="1828800"/>
          </a:xfrm>
        </p:spPr>
        <p:txBody>
          <a:bodyPr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/>
            </a:lvl1pPr>
            <a:lvl2pPr marL="742950" indent="-285750">
              <a:buFont typeface="Arial" panose="020B0604020202020204" pitchFamily="34" charset="0"/>
              <a:buChar char="•"/>
              <a:defRPr sz="2000"/>
            </a:lvl2pPr>
            <a:lvl3pPr marL="1143000" indent="-228600">
              <a:buFont typeface="Arial" panose="020B0604020202020204" pitchFamily="34" charset="0"/>
              <a:buChar char="•"/>
              <a:defRPr sz="2400"/>
            </a:lvl3pPr>
            <a:lvl4pPr marL="1600200" indent="-228600">
              <a:buFont typeface="Arial" panose="020B0604020202020204" pitchFamily="34" charset="0"/>
              <a:buChar char="•"/>
              <a:defRPr sz="2400"/>
            </a:lvl4pPr>
            <a:lvl5pPr marL="2057400" indent="-228600">
              <a:buFont typeface="Arial" panose="020B0604020202020204" pitchFamily="34" charset="0"/>
              <a:buChar char="•"/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657F3A2-B1D9-41C9-8801-43325C62E44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8699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7F3A2-B1D9-41C9-8801-43325C62E44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0940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7F3A2-B1D9-41C9-8801-43325C62E44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3083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7F3A2-B1D9-41C9-8801-43325C62E44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873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418052"/>
            <a:ext cx="38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99A22D7-0E7A-4EAA-B3C9-BDB341E3F7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799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63C4192-320C-4EA3-B1A4-CE2C64E9D583}" type="datetimeFigureOut">
              <a:rPr lang="en-US" smtClean="0"/>
              <a:pPr/>
              <a:t>2/5/2016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BE0B780-BD23-4668-8C88-5B5948AD74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741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350" y="201983"/>
            <a:ext cx="6429661" cy="47966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23455" y="729840"/>
            <a:ext cx="8440295" cy="1588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763000" cy="5029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2" name="Picture 10" descr="Final DSCOVR Logo111412.jpg"/>
          <p:cNvPicPr>
            <a:picLocks noChangeAspect="1"/>
          </p:cNvPicPr>
          <p:nvPr userDrawn="1"/>
        </p:nvPicPr>
        <p:blipFill>
          <a:blip r:embed="rId2" cstate="email">
            <a:clrChange>
              <a:clrFrom>
                <a:srgbClr val="FBFFFF"/>
              </a:clrFrom>
              <a:clrTo>
                <a:srgbClr val="FB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8" y="88265"/>
            <a:ext cx="985559" cy="57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418052"/>
            <a:ext cx="38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99A22D7-0E7A-4EAA-B3C9-BDB341E3F7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675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nal DSCOVR Logo111412.png"/>
          <p:cNvPicPr>
            <a:picLocks noChangeAspect="1"/>
          </p:cNvPicPr>
          <p:nvPr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5241" y="685800"/>
            <a:ext cx="8723143" cy="5867400"/>
          </a:xfrm>
          <a:prstGeom prst="rect">
            <a:avLst/>
          </a:prstGeom>
        </p:spPr>
      </p:pic>
      <p:sp>
        <p:nvSpPr>
          <p:cNvPr id="10" name="Title 2"/>
          <p:cNvSpPr txBox="1">
            <a:spLocks/>
          </p:cNvSpPr>
          <p:nvPr/>
        </p:nvSpPr>
        <p:spPr bwMode="auto">
          <a:xfrm>
            <a:off x="685800" y="2130425"/>
            <a:ext cx="7772400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en-US" sz="2800" dirty="0">
              <a:solidFill>
                <a:srgbClr val="000000"/>
              </a:solidFill>
              <a:latin typeface="Century Gothic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240848"/>
          </a:xfrm>
        </p:spPr>
        <p:txBody>
          <a:bodyPr anchor="t"/>
          <a:lstStyle>
            <a:lvl1pPr>
              <a:defRPr cap="none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85800" y="3439774"/>
            <a:ext cx="7772400" cy="593437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377651"/>
            <a:ext cx="4794250" cy="1752600"/>
          </a:xfrm>
        </p:spPr>
        <p:txBody>
          <a:bodyPr>
            <a:normAutofit/>
          </a:bodyPr>
          <a:lstStyle>
            <a:lvl1pPr>
              <a:buNone/>
              <a:defRPr sz="1600" baseline="0">
                <a:solidFill>
                  <a:srgbClr val="7F7F7F"/>
                </a:solidFill>
              </a:defRPr>
            </a:lvl1pPr>
            <a:lvl2pPr>
              <a:buNone/>
              <a:defRPr>
                <a:solidFill>
                  <a:srgbClr val="7F7F7F"/>
                </a:solidFill>
              </a:defRPr>
            </a:lvl2pPr>
            <a:lvl3pPr>
              <a:buNone/>
              <a:defRPr>
                <a:solidFill>
                  <a:srgbClr val="7F7F7F"/>
                </a:solidFill>
              </a:defRPr>
            </a:lvl3pPr>
            <a:lvl4pPr>
              <a:buNone/>
              <a:defRPr>
                <a:solidFill>
                  <a:srgbClr val="7F7F7F"/>
                </a:solidFill>
              </a:defRPr>
            </a:lvl4pPr>
            <a:lvl5pPr>
              <a:buNone/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US" dirty="0" smtClean="0"/>
              <a:t>Pre-Environmental Review</a:t>
            </a:r>
          </a:p>
          <a:p>
            <a:pPr lvl="0"/>
            <a:r>
              <a:rPr lang="en-US" dirty="0" smtClean="0"/>
              <a:t>December 17-18, 2013</a:t>
            </a:r>
          </a:p>
        </p:txBody>
      </p:sp>
      <p:pic>
        <p:nvPicPr>
          <p:cNvPr id="7" name="Picture 6" descr="Final DSCOVR Logo111412.png"/>
          <p:cNvPicPr>
            <a:picLocks noChangeAspect="1"/>
          </p:cNvPicPr>
          <p:nvPr userDrawn="1"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5241" y="685800"/>
            <a:ext cx="8723143" cy="5867400"/>
          </a:xfrm>
          <a:prstGeom prst="rect">
            <a:avLst/>
          </a:prstGeom>
        </p:spPr>
      </p:pic>
      <p:sp>
        <p:nvSpPr>
          <p:cNvPr id="11" name="Title 2"/>
          <p:cNvSpPr txBox="1">
            <a:spLocks/>
          </p:cNvSpPr>
          <p:nvPr userDrawn="1"/>
        </p:nvSpPr>
        <p:spPr bwMode="auto">
          <a:xfrm>
            <a:off x="685800" y="2130425"/>
            <a:ext cx="7772400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en-US" sz="2800" dirty="0">
              <a:solidFill>
                <a:srgbClr val="0000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845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8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1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9" Type="http://schemas.openxmlformats.org/officeDocument/2006/relationships/image" Target="../media/image11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54.xml"/><Relationship Id="rId9" Type="http://schemas.openxmlformats.org/officeDocument/2006/relationships/image" Target="../media/image8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823576"/>
            <a:ext cx="8745297" cy="5641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9350" y="201983"/>
            <a:ext cx="6429661" cy="4796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2" name="Picture 2" descr="C:\Users\vheilman\Desktop\Captur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9011" y="115384"/>
            <a:ext cx="1714739" cy="57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vheilman\Desktop\Captur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9011" y="115384"/>
            <a:ext cx="1714739" cy="57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02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9" r:id="rId2"/>
    <p:sldLayoutId id="2147483662" r:id="rId3"/>
    <p:sldLayoutId id="2147483704" r:id="rId4"/>
    <p:sldLayoutId id="2147483784" r:id="rId5"/>
    <p:sldLayoutId id="2147483788" r:id="rId6"/>
    <p:sldLayoutId id="2147483789" r:id="rId7"/>
    <p:sldLayoutId id="2147483790" r:id="rId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ts val="600"/>
        </a:spcBef>
        <a:buFont typeface="Arial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ts val="600"/>
        </a:spcBef>
        <a:buFont typeface="Arial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ts val="600"/>
        </a:spcBef>
        <a:buFont typeface="Arial"/>
        <a:buChar char="•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ts val="600"/>
        </a:spcBef>
        <a:buFont typeface="Arial"/>
        <a:buChar char="–"/>
        <a:defRPr sz="1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ts val="600"/>
        </a:spcBef>
        <a:buFont typeface="Arial"/>
        <a:buChar char="»"/>
        <a:defRPr sz="1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823576"/>
            <a:ext cx="8745297" cy="5641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9350" y="201983"/>
            <a:ext cx="6429661" cy="4796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2" name="Picture 2" descr="C:\Users\vheilman\Desktop\Captur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9011" y="115384"/>
            <a:ext cx="1714739" cy="57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vheilman\Desktop\Captur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9011" y="115384"/>
            <a:ext cx="1714739" cy="57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738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ts val="600"/>
        </a:spcBef>
        <a:buFont typeface="Arial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ts val="600"/>
        </a:spcBef>
        <a:buFont typeface="Arial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ts val="600"/>
        </a:spcBef>
        <a:buFont typeface="Arial"/>
        <a:buChar char="•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ts val="600"/>
        </a:spcBef>
        <a:buFont typeface="Arial"/>
        <a:buChar char="–"/>
        <a:defRPr sz="1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ts val="600"/>
        </a:spcBef>
        <a:buFont typeface="Arial"/>
        <a:buChar char="»"/>
        <a:defRPr sz="1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4200" y="6629400"/>
            <a:ext cx="2133600" cy="228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6AEF29-0039-4E69-9A73-E921667B27AA}" type="slidenum">
              <a:rPr lang="en-US">
                <a:ea typeface="ヒラギノ角ゴ Pro W3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ヒラギノ角ゴ Pro W3" charset="-128"/>
            </a:endParaRPr>
          </a:p>
        </p:txBody>
      </p:sp>
      <p:sp>
        <p:nvSpPr>
          <p:cNvPr id="1027" name="Title Placeholder 8"/>
          <p:cNvSpPr>
            <a:spLocks noGrp="1"/>
          </p:cNvSpPr>
          <p:nvPr>
            <p:ph type="title"/>
          </p:nvPr>
        </p:nvSpPr>
        <p:spPr bwMode="auto">
          <a:xfrm>
            <a:off x="1209675" y="160338"/>
            <a:ext cx="679132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</a:t>
            </a:r>
          </a:p>
        </p:txBody>
      </p:sp>
      <p:pic>
        <p:nvPicPr>
          <p:cNvPr id="1028" name="Picture 9" descr="NASA Meatball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1013" y="146050"/>
            <a:ext cx="982662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29" name="Straight Connector 11"/>
          <p:cNvCxnSpPr>
            <a:cxnSpLocks noChangeShapeType="1"/>
          </p:cNvCxnSpPr>
          <p:nvPr/>
        </p:nvCxnSpPr>
        <p:spPr bwMode="auto">
          <a:xfrm>
            <a:off x="1209675" y="979488"/>
            <a:ext cx="6791325" cy="158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1030" name="Picture 9" descr="SAGE III LOGO no Latin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713" y="160338"/>
            <a:ext cx="84137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TextBox 7"/>
          <p:cNvSpPr txBox="1">
            <a:spLocks noChangeArrowheads="1"/>
          </p:cNvSpPr>
          <p:nvPr/>
        </p:nvSpPr>
        <p:spPr bwMode="auto">
          <a:xfrm>
            <a:off x="3649663" y="6611938"/>
            <a:ext cx="1555750" cy="2460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smtClean="0">
                <a:solidFill>
                  <a:srgbClr val="000000"/>
                </a:solidFill>
                <a:cs typeface="Arial" charset="0"/>
              </a:rPr>
              <a:t>NASA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1472447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707" r:id="rId3"/>
    <p:sldLayoutId id="2147483708" r:id="rId4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0090"/>
          </a:solidFill>
          <a:latin typeface="Arial"/>
          <a:ea typeface="ヒラギノ角ゴ Pro W3" pitchFamily="-109" charset="-128"/>
          <a:cs typeface="ヒラギノ角ゴ Pro W3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0"/>
          </a:solidFill>
          <a:latin typeface="Arial" charset="0"/>
          <a:ea typeface="ヒラギノ角ゴ Pro W3" pitchFamily="-109" charset="-128"/>
          <a:cs typeface="ヒラギノ角ゴ Pro W3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0"/>
          </a:solidFill>
          <a:latin typeface="Arial" charset="0"/>
          <a:ea typeface="ヒラギノ角ゴ Pro W3" pitchFamily="-109" charset="-128"/>
          <a:cs typeface="ヒラギノ角ゴ Pro W3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0"/>
          </a:solidFill>
          <a:latin typeface="Arial" charset="0"/>
          <a:ea typeface="ヒラギノ角ゴ Pro W3" pitchFamily="-109" charset="-128"/>
          <a:cs typeface="ヒラギノ角ゴ Pro W3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0"/>
          </a:solidFill>
          <a:latin typeface="Arial" charset="0"/>
          <a:ea typeface="ヒラギノ角ゴ Pro W3" pitchFamily="-109" charset="-128"/>
          <a:cs typeface="ヒラギノ角ゴ Pro W3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Wingdings" pitchFamily="2" charset="2"/>
        <a:buChar char="Ø"/>
        <a:defRPr sz="2800" b="1" kern="1200">
          <a:solidFill>
            <a:schemeClr val="tx1"/>
          </a:solidFill>
          <a:latin typeface="+mn-lt"/>
          <a:ea typeface="ヒラギノ角ゴ Pro W3" pitchFamily="-109" charset="-128"/>
          <a:cs typeface="ヒラギノ角ゴ Pro W3" pitchFamily="-109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CC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pitchFamily="-109" charset="-128"/>
          <a:cs typeface="ヒラギノ角ゴ Pro W3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MS PGothic" pitchFamily="34" charset="-128"/>
          <a:cs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2"/>
          <p:cNvSpPr>
            <a:spLocks noChangeArrowheads="1"/>
          </p:cNvSpPr>
          <p:nvPr/>
        </p:nvSpPr>
        <p:spPr bwMode="auto">
          <a:xfrm>
            <a:off x="457200" y="1212850"/>
            <a:ext cx="5181600" cy="74613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tint val="0"/>
                  <a:invGamma/>
                </a:schemeClr>
              </a:gs>
              <a:gs pos="50000">
                <a:srgbClr val="1394CB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ext Box 74"/>
          <p:cNvSpPr txBox="1">
            <a:spLocks noChangeArrowheads="1"/>
          </p:cNvSpPr>
          <p:nvPr/>
        </p:nvSpPr>
        <p:spPr bwMode="auto">
          <a:xfrm>
            <a:off x="4495800" y="1111250"/>
            <a:ext cx="458311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eaLnBrk="0" hangingPunct="0">
              <a:spcBef>
                <a:spcPct val="0"/>
              </a:spcBef>
              <a:defRPr/>
            </a:pPr>
            <a:r>
              <a:rPr lang="en-US" sz="1100" b="1" i="1" dirty="0" smtClean="0">
                <a:solidFill>
                  <a:srgbClr val="1394CB"/>
                </a:solidFill>
                <a:latin typeface="Times New Roman" pitchFamily="18" charset="0"/>
                <a:cs typeface="Times New Roman" pitchFamily="18" charset="0"/>
              </a:rPr>
              <a:t>ADVANCED SYSTEMS AND DEVELOPMENT DIRECTORATE</a:t>
            </a:r>
            <a:endParaRPr lang="en-US" sz="1100" b="1" i="1" dirty="0">
              <a:solidFill>
                <a:srgbClr val="1394C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8800" y="76200"/>
            <a:ext cx="716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6400800"/>
            <a:ext cx="9144000" cy="76200"/>
          </a:xfrm>
          <a:prstGeom prst="rect">
            <a:avLst/>
          </a:prstGeom>
          <a:gradFill flip="none" rotWithShape="1">
            <a:gsLst>
              <a:gs pos="0">
                <a:srgbClr val="0A4C84"/>
              </a:gs>
              <a:gs pos="100000">
                <a:srgbClr val="76CAD4">
                  <a:alpha val="4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5423" y="163946"/>
            <a:ext cx="892756" cy="909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26620" y="31750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Footer Placeholder 8"/>
          <p:cNvSpPr txBox="1">
            <a:spLocks/>
          </p:cNvSpPr>
          <p:nvPr/>
        </p:nvSpPr>
        <p:spPr>
          <a:xfrm>
            <a:off x="0" y="6477000"/>
            <a:ext cx="91440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i="1" dirty="0" smtClean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Envisioning and Shaping the Future of Space</a:t>
            </a:r>
            <a:endParaRPr lang="en-US" sz="1200" b="1" i="1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4762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1pPr>
          </a:lstStyle>
          <a:p>
            <a:fld id="{1657F3A2-B1D9-41C9-8801-43325C62E44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855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r" defTabSz="9144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Eurostile"/>
          <a:ea typeface="+mj-ea"/>
          <a:cs typeface="Helvetica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1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1pPr>
      <a:lvl2pPr marL="8001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b="1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2pPr>
      <a:lvl3pPr marL="12573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3pPr>
      <a:lvl4pPr marL="17145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b="1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4pPr>
      <a:lvl5pPr marL="21717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b="1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7676"/>
            <a:ext cx="6858000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7" name="Picture 2" descr="C:\Users\vheilman\Desktop\Captur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9011" y="115384"/>
            <a:ext cx="1714739" cy="57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76" y="116048"/>
            <a:ext cx="762000" cy="49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152400" y="729840"/>
            <a:ext cx="8911350" cy="1588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9804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7676"/>
            <a:ext cx="6858000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7" name="Picture 2" descr="C:\Users\vheilman\Desktop\Captur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9011" y="115384"/>
            <a:ext cx="1714739" cy="57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76" y="116048"/>
            <a:ext cx="762000" cy="49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152400" y="729840"/>
            <a:ext cx="8911350" cy="1588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7841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0"/>
            <a:ext cx="6858000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2" descr="C:\Users\vheilman\Desktop\Capture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9011" y="115384"/>
            <a:ext cx="1714739" cy="57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76" y="116048"/>
            <a:ext cx="762000" cy="49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152400" y="729840"/>
            <a:ext cx="8911350" cy="1588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0412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7676"/>
            <a:ext cx="6858000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7" name="Picture 2" descr="C:\Users\vheilman\Desktop\Captur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9011" y="115384"/>
            <a:ext cx="1714739" cy="57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76" y="116048"/>
            <a:ext cx="762000" cy="49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152400" y="729840"/>
            <a:ext cx="8911350" cy="1588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795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1" r:id="rId4"/>
    <p:sldLayoutId id="2147483772" r:id="rId5"/>
    <p:sldLayoutId id="2147483773" r:id="rId6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2"/>
          <p:cNvSpPr>
            <a:spLocks noChangeArrowheads="1"/>
          </p:cNvSpPr>
          <p:nvPr/>
        </p:nvSpPr>
        <p:spPr bwMode="auto">
          <a:xfrm>
            <a:off x="457200" y="1212850"/>
            <a:ext cx="5181600" cy="74613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tint val="0"/>
                  <a:invGamma/>
                </a:schemeClr>
              </a:gs>
              <a:gs pos="50000">
                <a:srgbClr val="1394CB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ext Box 74"/>
          <p:cNvSpPr txBox="1">
            <a:spLocks noChangeArrowheads="1"/>
          </p:cNvSpPr>
          <p:nvPr/>
        </p:nvSpPr>
        <p:spPr bwMode="auto">
          <a:xfrm>
            <a:off x="4495800" y="1111250"/>
            <a:ext cx="458311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eaLnBrk="0" hangingPunct="0">
              <a:spcBef>
                <a:spcPct val="0"/>
              </a:spcBef>
              <a:defRPr/>
            </a:pPr>
            <a:r>
              <a:rPr lang="en-US" sz="1100" b="1" i="1" dirty="0" smtClean="0">
                <a:solidFill>
                  <a:srgbClr val="1394CB"/>
                </a:solidFill>
                <a:latin typeface="Times New Roman" pitchFamily="18" charset="0"/>
                <a:cs typeface="Times New Roman" pitchFamily="18" charset="0"/>
              </a:rPr>
              <a:t>ADVANCED SYSTEMS AND DEVELOPMENT DIRECTORATE</a:t>
            </a:r>
            <a:endParaRPr lang="en-US" sz="1100" b="1" i="1" dirty="0">
              <a:solidFill>
                <a:srgbClr val="1394C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8800" y="76200"/>
            <a:ext cx="716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6400800"/>
            <a:ext cx="9144000" cy="76200"/>
          </a:xfrm>
          <a:prstGeom prst="rect">
            <a:avLst/>
          </a:prstGeom>
          <a:gradFill flip="none" rotWithShape="1">
            <a:gsLst>
              <a:gs pos="0">
                <a:srgbClr val="0A4C84"/>
              </a:gs>
              <a:gs pos="100000">
                <a:srgbClr val="76CAD4">
                  <a:alpha val="4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5423" y="163946"/>
            <a:ext cx="892756" cy="909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26620" y="31750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Footer Placeholder 8"/>
          <p:cNvSpPr txBox="1">
            <a:spLocks/>
          </p:cNvSpPr>
          <p:nvPr/>
        </p:nvSpPr>
        <p:spPr>
          <a:xfrm>
            <a:off x="0" y="6477000"/>
            <a:ext cx="91440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i="1" dirty="0" smtClean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Envisioning and Shaping the Future of Space</a:t>
            </a:r>
            <a:endParaRPr lang="en-US" sz="1200" b="1" i="1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4762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1pPr>
          </a:lstStyle>
          <a:p>
            <a:fld id="{1657F3A2-B1D9-41C9-8801-43325C62E44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713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r" defTabSz="9144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Eurostile"/>
          <a:ea typeface="+mj-ea"/>
          <a:cs typeface="Helvetica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1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1pPr>
      <a:lvl2pPr marL="8001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b="1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2pPr>
      <a:lvl3pPr marL="12573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3pPr>
      <a:lvl4pPr marL="17145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b="1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4pPr>
      <a:lvl5pPr marL="21717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b="1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gif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676AF5-9B21-466A-B057-4477DE92214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92256" y="152400"/>
            <a:ext cx="694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DSCOVR/EPIC Images and Science: A New </a:t>
            </a:r>
            <a:r>
              <a:rPr lang="en-US" sz="2400" b="1" dirty="0" smtClean="0">
                <a:solidFill>
                  <a:schemeClr val="bg1"/>
                </a:solidFill>
              </a:rPr>
              <a:t>Earth View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52400"/>
            <a:ext cx="614267" cy="5221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52400"/>
            <a:ext cx="543891" cy="5405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067" y="160101"/>
            <a:ext cx="493552" cy="493552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728993"/>
            <a:ext cx="2535665" cy="251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96000" y="1219200"/>
            <a:ext cx="2819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Dr. Jay Herman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EPIC Instrument Scientist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Dr. Adam Szabo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Project Scientist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Dr. Alexander </a:t>
            </a:r>
            <a:r>
              <a:rPr lang="en-US" b="1" dirty="0" err="1" smtClean="0">
                <a:solidFill>
                  <a:schemeClr val="bg1"/>
                </a:solidFill>
              </a:rPr>
              <a:t>Marshak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sz="1200" b="1" dirty="0" smtClean="0">
                <a:solidFill>
                  <a:schemeClr val="bg1"/>
                </a:solidFill>
              </a:rPr>
              <a:t>Deputy Project Scientist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297400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98" y="3810000"/>
            <a:ext cx="4315990" cy="3053709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329" y="3810000"/>
            <a:ext cx="4530671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2256" y="3305145"/>
            <a:ext cx="8421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Launch February 11, 2015                -------------&gt;                     L-1 Orbit June 2015   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05710" y="3210820"/>
            <a:ext cx="10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5 Months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6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355" y="30371"/>
            <a:ext cx="6820845" cy="6827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57600" y="24560"/>
            <a:ext cx="1973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02 December 2015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77644" y="6400800"/>
            <a:ext cx="4399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Clouds over Ice/Snow are Barely Visible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04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96002" y="264495"/>
            <a:ext cx="53776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View of Antarctica on 02 December 2015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South America and Palmer Peninsula 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2" y="1459764"/>
            <a:ext cx="9017294" cy="4317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873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2650"/>
            <a:ext cx="3281487" cy="327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0"/>
            <a:ext cx="3340753" cy="3331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76600" y="457200"/>
            <a:ext cx="2667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Clouds Over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Antarctica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05 Dec 2015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95400" y="16374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780 nm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34200" y="3048000"/>
            <a:ext cx="1172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O</a:t>
            </a:r>
            <a:r>
              <a:rPr lang="en-US" b="1" baseline="-25000" dirty="0" smtClean="0">
                <a:solidFill>
                  <a:schemeClr val="bg1"/>
                </a:solidFill>
              </a:rPr>
              <a:t>2</a:t>
            </a:r>
            <a:r>
              <a:rPr lang="en-US" b="1" dirty="0" smtClean="0">
                <a:solidFill>
                  <a:schemeClr val="bg1"/>
                </a:solidFill>
              </a:rPr>
              <a:t> A-Band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934200" y="0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764 nm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9" y="3897750"/>
            <a:ext cx="8949474" cy="288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33800" y="3846493"/>
            <a:ext cx="12827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O</a:t>
            </a:r>
            <a:r>
              <a:rPr lang="en-US" sz="2000" b="1" baseline="-25000" dirty="0" smtClean="0">
                <a:solidFill>
                  <a:schemeClr val="bg1"/>
                </a:solidFill>
              </a:rPr>
              <a:t>2</a:t>
            </a:r>
            <a:r>
              <a:rPr lang="en-US" sz="2000" b="1" dirty="0" smtClean="0">
                <a:solidFill>
                  <a:schemeClr val="bg1"/>
                </a:solidFill>
              </a:rPr>
              <a:t> A-Band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764 nm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04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083" y="2438399"/>
            <a:ext cx="4374717" cy="4368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4484"/>
            <a:ext cx="38862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019" y="5352"/>
            <a:ext cx="4432981" cy="26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2667000"/>
            <a:ext cx="1135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780 nm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89553" y="2667000"/>
            <a:ext cx="1135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764 nm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83132" y="6488668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780 nm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29400" y="3048000"/>
            <a:ext cx="1784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O</a:t>
            </a:r>
            <a:r>
              <a:rPr lang="en-US" sz="2800" b="1" baseline="-25000" dirty="0" smtClean="0">
                <a:solidFill>
                  <a:schemeClr val="bg1"/>
                </a:solidFill>
              </a:rPr>
              <a:t>2</a:t>
            </a:r>
            <a:r>
              <a:rPr lang="en-US" sz="2800" b="1" dirty="0" smtClean="0">
                <a:solidFill>
                  <a:schemeClr val="bg1"/>
                </a:solidFill>
              </a:rPr>
              <a:t> A-Band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0" y="4495800"/>
            <a:ext cx="2667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Clouds Over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Greenland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20 June 2015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74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82000" y="6498696"/>
            <a:ext cx="609600" cy="261937"/>
          </a:xfrm>
        </p:spPr>
        <p:txBody>
          <a:bodyPr/>
          <a:lstStyle/>
          <a:p>
            <a:pPr>
              <a:defRPr/>
            </a:pPr>
            <a:fld id="{199A22D7-0E7A-4EAA-B3C9-BDB341E3F7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2" descr="Emacs!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984192"/>
            <a:ext cx="5410200" cy="5346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52400" y="21125"/>
            <a:ext cx="70920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Aerosol Index (Saharan Dust)</a:t>
            </a:r>
            <a:b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Measured in the UV (340 and 388 nm) Channels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828800" y="6401330"/>
            <a:ext cx="4953000" cy="45667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</a:rPr>
              <a:t>Sample EPIC UV Science Data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3505200"/>
            <a:ext cx="1279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Sunrise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02483" y="3505200"/>
            <a:ext cx="11857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Sunset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486" y="137566"/>
            <a:ext cx="675694" cy="5743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52400"/>
            <a:ext cx="543891" cy="5405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067" y="160101"/>
            <a:ext cx="493552" cy="49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34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82000" y="6498696"/>
            <a:ext cx="609600" cy="261937"/>
          </a:xfrm>
        </p:spPr>
        <p:txBody>
          <a:bodyPr/>
          <a:lstStyle/>
          <a:p>
            <a:pPr>
              <a:defRPr/>
            </a:pPr>
            <a:fld id="{199A22D7-0E7A-4EAA-B3C9-BDB341E3F7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1125"/>
            <a:ext cx="723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Earth R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eflectivity using 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388 nm channel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Bright White = 94% Black = 4%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828800" y="6401330"/>
            <a:ext cx="4953000" cy="45667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</a:rPr>
              <a:t>Sample EPIC UV Science Data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3505200"/>
            <a:ext cx="1279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Sunrise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02483" y="3505200"/>
            <a:ext cx="11857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Sunset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1" name="Picture 3" descr="Emacs!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057693"/>
            <a:ext cx="5410200" cy="5419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067" y="160101"/>
            <a:ext cx="493552" cy="4935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52400"/>
            <a:ext cx="543891" cy="5405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486" y="137566"/>
            <a:ext cx="675694" cy="57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53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WPDOCS\Triana_EPIC\1-First Images\Epic Color Sequenc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25" y="0"/>
            <a:ext cx="82089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33400" y="0"/>
            <a:ext cx="8229600" cy="457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/>
                </a:solidFill>
              </a:rPr>
              <a:t>24 Hours - August 26, 2015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486" y="137566"/>
            <a:ext cx="675694" cy="5743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52400"/>
            <a:ext cx="543891" cy="5405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067" y="160101"/>
            <a:ext cx="493552" cy="49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68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80-BD23-4668-8C88-5B5948AD74AA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09600" y="1060935"/>
            <a:ext cx="81534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/>
              <a:t>Looking at Earth from L-1 provides a unique viewpoint that has strong advantages compared to geostationary or low earth orbiting satellites.</a:t>
            </a:r>
          </a:p>
          <a:p>
            <a:pPr algn="just"/>
            <a:endParaRPr lang="en-US" sz="20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 smtClean="0"/>
              <a:t>Always simultaneously viewing from sunrise to sunset and pole to pole – almost 180 degrees in latitude and longitude. Geostationary satellites are limited to 120 degrees and LEO satellites only see a fixed local time.</a:t>
            </a:r>
            <a:br>
              <a:rPr lang="en-US" sz="2000" b="1" dirty="0" smtClean="0"/>
            </a:br>
            <a:endParaRPr lang="en-US" sz="2000" b="1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 smtClean="0"/>
              <a:t>The cloud height measurements (O</a:t>
            </a:r>
            <a:r>
              <a:rPr lang="en-US" sz="2000" b="1" baseline="-25000" dirty="0" smtClean="0"/>
              <a:t>2</a:t>
            </a:r>
            <a:r>
              <a:rPr lang="en-US" sz="2000" b="1" dirty="0" smtClean="0"/>
              <a:t> A- and B-bands) for the entire Earth every day are unique and will give the first measure of diurnal variation of cloud amount, height, and reflectivity.  Since high convective clouds reflect more light </a:t>
            </a:r>
            <a:r>
              <a:rPr lang="en-US" sz="2000" b="1" dirty="0"/>
              <a:t>UV, Visible, and </a:t>
            </a:r>
            <a:r>
              <a:rPr lang="en-US" sz="2000" b="1" dirty="0" smtClean="0"/>
              <a:t>NIR) back to space than low clouds, knowing the daily and seasonal variation of high and low clouds will provide a useful input to the Earth’s energy balance calculations.</a:t>
            </a:r>
            <a:br>
              <a:rPr lang="en-US" sz="2000" b="1" dirty="0" smtClean="0"/>
            </a:br>
            <a:endParaRPr lang="en-US" sz="2000" b="1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 smtClean="0"/>
              <a:t>Epic is unique for tracking aerosols (smoke, dust, and volcanic ash) as they flow across land and oceans for the entire day.</a:t>
            </a:r>
            <a:endParaRPr lang="en-US" sz="20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" y="1030"/>
            <a:ext cx="966125" cy="96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486" y="137566"/>
            <a:ext cx="675694" cy="5743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52400"/>
            <a:ext cx="543891" cy="5405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067" y="160101"/>
            <a:ext cx="493552" cy="49355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048" y="1030"/>
            <a:ext cx="2250952" cy="1088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3531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676AF5-9B21-466A-B057-4477DE92214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4" y="1447800"/>
            <a:ext cx="9148934" cy="5410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00200" y="243674"/>
            <a:ext cx="4458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DSCOVR at Lagrange-1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52400"/>
            <a:ext cx="614267" cy="5221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52400"/>
            <a:ext cx="543891" cy="5405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067" y="160101"/>
            <a:ext cx="493552" cy="49355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5867400" y="5181600"/>
            <a:ext cx="494920" cy="457200"/>
          </a:xfrm>
          <a:prstGeom prst="ellipse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contrasting" dir="t"/>
          </a:scene3d>
          <a:sp3d prstMaterial="flat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65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 smtClean="0"/>
              <a:t>EPIC Wavelengths and Science Products</a:t>
            </a:r>
            <a:endParaRPr lang="en-US" sz="24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9A22D7-0E7A-4EAA-B3C9-BDB341E3F7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829" y="847552"/>
            <a:ext cx="6248400" cy="6019499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61229" y="849061"/>
            <a:ext cx="2894842" cy="1622907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229" y="2471968"/>
            <a:ext cx="2895039" cy="1947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229" y="4931118"/>
            <a:ext cx="2835847" cy="192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553200" y="4586330"/>
            <a:ext cx="2308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Double Filter Wheel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9A22D7-0E7A-4EAA-B3C9-BDB341E3F7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7599"/>
            <a:ext cx="8534400" cy="608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005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448" y="649741"/>
            <a:ext cx="6557606" cy="4819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63000" y="6418263"/>
            <a:ext cx="3810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99A22D7-0E7A-4EAA-B3C9-BDB341E3F7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" y="5063761"/>
            <a:ext cx="2647950" cy="1794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91" y="4749504"/>
            <a:ext cx="2308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Double Filter Wheel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807797" y="86159"/>
            <a:ext cx="5126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Solar Spectrum and Filter Wavelengths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895600" y="5997714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Exposures were manually adjusted to fill the CCD to approximately 80% for each wavelength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10633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9A22D7-0E7A-4EAA-B3C9-BDB341E3F7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26" name="Picture 2" descr="C:\Wpdocs\Triana_EPIC\1-First Images\Africa 10 wavelength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0449"/>
            <a:ext cx="9144000" cy="602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593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99A22D7-0E7A-4EAA-B3C9-BDB341E3F7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" name="Picture 3" descr="1981972135V4_Genna.png"/>
          <p:cNvPicPr/>
          <p:nvPr/>
        </p:nvPicPr>
        <p:blipFill>
          <a:blip r:embed="rId2" cstate="print"/>
          <a:srcRect l="4444" t="12222" r="11111" b="4444"/>
          <a:stretch>
            <a:fillRect/>
          </a:stretch>
        </p:blipFill>
        <p:spPr>
          <a:xfrm>
            <a:off x="1371600" y="761999"/>
            <a:ext cx="6248400" cy="594359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5" name="Text Box 75"/>
          <p:cNvSpPr txBox="1">
            <a:spLocks noChangeArrowheads="1"/>
          </p:cNvSpPr>
          <p:nvPr/>
        </p:nvSpPr>
        <p:spPr bwMode="auto">
          <a:xfrm>
            <a:off x="539496" y="3133725"/>
            <a:ext cx="685800" cy="723900"/>
          </a:xfrm>
          <a:prstGeom prst="rect">
            <a:avLst/>
          </a:prstGeom>
          <a:noFill/>
          <a:ln>
            <a:noFill/>
          </a:ln>
          <a:ex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chemeClr val="bg1"/>
                </a:solidFill>
                <a:effectLst/>
                <a:latin typeface="Calibri"/>
                <a:ea typeface="Calibri"/>
                <a:cs typeface="Times New Roman"/>
              </a:rPr>
              <a:t>0.45</a:t>
            </a:r>
            <a:r>
              <a:rPr lang="en-US" sz="1400" b="1" baseline="30000" dirty="0">
                <a:solidFill>
                  <a:schemeClr val="bg1"/>
                </a:solidFill>
                <a:effectLst/>
                <a:latin typeface="Calibri"/>
                <a:ea typeface="Calibri"/>
                <a:cs typeface="Times New Roman"/>
              </a:rPr>
              <a:t>O</a:t>
            </a:r>
            <a:endParaRPr lang="en-US" sz="1100" b="1" dirty="0">
              <a:solidFill>
                <a:schemeClr val="bg1"/>
              </a:solidFill>
              <a:effectLst/>
              <a:latin typeface="Calibri"/>
              <a:ea typeface="Calibri"/>
              <a:cs typeface="Times New Roman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chemeClr val="bg1"/>
                </a:solidFill>
                <a:effectLst/>
                <a:latin typeface="Calibri"/>
                <a:ea typeface="Calibri"/>
                <a:cs typeface="Times New Roman"/>
              </a:rPr>
              <a:t>to</a:t>
            </a:r>
            <a:endParaRPr lang="en-US" sz="1100" b="1" dirty="0">
              <a:solidFill>
                <a:schemeClr val="bg1"/>
              </a:solidFill>
              <a:effectLst/>
              <a:latin typeface="Calibri"/>
              <a:ea typeface="Calibri"/>
              <a:cs typeface="Times New Roman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chemeClr val="bg1"/>
                </a:solidFill>
                <a:effectLst/>
                <a:latin typeface="Calibri"/>
                <a:ea typeface="Calibri"/>
                <a:cs typeface="Times New Roman"/>
              </a:rPr>
              <a:t>0.53</a:t>
            </a:r>
            <a:r>
              <a:rPr lang="en-US" sz="1400" b="1" baseline="30000" dirty="0">
                <a:solidFill>
                  <a:schemeClr val="bg1"/>
                </a:solidFill>
                <a:effectLst/>
                <a:latin typeface="Calibri"/>
                <a:ea typeface="Calibri"/>
                <a:cs typeface="Times New Roman"/>
              </a:rPr>
              <a:t>O</a:t>
            </a:r>
            <a:endParaRPr lang="en-US" sz="1100" b="1" dirty="0">
              <a:solidFill>
                <a:schemeClr val="bg1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" name="Text Box 69"/>
          <p:cNvSpPr txBox="1">
            <a:spLocks noChangeArrowheads="1"/>
          </p:cNvSpPr>
          <p:nvPr/>
        </p:nvSpPr>
        <p:spPr bwMode="auto">
          <a:xfrm>
            <a:off x="7620000" y="2939415"/>
            <a:ext cx="847725" cy="857250"/>
          </a:xfrm>
          <a:prstGeom prst="rect">
            <a:avLst/>
          </a:prstGeom>
          <a:noFill/>
          <a:ln>
            <a:noFill/>
          </a:ln>
          <a:ex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chemeClr val="bg1"/>
                </a:solidFill>
                <a:effectLst/>
                <a:latin typeface="Calibri"/>
                <a:ea typeface="Calibri"/>
                <a:cs typeface="Times New Roman"/>
              </a:rPr>
              <a:t>CCD</a:t>
            </a:r>
            <a:endParaRPr lang="en-US" sz="1200" dirty="0">
              <a:solidFill>
                <a:schemeClr val="bg1"/>
              </a:solidFill>
              <a:effectLst/>
              <a:latin typeface="Calibri"/>
              <a:ea typeface="Calibri"/>
              <a:cs typeface="Times New Roman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chemeClr val="bg1"/>
                </a:solidFill>
                <a:effectLst/>
                <a:latin typeface="Calibri"/>
                <a:ea typeface="Calibri"/>
                <a:cs typeface="Times New Roman"/>
              </a:rPr>
              <a:t>FOV</a:t>
            </a:r>
            <a:endParaRPr lang="en-US" sz="1200" dirty="0">
              <a:solidFill>
                <a:schemeClr val="bg1"/>
              </a:solidFill>
              <a:effectLst/>
              <a:latin typeface="Calibri"/>
              <a:ea typeface="Calibri"/>
              <a:cs typeface="Times New Roman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chemeClr val="bg1"/>
                </a:solidFill>
                <a:effectLst/>
                <a:latin typeface="Calibri"/>
                <a:ea typeface="Calibri"/>
                <a:cs typeface="Times New Roman"/>
              </a:rPr>
              <a:t>0.62</a:t>
            </a:r>
            <a:r>
              <a:rPr lang="en-US" b="1" baseline="30000" dirty="0">
                <a:solidFill>
                  <a:schemeClr val="bg1"/>
                </a:solidFill>
                <a:effectLst/>
                <a:latin typeface="Calibri"/>
                <a:ea typeface="Calibri"/>
                <a:cs typeface="Times New Roman"/>
              </a:rPr>
              <a:t>O</a:t>
            </a:r>
            <a:endParaRPr lang="en-US" sz="1200" dirty="0">
              <a:solidFill>
                <a:schemeClr val="bg1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cxnSp>
        <p:nvCxnSpPr>
          <p:cNvPr id="7" name="AutoShape 72"/>
          <p:cNvCxnSpPr>
            <a:cxnSpLocks noChangeShapeType="1"/>
          </p:cNvCxnSpPr>
          <p:nvPr/>
        </p:nvCxnSpPr>
        <p:spPr bwMode="auto">
          <a:xfrm flipV="1">
            <a:off x="882396" y="966216"/>
            <a:ext cx="0" cy="2167510"/>
          </a:xfrm>
          <a:prstGeom prst="straightConnector1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/>
          <p:nvPr/>
        </p:nvCxnSpPr>
        <p:spPr>
          <a:xfrm>
            <a:off x="762000" y="966216"/>
            <a:ext cx="60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AutoShape 73"/>
          <p:cNvCxnSpPr>
            <a:cxnSpLocks noChangeShapeType="1"/>
          </p:cNvCxnSpPr>
          <p:nvPr/>
        </p:nvCxnSpPr>
        <p:spPr bwMode="auto">
          <a:xfrm>
            <a:off x="907542" y="3962400"/>
            <a:ext cx="0" cy="2508504"/>
          </a:xfrm>
          <a:prstGeom prst="straightConnector1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Connector 13"/>
          <p:cNvCxnSpPr/>
          <p:nvPr/>
        </p:nvCxnSpPr>
        <p:spPr>
          <a:xfrm>
            <a:off x="762000" y="6470904"/>
            <a:ext cx="60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AutoShape 72"/>
          <p:cNvCxnSpPr>
            <a:cxnSpLocks noChangeShapeType="1"/>
          </p:cNvCxnSpPr>
          <p:nvPr/>
        </p:nvCxnSpPr>
        <p:spPr bwMode="auto">
          <a:xfrm flipV="1">
            <a:off x="8001000" y="761999"/>
            <a:ext cx="0" cy="2238376"/>
          </a:xfrm>
          <a:prstGeom prst="straightConnector1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Connector 21"/>
          <p:cNvCxnSpPr/>
          <p:nvPr/>
        </p:nvCxnSpPr>
        <p:spPr>
          <a:xfrm>
            <a:off x="7620000" y="758951"/>
            <a:ext cx="60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586662" y="6705598"/>
            <a:ext cx="60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AutoShape 73"/>
          <p:cNvCxnSpPr>
            <a:cxnSpLocks noChangeShapeType="1"/>
          </p:cNvCxnSpPr>
          <p:nvPr/>
        </p:nvCxnSpPr>
        <p:spPr bwMode="auto">
          <a:xfrm>
            <a:off x="8012430" y="3857625"/>
            <a:ext cx="0" cy="2847973"/>
          </a:xfrm>
          <a:prstGeom prst="straightConnector1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TextBox 24"/>
          <p:cNvSpPr txBox="1"/>
          <p:nvPr/>
        </p:nvSpPr>
        <p:spPr>
          <a:xfrm>
            <a:off x="1225296" y="0"/>
            <a:ext cx="6081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Angular Size of the </a:t>
            </a:r>
            <a:r>
              <a:rPr lang="en-US" sz="2400" b="1" dirty="0">
                <a:solidFill>
                  <a:schemeClr val="bg1"/>
                </a:solidFill>
              </a:rPr>
              <a:t>Earth vs EPIC Field of </a:t>
            </a:r>
            <a:r>
              <a:rPr lang="en-US" sz="2400" b="1" dirty="0" smtClean="0">
                <a:solidFill>
                  <a:schemeClr val="bg1"/>
                </a:solidFill>
              </a:rPr>
              <a:t>View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-258465" y="3341624"/>
            <a:ext cx="1426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Earth Size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52400"/>
            <a:ext cx="614267" cy="52212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52400"/>
            <a:ext cx="543891" cy="54054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067" y="160101"/>
            <a:ext cx="493552" cy="4935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11824" y="381000"/>
            <a:ext cx="1417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July 16, 2015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6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WPDOCS\Triana_EPIC\1-First Images\Lunar tranist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" y="909163"/>
            <a:ext cx="9144000" cy="516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31882" y="5802868"/>
            <a:ext cx="5720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DSCOVR/EPIC’s View of Earth Transit in Front of the Moon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45615" y="6075805"/>
            <a:ext cx="21741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Transit at 11:00 GMT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Or 07:00 EDT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-27776"/>
            <a:ext cx="6934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The Moon Passes Behind the Earth viewed from DSCOVR’s Lagrange-1 orbit four hours before the lunar eclipse seen from Earth      September 27, 2015 </a:t>
            </a:r>
          </a:p>
          <a:p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                             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86" y="5850575"/>
            <a:ext cx="2057400" cy="1013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486" y="137566"/>
            <a:ext cx="675694" cy="5743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52400"/>
            <a:ext cx="543891" cy="5405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067" y="160101"/>
            <a:ext cx="493552" cy="49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4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" y="681434"/>
            <a:ext cx="5479510" cy="5479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37626" y="76200"/>
            <a:ext cx="1843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30 June 2015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621" y="0"/>
            <a:ext cx="3996862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621" y="4088608"/>
            <a:ext cx="3995766" cy="276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0" y="914400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EPIC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67200" y="5650468"/>
            <a:ext cx="859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Google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Earth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48188" y="2611632"/>
            <a:ext cx="3762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Pixel Projection = 1 arc second = 8 km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Near the Sub-Satellite Point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94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SCOVR_Main_slogan_fin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SCOVR_Main_slogan_fin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Codex">
      <a:dk1>
        <a:sysClr val="windowText" lastClr="000000"/>
      </a:dk1>
      <a:lt1>
        <a:sysClr val="window" lastClr="FFFFFF"/>
      </a:lt1>
      <a:dk2>
        <a:srgbClr val="59564B"/>
      </a:dk2>
      <a:lt2>
        <a:srgbClr val="DFDAC7"/>
      </a:lt2>
      <a:accent1>
        <a:srgbClr val="990000"/>
      </a:accent1>
      <a:accent2>
        <a:srgbClr val="EFAB16"/>
      </a:accent2>
      <a:accent3>
        <a:srgbClr val="78AC35"/>
      </a:accent3>
      <a:accent4>
        <a:srgbClr val="35ACA2"/>
      </a:accent4>
      <a:accent5>
        <a:srgbClr val="4083CF"/>
      </a:accent5>
      <a:accent6>
        <a:srgbClr val="0D335E"/>
      </a:accent6>
      <a:hlink>
        <a:srgbClr val="EF8E1C"/>
      </a:hlink>
      <a:folHlink>
        <a:srgbClr val="FEC60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New SD Slide Template (USE THIS FOR BRIEFINGS)(DONT DELETE OR EDIT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err="1" smtClean="0">
            <a:latin typeface="Helvetica" pitchFamily="34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1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New SD Slide Template (USE THIS FOR BRIEFINGS)(DONT DELETE OR EDIT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err="1" smtClean="0">
            <a:latin typeface="Helvetica" pitchFamily="34" charset="0"/>
          </a:defRPr>
        </a:defPPr>
      </a:lst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5274826BB3A64EAF30264D73A2D5D0" ma:contentTypeVersion="0" ma:contentTypeDescription="Create a new document." ma:contentTypeScope="" ma:versionID="0b973413ade7a267544cbe1690370bd1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462C7B-6235-46D9-B824-AB39A2ECDB86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57CE69F-CE53-4904-842F-8FB5F994F46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951F426-43C6-412F-BF16-73546EAAB2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 V2</Template>
  <TotalTime>26966</TotalTime>
  <Words>322</Words>
  <Application>Microsoft Office PowerPoint</Application>
  <PresentationFormat>On-screen Show (4:3)</PresentationFormat>
  <Paragraphs>80</Paragraphs>
  <Slides>17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DSCOVR_Main_slogan_final</vt:lpstr>
      <vt:lpstr>1_DSCOVR_Main_slogan_final</vt:lpstr>
      <vt:lpstr>1_Office Theme</vt:lpstr>
      <vt:lpstr>New SD Slide Template (USE THIS FOR BRIEFINGS)(DONT DELETE OR EDIT)</vt:lpstr>
      <vt:lpstr>17_Custom Design</vt:lpstr>
      <vt:lpstr>15_Custom Design</vt:lpstr>
      <vt:lpstr>1_Custom Design</vt:lpstr>
      <vt:lpstr>14_Custom Design</vt:lpstr>
      <vt:lpstr>1_New SD Slide Template (USE THIS FOR BRIEFINGS)(DONT DELETE OR EDIT)</vt:lpstr>
      <vt:lpstr>PowerPoint Presentation</vt:lpstr>
      <vt:lpstr>PowerPoint Presentation</vt:lpstr>
      <vt:lpstr>EPIC Wavelengths and Science Products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00 Review Agenda – Wednesday, 5 June</dc:title>
  <dc:creator>Smith, Robert C. (GSFC-4070)</dc:creator>
  <cp:lastModifiedBy>jrherman</cp:lastModifiedBy>
  <cp:revision>593</cp:revision>
  <cp:lastPrinted>2015-11-30T20:15:51Z</cp:lastPrinted>
  <dcterms:created xsi:type="dcterms:W3CDTF">2013-06-03T21:36:09Z</dcterms:created>
  <dcterms:modified xsi:type="dcterms:W3CDTF">2016-02-05T22:25:44Z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0x0101000D5274826BB3A64EAF30264D73A2D5D0</vt:lpwstr>
  </property>
</Properties>
</file>