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9" r:id="rId3"/>
  </p:sldMasterIdLst>
  <p:notesMasterIdLst>
    <p:notesMasterId r:id="rId26"/>
  </p:notesMasterIdLst>
  <p:sldIdLst>
    <p:sldId id="256" r:id="rId4"/>
    <p:sldId id="276" r:id="rId5"/>
    <p:sldId id="274" r:id="rId6"/>
    <p:sldId id="275" r:id="rId7"/>
    <p:sldId id="278" r:id="rId8"/>
    <p:sldId id="305" r:id="rId9"/>
    <p:sldId id="284" r:id="rId10"/>
    <p:sldId id="282" r:id="rId11"/>
    <p:sldId id="283" r:id="rId12"/>
    <p:sldId id="285" r:id="rId13"/>
    <p:sldId id="286" r:id="rId14"/>
    <p:sldId id="287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99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B238D-0606-9E4E-BE86-D16DA0D7D10A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0BF80-72A0-3C4A-9340-54B19FD93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92DCD-3B07-9E45-96D4-DBCF42E5CA7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240848"/>
          </a:xfrm>
          <a:prstGeom prst="rect">
            <a:avLst/>
          </a:prstGeom>
        </p:spPr>
        <p:txBody>
          <a:bodyPr anchor="t"/>
          <a:lstStyle>
            <a:lvl1pPr algn="ctr">
              <a:defRPr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System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439774"/>
            <a:ext cx="7772400" cy="593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Presenter Name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377651"/>
            <a:ext cx="4794250" cy="175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7F7F7F"/>
                </a:solidFill>
              </a:defRPr>
            </a:lvl1pPr>
            <a:lvl2pPr>
              <a:buNone/>
              <a:defRPr>
                <a:solidFill>
                  <a:srgbClr val="7F7F7F"/>
                </a:solidFill>
              </a:defRPr>
            </a:lvl2pPr>
            <a:lvl3pPr>
              <a:buNone/>
              <a:defRPr>
                <a:solidFill>
                  <a:srgbClr val="7F7F7F"/>
                </a:solidFill>
              </a:defRPr>
            </a:lvl3pPr>
            <a:lvl4pPr>
              <a:buNone/>
              <a:defRPr>
                <a:solidFill>
                  <a:srgbClr val="7F7F7F"/>
                </a:solidFill>
              </a:defRPr>
            </a:lvl4pPr>
            <a:lvl5pPr>
              <a:buNone/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DSCOVR Operational Readiness Review</a:t>
            </a:r>
          </a:p>
          <a:p>
            <a:r>
              <a:rPr lang="en-US" dirty="0" smtClean="0"/>
              <a:t>October 27 - 28,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DSCOVR MOC Peer Review - Information included in this slide subject to the conditions stated on the first page of this presentation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455" y="750678"/>
            <a:ext cx="8440295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inal DSCOVR Logo111412.png"/>
          <p:cNvPicPr>
            <a:picLocks noChangeAspect="1"/>
          </p:cNvPicPr>
          <p:nvPr userDrawn="1"/>
        </p:nvPicPr>
        <p:blipFill>
          <a:blip r:embed="rId2"/>
          <a:srcRect l="5063" t="6575" r="10672" b="2663"/>
          <a:stretch>
            <a:fillRect/>
          </a:stretch>
        </p:blipFill>
        <p:spPr>
          <a:xfrm>
            <a:off x="8075636" y="113532"/>
            <a:ext cx="966220" cy="6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0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240848"/>
          </a:xfrm>
          <a:prstGeom prst="rect">
            <a:avLst/>
          </a:prstGeom>
        </p:spPr>
        <p:txBody>
          <a:bodyPr anchor="t"/>
          <a:lstStyle>
            <a:lvl1pPr algn="ctr">
              <a:defRPr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3439774"/>
            <a:ext cx="7772400" cy="593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October 27 - 28,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DSCOVR Operational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October 27 - 28,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DSCOVR Operational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October 27 - 28,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DSCOVR Operational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9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3DEB91-C428-D14A-88DD-36B135A618FB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6AAD5-4F57-304C-8276-AFB95ADD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3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3DEB91-C428-D14A-88DD-36B135A618FB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46AAD5-4F57-304C-8276-AFB95ADD5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5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676"/>
            <a:ext cx="6858000" cy="800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June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DSCOVR MOC Peer Review - Information included in this slide subject to the conditions stated on the first page of this presentation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/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3455" y="750678"/>
            <a:ext cx="8440295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inal DSCOVR Logo111412.png"/>
          <p:cNvPicPr>
            <a:picLocks noChangeAspect="1"/>
          </p:cNvPicPr>
          <p:nvPr userDrawn="1"/>
        </p:nvPicPr>
        <p:blipFill>
          <a:blip r:embed="rId2"/>
          <a:srcRect l="5063" t="6575" r="10672" b="2663"/>
          <a:stretch>
            <a:fillRect/>
          </a:stretch>
        </p:blipFill>
        <p:spPr>
          <a:xfrm>
            <a:off x="8075636" y="113532"/>
            <a:ext cx="966220" cy="6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676"/>
            <a:ext cx="6858000" cy="800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October 27 - 28,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DSCOVR Operational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4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B5FC07-2229-884B-B059-1D39BE94E28A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0CAB7-4756-1645-BD1F-6A141217B9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9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240848"/>
          </a:xfrm>
          <a:prstGeom prst="rect">
            <a:avLst/>
          </a:prstGeom>
        </p:spPr>
        <p:txBody>
          <a:bodyPr anchor="t"/>
          <a:lstStyle>
            <a:lvl1pPr algn="ctr">
              <a:defRPr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3439774"/>
            <a:ext cx="7772400" cy="593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October 27 - 28, 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DSCOVR Operational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October 27 - 28, 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DSCOVR Operational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8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October 27 - 28, 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DSCOVR Operational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5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heilman\Desktop\Captu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011" y="115384"/>
            <a:ext cx="1714739" cy="5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heilman\Desktop\Captur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011" y="115384"/>
            <a:ext cx="1714739" cy="5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7" y="304800"/>
            <a:ext cx="889205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4" r:id="rId4"/>
    <p:sldLayoutId id="2147483675" r:id="rId5"/>
    <p:sldLayoutId id="214748367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676"/>
            <a:ext cx="6858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C:\Users\vheilman\Desktop\Captur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011" y="115384"/>
            <a:ext cx="1714739" cy="5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" y="116048"/>
            <a:ext cx="762000" cy="49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52400" y="729840"/>
            <a:ext cx="891135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October 27 - 28, 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DSCOVR Operational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676"/>
            <a:ext cx="6858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2" descr="C:\Users\vheilman\Desktop\Capture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011" y="115384"/>
            <a:ext cx="1714739" cy="5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" y="116048"/>
            <a:ext cx="762000" cy="49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113" y="6496241"/>
            <a:ext cx="657687" cy="22523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1CC2B81-FF8C-AA4C-8FF5-BFEAC99347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53977" y="6496240"/>
            <a:ext cx="1413136" cy="22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October 27 - 28, 2014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3403" y="6496242"/>
            <a:ext cx="4620574" cy="2252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DSCOVR Operational Readiness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0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c.nasa.gov/request/process.html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DSCOVR Earth Science Processing</a:t>
            </a:r>
            <a:br>
              <a:rPr lang="en-US" dirty="0" smtClean="0"/>
            </a:br>
            <a:r>
              <a:rPr lang="en-US" dirty="0" smtClean="0"/>
              <a:t>3/31/2015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Karin Blank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12433"/>
              </p:ext>
            </p:extLst>
          </p:nvPr>
        </p:nvGraphicFramePr>
        <p:xfrm>
          <a:off x="457200" y="1397000"/>
          <a:ext cx="8111066" cy="4485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9600"/>
                <a:gridCol w="62314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EPIC Level 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Calibrated EPIC images</a:t>
                      </a:r>
                    </a:p>
                    <a:p>
                      <a:pPr lvl="1"/>
                      <a:r>
                        <a:rPr lang="en-US" dirty="0" smtClean="0"/>
                        <a:t>All at 2048x2048, </a:t>
                      </a:r>
                      <a:r>
                        <a:rPr lang="en-US" dirty="0" err="1" smtClean="0"/>
                        <a:t>upscaled</a:t>
                      </a:r>
                      <a:r>
                        <a:rPr lang="en-US" dirty="0" smtClean="0"/>
                        <a:t> as required</a:t>
                      </a:r>
                    </a:p>
                    <a:p>
                      <a:r>
                        <a:rPr lang="en-US" dirty="0" smtClean="0"/>
                        <a:t>Geolocation grids per image</a:t>
                      </a:r>
                    </a:p>
                    <a:p>
                      <a:r>
                        <a:rPr lang="en-US" dirty="0" smtClean="0"/>
                        <a:t>Selenographic grids per image (when applicable)</a:t>
                      </a:r>
                    </a:p>
                    <a:p>
                      <a:r>
                        <a:rPr lang="en-US" dirty="0" smtClean="0"/>
                        <a:t>Instrument &amp; geolocation metadata</a:t>
                      </a:r>
                      <a:r>
                        <a:rPr lang="en-US" baseline="0" dirty="0" smtClean="0"/>
                        <a:t> per image</a:t>
                      </a:r>
                    </a:p>
                    <a:p>
                      <a:r>
                        <a:rPr lang="en-US" baseline="0" dirty="0" smtClean="0"/>
                        <a:t>~150MB/set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EPIC Level 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EPIC L1A images, georectified to common grid</a:t>
                      </a:r>
                    </a:p>
                    <a:p>
                      <a:pPr lvl="1"/>
                      <a:r>
                        <a:rPr lang="en-US" dirty="0" smtClean="0"/>
                        <a:t>All at 2048x2048</a:t>
                      </a:r>
                    </a:p>
                    <a:p>
                      <a:r>
                        <a:rPr lang="en-US" dirty="0" smtClean="0"/>
                        <a:t>Geolocation</a:t>
                      </a:r>
                      <a:r>
                        <a:rPr lang="en-US" baseline="0" dirty="0" smtClean="0"/>
                        <a:t> grids per set</a:t>
                      </a:r>
                    </a:p>
                    <a:p>
                      <a:r>
                        <a:rPr lang="en-US" baseline="0" dirty="0" smtClean="0"/>
                        <a:t>Sun and Spacecraft angles per set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Instrument &amp; geolocation metadata per set</a:t>
                      </a:r>
                    </a:p>
                    <a:p>
                      <a:r>
                        <a:rPr lang="en-US" dirty="0" smtClean="0"/>
                        <a:t>~90MB/set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EPIC RGB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Green Blue composite image</a:t>
                      </a:r>
                    </a:p>
                    <a:p>
                      <a:r>
                        <a:rPr lang="en-US" dirty="0" smtClean="0"/>
                        <a:t>~4MB/image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6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NISTAR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11562"/>
              </p:ext>
            </p:extLst>
          </p:nvPr>
        </p:nvGraphicFramePr>
        <p:xfrm>
          <a:off x="457200" y="1397000"/>
          <a:ext cx="8111066" cy="2199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79600"/>
                <a:gridCol w="62314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NISTAR Level 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Uncalibrated</a:t>
                      </a:r>
                      <a:r>
                        <a:rPr lang="en-US" dirty="0" smtClean="0"/>
                        <a:t> and</a:t>
                      </a:r>
                      <a:r>
                        <a:rPr lang="en-US" baseline="0" dirty="0" smtClean="0"/>
                        <a:t> calibrated data</a:t>
                      </a:r>
                    </a:p>
                    <a:p>
                      <a:r>
                        <a:rPr lang="en-US" baseline="0" dirty="0" smtClean="0"/>
                        <a:t>Calibration tables</a:t>
                      </a:r>
                    </a:p>
                    <a:p>
                      <a:r>
                        <a:rPr lang="en-US" baseline="0" dirty="0" smtClean="0"/>
                        <a:t>Geolocation information</a:t>
                      </a:r>
                    </a:p>
                    <a:p>
                      <a:r>
                        <a:rPr lang="en-US" baseline="0" dirty="0" smtClean="0"/>
                        <a:t>~50 MB/set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NISTAR Level 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Summary data</a:t>
                      </a:r>
                    </a:p>
                    <a:p>
                      <a:r>
                        <a:rPr lang="en-US" dirty="0" smtClean="0"/>
                        <a:t>~20 MB/set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18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973667"/>
            <a:ext cx="8229600" cy="5747807"/>
          </a:xfrm>
        </p:spPr>
        <p:txBody>
          <a:bodyPr/>
          <a:lstStyle/>
          <a:p>
            <a:r>
              <a:rPr lang="en-US" dirty="0"/>
              <a:t>Data formats</a:t>
            </a:r>
          </a:p>
          <a:p>
            <a:pPr lvl="1"/>
            <a:r>
              <a:rPr lang="en-US" dirty="0" smtClean="0"/>
              <a:t>Level 1 EPIC &amp; NISTAR - HDF 5</a:t>
            </a:r>
          </a:p>
          <a:p>
            <a:pPr lvl="1"/>
            <a:r>
              <a:rPr lang="en-US" dirty="0" smtClean="0"/>
              <a:t>EPIC RGB - </a:t>
            </a:r>
            <a:r>
              <a:rPr lang="en-US" dirty="0" err="1" smtClean="0"/>
              <a:t>png</a:t>
            </a:r>
            <a:endParaRPr lang="en-US" dirty="0"/>
          </a:p>
          <a:p>
            <a:pPr lvl="1"/>
            <a:r>
              <a:rPr lang="en-US" dirty="0"/>
              <a:t>Sample data available</a:t>
            </a:r>
          </a:p>
          <a:p>
            <a:pPr lvl="1"/>
            <a:endParaRPr lang="en-US" dirty="0"/>
          </a:p>
          <a:p>
            <a:r>
              <a:rPr lang="en-US" dirty="0"/>
              <a:t>Format Documentation</a:t>
            </a:r>
          </a:p>
          <a:p>
            <a:pPr lvl="1"/>
            <a:r>
              <a:rPr lang="en-US" dirty="0"/>
              <a:t>EPIC Data Format Control Book</a:t>
            </a:r>
          </a:p>
          <a:p>
            <a:pPr lvl="1"/>
            <a:r>
              <a:rPr lang="en-US" dirty="0"/>
              <a:t>NISTAR Data Format Control Book</a:t>
            </a:r>
          </a:p>
          <a:p>
            <a:pPr lvl="1"/>
            <a:endParaRPr lang="en-US" dirty="0"/>
          </a:p>
          <a:p>
            <a:r>
              <a:rPr lang="en-US" dirty="0"/>
              <a:t>Latency</a:t>
            </a:r>
          </a:p>
          <a:p>
            <a:pPr lvl="1"/>
            <a:r>
              <a:rPr lang="en-US" dirty="0"/>
              <a:t>EPIC – 9am next day</a:t>
            </a:r>
          </a:p>
          <a:p>
            <a:pPr lvl="1"/>
            <a:r>
              <a:rPr lang="en-US" dirty="0"/>
              <a:t>NISTAR – 1-5 days</a:t>
            </a:r>
          </a:p>
          <a:p>
            <a:pPr lvl="1"/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access (via ASDC)</a:t>
            </a:r>
          </a:p>
          <a:p>
            <a:pPr lvl="1"/>
            <a:r>
              <a:rPr lang="en-US" dirty="0"/>
              <a:t>http/ftp access (fast via GSFC internal, 8+MB/s)</a:t>
            </a:r>
          </a:p>
          <a:p>
            <a:pPr lvl="1"/>
            <a:r>
              <a:rPr lang="en-US" dirty="0"/>
              <a:t>User help/services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7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 2 Science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1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 facilities available via the DSCOVR project</a:t>
            </a:r>
          </a:p>
          <a:p>
            <a:endParaRPr lang="en-US" dirty="0"/>
          </a:p>
          <a:p>
            <a:r>
              <a:rPr lang="en-US" dirty="0" smtClean="0"/>
              <a:t>Level 2 processing options are</a:t>
            </a:r>
          </a:p>
          <a:p>
            <a:pPr lvl="1"/>
            <a:r>
              <a:rPr lang="en-US" dirty="0" smtClean="0"/>
              <a:t>Apply for NASA High-End computing facilities</a:t>
            </a:r>
          </a:p>
          <a:p>
            <a:pPr lvl="2"/>
            <a:r>
              <a:rPr lang="en-US" dirty="0" smtClean="0"/>
              <a:t>NASA Center for Climate Simulation (NCCS) @ GSFC</a:t>
            </a:r>
          </a:p>
          <a:p>
            <a:pPr lvl="2"/>
            <a:r>
              <a:rPr lang="en-US" dirty="0" smtClean="0"/>
              <a:t>NASA Advanced Super Computer (NAS) @ Ames</a:t>
            </a:r>
          </a:p>
          <a:p>
            <a:pPr lvl="2"/>
            <a:r>
              <a:rPr lang="en-US" dirty="0">
                <a:hlinkClick r:id="rId2"/>
              </a:rPr>
              <a:t>http://www.hec.nasa.gov/request/</a:t>
            </a:r>
            <a:r>
              <a:rPr lang="en-US" dirty="0" smtClean="0">
                <a:hlinkClick r:id="rId2"/>
              </a:rPr>
              <a:t>process.html</a:t>
            </a:r>
            <a:endParaRPr lang="en-US" dirty="0" smtClean="0"/>
          </a:p>
          <a:p>
            <a:pPr lvl="1"/>
            <a:r>
              <a:rPr lang="en-US" dirty="0" smtClean="0"/>
              <a:t>Organizational Facilities</a:t>
            </a:r>
          </a:p>
          <a:p>
            <a:pPr lvl="1"/>
            <a:r>
              <a:rPr lang="en-US" dirty="0" smtClean="0"/>
              <a:t>DIY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2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used for level 1 processing</a:t>
            </a:r>
          </a:p>
          <a:p>
            <a:r>
              <a:rPr lang="en-US" dirty="0" smtClean="0"/>
              <a:t>Easy portability between local desktop and supercomputer</a:t>
            </a:r>
          </a:p>
          <a:p>
            <a:pPr lvl="1"/>
            <a:r>
              <a:rPr lang="en-US" dirty="0" smtClean="0"/>
              <a:t>Software can be run as interactive terminal or take advantage of supercomputer features (scheduling &amp; multiple nodes)</a:t>
            </a:r>
          </a:p>
          <a:p>
            <a:r>
              <a:rPr lang="en-US" dirty="0" smtClean="0"/>
              <a:t>Extensive software support</a:t>
            </a:r>
          </a:p>
          <a:p>
            <a:pPr lvl="1"/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IDL</a:t>
            </a:r>
          </a:p>
          <a:p>
            <a:pPr lvl="1"/>
            <a:r>
              <a:rPr lang="en-US" dirty="0" smtClean="0"/>
              <a:t>Intel Math Kernel Library</a:t>
            </a:r>
          </a:p>
          <a:p>
            <a:r>
              <a:rPr lang="en-US" dirty="0" smtClean="0"/>
              <a:t>Help desk/User support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plans</a:t>
            </a:r>
          </a:p>
          <a:p>
            <a:r>
              <a:rPr lang="en-US" dirty="0" smtClean="0"/>
              <a:t>Ancillary data needs</a:t>
            </a:r>
          </a:p>
          <a:p>
            <a:pPr lvl="1"/>
            <a:r>
              <a:rPr lang="en-US" dirty="0" smtClean="0"/>
              <a:t>Spacecraft information?</a:t>
            </a:r>
          </a:p>
          <a:p>
            <a:pPr lvl="1"/>
            <a:r>
              <a:rPr lang="en-US" dirty="0" smtClean="0"/>
              <a:t>Other ancillary data?</a:t>
            </a:r>
          </a:p>
          <a:p>
            <a:r>
              <a:rPr lang="en-US" dirty="0" smtClean="0"/>
              <a:t>Future topics</a:t>
            </a:r>
          </a:p>
          <a:p>
            <a:pPr lvl="1"/>
            <a:r>
              <a:rPr lang="en-US" dirty="0" smtClean="0"/>
              <a:t>Data formats</a:t>
            </a:r>
          </a:p>
          <a:p>
            <a:pPr lvl="1"/>
            <a:r>
              <a:rPr lang="en-US" dirty="0" smtClean="0"/>
              <a:t>Archival of level 2 processing</a:t>
            </a:r>
          </a:p>
          <a:p>
            <a:pPr lvl="1"/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46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69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DSOC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7202" y="114750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EPIC</a:t>
            </a:r>
          </a:p>
          <a:p>
            <a:pPr lvl="1"/>
            <a:r>
              <a:rPr lang="en-US" dirty="0" smtClean="0"/>
              <a:t>Telemetry VC2-4 ingest (via CDAS)</a:t>
            </a:r>
          </a:p>
          <a:p>
            <a:pPr lvl="1"/>
            <a:r>
              <a:rPr lang="en-US" dirty="0" smtClean="0"/>
              <a:t>L0, L1A, L1B processing</a:t>
            </a:r>
          </a:p>
          <a:p>
            <a:pPr lvl="1"/>
            <a:r>
              <a:rPr lang="en-US" dirty="0" smtClean="0"/>
              <a:t>Archival &amp; distribution via ASDC</a:t>
            </a:r>
          </a:p>
          <a:p>
            <a:pPr lvl="1"/>
            <a:r>
              <a:rPr lang="en-US" dirty="0" smtClean="0"/>
              <a:t>Science data monitoring</a:t>
            </a:r>
          </a:p>
          <a:p>
            <a:r>
              <a:rPr lang="en-US" dirty="0" smtClean="0"/>
              <a:t>NISTAR</a:t>
            </a:r>
          </a:p>
          <a:p>
            <a:pPr lvl="1"/>
            <a:r>
              <a:rPr lang="en-US" dirty="0" smtClean="0"/>
              <a:t>Telemetry ingest VC0-1 (via SWPC)</a:t>
            </a:r>
          </a:p>
          <a:p>
            <a:pPr lvl="1"/>
            <a:r>
              <a:rPr lang="en-US" dirty="0" smtClean="0"/>
              <a:t>L0, L1A, L1B processing</a:t>
            </a:r>
          </a:p>
          <a:p>
            <a:pPr lvl="1"/>
            <a:r>
              <a:rPr lang="en-US" dirty="0" smtClean="0"/>
              <a:t>Archival &amp; distribution via ASDC</a:t>
            </a:r>
          </a:p>
          <a:p>
            <a:r>
              <a:rPr lang="en-US" dirty="0" err="1" smtClean="0"/>
              <a:t>Plasmag</a:t>
            </a:r>
            <a:endParaRPr lang="en-US" dirty="0" smtClean="0"/>
          </a:p>
          <a:p>
            <a:pPr lvl="1"/>
            <a:r>
              <a:rPr lang="en-US" dirty="0" smtClean="0"/>
              <a:t>Telemetry ingest VC0-1 (via SWPC &amp; NGDC)</a:t>
            </a:r>
          </a:p>
          <a:p>
            <a:pPr lvl="1"/>
            <a:r>
              <a:rPr lang="en-US" dirty="0" smtClean="0"/>
              <a:t>L0 Processing for calibration</a:t>
            </a:r>
          </a:p>
          <a:p>
            <a:pPr lvl="1"/>
            <a:r>
              <a:rPr lang="en-US" dirty="0" smtClean="0"/>
              <a:t>Local archival &amp; access for project scientists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6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270"/>
          <p:cNvSpPr/>
          <p:nvPr/>
        </p:nvSpPr>
        <p:spPr>
          <a:xfrm>
            <a:off x="288104" y="1222024"/>
            <a:ext cx="8567792" cy="4448051"/>
          </a:xfrm>
          <a:prstGeom prst="rect">
            <a:avLst/>
          </a:prstGeom>
          <a:solidFill>
            <a:srgbClr val="DDD9C3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50856" y="1414046"/>
            <a:ext cx="1490472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113" y="1414046"/>
            <a:ext cx="1490472" cy="9906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7599" y="1414046"/>
            <a:ext cx="1488548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0615" y="3053775"/>
            <a:ext cx="1216152" cy="667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MMFD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1490246"/>
            <a:ext cx="1091516" cy="304800"/>
            <a:chOff x="584884" y="1219200"/>
            <a:chExt cx="1091516" cy="304800"/>
          </a:xfrm>
        </p:grpSpPr>
        <p:pic>
          <p:nvPicPr>
            <p:cNvPr id="10" name="Picture 3" descr="C:\Users\jsimmons\AppData\Local\Microsoft\Windows\Temporary Internet Files\Content.IE5\UFEUMZBK\MC900341789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7969" y="1219200"/>
              <a:ext cx="302261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jsimmons\AppData\Local\Microsoft\Windows\Temporary Internet Files\Content.IE5\UFEUMZBK\MC900341789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4884" y="1219200"/>
              <a:ext cx="302261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jsimmons\AppData\Local\Microsoft\Windows\Temporary Internet Files\Content.IE5\UFEUMZBK\MC900341789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1054" y="1219200"/>
              <a:ext cx="302261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jsimmons\AppData\Local\Microsoft\Windows\Temporary Internet Files\Content.IE5\UFEUMZBK\MC900341789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74139" y="1219200"/>
              <a:ext cx="302261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" name="Straight Arrow Connector 13"/>
          <p:cNvCxnSpPr/>
          <p:nvPr/>
        </p:nvCxnSpPr>
        <p:spPr>
          <a:xfrm flipH="1">
            <a:off x="1828800" y="575846"/>
            <a:ext cx="2667000" cy="83820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652046"/>
            <a:ext cx="1066800" cy="76200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28" y="265488"/>
            <a:ext cx="438772" cy="32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5105400" y="452200"/>
            <a:ext cx="1694828" cy="1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72001" y="791290"/>
            <a:ext cx="163439" cy="622756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3" descr="C:\Users\jsimmons\AppData\Local\Microsoft\Windows\Temporary Internet Files\Content.IE5\UFEUMZBK\MC900341789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79883" y="1442877"/>
            <a:ext cx="420624" cy="4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92" idx="2"/>
          </p:cNvCxnSpPr>
          <p:nvPr/>
        </p:nvCxnSpPr>
        <p:spPr>
          <a:xfrm flipH="1">
            <a:off x="7010400" y="804446"/>
            <a:ext cx="5622" cy="609600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43600" y="2404646"/>
            <a:ext cx="9214" cy="6477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86388" y="3053775"/>
            <a:ext cx="1216152" cy="6675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SWPC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(APS)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066800" y="2404646"/>
            <a:ext cx="0" cy="67790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285500" y="2404646"/>
            <a:ext cx="1152900" cy="6491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580138" y="2404646"/>
            <a:ext cx="2799745" cy="79182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942454" y="2404646"/>
            <a:ext cx="10546" cy="64912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94464" y="4492840"/>
            <a:ext cx="1216152" cy="6675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NGDC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>
          <a:xfrm>
            <a:off x="994464" y="3739180"/>
            <a:ext cx="608076" cy="75366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315200" y="2404646"/>
            <a:ext cx="0" cy="649129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3"/>
            <a:endCxn id="76" idx="1"/>
          </p:cNvCxnSpPr>
          <p:nvPr/>
        </p:nvCxnSpPr>
        <p:spPr>
          <a:xfrm>
            <a:off x="2210616" y="4826596"/>
            <a:ext cx="690831" cy="1003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3614" y="2559219"/>
            <a:ext cx="830677" cy="2154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/>
              <a:t>Real-Time TLM 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1580138" y="2559219"/>
            <a:ext cx="853119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Real-Time TLM  </a:t>
            </a:r>
            <a:endParaRPr lang="en-US" sz="800" dirty="0"/>
          </a:p>
        </p:txBody>
      </p:sp>
      <p:sp>
        <p:nvSpPr>
          <p:cNvPr id="38" name="TextBox 37"/>
          <p:cNvSpPr txBox="1"/>
          <p:nvPr/>
        </p:nvSpPr>
        <p:spPr>
          <a:xfrm>
            <a:off x="3039236" y="2532712"/>
            <a:ext cx="604653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Real-Time</a:t>
            </a:r>
          </a:p>
          <a:p>
            <a:pPr algn="ctr"/>
            <a:r>
              <a:rPr lang="en-US" sz="800" dirty="0" smtClean="0"/>
              <a:t>TLM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877228" y="3939096"/>
            <a:ext cx="760144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TLM &amp; Space</a:t>
            </a:r>
          </a:p>
          <a:p>
            <a:pPr algn="ctr"/>
            <a:r>
              <a:rPr lang="en-US" sz="800" dirty="0" smtClean="0"/>
              <a:t>Weather Files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2282367" y="4863654"/>
            <a:ext cx="619080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n-US" dirty="0"/>
              <a:t> </a:t>
            </a:r>
            <a:r>
              <a:rPr lang="en-US" dirty="0" smtClean="0"/>
              <a:t>TLM  Files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934200" y="2584847"/>
            <a:ext cx="753732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Tracking Data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>
            <a:off x="5647281" y="2538262"/>
            <a:ext cx="611065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Real-Time</a:t>
            </a:r>
          </a:p>
          <a:p>
            <a:r>
              <a:rPr lang="en-US" sz="800" dirty="0" smtClean="0"/>
              <a:t>CMD/TLM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880646"/>
            <a:ext cx="36580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TLM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3733800" y="956846"/>
            <a:ext cx="36580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TLM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638800" y="298132"/>
            <a:ext cx="6864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CMD &amp; TLM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6682553" y="956846"/>
            <a:ext cx="70884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CMD &amp; TLM 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4652041" y="2538262"/>
            <a:ext cx="611065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Real-Time</a:t>
            </a:r>
          </a:p>
          <a:p>
            <a:r>
              <a:rPr lang="en-US" sz="800" dirty="0" smtClean="0"/>
              <a:t>CMD/TLM</a:t>
            </a:r>
            <a:endParaRPr lang="en-US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6201869" y="3338330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n-US" dirty="0"/>
              <a:t>Orbit Products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8030821" y="1871246"/>
            <a:ext cx="8278" cy="116165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700542" y="2523292"/>
            <a:ext cx="660558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Acquisition Data</a:t>
            </a:r>
            <a:endParaRPr lang="en-US" sz="800" dirty="0"/>
          </a:p>
        </p:txBody>
      </p:sp>
      <p:sp>
        <p:nvSpPr>
          <p:cNvPr id="56" name="TextBox 55"/>
          <p:cNvSpPr txBox="1"/>
          <p:nvPr/>
        </p:nvSpPr>
        <p:spPr>
          <a:xfrm>
            <a:off x="7650211" y="1638060"/>
            <a:ext cx="7777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To All Stations</a:t>
            </a:r>
            <a:endParaRPr lang="en-US" sz="8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573951" y="3515953"/>
            <a:ext cx="474549" cy="53016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966488" y="4012046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To SWPC </a:t>
            </a:r>
          </a:p>
          <a:p>
            <a:pPr algn="ctr"/>
            <a:r>
              <a:rPr lang="en-US" sz="800" dirty="0" smtClean="0"/>
              <a:t>And DSOC</a:t>
            </a:r>
            <a:endParaRPr lang="en-US" sz="800" dirty="0"/>
          </a:p>
        </p:txBody>
      </p:sp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63" y="228600"/>
            <a:ext cx="460537" cy="4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Arrow Connector 59"/>
          <p:cNvCxnSpPr/>
          <p:nvPr/>
        </p:nvCxnSpPr>
        <p:spPr>
          <a:xfrm flipH="1">
            <a:off x="6047288" y="3515953"/>
            <a:ext cx="10668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105400" y="3733800"/>
            <a:ext cx="0" cy="1279434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647281" y="3703253"/>
            <a:ext cx="6736" cy="1222246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7294640" y="5996226"/>
            <a:ext cx="1389389" cy="495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Launch Facility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19984" y="5996226"/>
            <a:ext cx="1325067" cy="5030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I&amp;T Facility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3648" y="3053775"/>
            <a:ext cx="1216152" cy="6675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MOC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(</a:t>
            </a:r>
            <a:r>
              <a:rPr lang="en-US" sz="800" dirty="0" err="1" smtClean="0">
                <a:solidFill>
                  <a:schemeClr val="tx1"/>
                </a:solidFill>
              </a:rPr>
              <a:t>bMOC</a:t>
            </a:r>
            <a:r>
              <a:rPr lang="en-US" sz="800" dirty="0" smtClean="0">
                <a:solidFill>
                  <a:schemeClr val="tx1"/>
                </a:solidFill>
              </a:rPr>
              <a:t>)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3650297" y="2404646"/>
            <a:ext cx="847489" cy="2098229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804334" y="3485447"/>
            <a:ext cx="580608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EPIC</a:t>
            </a:r>
            <a:r>
              <a:rPr lang="en-US" sz="600" dirty="0" smtClean="0"/>
              <a:t> </a:t>
            </a:r>
            <a:r>
              <a:rPr lang="en-US" sz="800" dirty="0" smtClean="0"/>
              <a:t>Data</a:t>
            </a:r>
            <a:endParaRPr lang="en-US" sz="800" dirty="0"/>
          </a:p>
        </p:txBody>
      </p:sp>
      <p:sp>
        <p:nvSpPr>
          <p:cNvPr id="74" name="TextBox 73"/>
          <p:cNvSpPr txBox="1"/>
          <p:nvPr/>
        </p:nvSpPr>
        <p:spPr>
          <a:xfrm>
            <a:off x="5229705" y="4248096"/>
            <a:ext cx="8382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Ops products for validation and trend data</a:t>
            </a:r>
            <a:endParaRPr lang="en-US" sz="800" dirty="0"/>
          </a:p>
        </p:txBody>
      </p:sp>
      <p:sp>
        <p:nvSpPr>
          <p:cNvPr id="75" name="Rectangle 74"/>
          <p:cNvSpPr/>
          <p:nvPr/>
        </p:nvSpPr>
        <p:spPr>
          <a:xfrm>
            <a:off x="4803648" y="4925499"/>
            <a:ext cx="1216152" cy="507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SDVF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901447" y="4502875"/>
            <a:ext cx="1216152" cy="6675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DSOC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514600" y="1490246"/>
            <a:ext cx="1091516" cy="304800"/>
            <a:chOff x="584884" y="1219200"/>
            <a:chExt cx="1091516" cy="304800"/>
          </a:xfrm>
        </p:grpSpPr>
        <p:pic>
          <p:nvPicPr>
            <p:cNvPr id="78" name="Picture 3" descr="C:\Users\jsimmons\AppData\Local\Microsoft\Windows\Temporary Internet Files\Content.IE5\UFEUMZBK\MC900341789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47969" y="1219200"/>
              <a:ext cx="302261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3" descr="C:\Users\jsimmons\AppData\Local\Microsoft\Windows\Temporary Internet Files\Content.IE5\UFEUMZBK\MC900341789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4884" y="1219200"/>
              <a:ext cx="302261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3" descr="C:\Users\jsimmons\AppData\Local\Microsoft\Windows\Temporary Internet Files\Content.IE5\UFEUMZBK\MC900341789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1054" y="1219200"/>
              <a:ext cx="302261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3" descr="C:\Users\jsimmons\AppData\Local\Microsoft\Windows\Temporary Internet Files\Content.IE5\UFEUMZBK\MC900341789[1]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74139" y="1219200"/>
              <a:ext cx="302261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2" name="Picture 3" descr="C:\Users\jsimmons\AppData\Local\Microsoft\Windows\Temporary Internet Files\Content.IE5\UFEUMZBK\MC900341789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85" y="1446997"/>
            <a:ext cx="420715" cy="4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4191000" y="1795046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WCDAS</a:t>
            </a:r>
            <a:endParaRPr lang="en-US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4876800" y="1791325"/>
            <a:ext cx="685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FCDAS </a:t>
            </a:r>
            <a:r>
              <a:rPr lang="en-US" sz="800" dirty="0" smtClean="0"/>
              <a:t>(Backup)</a:t>
            </a:r>
            <a:endParaRPr lang="en-US" sz="11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5135835" y="699329"/>
            <a:ext cx="1036365" cy="730478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158086" y="857370"/>
            <a:ext cx="68640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CMD &amp; TLM</a:t>
            </a:r>
            <a:endParaRPr lang="en-US" sz="800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4989485" y="791290"/>
            <a:ext cx="192115" cy="622756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537129" y="925324"/>
            <a:ext cx="68640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CMD &amp; TLM</a:t>
            </a:r>
            <a:endParaRPr lang="en-US" sz="800" dirty="0"/>
          </a:p>
        </p:txBody>
      </p:sp>
      <p:sp>
        <p:nvSpPr>
          <p:cNvPr id="91" name="TextBox 90"/>
          <p:cNvSpPr txBox="1"/>
          <p:nvPr/>
        </p:nvSpPr>
        <p:spPr>
          <a:xfrm>
            <a:off x="116386" y="965092"/>
            <a:ext cx="2047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Ground Segment Boundary</a:t>
            </a: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93044" y="589002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TDRSS</a:t>
            </a:r>
            <a:endParaRPr lang="en-US" sz="800" dirty="0"/>
          </a:p>
        </p:txBody>
      </p:sp>
      <p:sp>
        <p:nvSpPr>
          <p:cNvPr id="93" name="TextBox 92"/>
          <p:cNvSpPr txBox="1"/>
          <p:nvPr/>
        </p:nvSpPr>
        <p:spPr>
          <a:xfrm>
            <a:off x="4606523" y="575846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DSCOVR</a:t>
            </a:r>
            <a:endParaRPr lang="en-US" sz="800" dirty="0"/>
          </a:p>
        </p:txBody>
      </p:sp>
      <p:sp>
        <p:nvSpPr>
          <p:cNvPr id="94" name="TextBox 93"/>
          <p:cNvSpPr txBox="1"/>
          <p:nvPr/>
        </p:nvSpPr>
        <p:spPr>
          <a:xfrm>
            <a:off x="4920067" y="3905317"/>
            <a:ext cx="682908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FSW Updates</a:t>
            </a:r>
            <a:endParaRPr lang="en-US" sz="800" dirty="0"/>
          </a:p>
        </p:txBody>
      </p:sp>
      <p:sp>
        <p:nvSpPr>
          <p:cNvPr id="99" name="Rectangle 98"/>
          <p:cNvSpPr/>
          <p:nvPr/>
        </p:nvSpPr>
        <p:spPr>
          <a:xfrm>
            <a:off x="5882417" y="1414046"/>
            <a:ext cx="1490472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0" name="Picture 3" descr="C:\Users\jsimmons\AppData\Local\Microsoft\Windows\Temporary Internet Files\Content.IE5\UFEUMZBK\MC900341789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6997"/>
            <a:ext cx="420715" cy="4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 descr="C:\Users\jsimmons\AppData\Local\Microsoft\Windows\Temporary Internet Files\Content.IE5\UFEUMZBK\MC900341789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6" y="1443053"/>
            <a:ext cx="420715" cy="4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 descr="C:\Users\jsimmons\AppData\Local\Microsoft\Windows\Temporary Internet Files\Content.IE5\UFEUMZBK\MC900341789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15" y="1443053"/>
            <a:ext cx="420715" cy="4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6019800" y="1795046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DSN</a:t>
            </a:r>
            <a:endParaRPr lang="en-US" sz="11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477000" y="1795046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NEN</a:t>
            </a:r>
            <a:endParaRPr lang="en-US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781800" y="1795046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SN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867400" y="2023646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SCaN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038600" y="2023646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CDAS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2286000" y="1871246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RTSWnet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457200" y="1871246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AFSCN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2458644" y="6154613"/>
            <a:ext cx="228600" cy="152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458644" y="5831933"/>
            <a:ext cx="228600" cy="15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943600" y="1947446"/>
            <a:ext cx="1371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(L&amp;EO, Ranging, Backup)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0" y="152400"/>
            <a:ext cx="3505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DSCOVR Ground Segment </a:t>
            </a:r>
          </a:p>
          <a:p>
            <a:r>
              <a:rPr lang="en-US" sz="1400" dirty="0" smtClean="0"/>
              <a:t>Functional Block Diagram</a:t>
            </a:r>
            <a:endParaRPr lang="en-US" sz="1400" dirty="0"/>
          </a:p>
        </p:txBody>
      </p:sp>
      <p:cxnSp>
        <p:nvCxnSpPr>
          <p:cNvPr id="119" name="Straight Arrow Connector 118"/>
          <p:cNvCxnSpPr/>
          <p:nvPr/>
        </p:nvCxnSpPr>
        <p:spPr>
          <a:xfrm flipH="1" flipV="1">
            <a:off x="1524001" y="3733802"/>
            <a:ext cx="1667899" cy="76907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1674922" y="4000651"/>
            <a:ext cx="1340432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n-US" dirty="0" err="1"/>
              <a:t>PlasMag</a:t>
            </a:r>
            <a:r>
              <a:rPr lang="en-US" dirty="0"/>
              <a:t> Calibration Results</a:t>
            </a:r>
          </a:p>
        </p:txBody>
      </p:sp>
      <p:cxnSp>
        <p:nvCxnSpPr>
          <p:cNvPr id="255" name="Straight Arrow Connector 254"/>
          <p:cNvCxnSpPr/>
          <p:nvPr/>
        </p:nvCxnSpPr>
        <p:spPr>
          <a:xfrm>
            <a:off x="2895600" y="3315019"/>
            <a:ext cx="657629" cy="1195523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6202838" y="3068102"/>
            <a:ext cx="8595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n-US" dirty="0"/>
              <a:t>Maneuver Plans</a:t>
            </a:r>
          </a:p>
        </p:txBody>
      </p:sp>
      <p:cxnSp>
        <p:nvCxnSpPr>
          <p:cNvPr id="277" name="Straight Arrow Connector 276"/>
          <p:cNvCxnSpPr/>
          <p:nvPr/>
        </p:nvCxnSpPr>
        <p:spPr>
          <a:xfrm flipH="1">
            <a:off x="6047288" y="3236442"/>
            <a:ext cx="10533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182" idx="0"/>
          </p:cNvCxnSpPr>
          <p:nvPr/>
        </p:nvCxnSpPr>
        <p:spPr>
          <a:xfrm>
            <a:off x="3547363" y="5170388"/>
            <a:ext cx="725075" cy="89827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062069" y="5349446"/>
            <a:ext cx="679994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en-US" dirty="0"/>
              <a:t>RGB Images</a:t>
            </a:r>
          </a:p>
        </p:txBody>
      </p:sp>
      <p:cxnSp>
        <p:nvCxnSpPr>
          <p:cNvPr id="145" name="Straight Arrow Connector 144"/>
          <p:cNvCxnSpPr/>
          <p:nvPr/>
        </p:nvCxnSpPr>
        <p:spPr>
          <a:xfrm flipV="1">
            <a:off x="1611645" y="3317752"/>
            <a:ext cx="3185595" cy="795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3668075" y="6068665"/>
            <a:ext cx="1208725" cy="49517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Public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3" name="Straight Arrow Connector 192"/>
          <p:cNvCxnSpPr>
            <a:endCxn id="64" idx="0"/>
          </p:cNvCxnSpPr>
          <p:nvPr/>
        </p:nvCxnSpPr>
        <p:spPr>
          <a:xfrm flipH="1">
            <a:off x="6482518" y="5187310"/>
            <a:ext cx="759712" cy="80891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6019800" y="3733800"/>
            <a:ext cx="1962240" cy="2287003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408376" y="4356641"/>
            <a:ext cx="611065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Real-Time</a:t>
            </a:r>
          </a:p>
          <a:p>
            <a:r>
              <a:rPr lang="en-US" sz="800" dirty="0" smtClean="0"/>
              <a:t>CMD/TLM</a:t>
            </a:r>
            <a:endParaRPr lang="en-US" sz="800" dirty="0"/>
          </a:p>
        </p:txBody>
      </p:sp>
      <p:sp>
        <p:nvSpPr>
          <p:cNvPr id="242" name="TextBox 241"/>
          <p:cNvSpPr txBox="1"/>
          <p:nvPr/>
        </p:nvSpPr>
        <p:spPr>
          <a:xfrm>
            <a:off x="2000617" y="3203609"/>
            <a:ext cx="596638" cy="2154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800"/>
            </a:lvl1pPr>
          </a:lstStyle>
          <a:p>
            <a:r>
              <a:rPr lang="en-US" dirty="0"/>
              <a:t> TLM Files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181600" y="575846"/>
            <a:ext cx="1447800" cy="838200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44492" y="943997"/>
            <a:ext cx="51969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Ranging</a:t>
            </a:r>
            <a:endParaRPr lang="en-US" sz="800" dirty="0"/>
          </a:p>
        </p:txBody>
      </p:sp>
      <p:cxnSp>
        <p:nvCxnSpPr>
          <p:cNvPr id="288" name="Straight Arrow Connector 287"/>
          <p:cNvCxnSpPr/>
          <p:nvPr/>
        </p:nvCxnSpPr>
        <p:spPr>
          <a:xfrm flipH="1">
            <a:off x="3790499" y="3395246"/>
            <a:ext cx="1005357" cy="1130672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2695239" y="5774076"/>
            <a:ext cx="56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NOAA</a:t>
            </a:r>
            <a:endParaRPr lang="en-US" sz="1200" dirty="0"/>
          </a:p>
        </p:txBody>
      </p:sp>
      <p:sp>
        <p:nvSpPr>
          <p:cNvPr id="294" name="TextBox 293"/>
          <p:cNvSpPr txBox="1"/>
          <p:nvPr/>
        </p:nvSpPr>
        <p:spPr>
          <a:xfrm>
            <a:off x="2687244" y="6092312"/>
            <a:ext cx="532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NASA</a:t>
            </a:r>
            <a:endParaRPr lang="en-US" sz="1200" dirty="0"/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63614" y="3766074"/>
            <a:ext cx="0" cy="229469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32785" y="5265995"/>
            <a:ext cx="1766412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/>
            </a:lvl1pPr>
          </a:lstStyle>
          <a:p>
            <a:r>
              <a:rPr lang="en-US" dirty="0" smtClean="0"/>
              <a:t>Geomagnetic Storm Warnings</a:t>
            </a:r>
          </a:p>
          <a:p>
            <a:r>
              <a:rPr lang="en-US" dirty="0" smtClean="0"/>
              <a:t>Level 1 and 2 Space Weather Products</a:t>
            </a:r>
            <a:endParaRPr lang="en-US" dirty="0"/>
          </a:p>
        </p:txBody>
      </p:sp>
      <p:sp>
        <p:nvSpPr>
          <p:cNvPr id="289" name="TextBox 288"/>
          <p:cNvSpPr txBox="1"/>
          <p:nvPr/>
        </p:nvSpPr>
        <p:spPr>
          <a:xfrm>
            <a:off x="3956897" y="3831374"/>
            <a:ext cx="429926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Trend</a:t>
            </a:r>
          </a:p>
          <a:p>
            <a:pPr algn="ctr"/>
            <a:r>
              <a:rPr lang="en-US" sz="800" dirty="0" smtClean="0"/>
              <a:t>Data</a:t>
            </a:r>
            <a:endParaRPr lang="en-US" sz="800" dirty="0"/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4112938" y="3733800"/>
            <a:ext cx="690710" cy="7690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279570" y="3924130"/>
            <a:ext cx="604653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/>
              <a:t>TLM Files</a:t>
            </a:r>
          </a:p>
          <a:p>
            <a:pPr algn="ctr"/>
            <a:r>
              <a:rPr lang="en-US" sz="800" dirty="0" smtClean="0"/>
              <a:t>(VC0-VC4)</a:t>
            </a:r>
            <a:endParaRPr lang="en-US" sz="800" dirty="0"/>
          </a:p>
        </p:txBody>
      </p:sp>
      <p:sp>
        <p:nvSpPr>
          <p:cNvPr id="118" name="Rectangle 117"/>
          <p:cNvSpPr/>
          <p:nvPr/>
        </p:nvSpPr>
        <p:spPr>
          <a:xfrm>
            <a:off x="304471" y="6060764"/>
            <a:ext cx="1307174" cy="49517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Space Weather Users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Science processing related issues</a:t>
            </a:r>
          </a:p>
          <a:p>
            <a:pPr lvl="1"/>
            <a:r>
              <a:rPr lang="en-US" dirty="0" smtClean="0"/>
              <a:t>Facilities</a:t>
            </a:r>
          </a:p>
          <a:p>
            <a:pPr lvl="1"/>
            <a:r>
              <a:rPr lang="en-US" dirty="0" smtClean="0"/>
              <a:t>Data availability</a:t>
            </a:r>
          </a:p>
          <a:p>
            <a:pPr lvl="1"/>
            <a:r>
              <a:rPr lang="en-US" dirty="0" smtClean="0"/>
              <a:t>Data access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Formats</a:t>
            </a:r>
          </a:p>
          <a:p>
            <a:pPr lvl="1"/>
            <a:r>
              <a:rPr lang="en-US" dirty="0" smtClean="0"/>
              <a:t>Ancillary</a:t>
            </a:r>
          </a:p>
          <a:p>
            <a:pPr lvl="1"/>
            <a:r>
              <a:rPr lang="en-US" dirty="0" smtClean="0"/>
              <a:t>Archival</a:t>
            </a:r>
          </a:p>
          <a:p>
            <a:r>
              <a:rPr lang="en-US" dirty="0" smtClean="0"/>
              <a:t>Science?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Group/Meeting 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42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2B81-FF8C-AA4C-8FF5-BFEAC99347B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3455" y="1616730"/>
            <a:ext cx="1543792" cy="61505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CDAS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3455" y="4554547"/>
            <a:ext cx="1543792" cy="6617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SWPC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3455" y="2347843"/>
            <a:ext cx="1543792" cy="61505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NGDC</a:t>
            </a:r>
            <a:endParaRPr lang="en-US" dirty="0"/>
          </a:p>
        </p:txBody>
      </p:sp>
      <p:cxnSp>
        <p:nvCxnSpPr>
          <p:cNvPr id="8" name="Elbow Connector 7"/>
          <p:cNvCxnSpPr>
            <a:stCxn id="5" idx="3"/>
            <a:endCxn id="18" idx="1"/>
          </p:cNvCxnSpPr>
          <p:nvPr/>
        </p:nvCxnSpPr>
        <p:spPr>
          <a:xfrm>
            <a:off x="2167247" y="1924256"/>
            <a:ext cx="2284832" cy="191353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6" idx="3"/>
            <a:endCxn id="18" idx="1"/>
          </p:cNvCxnSpPr>
          <p:nvPr/>
        </p:nvCxnSpPr>
        <p:spPr>
          <a:xfrm flipV="1">
            <a:off x="2167247" y="2115609"/>
            <a:ext cx="2284832" cy="2769815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7" idx="3"/>
            <a:endCxn id="18" idx="1"/>
          </p:cNvCxnSpPr>
          <p:nvPr/>
        </p:nvCxnSpPr>
        <p:spPr>
          <a:xfrm flipV="1">
            <a:off x="2167247" y="2115609"/>
            <a:ext cx="2284832" cy="53976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25"/>
          <p:cNvCxnSpPr>
            <a:stCxn id="43" idx="1"/>
            <a:endCxn id="6" idx="2"/>
          </p:cNvCxnSpPr>
          <p:nvPr/>
        </p:nvCxnSpPr>
        <p:spPr>
          <a:xfrm rot="10800000">
            <a:off x="1395351" y="5216302"/>
            <a:ext cx="2306164" cy="684375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49111" y="5576390"/>
            <a:ext cx="1340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PlasMag</a:t>
            </a:r>
            <a:r>
              <a:rPr lang="en-US" sz="800" dirty="0" smtClean="0"/>
              <a:t> Calibration Results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56856" y="4533023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VC0-1 15 min Files </a:t>
            </a:r>
          </a:p>
          <a:p>
            <a:r>
              <a:rPr lang="en-US" sz="800" dirty="0" smtClean="0"/>
              <a:t>(</a:t>
            </a:r>
            <a:r>
              <a:rPr lang="en-US" sz="800" dirty="0" err="1" smtClean="0"/>
              <a:t>PlasMag</a:t>
            </a:r>
            <a:r>
              <a:rPr lang="en-US" sz="800" dirty="0" smtClean="0"/>
              <a:t>/NISTAR)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56856" y="1708812"/>
            <a:ext cx="702035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/>
              <a:t>VC2-4 (EPIC)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8315" y="2347843"/>
            <a:ext cx="1171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VC0-1 Day Files (NISTAR/</a:t>
            </a:r>
            <a:r>
              <a:rPr lang="en-US" sz="800" dirty="0" err="1" smtClean="0"/>
              <a:t>PlasMag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31" name="Rounded Rectangle 30"/>
          <p:cNvSpPr/>
          <p:nvPr/>
        </p:nvSpPr>
        <p:spPr>
          <a:xfrm>
            <a:off x="7202774" y="5516380"/>
            <a:ext cx="1266669" cy="584617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ASDC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007902" y="6213080"/>
            <a:ext cx="1686393" cy="5663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Researchers/Public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3701515" y="845647"/>
            <a:ext cx="5325753" cy="4600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DSOC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895692" y="1192699"/>
            <a:ext cx="2618253" cy="34679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Ingest (SPOCC)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52079" y="1862776"/>
            <a:ext cx="1266669" cy="505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Ingest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52079" y="2464816"/>
            <a:ext cx="1266669" cy="505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452079" y="3019336"/>
            <a:ext cx="1266669" cy="505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Telemetry Monitoring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107791" y="3869200"/>
            <a:ext cx="913427" cy="6817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Plasmag</a:t>
            </a:r>
            <a:r>
              <a:rPr lang="en-US" sz="1000" dirty="0" smtClean="0"/>
              <a:t> data</a:t>
            </a:r>
            <a:endParaRPr lang="en-US" sz="1000" dirty="0"/>
          </a:p>
        </p:txBody>
      </p:sp>
      <p:sp>
        <p:nvSpPr>
          <p:cNvPr id="22" name="Oval 21"/>
          <p:cNvSpPr/>
          <p:nvPr/>
        </p:nvSpPr>
        <p:spPr>
          <a:xfrm>
            <a:off x="5257314" y="3869200"/>
            <a:ext cx="922868" cy="6817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EPIC/</a:t>
            </a:r>
          </a:p>
          <a:p>
            <a:pPr algn="ctr"/>
            <a:r>
              <a:rPr lang="en-US" sz="1000" dirty="0" smtClean="0"/>
              <a:t>NISTAR data</a:t>
            </a:r>
            <a:endParaRPr lang="en-US" sz="1000" dirty="0"/>
          </a:p>
        </p:txBody>
      </p:sp>
      <p:cxnSp>
        <p:nvCxnSpPr>
          <p:cNvPr id="38" name="Elbow Connector 37"/>
          <p:cNvCxnSpPr>
            <a:stCxn id="18" idx="2"/>
            <a:endCxn id="19" idx="0"/>
          </p:cNvCxnSpPr>
          <p:nvPr/>
        </p:nvCxnSpPr>
        <p:spPr>
          <a:xfrm rot="5400000">
            <a:off x="5037227" y="2416628"/>
            <a:ext cx="96375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9" idx="2"/>
            <a:endCxn id="20" idx="0"/>
          </p:cNvCxnSpPr>
          <p:nvPr/>
        </p:nvCxnSpPr>
        <p:spPr>
          <a:xfrm rot="5400000">
            <a:off x="5060987" y="2994908"/>
            <a:ext cx="48855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0" idx="2"/>
            <a:endCxn id="21" idx="0"/>
          </p:cNvCxnSpPr>
          <p:nvPr/>
        </p:nvCxnSpPr>
        <p:spPr>
          <a:xfrm rot="5400000">
            <a:off x="4652861" y="3436646"/>
            <a:ext cx="344199" cy="520909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0" idx="2"/>
            <a:endCxn id="22" idx="0"/>
          </p:cNvCxnSpPr>
          <p:nvPr/>
        </p:nvCxnSpPr>
        <p:spPr>
          <a:xfrm rot="16200000" flipH="1">
            <a:off x="5229982" y="3380433"/>
            <a:ext cx="344199" cy="633334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31" idx="2"/>
            <a:endCxn id="32" idx="0"/>
          </p:cNvCxnSpPr>
          <p:nvPr/>
        </p:nvCxnSpPr>
        <p:spPr>
          <a:xfrm rot="16200000" flipH="1">
            <a:off x="7787563" y="6149543"/>
            <a:ext cx="112083" cy="14990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Plaque 42"/>
          <p:cNvSpPr/>
          <p:nvPr/>
        </p:nvSpPr>
        <p:spPr>
          <a:xfrm>
            <a:off x="3701515" y="5543031"/>
            <a:ext cx="1179435" cy="715289"/>
          </a:xfrm>
          <a:prstGeom prst="plaqu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Science Team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23455" y="3069186"/>
            <a:ext cx="1543792" cy="6433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MOC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23455" y="3817314"/>
            <a:ext cx="1543792" cy="6252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MMFD</a:t>
            </a:r>
            <a:endParaRPr lang="en-US" dirty="0"/>
          </a:p>
        </p:txBody>
      </p:sp>
      <p:cxnSp>
        <p:nvCxnSpPr>
          <p:cNvPr id="78" name="Elbow Connector 77"/>
          <p:cNvCxnSpPr>
            <a:stCxn id="66" idx="3"/>
            <a:endCxn id="18" idx="1"/>
          </p:cNvCxnSpPr>
          <p:nvPr/>
        </p:nvCxnSpPr>
        <p:spPr>
          <a:xfrm flipV="1">
            <a:off x="2167247" y="2115609"/>
            <a:ext cx="2284832" cy="127523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167247" y="3930818"/>
            <a:ext cx="13388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Predicted  Ephemeris Data</a:t>
            </a:r>
            <a:endParaRPr lang="en-US" sz="800" dirty="0"/>
          </a:p>
        </p:txBody>
      </p:sp>
      <p:sp>
        <p:nvSpPr>
          <p:cNvPr id="82" name="TextBox 81"/>
          <p:cNvSpPr txBox="1"/>
          <p:nvPr/>
        </p:nvSpPr>
        <p:spPr>
          <a:xfrm>
            <a:off x="2167247" y="3117829"/>
            <a:ext cx="11464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DSCOVR T&amp;C Database</a:t>
            </a:r>
            <a:endParaRPr lang="en-US" sz="800" dirty="0"/>
          </a:p>
        </p:txBody>
      </p:sp>
      <p:sp>
        <p:nvSpPr>
          <p:cNvPr id="83" name="TextBox 82"/>
          <p:cNvSpPr txBox="1"/>
          <p:nvPr/>
        </p:nvSpPr>
        <p:spPr>
          <a:xfrm>
            <a:off x="2167247" y="3417279"/>
            <a:ext cx="11231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DSCOVR Trended Data</a:t>
            </a:r>
            <a:endParaRPr lang="en-US" sz="800" dirty="0"/>
          </a:p>
        </p:txBody>
      </p:sp>
      <p:cxnSp>
        <p:nvCxnSpPr>
          <p:cNvPr id="84" name="Elbow Connector 83"/>
          <p:cNvCxnSpPr>
            <a:stCxn id="68" idx="3"/>
            <a:endCxn id="18" idx="1"/>
          </p:cNvCxnSpPr>
          <p:nvPr/>
        </p:nvCxnSpPr>
        <p:spPr>
          <a:xfrm flipV="1">
            <a:off x="2167247" y="2115609"/>
            <a:ext cx="2284832" cy="2014343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8"/>
          <p:cNvSpPr/>
          <p:nvPr/>
        </p:nvSpPr>
        <p:spPr>
          <a:xfrm>
            <a:off x="3895692" y="4876142"/>
            <a:ext cx="4993475" cy="4533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Archive &amp; Distribution</a:t>
            </a:r>
            <a:endParaRPr lang="en-US" dirty="0"/>
          </a:p>
        </p:txBody>
      </p:sp>
      <p:cxnSp>
        <p:nvCxnSpPr>
          <p:cNvPr id="121" name="Straight Arrow Connector 120"/>
          <p:cNvCxnSpPr>
            <a:stCxn id="21" idx="4"/>
          </p:cNvCxnSpPr>
          <p:nvPr/>
        </p:nvCxnSpPr>
        <p:spPr>
          <a:xfrm>
            <a:off x="4564505" y="4550969"/>
            <a:ext cx="1" cy="32517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22" idx="4"/>
          </p:cNvCxnSpPr>
          <p:nvPr/>
        </p:nvCxnSpPr>
        <p:spPr>
          <a:xfrm>
            <a:off x="5718748" y="4550969"/>
            <a:ext cx="2" cy="33445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7131233" y="1050069"/>
            <a:ext cx="1881265" cy="34679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Processing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4452078" y="5349805"/>
            <a:ext cx="1" cy="1932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endCxn id="31" idx="0"/>
          </p:cNvCxnSpPr>
          <p:nvPr/>
        </p:nvCxnSpPr>
        <p:spPr>
          <a:xfrm>
            <a:off x="7836109" y="5320998"/>
            <a:ext cx="0" cy="19538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DSOC Processing Architecture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7007902" y="1192700"/>
            <a:ext cx="1881265" cy="346799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Process (NCCS)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435121" y="1690668"/>
            <a:ext cx="1034322" cy="467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Sensor Calibration</a:t>
            </a: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7435121" y="2301694"/>
            <a:ext cx="1034322" cy="7018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L1A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7403979" y="3225551"/>
            <a:ext cx="1034322" cy="4671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Geolocation</a:t>
            </a:r>
            <a:endParaRPr lang="en-US" sz="1200" dirty="0"/>
          </a:p>
        </p:txBody>
      </p:sp>
      <p:sp>
        <p:nvSpPr>
          <p:cNvPr id="28" name="Oval 27"/>
          <p:cNvSpPr/>
          <p:nvPr/>
        </p:nvSpPr>
        <p:spPr>
          <a:xfrm>
            <a:off x="7435121" y="3873439"/>
            <a:ext cx="1034322" cy="70185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L1B</a:t>
            </a:r>
            <a:endParaRPr lang="en-US" dirty="0"/>
          </a:p>
        </p:txBody>
      </p:sp>
      <p:cxnSp>
        <p:nvCxnSpPr>
          <p:cNvPr id="33" name="Elbow Connector 25"/>
          <p:cNvCxnSpPr>
            <a:stCxn id="22" idx="6"/>
            <a:endCxn id="24" idx="1"/>
          </p:cNvCxnSpPr>
          <p:nvPr/>
        </p:nvCxnSpPr>
        <p:spPr>
          <a:xfrm flipV="1">
            <a:off x="6180182" y="1924256"/>
            <a:ext cx="1254939" cy="2285829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4" idx="2"/>
            <a:endCxn id="26" idx="0"/>
          </p:cNvCxnSpPr>
          <p:nvPr/>
        </p:nvCxnSpPr>
        <p:spPr>
          <a:xfrm rot="5400000">
            <a:off x="7880357" y="2229769"/>
            <a:ext cx="143850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6" idx="4"/>
            <a:endCxn id="27" idx="0"/>
          </p:cNvCxnSpPr>
          <p:nvPr/>
        </p:nvCxnSpPr>
        <p:spPr>
          <a:xfrm rot="5400000">
            <a:off x="7825709" y="3098977"/>
            <a:ext cx="222005" cy="3114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27" idx="2"/>
            <a:endCxn id="28" idx="0"/>
          </p:cNvCxnSpPr>
          <p:nvPr/>
        </p:nvCxnSpPr>
        <p:spPr>
          <a:xfrm rot="16200000" flipH="1">
            <a:off x="7846355" y="3767512"/>
            <a:ext cx="180712" cy="3114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28" idx="4"/>
          </p:cNvCxnSpPr>
          <p:nvPr/>
        </p:nvCxnSpPr>
        <p:spPr>
          <a:xfrm>
            <a:off x="7952282" y="4575291"/>
            <a:ext cx="6351" cy="35744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Flow, EPIC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5" y="1298775"/>
            <a:ext cx="938737" cy="114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485" y="2531498"/>
            <a:ext cx="12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CDAS Antenna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96" y="1298775"/>
            <a:ext cx="727619" cy="11497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38485" y="603592"/>
            <a:ext cx="247315" cy="69518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1377222" y="1873650"/>
            <a:ext cx="49257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2262" y="2531498"/>
            <a:ext cx="101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VC2-4 Day file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854160" y="1427244"/>
            <a:ext cx="2665559" cy="54071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</a:t>
            </a:r>
            <a:r>
              <a:rPr lang="en-US" dirty="0" err="1" smtClean="0"/>
              <a:t>ftp</a:t>
            </a:r>
            <a:r>
              <a:rPr lang="en-US" dirty="0" smtClean="0"/>
              <a:t> transfer (once/day)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71774" y="1207184"/>
            <a:ext cx="2363798" cy="318143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SPOCC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36403" y="1647303"/>
            <a:ext cx="1697408" cy="578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36403" y="2448525"/>
            <a:ext cx="1697408" cy="5317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</a:t>
            </a:r>
            <a:endParaRPr lang="en-US" dirty="0"/>
          </a:p>
        </p:txBody>
      </p:sp>
      <p:sp>
        <p:nvSpPr>
          <p:cNvPr id="18" name="Folded Corner 17"/>
          <p:cNvSpPr/>
          <p:nvPr/>
        </p:nvSpPr>
        <p:spPr>
          <a:xfrm>
            <a:off x="7091394" y="3319756"/>
            <a:ext cx="842417" cy="817364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0 data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8894" y="4828737"/>
            <a:ext cx="7903137" cy="1787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NCCS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5984934" y="3319756"/>
            <a:ext cx="1018445" cy="817364"/>
          </a:xfrm>
          <a:prstGeom prst="ca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44279" y="5193407"/>
            <a:ext cx="1289532" cy="968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Calibrate, </a:t>
            </a:r>
            <a:r>
              <a:rPr lang="en-US" dirty="0" err="1" smtClean="0"/>
              <a:t>geolocate</a:t>
            </a:r>
            <a:endParaRPr lang="en-US" dirty="0"/>
          </a:p>
        </p:txBody>
      </p:sp>
      <p:sp>
        <p:nvSpPr>
          <p:cNvPr id="22" name="Folded Corner 21"/>
          <p:cNvSpPr/>
          <p:nvPr/>
        </p:nvSpPr>
        <p:spPr>
          <a:xfrm>
            <a:off x="5519719" y="5193407"/>
            <a:ext cx="974437" cy="968262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1a data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17959" y="5193407"/>
            <a:ext cx="1289532" cy="968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Georectify</a:t>
            </a:r>
            <a:endParaRPr lang="en-US" dirty="0"/>
          </a:p>
        </p:txBody>
      </p:sp>
      <p:sp>
        <p:nvSpPr>
          <p:cNvPr id="24" name="Folded Corner 23"/>
          <p:cNvSpPr/>
          <p:nvPr/>
        </p:nvSpPr>
        <p:spPr>
          <a:xfrm>
            <a:off x="2854160" y="5193409"/>
            <a:ext cx="1005873" cy="968260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1b data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07883" y="5193407"/>
            <a:ext cx="1289532" cy="968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Color correct</a:t>
            </a:r>
            <a:endParaRPr lang="en-US" dirty="0"/>
          </a:p>
        </p:txBody>
      </p:sp>
      <p:sp>
        <p:nvSpPr>
          <p:cNvPr id="26" name="Folded Corner 25"/>
          <p:cNvSpPr/>
          <p:nvPr/>
        </p:nvSpPr>
        <p:spPr>
          <a:xfrm>
            <a:off x="309119" y="5193407"/>
            <a:ext cx="868114" cy="968261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RGB data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18" idx="2"/>
          </p:cNvCxnSpPr>
          <p:nvPr/>
        </p:nvCxnSpPr>
        <p:spPr>
          <a:xfrm>
            <a:off x="7512603" y="4137120"/>
            <a:ext cx="0" cy="105629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6" idx="0"/>
            <a:endCxn id="20" idx="3"/>
          </p:cNvCxnSpPr>
          <p:nvPr/>
        </p:nvCxnSpPr>
        <p:spPr>
          <a:xfrm rot="5400000" flipH="1" flipV="1">
            <a:off x="3090523" y="1789774"/>
            <a:ext cx="1056287" cy="5750981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4" idx="0"/>
            <a:endCxn id="20" idx="3"/>
          </p:cNvCxnSpPr>
          <p:nvPr/>
        </p:nvCxnSpPr>
        <p:spPr>
          <a:xfrm rot="5400000" flipH="1" flipV="1">
            <a:off x="4397483" y="3096735"/>
            <a:ext cx="1056289" cy="313706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2" idx="0"/>
          </p:cNvCxnSpPr>
          <p:nvPr/>
        </p:nvCxnSpPr>
        <p:spPr>
          <a:xfrm rot="5400000" flipH="1" flipV="1">
            <a:off x="5722408" y="4421655"/>
            <a:ext cx="1056282" cy="487223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eft Arrow 42"/>
          <p:cNvSpPr/>
          <p:nvPr/>
        </p:nvSpPr>
        <p:spPr>
          <a:xfrm>
            <a:off x="3860033" y="3580224"/>
            <a:ext cx="2011741" cy="377245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2539826" y="3319756"/>
            <a:ext cx="1320207" cy="855089"/>
          </a:xfrm>
          <a:prstGeom prst="can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ASDC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82" y="3265853"/>
            <a:ext cx="881714" cy="8432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46538" y="3957469"/>
            <a:ext cx="189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&amp; public data distribution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4" idx="2"/>
            <a:endCxn id="45" idx="3"/>
          </p:cNvCxnSpPr>
          <p:nvPr/>
        </p:nvCxnSpPr>
        <p:spPr>
          <a:xfrm flipH="1" flipV="1">
            <a:off x="1869796" y="3687478"/>
            <a:ext cx="670030" cy="5982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5" idx="2"/>
            <a:endCxn id="16" idx="0"/>
          </p:cNvCxnSpPr>
          <p:nvPr/>
        </p:nvCxnSpPr>
        <p:spPr>
          <a:xfrm>
            <a:off x="7085107" y="2225746"/>
            <a:ext cx="0" cy="22277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2"/>
            <a:endCxn id="18" idx="0"/>
          </p:cNvCxnSpPr>
          <p:nvPr/>
        </p:nvCxnSpPr>
        <p:spPr>
          <a:xfrm>
            <a:off x="7085107" y="2980236"/>
            <a:ext cx="427496" cy="33952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8" idx="1"/>
            <a:endCxn id="20" idx="4"/>
          </p:cNvCxnSpPr>
          <p:nvPr/>
        </p:nvCxnSpPr>
        <p:spPr>
          <a:xfrm flipH="1">
            <a:off x="7003379" y="3728438"/>
            <a:ext cx="8801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1"/>
            <a:endCxn id="22" idx="3"/>
          </p:cNvCxnSpPr>
          <p:nvPr/>
        </p:nvCxnSpPr>
        <p:spPr>
          <a:xfrm flipH="1">
            <a:off x="6494156" y="5677538"/>
            <a:ext cx="150123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2" idx="1"/>
            <a:endCxn id="23" idx="3"/>
          </p:cNvCxnSpPr>
          <p:nvPr/>
        </p:nvCxnSpPr>
        <p:spPr>
          <a:xfrm flipH="1">
            <a:off x="5307491" y="5677538"/>
            <a:ext cx="21222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3" idx="1"/>
            <a:endCxn id="24" idx="3"/>
          </p:cNvCxnSpPr>
          <p:nvPr/>
        </p:nvCxnSpPr>
        <p:spPr>
          <a:xfrm flipH="1">
            <a:off x="3860033" y="5677538"/>
            <a:ext cx="157926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4" idx="1"/>
            <a:endCxn id="25" idx="3"/>
          </p:cNvCxnSpPr>
          <p:nvPr/>
        </p:nvCxnSpPr>
        <p:spPr>
          <a:xfrm flipH="1" flipV="1">
            <a:off x="2597415" y="5677538"/>
            <a:ext cx="256745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25" idx="1"/>
            <a:endCxn id="26" idx="3"/>
          </p:cNvCxnSpPr>
          <p:nvPr/>
        </p:nvCxnSpPr>
        <p:spPr>
          <a:xfrm flipH="1">
            <a:off x="1177233" y="5677538"/>
            <a:ext cx="130650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1672262" y="867776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242173"/>
              <a:gd name="adj4" fmla="val -2605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~12H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Line Callout 1 48"/>
          <p:cNvSpPr/>
          <p:nvPr/>
        </p:nvSpPr>
        <p:spPr>
          <a:xfrm>
            <a:off x="3980239" y="984066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160665"/>
              <a:gd name="adj4" fmla="val -8921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4-8H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Line Callout 1 50"/>
          <p:cNvSpPr/>
          <p:nvPr/>
        </p:nvSpPr>
        <p:spPr>
          <a:xfrm>
            <a:off x="8427317" y="2192090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160665"/>
              <a:gd name="adj4" fmla="val -8921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Line Callout 1 51"/>
          <p:cNvSpPr/>
          <p:nvPr/>
        </p:nvSpPr>
        <p:spPr>
          <a:xfrm>
            <a:off x="8294431" y="5822260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160665"/>
              <a:gd name="adj4" fmla="val -8921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3-8H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Line Callout 1 53"/>
          <p:cNvSpPr/>
          <p:nvPr/>
        </p:nvSpPr>
        <p:spPr>
          <a:xfrm>
            <a:off x="3209360" y="2838421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160665"/>
              <a:gd name="adj4" fmla="val -8921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3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Flow, NISTAR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5" y="1298775"/>
            <a:ext cx="938737" cy="114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485" y="2531498"/>
            <a:ext cx="12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CDAS Antenna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96" y="1298775"/>
            <a:ext cx="727619" cy="11497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38485" y="603592"/>
            <a:ext cx="247315" cy="69518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1377222" y="1873650"/>
            <a:ext cx="49257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2262" y="2531498"/>
            <a:ext cx="10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VC0-1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312673" y="1207184"/>
            <a:ext cx="1458512" cy="54071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once/day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71774" y="1207184"/>
            <a:ext cx="2363798" cy="31814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SPOCC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36403" y="1647303"/>
            <a:ext cx="1697408" cy="578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Ingest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36403" y="2448525"/>
            <a:ext cx="1697408" cy="5317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Parse</a:t>
            </a:r>
            <a:endParaRPr lang="en-US" dirty="0"/>
          </a:p>
        </p:txBody>
      </p:sp>
      <p:sp>
        <p:nvSpPr>
          <p:cNvPr id="18" name="Folded Corner 17"/>
          <p:cNvSpPr/>
          <p:nvPr/>
        </p:nvSpPr>
        <p:spPr>
          <a:xfrm>
            <a:off x="7091394" y="3319756"/>
            <a:ext cx="842417" cy="817364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0 data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39826" y="4828737"/>
            <a:ext cx="5602205" cy="1787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NCCS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5984934" y="3319756"/>
            <a:ext cx="1018445" cy="817364"/>
          </a:xfrm>
          <a:prstGeom prst="ca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44279" y="5193407"/>
            <a:ext cx="1289532" cy="968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Collate Science &amp; Engineering data</a:t>
            </a:r>
            <a:endParaRPr lang="en-US" dirty="0"/>
          </a:p>
        </p:txBody>
      </p:sp>
      <p:sp>
        <p:nvSpPr>
          <p:cNvPr id="22" name="Folded Corner 21"/>
          <p:cNvSpPr/>
          <p:nvPr/>
        </p:nvSpPr>
        <p:spPr>
          <a:xfrm>
            <a:off x="5582586" y="5193407"/>
            <a:ext cx="911574" cy="968262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1a data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17959" y="5193407"/>
            <a:ext cx="1289532" cy="968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Summary/trending</a:t>
            </a:r>
            <a:endParaRPr lang="en-US" dirty="0"/>
          </a:p>
        </p:txBody>
      </p:sp>
      <p:sp>
        <p:nvSpPr>
          <p:cNvPr id="24" name="Folded Corner 23"/>
          <p:cNvSpPr/>
          <p:nvPr/>
        </p:nvSpPr>
        <p:spPr>
          <a:xfrm>
            <a:off x="2690706" y="5193407"/>
            <a:ext cx="1018445" cy="968261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1b data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18" idx="2"/>
          </p:cNvCxnSpPr>
          <p:nvPr/>
        </p:nvCxnSpPr>
        <p:spPr>
          <a:xfrm>
            <a:off x="7512603" y="4137120"/>
            <a:ext cx="0" cy="10562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4" idx="0"/>
            <a:endCxn id="20" idx="3"/>
          </p:cNvCxnSpPr>
          <p:nvPr/>
        </p:nvCxnSpPr>
        <p:spPr>
          <a:xfrm rot="5400000" flipH="1" flipV="1">
            <a:off x="4318900" y="3018150"/>
            <a:ext cx="1056287" cy="329422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22" idx="0"/>
          </p:cNvCxnSpPr>
          <p:nvPr/>
        </p:nvCxnSpPr>
        <p:spPr>
          <a:xfrm rot="5400000" flipH="1" flipV="1">
            <a:off x="5738127" y="4437375"/>
            <a:ext cx="1056279" cy="455787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eft Arrow 42"/>
          <p:cNvSpPr/>
          <p:nvPr/>
        </p:nvSpPr>
        <p:spPr>
          <a:xfrm>
            <a:off x="3860033" y="3580224"/>
            <a:ext cx="2011741" cy="377245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2539826" y="3319756"/>
            <a:ext cx="1320207" cy="855089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ASDC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82" y="3265853"/>
            <a:ext cx="881714" cy="8432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46538" y="3957469"/>
            <a:ext cx="189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&amp; public data distribution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4" idx="2"/>
            <a:endCxn id="45" idx="3"/>
          </p:cNvCxnSpPr>
          <p:nvPr/>
        </p:nvCxnSpPr>
        <p:spPr>
          <a:xfrm flipH="1" flipV="1">
            <a:off x="1869796" y="3687478"/>
            <a:ext cx="670030" cy="5982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66733" y="2051482"/>
            <a:ext cx="1320206" cy="3485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SWPC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66732" y="838855"/>
            <a:ext cx="1320207" cy="10347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NGDC</a:t>
            </a: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2999514" y="1304178"/>
            <a:ext cx="1018445" cy="443723"/>
          </a:xfrm>
          <a:prstGeom prst="ca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Day files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3" idx="1"/>
          </p:cNvCxnSpPr>
          <p:nvPr/>
        </p:nvCxnSpPr>
        <p:spPr>
          <a:xfrm>
            <a:off x="2539826" y="2225746"/>
            <a:ext cx="32690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" idx="0"/>
            <a:endCxn id="33" idx="2"/>
          </p:cNvCxnSpPr>
          <p:nvPr/>
        </p:nvCxnSpPr>
        <p:spPr>
          <a:xfrm flipV="1">
            <a:off x="3526836" y="1873650"/>
            <a:ext cx="0" cy="1778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16" idx="0"/>
          </p:cNvCxnSpPr>
          <p:nvPr/>
        </p:nvCxnSpPr>
        <p:spPr>
          <a:xfrm>
            <a:off x="7085107" y="2225746"/>
            <a:ext cx="0" cy="22277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2"/>
            <a:endCxn id="18" idx="0"/>
          </p:cNvCxnSpPr>
          <p:nvPr/>
        </p:nvCxnSpPr>
        <p:spPr>
          <a:xfrm>
            <a:off x="7085107" y="2980236"/>
            <a:ext cx="427496" cy="33952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8" idx="1"/>
            <a:endCxn id="20" idx="4"/>
          </p:cNvCxnSpPr>
          <p:nvPr/>
        </p:nvCxnSpPr>
        <p:spPr>
          <a:xfrm flipH="1">
            <a:off x="7003379" y="3728438"/>
            <a:ext cx="8801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1" idx="1"/>
            <a:endCxn id="22" idx="3"/>
          </p:cNvCxnSpPr>
          <p:nvPr/>
        </p:nvCxnSpPr>
        <p:spPr>
          <a:xfrm flipH="1">
            <a:off x="6494160" y="5677538"/>
            <a:ext cx="150119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2" idx="1"/>
            <a:endCxn id="23" idx="3"/>
          </p:cNvCxnSpPr>
          <p:nvPr/>
        </p:nvCxnSpPr>
        <p:spPr>
          <a:xfrm flipH="1">
            <a:off x="5307491" y="5677538"/>
            <a:ext cx="27509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3" idx="1"/>
            <a:endCxn id="24" idx="3"/>
          </p:cNvCxnSpPr>
          <p:nvPr/>
        </p:nvCxnSpPr>
        <p:spPr>
          <a:xfrm flipH="1">
            <a:off x="3709151" y="5677538"/>
            <a:ext cx="308808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ine Callout 1 39"/>
          <p:cNvSpPr/>
          <p:nvPr/>
        </p:nvSpPr>
        <p:spPr>
          <a:xfrm>
            <a:off x="4590807" y="838855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93977"/>
              <a:gd name="adj4" fmla="val -576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1-5D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3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Spacecraft</a:t>
            </a:r>
          </a:p>
          <a:p>
            <a:pPr lvl="1"/>
            <a:r>
              <a:rPr lang="en-US" dirty="0" smtClean="0"/>
              <a:t>No major issues to report</a:t>
            </a:r>
          </a:p>
          <a:p>
            <a:r>
              <a:rPr lang="en-US" dirty="0" smtClean="0"/>
              <a:t>EPIC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unctional test</a:t>
            </a:r>
          </a:p>
          <a:p>
            <a:pPr lvl="1"/>
            <a:r>
              <a:rPr lang="en-US" dirty="0" smtClean="0"/>
              <a:t>Starting to take/send dark current images for calibration</a:t>
            </a:r>
          </a:p>
          <a:p>
            <a:r>
              <a:rPr lang="en-US" dirty="0" smtClean="0"/>
              <a:t>NISTAR</a:t>
            </a:r>
          </a:p>
          <a:p>
            <a:pPr lvl="1"/>
            <a:r>
              <a:rPr lang="en-US" dirty="0" smtClean="0"/>
              <a:t>Functional test</a:t>
            </a:r>
          </a:p>
          <a:p>
            <a:pPr lvl="1"/>
            <a:endParaRPr lang="en-US" dirty="0"/>
          </a:p>
          <a:p>
            <a:r>
              <a:rPr lang="en-US" dirty="0" smtClean="0"/>
              <a:t>Processing</a:t>
            </a:r>
          </a:p>
          <a:p>
            <a:pPr lvl="1"/>
            <a:r>
              <a:rPr lang="en-US" dirty="0" smtClean="0"/>
              <a:t>Level 0 data is being processed and forwarded to the ASDC archive</a:t>
            </a:r>
          </a:p>
          <a:p>
            <a:pPr lvl="1"/>
            <a:endParaRPr lang="en-US" dirty="0"/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EPIC &amp; NISTAR level 1 Data format control books are in CCR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43011"/>
              </p:ext>
            </p:extLst>
          </p:nvPr>
        </p:nvGraphicFramePr>
        <p:xfrm>
          <a:off x="1524000" y="1397000"/>
          <a:ext cx="6096000" cy="2392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91733"/>
                <a:gridCol w="45042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 May/Early</a:t>
                      </a:r>
                      <a:r>
                        <a:rPr lang="en-US" baseline="0" dirty="0" smtClean="0"/>
                        <a:t> 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NISTAR Calibration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Orbit Insertion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 9 – Early 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</a:t>
                      </a:r>
                      <a:r>
                        <a:rPr lang="en-US" baseline="0" dirty="0" smtClean="0"/>
                        <a:t> Commissioning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 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1 data available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8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Level 1 Science processing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TSOC-&gt;DSOC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TSOC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Triana</a:t>
            </a:r>
            <a:r>
              <a:rPr lang="en-US" dirty="0" smtClean="0"/>
              <a:t> system was developed and worked on up until mid-2001</a:t>
            </a:r>
          </a:p>
          <a:p>
            <a:pPr lvl="1"/>
            <a:r>
              <a:rPr lang="en-US" dirty="0" smtClean="0"/>
              <a:t>Was hosted run out of Scripps</a:t>
            </a:r>
            <a:r>
              <a:rPr lang="en-US" smtClean="0"/>
              <a:t>, archive was GES-DISC</a:t>
            </a:r>
            <a:endParaRPr lang="en-US" dirty="0" smtClean="0"/>
          </a:p>
          <a:p>
            <a:pPr lvl="1"/>
            <a:r>
              <a:rPr lang="en-US" dirty="0" smtClean="0"/>
              <a:t>Produced level 1, 2, 3, and RGB products</a:t>
            </a:r>
          </a:p>
          <a:p>
            <a:pPr lvl="1"/>
            <a:r>
              <a:rPr lang="en-US" dirty="0" smtClean="0"/>
              <a:t>System and software underwent standard reviews and testing at the time</a:t>
            </a:r>
          </a:p>
          <a:p>
            <a:pPr lvl="1"/>
            <a:r>
              <a:rPr lang="en-US" dirty="0" smtClean="0"/>
              <a:t>Initial configuration completed and running at time of shutdown</a:t>
            </a:r>
          </a:p>
          <a:p>
            <a:r>
              <a:rPr lang="en-US" dirty="0" smtClean="0"/>
              <a:t>DSOC</a:t>
            </a:r>
          </a:p>
          <a:p>
            <a:pPr lvl="1"/>
            <a:r>
              <a:rPr lang="en-US" dirty="0" smtClean="0"/>
              <a:t>Reuses and modernized TSOC science software where possible</a:t>
            </a:r>
          </a:p>
          <a:p>
            <a:pPr lvl="1"/>
            <a:r>
              <a:rPr lang="en-US" dirty="0" smtClean="0"/>
              <a:t>Has updated science and processing pipeline components</a:t>
            </a:r>
          </a:p>
          <a:p>
            <a:pPr lvl="1"/>
            <a:r>
              <a:rPr lang="en-US" dirty="0" smtClean="0"/>
              <a:t>Processing is hosted at GSFC, archive is at ASDC Langley</a:t>
            </a:r>
          </a:p>
          <a:p>
            <a:pPr lvl="1"/>
            <a:r>
              <a:rPr lang="en-US" dirty="0" smtClean="0"/>
              <a:t>Produces level 1 and RGB products</a:t>
            </a:r>
          </a:p>
          <a:p>
            <a:pPr lvl="1"/>
            <a:r>
              <a:rPr lang="en-US" dirty="0" smtClean="0"/>
              <a:t>Has passed DSCOVR Ground Readiness Testing and is operational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9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DSOC, level 0 &amp; 1 processing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DSOC consists of 3 facilities</a:t>
            </a:r>
          </a:p>
          <a:p>
            <a:pPr lvl="1"/>
            <a:r>
              <a:rPr lang="en-US" dirty="0" smtClean="0"/>
              <a:t>Science and Planetary Operations Control Center (SPOCC)</a:t>
            </a:r>
          </a:p>
          <a:p>
            <a:pPr lvl="2"/>
            <a:r>
              <a:rPr lang="en-US" dirty="0" smtClean="0"/>
              <a:t>Telemetry ingest</a:t>
            </a:r>
          </a:p>
          <a:p>
            <a:pPr lvl="2"/>
            <a:r>
              <a:rPr lang="en-US" dirty="0" smtClean="0"/>
              <a:t>Level 0 processing</a:t>
            </a:r>
          </a:p>
          <a:p>
            <a:pPr lvl="2"/>
            <a:r>
              <a:rPr lang="en-US" dirty="0" smtClean="0"/>
              <a:t>Telemetry &amp; process monitoring</a:t>
            </a:r>
          </a:p>
          <a:p>
            <a:pPr lvl="1"/>
            <a:r>
              <a:rPr lang="en-US" dirty="0" smtClean="0"/>
              <a:t>NASA Center for Climate Simulation (NCCS)</a:t>
            </a:r>
          </a:p>
          <a:p>
            <a:pPr lvl="2"/>
            <a:r>
              <a:rPr lang="en-US" dirty="0" smtClean="0"/>
              <a:t>Level 1 processing</a:t>
            </a:r>
          </a:p>
          <a:p>
            <a:pPr lvl="1"/>
            <a:r>
              <a:rPr lang="en-US" dirty="0" smtClean="0"/>
              <a:t>Atmospheric Science Data Center (ASDC)</a:t>
            </a:r>
          </a:p>
          <a:p>
            <a:pPr lvl="2"/>
            <a:r>
              <a:rPr lang="en-US" dirty="0" smtClean="0"/>
              <a:t>Science data archival &amp; dissemination</a:t>
            </a:r>
          </a:p>
          <a:p>
            <a:r>
              <a:rPr lang="en-US" dirty="0" smtClean="0"/>
              <a:t>DSOC is a virtual facility</a:t>
            </a:r>
          </a:p>
          <a:p>
            <a:pPr lvl="1"/>
            <a:r>
              <a:rPr lang="en-US" dirty="0" smtClean="0"/>
              <a:t>Operates within existing facilities</a:t>
            </a:r>
          </a:p>
          <a:p>
            <a:pPr lvl="1"/>
            <a:r>
              <a:rPr lang="en-US" dirty="0" smtClean="0"/>
              <a:t>Owns no equipment or hardware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AAD5-4F57-304C-8276-AFB95ADD53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Level 1 Data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5" y="1298775"/>
            <a:ext cx="938737" cy="114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485" y="2531498"/>
            <a:ext cx="12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CDAS Antenna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96" y="1298775"/>
            <a:ext cx="727619" cy="11497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38485" y="603592"/>
            <a:ext cx="247315" cy="69518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1377222" y="1873650"/>
            <a:ext cx="49257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2262" y="2531498"/>
            <a:ext cx="101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VC2-4 Day file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854160" y="1427244"/>
            <a:ext cx="2665559" cy="54071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</a:t>
            </a:r>
            <a:r>
              <a:rPr lang="en-US" dirty="0" err="1" smtClean="0"/>
              <a:t>ftp</a:t>
            </a:r>
            <a:r>
              <a:rPr lang="en-US" dirty="0" smtClean="0"/>
              <a:t> transfer (once/day)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71774" y="1207184"/>
            <a:ext cx="2363798" cy="318143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SPOCC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36403" y="1647303"/>
            <a:ext cx="1697408" cy="578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0 processing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32399" y="4828737"/>
            <a:ext cx="2909631" cy="1787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NCCS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5984934" y="3319756"/>
            <a:ext cx="1018445" cy="817364"/>
          </a:xfrm>
          <a:prstGeom prst="ca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849392" y="5338129"/>
            <a:ext cx="1289532" cy="968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1 processing</a:t>
            </a:r>
            <a:endParaRPr lang="en-US" dirty="0"/>
          </a:p>
        </p:txBody>
      </p:sp>
      <p:cxnSp>
        <p:nvCxnSpPr>
          <p:cNvPr id="34" name="Elbow Connector 33"/>
          <p:cNvCxnSpPr>
            <a:stCxn id="25" idx="0"/>
            <a:endCxn id="20" idx="3"/>
          </p:cNvCxnSpPr>
          <p:nvPr/>
        </p:nvCxnSpPr>
        <p:spPr>
          <a:xfrm rot="16200000" flipV="1">
            <a:off x="5893654" y="4737624"/>
            <a:ext cx="1201009" cy="1"/>
          </a:xfrm>
          <a:prstGeom prst="bent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eft Arrow 42"/>
          <p:cNvSpPr/>
          <p:nvPr/>
        </p:nvSpPr>
        <p:spPr>
          <a:xfrm>
            <a:off x="3860033" y="3580224"/>
            <a:ext cx="2011741" cy="377245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2539826" y="3319756"/>
            <a:ext cx="1320207" cy="855089"/>
          </a:xfrm>
          <a:prstGeom prst="can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ASDC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82" y="3265853"/>
            <a:ext cx="881714" cy="8432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46538" y="3957469"/>
            <a:ext cx="189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&amp; public data distribution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4" idx="2"/>
            <a:endCxn id="45" idx="3"/>
          </p:cNvCxnSpPr>
          <p:nvPr/>
        </p:nvCxnSpPr>
        <p:spPr>
          <a:xfrm flipH="1" flipV="1">
            <a:off x="1869796" y="3687478"/>
            <a:ext cx="670030" cy="5982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1672262" y="867776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242173"/>
              <a:gd name="adj4" fmla="val -2605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~12H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Line Callout 1 48"/>
          <p:cNvSpPr/>
          <p:nvPr/>
        </p:nvSpPr>
        <p:spPr>
          <a:xfrm>
            <a:off x="3980239" y="984066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160665"/>
              <a:gd name="adj4" fmla="val -8921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Line Callout 1 50"/>
          <p:cNvSpPr/>
          <p:nvPr/>
        </p:nvSpPr>
        <p:spPr>
          <a:xfrm>
            <a:off x="8427317" y="2192090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160665"/>
              <a:gd name="adj4" fmla="val -8921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Line Callout 1 51"/>
          <p:cNvSpPr/>
          <p:nvPr/>
        </p:nvSpPr>
        <p:spPr>
          <a:xfrm>
            <a:off x="8294431" y="5822260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160665"/>
              <a:gd name="adj4" fmla="val -8921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3-8H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Line Callout 1 53"/>
          <p:cNvSpPr/>
          <p:nvPr/>
        </p:nvSpPr>
        <p:spPr>
          <a:xfrm>
            <a:off x="3209360" y="2838421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160665"/>
              <a:gd name="adj4" fmla="val -8921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Elbow Connector 47"/>
          <p:cNvCxnSpPr>
            <a:stCxn id="15" idx="3"/>
            <a:endCxn id="25" idx="3"/>
          </p:cNvCxnSpPr>
          <p:nvPr/>
        </p:nvCxnSpPr>
        <p:spPr>
          <a:xfrm flipH="1">
            <a:off x="7138924" y="1936525"/>
            <a:ext cx="794887" cy="3885735"/>
          </a:xfrm>
          <a:prstGeom prst="bentConnector3">
            <a:avLst>
              <a:gd name="adj1" fmla="val -28759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06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Flow, NISTAR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5" y="1298775"/>
            <a:ext cx="938737" cy="114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485" y="2531498"/>
            <a:ext cx="1233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CDAS Antenna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96" y="1298775"/>
            <a:ext cx="727619" cy="11497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38485" y="603592"/>
            <a:ext cx="247315" cy="69518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1377222" y="1873650"/>
            <a:ext cx="49257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2262" y="2531498"/>
            <a:ext cx="101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VC0-1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312673" y="1207184"/>
            <a:ext cx="1458512" cy="54071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once/day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71774" y="1207184"/>
            <a:ext cx="2363798" cy="31814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SPOCC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36403" y="1647303"/>
            <a:ext cx="1697408" cy="578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0 Processing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452533" y="4828737"/>
            <a:ext cx="2689498" cy="1787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NCCS</a:t>
            </a:r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5984934" y="3319756"/>
            <a:ext cx="1018445" cy="817364"/>
          </a:xfrm>
          <a:prstGeom prst="ca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</a:p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cxnSp>
        <p:nvCxnSpPr>
          <p:cNvPr id="35" name="Elbow Connector 34"/>
          <p:cNvCxnSpPr>
            <a:stCxn id="42" idx="0"/>
            <a:endCxn id="20" idx="3"/>
          </p:cNvCxnSpPr>
          <p:nvPr/>
        </p:nvCxnSpPr>
        <p:spPr>
          <a:xfrm rot="16200000" flipV="1">
            <a:off x="5893654" y="4737624"/>
            <a:ext cx="1201009" cy="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eft Arrow 42"/>
          <p:cNvSpPr/>
          <p:nvPr/>
        </p:nvSpPr>
        <p:spPr>
          <a:xfrm>
            <a:off x="3860033" y="3580224"/>
            <a:ext cx="2011741" cy="377245"/>
          </a:xfrm>
          <a:prstGeom prst="lef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2539826" y="3319756"/>
            <a:ext cx="1320207" cy="855089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ASDC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82" y="3265853"/>
            <a:ext cx="881714" cy="8432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46538" y="3957469"/>
            <a:ext cx="189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&amp; public data distribution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44" idx="2"/>
            <a:endCxn id="45" idx="3"/>
          </p:cNvCxnSpPr>
          <p:nvPr/>
        </p:nvCxnSpPr>
        <p:spPr>
          <a:xfrm flipH="1" flipV="1">
            <a:off x="1869796" y="3687478"/>
            <a:ext cx="670030" cy="5982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66733" y="2051482"/>
            <a:ext cx="1320206" cy="3485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SWPC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66732" y="838855"/>
            <a:ext cx="1320207" cy="10347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/>
              <a:t>NGDC</a:t>
            </a:r>
            <a:endParaRPr lang="en-US" dirty="0"/>
          </a:p>
        </p:txBody>
      </p:sp>
      <p:sp>
        <p:nvSpPr>
          <p:cNvPr id="36" name="Can 35"/>
          <p:cNvSpPr/>
          <p:nvPr/>
        </p:nvSpPr>
        <p:spPr>
          <a:xfrm>
            <a:off x="2999514" y="1304178"/>
            <a:ext cx="1018445" cy="443723"/>
          </a:xfrm>
          <a:prstGeom prst="can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Day files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3" idx="1"/>
          </p:cNvCxnSpPr>
          <p:nvPr/>
        </p:nvCxnSpPr>
        <p:spPr>
          <a:xfrm>
            <a:off x="2539826" y="2225746"/>
            <a:ext cx="32690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" idx="0"/>
            <a:endCxn id="33" idx="2"/>
          </p:cNvCxnSpPr>
          <p:nvPr/>
        </p:nvCxnSpPr>
        <p:spPr>
          <a:xfrm flipV="1">
            <a:off x="3526836" y="1873650"/>
            <a:ext cx="0" cy="1778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20" idx="4"/>
          </p:cNvCxnSpPr>
          <p:nvPr/>
        </p:nvCxnSpPr>
        <p:spPr>
          <a:xfrm flipH="1">
            <a:off x="7003379" y="3728438"/>
            <a:ext cx="88015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Line Callout 1 39"/>
          <p:cNvSpPr/>
          <p:nvPr/>
        </p:nvSpPr>
        <p:spPr>
          <a:xfrm>
            <a:off x="4590807" y="838855"/>
            <a:ext cx="716683" cy="339408"/>
          </a:xfrm>
          <a:prstGeom prst="borderCallout1">
            <a:avLst>
              <a:gd name="adj1" fmla="val 18750"/>
              <a:gd name="adj2" fmla="val -8333"/>
              <a:gd name="adj3" fmla="val 93977"/>
              <a:gd name="adj4" fmla="val -576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1-5D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49392" y="5338129"/>
            <a:ext cx="1289532" cy="968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1 processing</a:t>
            </a:r>
            <a:endParaRPr lang="en-US" dirty="0"/>
          </a:p>
        </p:txBody>
      </p:sp>
      <p:cxnSp>
        <p:nvCxnSpPr>
          <p:cNvPr id="50" name="Elbow Connector 49"/>
          <p:cNvCxnSpPr>
            <a:stCxn id="15" idx="3"/>
            <a:endCxn id="42" idx="3"/>
          </p:cNvCxnSpPr>
          <p:nvPr/>
        </p:nvCxnSpPr>
        <p:spPr>
          <a:xfrm flipH="1">
            <a:off x="7138924" y="1936525"/>
            <a:ext cx="794887" cy="3885735"/>
          </a:xfrm>
          <a:prstGeom prst="bentConnector3">
            <a:avLst>
              <a:gd name="adj1" fmla="val -28759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58282"/>
      </p:ext>
    </p:extLst>
  </p:cSld>
  <p:clrMapOvr>
    <a:masterClrMapping/>
  </p:clrMapOvr>
</p:sld>
</file>

<file path=ppt/theme/theme1.xml><?xml version="1.0" encoding="utf-8"?>
<a:theme xmlns:a="http://schemas.openxmlformats.org/drawingml/2006/main" name="DSCOVR_Main_slogan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9592</TotalTime>
  <Words>992</Words>
  <Application>Microsoft Office PowerPoint</Application>
  <PresentationFormat>On-screen Show (4:3)</PresentationFormat>
  <Paragraphs>350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DSCOVR_Main_slogan_final</vt:lpstr>
      <vt:lpstr>Custom Design</vt:lpstr>
      <vt:lpstr>2_Custom Design</vt:lpstr>
      <vt:lpstr>DSCOVR Earth Science Processing 3/31/2015</vt:lpstr>
      <vt:lpstr>Group/Meeting Purpose</vt:lpstr>
      <vt:lpstr>Current status</vt:lpstr>
      <vt:lpstr>Upcoming activities</vt:lpstr>
      <vt:lpstr>Level 1 Science processing</vt:lpstr>
      <vt:lpstr>TSOC-&gt;DSOC</vt:lpstr>
      <vt:lpstr>DSOC, level 0 &amp; 1 processing</vt:lpstr>
      <vt:lpstr>EPIC Level 1 Data Flow</vt:lpstr>
      <vt:lpstr>Data Flow, NISTAR</vt:lpstr>
      <vt:lpstr>EPIC Products</vt:lpstr>
      <vt:lpstr>NISTAR Products</vt:lpstr>
      <vt:lpstr>Data</vt:lpstr>
      <vt:lpstr>Level 2 Science Processing</vt:lpstr>
      <vt:lpstr>Facilities</vt:lpstr>
      <vt:lpstr>NCCS</vt:lpstr>
      <vt:lpstr>Discussion</vt:lpstr>
      <vt:lpstr>Backup</vt:lpstr>
      <vt:lpstr>DSOC Responsibilities</vt:lpstr>
      <vt:lpstr>PowerPoint Presentation</vt:lpstr>
      <vt:lpstr>DSOC Processing Architecture</vt:lpstr>
      <vt:lpstr>Data Flow, EPIC</vt:lpstr>
      <vt:lpstr>Data Flow, NISTAR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Blank</dc:creator>
  <cp:lastModifiedBy>jrherman</cp:lastModifiedBy>
  <cp:revision>47</cp:revision>
  <dcterms:created xsi:type="dcterms:W3CDTF">2014-10-30T18:55:38Z</dcterms:created>
  <dcterms:modified xsi:type="dcterms:W3CDTF">2015-04-03T16:58:13Z</dcterms:modified>
</cp:coreProperties>
</file>