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27"/>
  </p:notesMasterIdLst>
  <p:handoutMasterIdLst>
    <p:handoutMasterId r:id="rId28"/>
  </p:handoutMasterIdLst>
  <p:sldIdLst>
    <p:sldId id="259" r:id="rId2"/>
    <p:sldId id="372" r:id="rId3"/>
    <p:sldId id="369" r:id="rId4"/>
    <p:sldId id="371" r:id="rId5"/>
    <p:sldId id="327" r:id="rId6"/>
    <p:sldId id="293" r:id="rId7"/>
    <p:sldId id="295" r:id="rId8"/>
    <p:sldId id="297" r:id="rId9"/>
    <p:sldId id="376" r:id="rId10"/>
    <p:sldId id="333" r:id="rId11"/>
    <p:sldId id="349" r:id="rId12"/>
    <p:sldId id="352" r:id="rId13"/>
    <p:sldId id="373" r:id="rId14"/>
    <p:sldId id="374" r:id="rId15"/>
    <p:sldId id="375" r:id="rId16"/>
    <p:sldId id="361" r:id="rId17"/>
    <p:sldId id="365" r:id="rId18"/>
    <p:sldId id="368" r:id="rId19"/>
    <p:sldId id="377" r:id="rId20"/>
    <p:sldId id="299" r:id="rId21"/>
    <p:sldId id="301" r:id="rId22"/>
    <p:sldId id="302" r:id="rId23"/>
    <p:sldId id="303" r:id="rId24"/>
    <p:sldId id="304" r:id="rId25"/>
    <p:sldId id="30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10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0935A-56A3-4075-A024-6553A1B90C42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9BE87-D51F-49BA-B0B9-F942738E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692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3B15C-B039-45D9-B343-A8DA516BFB27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52679-6868-405A-96A5-675D1C88A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9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2679-6868-405A-96A5-675D1C88AB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1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44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85517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32D8F-E8BB-4EAE-99A7-CF43C82A9B0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3648" cy="891317"/>
          </a:xfrm>
          <a:prstGeom prst="rect">
            <a:avLst/>
          </a:prstGeom>
        </p:spPr>
      </p:pic>
      <p:pic>
        <p:nvPicPr>
          <p:cNvPr id="7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0617"/>
            <a:ext cx="2553922" cy="7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32D8F-E8BB-4EAE-99A7-CF43C82A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5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087" b="1087"/>
          <a:stretch/>
        </p:blipFill>
        <p:spPr>
          <a:xfrm>
            <a:off x="107504" y="1628800"/>
            <a:ext cx="5112568" cy="5112568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7504" y="30312"/>
            <a:ext cx="8856984" cy="660693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C000"/>
                </a:solidFill>
              </a:rPr>
              <a:t>HISE 2016, Leipzig, Germany, 2016-11-14</a:t>
            </a:r>
            <a:endParaRPr lang="en-GB" sz="1600" b="1" dirty="0">
              <a:solidFill>
                <a:srgbClr val="FFC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Earth Polychromatic Imaging Camera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on the Deep Space Climate Observatory</a:t>
            </a:r>
          </a:p>
          <a:p>
            <a:pPr algn="ctr"/>
            <a:r>
              <a:rPr lang="en-US" sz="2000" b="1" i="1" dirty="0">
                <a:solidFill>
                  <a:srgbClr val="FFC000"/>
                </a:solidFill>
              </a:rPr>
              <a:t>Alexander Cede </a:t>
            </a:r>
            <a:r>
              <a:rPr lang="en-US" sz="2000" b="1" i="1" baseline="30000" dirty="0">
                <a:solidFill>
                  <a:srgbClr val="FFC000"/>
                </a:solidFill>
              </a:rPr>
              <a:t>1,2,3</a:t>
            </a:r>
            <a:r>
              <a:rPr lang="en-US" sz="2000" b="1" i="1" dirty="0">
                <a:solidFill>
                  <a:srgbClr val="FFC000"/>
                </a:solidFill>
              </a:rPr>
              <a:t>, Matt </a:t>
            </a:r>
            <a:r>
              <a:rPr lang="en-US" sz="2000" b="1" i="1" dirty="0" err="1">
                <a:solidFill>
                  <a:srgbClr val="FFC000"/>
                </a:solidFill>
              </a:rPr>
              <a:t>Kowalewski</a:t>
            </a:r>
            <a:r>
              <a:rPr lang="en-US" sz="2000" b="1" i="1" dirty="0">
                <a:solidFill>
                  <a:srgbClr val="FFC000"/>
                </a:solidFill>
              </a:rPr>
              <a:t> </a:t>
            </a:r>
            <a:r>
              <a:rPr lang="en-US" sz="2000" b="1" i="1" baseline="30000" dirty="0">
                <a:solidFill>
                  <a:srgbClr val="FFC000"/>
                </a:solidFill>
              </a:rPr>
              <a:t>1,3</a:t>
            </a:r>
            <a:r>
              <a:rPr lang="en-US" sz="2000" b="1" i="1" dirty="0">
                <a:solidFill>
                  <a:srgbClr val="FFC000"/>
                </a:solidFill>
              </a:rPr>
              <a:t>,</a:t>
            </a:r>
            <a:endParaRPr lang="en-US" sz="2000" b="1" i="1" baseline="30000" dirty="0">
              <a:solidFill>
                <a:srgbClr val="FFC000"/>
              </a:solidFill>
            </a:endParaRPr>
          </a:p>
          <a:p>
            <a:pPr algn="ctr"/>
            <a:r>
              <a:rPr lang="en-US" sz="2000" b="1" i="1" dirty="0">
                <a:solidFill>
                  <a:srgbClr val="FFC000"/>
                </a:solidFill>
              </a:rPr>
              <a:t>Sasha </a:t>
            </a:r>
            <a:r>
              <a:rPr lang="en-US" sz="2000" b="1" i="1" dirty="0" err="1">
                <a:solidFill>
                  <a:srgbClr val="FFC000"/>
                </a:solidFill>
              </a:rPr>
              <a:t>Marshak</a:t>
            </a:r>
            <a:r>
              <a:rPr lang="en-US" sz="2000" b="1" i="1" dirty="0">
                <a:solidFill>
                  <a:srgbClr val="FFC000"/>
                </a:solidFill>
              </a:rPr>
              <a:t> </a:t>
            </a:r>
            <a:r>
              <a:rPr lang="en-US" sz="2000" b="1" i="1" baseline="30000" dirty="0">
                <a:solidFill>
                  <a:srgbClr val="FFC000"/>
                </a:solidFill>
              </a:rPr>
              <a:t>1</a:t>
            </a:r>
            <a:r>
              <a:rPr lang="en-US" sz="2000" b="1" i="1" dirty="0">
                <a:solidFill>
                  <a:srgbClr val="FFC000"/>
                </a:solidFill>
              </a:rPr>
              <a:t> &amp; Jay Herman </a:t>
            </a:r>
            <a:r>
              <a:rPr lang="en-US" sz="2000" b="1" i="1" baseline="30000" dirty="0">
                <a:solidFill>
                  <a:srgbClr val="FFC000"/>
                </a:solidFill>
              </a:rPr>
              <a:t>1</a:t>
            </a:r>
          </a:p>
          <a:p>
            <a:pPr algn="ctr"/>
            <a:endParaRPr lang="en-US" sz="2000" b="1" i="1" baseline="30000" dirty="0">
              <a:solidFill>
                <a:srgbClr val="FFC000"/>
              </a:solidFill>
            </a:endParaRPr>
          </a:p>
          <a:p>
            <a:pPr algn="r"/>
            <a:endParaRPr lang="en-US" dirty="0" smtClean="0">
              <a:solidFill>
                <a:srgbClr val="FFC000"/>
              </a:solidFill>
            </a:endParaRPr>
          </a:p>
          <a:p>
            <a:pPr algn="r"/>
            <a:endParaRPr lang="en-US" dirty="0" smtClean="0">
              <a:solidFill>
                <a:srgbClr val="FFC000"/>
              </a:solidFill>
            </a:endParaRPr>
          </a:p>
          <a:p>
            <a:pPr algn="r"/>
            <a:r>
              <a:rPr lang="en-US" sz="1400" dirty="0" smtClean="0">
                <a:solidFill>
                  <a:srgbClr val="FFC000"/>
                </a:solidFill>
              </a:rPr>
              <a:t>1 </a:t>
            </a:r>
            <a:r>
              <a:rPr lang="en-US" sz="1400" dirty="0">
                <a:solidFill>
                  <a:srgbClr val="FFC000"/>
                </a:solidFill>
              </a:rPr>
              <a:t>NASA/Goddard Space Flight Center, USA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2 </a:t>
            </a:r>
            <a:r>
              <a:rPr lang="en-US" sz="1400" dirty="0" err="1">
                <a:solidFill>
                  <a:srgbClr val="FFC000"/>
                </a:solidFill>
              </a:rPr>
              <a:t>LuftBlick</a:t>
            </a:r>
            <a:r>
              <a:rPr lang="en-US" sz="1400" dirty="0">
                <a:solidFill>
                  <a:srgbClr val="FFC000"/>
                </a:solidFill>
              </a:rPr>
              <a:t> Earth Observation Technologies, Austria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</a:rPr>
              <a:t>3 </a:t>
            </a:r>
            <a:r>
              <a:rPr lang="en-US" sz="1400" dirty="0" err="1">
                <a:solidFill>
                  <a:srgbClr val="FFC000"/>
                </a:solidFill>
              </a:rPr>
              <a:t>SciGlob</a:t>
            </a:r>
            <a:r>
              <a:rPr lang="en-US" sz="1400" dirty="0">
                <a:solidFill>
                  <a:srgbClr val="FFC000"/>
                </a:solidFill>
              </a:rPr>
              <a:t> Instrument &amp; Services, USA</a:t>
            </a: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endParaRPr lang="en-US" sz="1400" dirty="0" smtClean="0">
              <a:solidFill>
                <a:srgbClr val="FFC000"/>
              </a:solidFill>
            </a:endParaRP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endParaRPr lang="en-US" sz="1400" dirty="0" smtClean="0">
              <a:solidFill>
                <a:srgbClr val="FFC000"/>
              </a:solidFill>
            </a:endParaRP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endParaRPr lang="en-US" sz="1400" dirty="0" smtClean="0">
              <a:solidFill>
                <a:srgbClr val="FFC000"/>
              </a:solidFill>
            </a:endParaRP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endParaRPr lang="en-US" sz="1400" dirty="0" smtClean="0">
              <a:solidFill>
                <a:srgbClr val="FFC000"/>
              </a:solidFill>
            </a:endParaRP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endParaRPr lang="en-US" sz="1400" dirty="0" smtClean="0">
              <a:solidFill>
                <a:srgbClr val="FFC000"/>
              </a:solidFill>
            </a:endParaRP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endParaRPr lang="en-US" sz="1400" dirty="0" smtClean="0">
              <a:solidFill>
                <a:srgbClr val="FFC000"/>
              </a:solidFill>
            </a:endParaRPr>
          </a:p>
          <a:p>
            <a:pPr algn="r"/>
            <a:r>
              <a:rPr lang="en-US" sz="3200" dirty="0" smtClean="0">
                <a:solidFill>
                  <a:srgbClr val="FFC000"/>
                </a:solidFill>
              </a:rPr>
              <a:t>http</a:t>
            </a:r>
            <a:r>
              <a:rPr lang="en-US" sz="3200" dirty="0">
                <a:solidFill>
                  <a:srgbClr val="FFC000"/>
                </a:solidFill>
              </a:rPr>
              <a:t>://</a:t>
            </a:r>
            <a:r>
              <a:rPr lang="en-US" sz="3200" dirty="0" smtClean="0">
                <a:solidFill>
                  <a:srgbClr val="FFC000"/>
                </a:solidFill>
              </a:rPr>
              <a:t>epic.gsfc.nasa.gov/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56" y="4581128"/>
            <a:ext cx="2553922" cy="7500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140968"/>
            <a:ext cx="1656984" cy="136815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140968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Data correction steps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868825"/>
              </p:ext>
            </p:extLst>
          </p:nvPr>
        </p:nvGraphicFramePr>
        <p:xfrm>
          <a:off x="611560" y="2132856"/>
          <a:ext cx="6501408" cy="2682240"/>
        </p:xfrm>
        <a:graphic>
          <a:graphicData uri="http://schemas.openxmlformats.org/drawingml/2006/table">
            <a:tbl>
              <a:tblPr firstRow="1" firstCol="1" bandRow="1"/>
              <a:tblGrid>
                <a:gridCol w="2540968"/>
                <a:gridCol w="1728192"/>
                <a:gridCol w="2232248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Processing step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Average impact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Affected pixels impact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Dark correction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Extreme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Enhanced pixel detection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Large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Read wave correction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Latency correction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Significant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Non-linearity correction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Temperature correction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Conversion to count rates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Flat fielding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Significant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Large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Stray light correction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Significant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Large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Conversion to radiances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Significant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Significant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3707904" y="5085184"/>
            <a:ext cx="230425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1600" dirty="0">
                <a:solidFill>
                  <a:srgbClr val="92D050"/>
                </a:solidFill>
                <a:highlight>
                  <a:srgbClr val="000000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Small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Symbol"/>
              </a:rPr>
              <a:t>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&lt;0.4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600" dirty="0">
                <a:solidFill>
                  <a:srgbClr val="FFFF00"/>
                </a:solidFill>
                <a:highlight>
                  <a:srgbClr val="000000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Moderate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0.4%&lt;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Symbol"/>
              </a:rPr>
              <a:t>&lt;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600" dirty="0">
                <a:solidFill>
                  <a:srgbClr val="F79646"/>
                </a:solidFill>
                <a:highlight>
                  <a:srgbClr val="000000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Significant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2%&lt;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Symbol"/>
              </a:rPr>
              <a:t>&lt;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10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highlight>
                  <a:srgbClr val="000000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Large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10%&lt;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Symbol"/>
              </a:rPr>
              <a:t>&lt;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50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600" dirty="0">
                <a:solidFill>
                  <a:srgbClr val="7030A0"/>
                </a:solidFill>
                <a:highlight>
                  <a:srgbClr val="000000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Extreme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Symbol"/>
              </a:rPr>
              <a:t>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&gt;50%</a:t>
            </a:r>
            <a:endParaRPr lang="en-US" sz="16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78420" y="1268760"/>
            <a:ext cx="8326028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Several correction steps are applied to the raw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biggest challenges are “Flat fielding” and “Stray light”</a:t>
            </a:r>
          </a:p>
        </p:txBody>
      </p:sp>
    </p:spTree>
    <p:extLst>
      <p:ext uri="{BB962C8B-B14F-4D97-AF65-F5344CB8AC3E}">
        <p14:creationId xmlns:p14="http://schemas.microsoft.com/office/powerpoint/2010/main" val="38165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Flat field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23528" y="1139260"/>
            <a:ext cx="7632848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“Flat input does not produce flat signal”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field response is combination of different physical effect: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etaloning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surface inhomogeneity and PRNU (pixel response non uniformity)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EPIC’s “non-flatness” is significant!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EPIC flat field was determined based on pre-launch calibration and modified in Nov 2016 based on an analysis of the first 1.5 years of data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107504" y="3156648"/>
            <a:ext cx="8943376" cy="3680122"/>
            <a:chOff x="107504" y="3156648"/>
            <a:chExt cx="8943376" cy="3680122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156648"/>
              <a:ext cx="1742576" cy="1810333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3156650"/>
              <a:ext cx="1742576" cy="1810333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3156649"/>
              <a:ext cx="1742576" cy="1810333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3156650"/>
              <a:ext cx="1742576" cy="1810333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3156650"/>
              <a:ext cx="1742576" cy="1810333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5026437"/>
              <a:ext cx="1742576" cy="1810333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5013176"/>
              <a:ext cx="1742576" cy="1810333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5013176"/>
              <a:ext cx="1742576" cy="1810333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5013176"/>
              <a:ext cx="1742576" cy="1810333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5013176"/>
              <a:ext cx="1742576" cy="1810333"/>
            </a:xfrm>
            <a:prstGeom prst="rect">
              <a:avLst/>
            </a:prstGeom>
          </p:spPr>
        </p:pic>
      </p:grp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8" t="2361" r="-3" b="172"/>
          <a:stretch/>
        </p:blipFill>
        <p:spPr>
          <a:xfrm>
            <a:off x="8153400" y="76200"/>
            <a:ext cx="8953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Stray light effect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7504" y="1124744"/>
            <a:ext cx="8568952" cy="206210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“Not all the light ends up where we want it to end up.”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want the light from a point source to end up in the corresponding pixel and the neighbor pixels, however a very significant portion of the light spreads over the entire CCD (stray light).This is described by the point spread function (PSF).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Lab-measurements were taken with different “targets”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sub-pixel target gives us the core of the PSF but the stray light disappears in the noise. A circular target with radius of 17 pixels shows the stray light.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noticed that there is a stray light level of 10-20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%!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179512" y="3805588"/>
            <a:ext cx="4608512" cy="2935780"/>
            <a:chOff x="76200" y="4267200"/>
            <a:chExt cx="4417634" cy="2471507"/>
          </a:xfrm>
        </p:grpSpPr>
        <p:pic>
          <p:nvPicPr>
            <p:cNvPr id="69" name="Grafik 6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0" t="5760" r="5499" b="7435"/>
            <a:stretch/>
          </p:blipFill>
          <p:spPr>
            <a:xfrm>
              <a:off x="76200" y="4267200"/>
              <a:ext cx="4417634" cy="2471507"/>
            </a:xfrm>
            <a:prstGeom prst="rect">
              <a:avLst/>
            </a:prstGeom>
          </p:spPr>
        </p:pic>
        <p:sp>
          <p:nvSpPr>
            <p:cNvPr id="70" name="Textfeld 69"/>
            <p:cNvSpPr txBox="1"/>
            <p:nvPr/>
          </p:nvSpPr>
          <p:spPr>
            <a:xfrm>
              <a:off x="990600" y="4277419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5</a:t>
              </a:r>
              <a:r>
                <a:rPr lang="en-US" b="1" dirty="0">
                  <a:sym typeface="Symbol"/>
                </a:rPr>
                <a:t></a:t>
              </a:r>
              <a:r>
                <a:rPr lang="en-US" b="1" dirty="0" smtClean="0"/>
                <a:t>m-target (sub-pixel)</a:t>
              </a:r>
              <a:endParaRPr lang="en-US" dirty="0"/>
            </a:p>
          </p:txBody>
        </p:sp>
      </p:grpSp>
      <p:grpSp>
        <p:nvGrpSpPr>
          <p:cNvPr id="9" name="Gruppieren 81"/>
          <p:cNvGrpSpPr/>
          <p:nvPr/>
        </p:nvGrpSpPr>
        <p:grpSpPr>
          <a:xfrm>
            <a:off x="5364088" y="3789040"/>
            <a:ext cx="3516116" cy="2938924"/>
            <a:chOff x="5179686" y="3694590"/>
            <a:chExt cx="3808119" cy="3115877"/>
          </a:xfrm>
        </p:grpSpPr>
        <p:pic>
          <p:nvPicPr>
            <p:cNvPr id="10" name="Grafik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686" y="3694590"/>
              <a:ext cx="3808119" cy="3115877"/>
            </a:xfrm>
            <a:prstGeom prst="rect">
              <a:avLst/>
            </a:prstGeom>
            <a:noFill/>
          </p:spPr>
        </p:pic>
        <p:sp>
          <p:nvSpPr>
            <p:cNvPr id="11" name="Textfeld 83"/>
            <p:cNvSpPr txBox="1"/>
            <p:nvPr/>
          </p:nvSpPr>
          <p:spPr>
            <a:xfrm>
              <a:off x="5410200" y="6373659"/>
              <a:ext cx="2715373" cy="33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sym typeface="Symbol"/>
                </a:rPr>
                <a:t>300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</a:rPr>
                <a:t>m-target (r=17pixels)</a:t>
              </a:r>
              <a:endParaRPr lang="en-US" sz="1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7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79512" y="885781"/>
            <a:ext cx="8352928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41338" fontAlgn="base">
              <a:spcBef>
                <a:spcPct val="0"/>
              </a:spcBef>
              <a:spcAft>
                <a:spcPts val="300"/>
              </a:spcAft>
              <a:tabLst>
                <a:tab pos="541338" algn="l"/>
              </a:tabLst>
              <a:defRPr/>
            </a:pPr>
            <a:r>
              <a:rPr lang="en-US" sz="14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The PSF is dominated by</a:t>
            </a:r>
          </a:p>
          <a:p>
            <a:pPr marL="285750" indent="-285750" defTabSz="541338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14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Diffraction, main responsible for near field stray light, blue region in panels</a:t>
            </a:r>
          </a:p>
          <a:p>
            <a:pPr marL="285750" indent="-285750" defTabSz="541338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14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Ghosting, created by reflections between the CCD surface and the filter surfaces, main </a:t>
            </a:r>
            <a:r>
              <a:rPr lang="en-US" sz="140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responsible for </a:t>
            </a:r>
            <a:r>
              <a:rPr lang="en-US" sz="14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far </a:t>
            </a:r>
            <a:r>
              <a:rPr lang="en-US" sz="140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field stray light, </a:t>
            </a:r>
            <a:r>
              <a:rPr lang="en-US" sz="14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orange </a:t>
            </a:r>
            <a:r>
              <a:rPr lang="en-US" sz="140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region in </a:t>
            </a:r>
            <a:r>
              <a:rPr lang="en-US" sz="14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panels</a:t>
            </a:r>
          </a:p>
          <a:p>
            <a:pPr marL="285750" indent="-285750" defTabSz="541338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1400" dirty="0" smtClean="0">
                <a:solidFill>
                  <a:srgbClr val="FF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Stray light is different for each channel</a:t>
            </a:r>
          </a:p>
        </p:txBody>
      </p:sp>
      <p:grpSp>
        <p:nvGrpSpPr>
          <p:cNvPr id="5" name="Group 3"/>
          <p:cNvGrpSpPr>
            <a:grpSpLocks noChangeAspect="1"/>
          </p:cNvGrpSpPr>
          <p:nvPr/>
        </p:nvGrpSpPr>
        <p:grpSpPr bwMode="auto">
          <a:xfrm>
            <a:off x="1474262" y="2249207"/>
            <a:ext cx="7605055" cy="4521469"/>
            <a:chOff x="7903456" y="27253363"/>
            <a:chExt cx="20214344" cy="12015874"/>
          </a:xfrm>
        </p:grpSpPr>
        <p:pic>
          <p:nvPicPr>
            <p:cNvPr id="6" name="Picture 4" descr="satset403_smoot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11942056" y="352806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satset391_smoot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24057856" y="352806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satset385_smoot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20040600" y="352806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satset379_smooth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7903456" y="35254363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satset372_smoot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16002000" y="352806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satset360_smooth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20019256" y="27253363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atset354_smooth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11942056" y="27253363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satset349_smooth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15980656" y="27253363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satset343_smooth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7924800" y="312420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satset337_smooth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11963400" y="312420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satset325_smooth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20040600" y="312420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satset319_smooth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9019" r="36874" b="9019"/>
            <a:stretch>
              <a:fillRect/>
            </a:stretch>
          </p:blipFill>
          <p:spPr bwMode="auto">
            <a:xfrm>
              <a:off x="16002000" y="31242000"/>
              <a:ext cx="4059944" cy="398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62" y="2205442"/>
            <a:ext cx="1491411" cy="151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satset790_smooth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892" r="11250" b="7892"/>
          <a:stretch>
            <a:fillRect/>
          </a:stretch>
        </p:blipFill>
        <p:spPr bwMode="auto">
          <a:xfrm>
            <a:off x="195748" y="2780928"/>
            <a:ext cx="1063883" cy="361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835696" y="332656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Point spread function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50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51520" y="1300245"/>
            <a:ext cx="3600400" cy="20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defTabSz="541338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Illumination of EPIC in the laboratory with different “targets” of smaller and larger sizes and different patterns</a:t>
            </a:r>
          </a:p>
          <a:p>
            <a:pPr marL="285750" indent="-285750" defTabSz="541338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Here e.g. a “bar target” with different horizontal and vertical cuts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68617"/>
            <a:ext cx="2771800" cy="28484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92" y="3744416"/>
            <a:ext cx="2941212" cy="278092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9264"/>
            <a:ext cx="4543232" cy="2484512"/>
          </a:xfrm>
          <a:prstGeom prst="rect">
            <a:avLst/>
          </a:prstGeom>
        </p:spPr>
      </p:pic>
      <p:cxnSp>
        <p:nvCxnSpPr>
          <p:cNvPr id="18" name="Gerade Verbindung 17"/>
          <p:cNvCxnSpPr/>
          <p:nvPr/>
        </p:nvCxnSpPr>
        <p:spPr>
          <a:xfrm>
            <a:off x="7452320" y="2060848"/>
            <a:ext cx="504056" cy="0"/>
          </a:xfrm>
          <a:prstGeom prst="line">
            <a:avLst/>
          </a:prstGeom>
          <a:ln w="88900">
            <a:solidFill>
              <a:srgbClr val="92D050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7452692" y="4941168"/>
            <a:ext cx="504056" cy="0"/>
          </a:xfrm>
          <a:prstGeom prst="line">
            <a:avLst/>
          </a:prstGeom>
          <a:ln w="88900">
            <a:solidFill>
              <a:srgbClr val="92D050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4031940" y="2060848"/>
            <a:ext cx="3492388" cy="28803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 flipV="1">
            <a:off x="4031940" y="4651395"/>
            <a:ext cx="3492388" cy="289773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835696" y="332656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Pre-launch stray light tests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1196752"/>
            <a:ext cx="165618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Before stray light correction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24128" y="6021288"/>
            <a:ext cx="162018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After stray light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7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683568" y="1850098"/>
            <a:ext cx="40324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41338" fontAlgn="base">
              <a:spcBef>
                <a:spcPct val="0"/>
              </a:spcBef>
              <a:spcAft>
                <a:spcPts val="300"/>
              </a:spcAft>
              <a:tabLst>
                <a:tab pos="541338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The ghost image in the PSF results in a “halo” around the moon.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9" t="1652" b="5138"/>
          <a:stretch/>
        </p:blipFill>
        <p:spPr>
          <a:xfrm>
            <a:off x="7092280" y="3786214"/>
            <a:ext cx="834583" cy="2992283"/>
          </a:xfrm>
          <a:prstGeom prst="rect">
            <a:avLst/>
          </a:prstGeom>
        </p:spPr>
      </p:pic>
      <p:pic>
        <p:nvPicPr>
          <p:cNvPr id="4100" name="Picture 4" descr="C:\X_Dyn\EPIC\pythons\figures\r1891758_20151891807_NoSlcorrZo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645024"/>
            <a:ext cx="3074343" cy="31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X_Dyn\EPIC\pythons\figures\r1891758_20151891807_SlcorrV4Zo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5"/>
            <a:ext cx="3037480" cy="315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X_Dyn\EPIC\pythons\figures\r1891758_20151891807_NoSlcorrL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45520"/>
            <a:ext cx="2556284" cy="265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3" t="1684" r="391" b="6999"/>
          <a:stretch/>
        </p:blipFill>
        <p:spPr>
          <a:xfrm>
            <a:off x="8436049" y="1056546"/>
            <a:ext cx="689493" cy="2396808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619672" y="332656"/>
            <a:ext cx="4824536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 orbit stray light tests using moon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6174251"/>
            <a:ext cx="165618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Before stray light correction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2810" y="6144540"/>
            <a:ext cx="162018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After stray light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83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Stray light error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51520" y="980728"/>
            <a:ext cx="8568952" cy="18158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stray light effect is stronger for the visible filters than for the UV filters, mostly because the dynamic range in the visible is stronger.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stray light correction is a large computational effort, therefore the EPIC data processing is done Goddard’s super computer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Panels show stray light error at 680nm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Stray light enhances the clear scenes (marked red) and reduces the cloudy scenes (marked in blue).</a:t>
            </a:r>
          </a:p>
        </p:txBody>
      </p:sp>
      <p:pic>
        <p:nvPicPr>
          <p:cNvPr id="5" name="Picture 4" descr="C:\X_Dyn\EPIC\pythons\figures\r1003701_20151850505_SlErrorV4F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3384376" cy="349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9" t="1652" b="5138"/>
          <a:stretch/>
        </p:blipFill>
        <p:spPr>
          <a:xfrm>
            <a:off x="35496" y="3695744"/>
            <a:ext cx="869544" cy="3117632"/>
          </a:xfrm>
          <a:prstGeom prst="rect">
            <a:avLst/>
          </a:prstGeom>
        </p:spPr>
      </p:pic>
      <p:pic>
        <p:nvPicPr>
          <p:cNvPr id="7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9" t="1652" b="5772"/>
          <a:stretch/>
        </p:blipFill>
        <p:spPr>
          <a:xfrm>
            <a:off x="8089932" y="3380605"/>
            <a:ext cx="962437" cy="3427216"/>
          </a:xfrm>
          <a:prstGeom prst="rect">
            <a:avLst/>
          </a:prstGeom>
        </p:spPr>
      </p:pic>
      <p:pic>
        <p:nvPicPr>
          <p:cNvPr id="8" name="Picture 2" descr="C:\X_Dyn\EPIC\pythons\figures\r1003701_20151850505_SlErrorV4Fu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81" y="3297801"/>
            <a:ext cx="3373951" cy="34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7010278" y="2564904"/>
            <a:ext cx="2016224" cy="1015663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Earth</a:t>
            </a:r>
          </a:p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 10</a:t>
            </a:r>
          </a:p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channels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" y="-27384"/>
            <a:ext cx="2198953" cy="2306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29615"/>
            <a:ext cx="2198953" cy="2306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95" y="-27384"/>
            <a:ext cx="2198953" cy="230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-27384"/>
            <a:ext cx="2198953" cy="23064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94" y="2279103"/>
            <a:ext cx="2198953" cy="2306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4641"/>
            <a:ext cx="2198953" cy="2306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2305473"/>
            <a:ext cx="2198953" cy="23064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" y="4579458"/>
            <a:ext cx="2198953" cy="2306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569" y="4578897"/>
            <a:ext cx="2198953" cy="2306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93" y="4588793"/>
            <a:ext cx="2198953" cy="23064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3528" y="1916832"/>
            <a:ext cx="161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ea typeface="MS PGothic"/>
                <a:cs typeface="Times New Roman"/>
              </a:rPr>
              <a:t>Ozone + SO2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97415" y="1916832"/>
            <a:ext cx="161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ea typeface="MS PGothic"/>
                <a:cs typeface="Times New Roman"/>
              </a:rPr>
              <a:t>Ozone + SO2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73679" y="1907540"/>
            <a:ext cx="161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ea typeface="MS PGothic"/>
                <a:cs typeface="Times New Roman"/>
              </a:rPr>
              <a:t>Ozone + SO2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432332" y="1916832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/>
                <a:ea typeface="MS PGothic"/>
                <a:cs typeface="Times New Roman"/>
              </a:rPr>
              <a:t>Aerosols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03677" y="422108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ea typeface="MS PGothic"/>
                <a:cs typeface="Times New Roman"/>
              </a:rPr>
              <a:t>RED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292080" y="422108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ea typeface="MS PGothic"/>
                <a:cs typeface="Times New Roman"/>
              </a:rPr>
              <a:t>BLUE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71800" y="4221088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/>
                <a:ea typeface="MS PGothic"/>
                <a:cs typeface="Times New Roman"/>
              </a:rPr>
              <a:t>GREEN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850" y="6453336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/>
                <a:ea typeface="MS PGothic"/>
                <a:cs typeface="Times New Roman"/>
              </a:rPr>
              <a:t>O</a:t>
            </a:r>
            <a:r>
              <a:rPr lang="en-US" b="1" baseline="-25000" dirty="0">
                <a:solidFill>
                  <a:schemeClr val="accent2"/>
                </a:solidFill>
                <a:latin typeface="Arial"/>
                <a:ea typeface="MS PGothic"/>
                <a:cs typeface="Times New Roman"/>
              </a:rPr>
              <a:t>2</a:t>
            </a:r>
            <a:r>
              <a:rPr lang="en-US" b="1" dirty="0">
                <a:solidFill>
                  <a:schemeClr val="accent2"/>
                </a:solidFill>
                <a:latin typeface="Arial"/>
                <a:ea typeface="MS PGothic"/>
                <a:cs typeface="Times New Roman"/>
              </a:rPr>
              <a:t>B-Band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70053" y="6453336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Arial"/>
                <a:ea typeface="MS PGothic"/>
                <a:cs typeface="Times New Roman"/>
              </a:rPr>
              <a:t>O</a:t>
            </a:r>
            <a:r>
              <a:rPr lang="en-US" b="1" baseline="-25000" dirty="0" smtClean="0">
                <a:solidFill>
                  <a:schemeClr val="accent2"/>
                </a:solidFill>
                <a:latin typeface="Arial"/>
                <a:ea typeface="MS PGothic"/>
                <a:cs typeface="Times New Roman"/>
              </a:rPr>
              <a:t>2</a:t>
            </a:r>
            <a:r>
              <a:rPr lang="en-US" b="1" dirty="0" smtClean="0">
                <a:solidFill>
                  <a:schemeClr val="accent2"/>
                </a:solidFill>
                <a:latin typeface="Arial"/>
                <a:ea typeface="MS PGothic"/>
                <a:cs typeface="Times New Roman"/>
              </a:rPr>
              <a:t>A-Band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16016" y="6516052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Arial"/>
                <a:ea typeface="MS PGothic"/>
                <a:cs typeface="Times New Roman"/>
              </a:rPr>
              <a:t>Cloud reference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3301" y="6061828"/>
            <a:ext cx="194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EPIC images from 5 Sept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51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RGB images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16007" r="6326" b="8165"/>
          <a:stretch/>
        </p:blipFill>
        <p:spPr>
          <a:xfrm rot="5400000">
            <a:off x="3185534" y="1211105"/>
            <a:ext cx="2474903" cy="24447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t="15780" r="5717" b="7426"/>
          <a:stretch/>
        </p:blipFill>
        <p:spPr>
          <a:xfrm rot="5400000">
            <a:off x="5694664" y="1225477"/>
            <a:ext cx="2474904" cy="24159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3084" r="6043" b="7569"/>
          <a:stretch/>
        </p:blipFill>
        <p:spPr>
          <a:xfrm rot="5400000">
            <a:off x="641369" y="1166943"/>
            <a:ext cx="2474165" cy="25337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087" b="1087"/>
          <a:stretch/>
        </p:blipFill>
        <p:spPr>
          <a:xfrm>
            <a:off x="5883594" y="3717032"/>
            <a:ext cx="3080894" cy="30808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5" y="3861048"/>
            <a:ext cx="51125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RGB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combination of 680nm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551nm &amp; 443nm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1min time between green and blue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Telemetry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pointing information accuracy is ~2arcsec (~16km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sophisticated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Geolocation algorithm needed to combine the filters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First published EPIC image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0497" r="16061" b="4945"/>
          <a:stretch/>
        </p:blipFill>
        <p:spPr bwMode="auto">
          <a:xfrm>
            <a:off x="467544" y="1147069"/>
            <a:ext cx="8424936" cy="566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9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260648"/>
            <a:ext cx="4320480" cy="7078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 we taking pictures of our entire Earth from space?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5292080" y="3284984"/>
            <a:ext cx="3666401" cy="3338393"/>
            <a:chOff x="6177136" y="216024"/>
            <a:chExt cx="3611894" cy="3242394"/>
          </a:xfrm>
        </p:grpSpPr>
        <p:pic>
          <p:nvPicPr>
            <p:cNvPr id="5" name="Picture 7" descr="A_Marshak_and_friend_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7136" y="216024"/>
              <a:ext cx="3611894" cy="2708920"/>
            </a:xfrm>
            <a:prstGeom prst="rect">
              <a:avLst/>
            </a:prstGeom>
          </p:spPr>
        </p:pic>
        <p:sp>
          <p:nvSpPr>
            <p:cNvPr id="6" name="TextBox 8"/>
            <p:cNvSpPr txBox="1"/>
            <p:nvPr/>
          </p:nvSpPr>
          <p:spPr>
            <a:xfrm>
              <a:off x="6177136" y="2873643"/>
              <a:ext cx="360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3"/>
              <a:r>
                <a:rPr lang="en-US" sz="1600" dirty="0" smtClean="0">
                  <a:solidFill>
                    <a:prstClr val="black"/>
                  </a:solidFill>
                </a:rPr>
                <a:t>Al Gore promoting DSCOVR at AGU Fall meeting 2011, San Francisco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91612" y="1268760"/>
            <a:ext cx="8528860" cy="447814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1998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Triana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mission initiated; involvement of Al Gore; launch planned for 2001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2001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ission postponed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Mission renamed to Deep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Space Climate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ObserVatoRy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(DSCOVR); still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space weather systems (solar wind)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two Earth viewing instruments (NISTAR and EPIC)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2006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Mission terminated; satellite in storage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2009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Refurbishment of DSCOVR initiated decision				                to change the filters in EPIC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2011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Finished refurbishment and initial laboratory				  calibration of EPIC;						   electronics refurbished at GSFC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DSCOVR mission is secured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Sensors mounted on satellite</a:t>
            </a:r>
            <a:endParaRPr lang="en-US" sz="1600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2014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Vacuum chamber tests at GSFC; satellite				      shipped from GSFC, Maryland, to KSC, Florida</a:t>
            </a:r>
          </a:p>
          <a:p>
            <a:pPr marL="342900" indent="-342900" defTabSz="914243"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2015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Launch on 11 Feb from KSC</a:t>
            </a:r>
          </a:p>
        </p:txBody>
      </p:sp>
    </p:spTree>
    <p:extLst>
      <p:ext uri="{BB962C8B-B14F-4D97-AF65-F5344CB8AC3E}">
        <p14:creationId xmlns:p14="http://schemas.microsoft.com/office/powerpoint/2010/main" val="30848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RGB Movie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DSCOVR 4-hour Lunar Transi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47664" y="692696"/>
            <a:ext cx="5328592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Images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15min apart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taken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on 16-July-2015 (new moon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WPDOCS\Triana_EPIC\1-First Images\Lunar Transit in front of earth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592434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Total ozone column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" y="1196752"/>
            <a:ext cx="8877789" cy="532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124744"/>
            <a:ext cx="1115616" cy="504056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Volcanic SO2 columns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Aerosols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" y="1340768"/>
            <a:ext cx="44767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29" y="1292671"/>
            <a:ext cx="44100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464496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Vegetation index &amp; Leaf area index</a:t>
            </a:r>
            <a:endParaRPr lang="en-US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Cloud height</a:t>
            </a:r>
            <a:endParaRPr lang="en-US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051720" y="188640"/>
            <a:ext cx="4032448" cy="7078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Lagrange 1, the ‘ultimate’</a:t>
            </a:r>
          </a:p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Earth observation point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95" y="1124744"/>
            <a:ext cx="6745617" cy="5750903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8589" y="1529195"/>
            <a:ext cx="1904124" cy="22929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243">
              <a:spcAft>
                <a:spcPts val="60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is not a LEO or a GEO!</a:t>
            </a:r>
          </a:p>
          <a:p>
            <a:pPr defTabSz="914243">
              <a:spcAft>
                <a:spcPts val="600"/>
              </a:spcAft>
              <a:defRPr/>
            </a:pP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243">
              <a:spcAft>
                <a:spcPts val="60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Lagrange 1 is 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243">
              <a:spcAft>
                <a:spcPts val="60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1.5e6 km away from Earth in the direction of the Sun</a:t>
            </a:r>
          </a:p>
        </p:txBody>
      </p:sp>
    </p:spTree>
    <p:extLst>
      <p:ext uri="{BB962C8B-B14F-4D97-AF65-F5344CB8AC3E}">
        <p14:creationId xmlns:p14="http://schemas.microsoft.com/office/powerpoint/2010/main" val="8101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411760" y="332656"/>
            <a:ext cx="2880320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Lissajous</a:t>
            </a: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Orbit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07570" y="1052736"/>
            <a:ext cx="852886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243">
              <a:spcAft>
                <a:spcPts val="60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angle Sun-Earth-DSCOVR can be as much as 15°!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 rotWithShape="1">
          <a:blip r:embed="rId2"/>
          <a:srcRect l="7197" t="4512" r="4366" b="5280"/>
          <a:stretch/>
        </p:blipFill>
        <p:spPr>
          <a:xfrm>
            <a:off x="827584" y="1593336"/>
            <a:ext cx="7524000" cy="52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763688" y="188640"/>
            <a:ext cx="4392488" cy="7078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DSCOVR</a:t>
            </a:r>
          </a:p>
          <a:p>
            <a:pPr algn="ctr" defTabSz="914243">
              <a:defRPr/>
            </a:pP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Deep Space Climate Observatory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C:\X_Dyn\kongresse\LMU_Okt2015\DSCOVR_Auto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340769"/>
            <a:ext cx="8538715" cy="51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Field of view of EPIC and NISTAR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0"/>
          <p:cNvGrpSpPr>
            <a:grpSpLocks noChangeAspect="1"/>
          </p:cNvGrpSpPr>
          <p:nvPr/>
        </p:nvGrpSpPr>
        <p:grpSpPr bwMode="auto">
          <a:xfrm>
            <a:off x="1619672" y="1628800"/>
            <a:ext cx="6048672" cy="4948915"/>
            <a:chOff x="1248" y="720"/>
            <a:chExt cx="3461" cy="2712"/>
          </a:xfrm>
        </p:grpSpPr>
        <p:pic>
          <p:nvPicPr>
            <p:cNvPr id="5" name="Picture 3" descr="earth_moon_fov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720"/>
              <a:ext cx="3461" cy="2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183" y="3024"/>
              <a:ext cx="99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600">
                  <a:solidFill>
                    <a:schemeClr val="folHlink"/>
                  </a:solidFill>
                </a:rPr>
                <a:t>NISTAR:  FOV 1º</a:t>
              </a:r>
            </a:p>
            <a:p>
              <a:r>
                <a:rPr lang="en-US" sz="1600">
                  <a:solidFill>
                    <a:schemeClr val="folHlink"/>
                  </a:solidFill>
                </a:rPr>
                <a:t>	FOR 7º</a:t>
              </a: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2112" y="1248"/>
              <a:ext cx="1776" cy="1776"/>
              <a:chOff x="1104" y="2064"/>
              <a:chExt cx="1776" cy="1776"/>
            </a:xfrm>
          </p:grpSpPr>
          <p:cxnSp>
            <p:nvCxnSpPr>
              <p:cNvPr id="8" name="AutoShape 5"/>
              <p:cNvCxnSpPr>
                <a:cxnSpLocks noChangeShapeType="1"/>
              </p:cNvCxnSpPr>
              <p:nvPr/>
            </p:nvCxnSpPr>
            <p:spPr bwMode="auto">
              <a:xfrm>
                <a:off x="1104" y="3840"/>
                <a:ext cx="1776" cy="0"/>
              </a:xfrm>
              <a:prstGeom prst="straightConnector1">
                <a:avLst/>
              </a:prstGeom>
              <a:noFill/>
              <a:ln w="1905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AutoShape 6"/>
              <p:cNvCxnSpPr>
                <a:cxnSpLocks noChangeShapeType="1"/>
              </p:cNvCxnSpPr>
              <p:nvPr/>
            </p:nvCxnSpPr>
            <p:spPr bwMode="auto">
              <a:xfrm>
                <a:off x="1104" y="2064"/>
                <a:ext cx="1776" cy="1"/>
              </a:xfrm>
              <a:prstGeom prst="straightConnector1">
                <a:avLst/>
              </a:prstGeom>
              <a:noFill/>
              <a:ln w="1905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1104" y="2064"/>
                <a:ext cx="0" cy="1776"/>
              </a:xfrm>
              <a:prstGeom prst="straightConnector1">
                <a:avLst/>
              </a:prstGeom>
              <a:noFill/>
              <a:ln w="1905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2880" y="2064"/>
                <a:ext cx="0" cy="1776"/>
              </a:xfrm>
              <a:prstGeom prst="straightConnector1">
                <a:avLst/>
              </a:prstGeom>
              <a:noFill/>
              <a:ln w="1905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536504" cy="7078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EPIC</a:t>
            </a:r>
          </a:p>
          <a:p>
            <a:pPr algn="ctr" defTabSz="914243">
              <a:defRPr/>
            </a:pP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Earth Polychromatic Imaging Camera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X_Dyn\kongresse\LMU_Okt2015\dscovr_e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6" y="3225056"/>
            <a:ext cx="4915000" cy="33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78420" y="1268760"/>
            <a:ext cx="8542052" cy="175432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2048 x 2048 pixel CCD stabilized -20°, 12bit AD converter (i.e. 0 to 4095 counts)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Exposure times from 40ms to 1s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SNR from 50:1 for dark scenes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clearsky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in visible channels to 300:1 for bright scenes (cloudy)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One full set </a:t>
            </a:r>
            <a:r>
              <a:rPr lang="en-US" smtClean="0">
                <a:latin typeface="Arial" pitchFamily="34" charset="0"/>
                <a:cs typeface="Arial" pitchFamily="34" charset="0"/>
              </a:rPr>
              <a:t>of 10 images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approx. every 75 min!</a:t>
            </a:r>
          </a:p>
        </p:txBody>
      </p:sp>
      <p:grpSp>
        <p:nvGrpSpPr>
          <p:cNvPr id="9" name="Group 11"/>
          <p:cNvGrpSpPr/>
          <p:nvPr/>
        </p:nvGrpSpPr>
        <p:grpSpPr>
          <a:xfrm>
            <a:off x="5508104" y="3212976"/>
            <a:ext cx="3528392" cy="3496121"/>
            <a:chOff x="6052691" y="3068960"/>
            <a:chExt cx="3652837" cy="3640137"/>
          </a:xfrm>
        </p:grpSpPr>
        <p:pic>
          <p:nvPicPr>
            <p:cNvPr id="10" name="Picture 12" descr="xxx.png"/>
            <p:cNvPicPr>
              <a:picLocks noChangeAspect="1"/>
            </p:cNvPicPr>
            <p:nvPr/>
          </p:nvPicPr>
          <p:blipFill>
            <a:blip r:embed="rId3" cstate="print"/>
            <a:srcRect l="28125" t="2255" r="21249" b="6764"/>
            <a:stretch>
              <a:fillRect/>
            </a:stretch>
          </p:blipFill>
          <p:spPr bwMode="auto">
            <a:xfrm>
              <a:off x="6052691" y="3068960"/>
              <a:ext cx="3652837" cy="364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6249144" y="3356992"/>
              <a:ext cx="3384376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CCD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2048 x 2048 pixels</a:t>
              </a:r>
            </a:p>
            <a:p>
              <a:pPr algn="ctr"/>
              <a:endPara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7.8km from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pixel to pixel</a:t>
              </a:r>
            </a:p>
            <a:p>
              <a:pPr algn="ctr"/>
              <a:endPara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FOV ~14km</a:t>
              </a:r>
              <a:endPara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EPIC optical path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X_Dyn\kongresse\LMU_Okt2015\DSCOVR_Auto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03124"/>
            <a:ext cx="6984776" cy="35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36712"/>
            <a:ext cx="2378803" cy="242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635896" y="1231592"/>
            <a:ext cx="2376264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filterwheels</a:t>
            </a:r>
            <a:r>
              <a:rPr lang="en-US" dirty="0">
                <a:latin typeface="Arial" pitchFamily="34" charset="0"/>
                <a:cs typeface="Arial" pitchFamily="34" charset="0"/>
              </a:rPr>
              <a:t> with 6 positions each (open hole plus 5 spectral filters) 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 10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channels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fw_sn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664296" cy="213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47664" y="3429000"/>
            <a:ext cx="506913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Cassegrain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telescope</a:t>
            </a:r>
          </a:p>
        </p:txBody>
      </p:sp>
    </p:spTree>
    <p:extLst>
      <p:ext uri="{BB962C8B-B14F-4D97-AF65-F5344CB8AC3E}">
        <p14:creationId xmlns:p14="http://schemas.microsoft.com/office/powerpoint/2010/main" val="8392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532D8F-E8BB-4EAE-99A7-CF43C82A9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35696" y="188640"/>
            <a:ext cx="4392488" cy="40011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243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Channels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483642"/>
              </p:ext>
            </p:extLst>
          </p:nvPr>
        </p:nvGraphicFramePr>
        <p:xfrm>
          <a:off x="251519" y="3230611"/>
          <a:ext cx="8568953" cy="3294733"/>
        </p:xfrm>
        <a:graphic>
          <a:graphicData uri="http://schemas.openxmlformats.org/drawingml/2006/table">
            <a:tbl>
              <a:tblPr/>
              <a:tblGrid>
                <a:gridCol w="936105"/>
                <a:gridCol w="1080120"/>
                <a:gridCol w="6552728"/>
              </a:tblGrid>
              <a:tr h="412684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Center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[nm]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FWHM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[nm]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Primary purpose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317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1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Ozone + SO2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325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1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Ozone + SO2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340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Ozone + SO2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Aerosols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Reflectivity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388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</a:t>
                      </a:r>
                      <a:endParaRPr lang="en-US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Aerosols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Reflectivity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443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</a:t>
                      </a:r>
                      <a:endParaRPr lang="en-US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Aerosols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Reflectivity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Arial"/>
                          <a:ea typeface="MS PGothic"/>
                          <a:cs typeface="Times New Roman"/>
                        </a:rPr>
                        <a:t>Vegetation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MS PGothic"/>
                          <a:cs typeface="Times New Roman"/>
                        </a:rPr>
                        <a:t>RGB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552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3</a:t>
                      </a:r>
                      <a:endParaRPr lang="en-US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Aerosols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Reflectivity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Arial"/>
                          <a:ea typeface="MS PGothic"/>
                          <a:cs typeface="Times New Roman"/>
                        </a:rPr>
                        <a:t>Vegetation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MS PGothic"/>
                          <a:cs typeface="Times New Roman"/>
                        </a:rPr>
                        <a:t>RGB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680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2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Aerosols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Reflectivity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>
                          <a:solidFill>
                            <a:srgbClr val="00B050"/>
                          </a:solidFill>
                          <a:latin typeface="Arial"/>
                          <a:ea typeface="MS PGothic"/>
                          <a:cs typeface="Times New Roman"/>
                        </a:rPr>
                        <a:t>Vegetation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Arial"/>
                          <a:ea typeface="MS PGothic"/>
                          <a:cs typeface="Times New Roman"/>
                        </a:rPr>
                        <a:t>LAI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O</a:t>
                      </a:r>
                      <a:r>
                        <a:rPr lang="en-US" sz="1600" b="1" kern="1200" baseline="-250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2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B-Band </a:t>
                      </a:r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Reference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MS PGothic"/>
                          <a:cs typeface="Times New Roman"/>
                        </a:rPr>
                        <a:t>RGB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688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0.8</a:t>
                      </a:r>
                      <a:endParaRPr lang="en-US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O</a:t>
                      </a:r>
                      <a:r>
                        <a:rPr lang="en-US" sz="1600" b="1" kern="1200" baseline="-250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2</a:t>
                      </a:r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B-Band Cloud Height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9193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764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1</a:t>
                      </a:r>
                      <a:endParaRPr lang="en-US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O</a:t>
                      </a:r>
                      <a:r>
                        <a:rPr lang="en-US" sz="1600" b="1" kern="1200" baseline="-250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2</a:t>
                      </a:r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A-Band Cloud Height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Aerosol </a:t>
                      </a:r>
                      <a:r>
                        <a:rPr lang="en-US" sz="1600" b="1" kern="1200" dirty="0" smtClean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Height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6256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779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2</a:t>
                      </a: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C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Aerosols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MS PGothic"/>
                          <a:cs typeface="Times New Roman"/>
                        </a:rPr>
                        <a:t>,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Reflectivity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Arial"/>
                          <a:ea typeface="MS PGothic"/>
                          <a:cs typeface="Times New Roman"/>
                        </a:rPr>
                        <a:t>Vegetation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Arial"/>
                          <a:ea typeface="MS PGothic"/>
                          <a:cs typeface="Times New Roman"/>
                        </a:rPr>
                        <a:t>LAI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MS PGothic"/>
                          <a:cs typeface="Times New Roman"/>
                        </a:rPr>
                        <a:t>, 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O</a:t>
                      </a:r>
                      <a:r>
                        <a:rPr lang="en-US" sz="1600" b="1" kern="1200" baseline="-250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2</a:t>
                      </a:r>
                      <a:r>
                        <a:rPr lang="en-US" sz="1600" b="1" kern="1200" dirty="0" smtClean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A-Band </a:t>
                      </a:r>
                      <a:r>
                        <a:rPr lang="en-US" sz="1600" b="1" kern="1200" dirty="0">
                          <a:solidFill>
                            <a:srgbClr val="0070C0"/>
                          </a:solidFill>
                          <a:latin typeface="Arial"/>
                          <a:ea typeface="MS PGothic"/>
                          <a:cs typeface="Times New Roman"/>
                        </a:rPr>
                        <a:t>Reference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29" marR="58029" marT="8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00472" y="1412776"/>
            <a:ext cx="8547992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ea typeface="MS PGothic"/>
                <a:cs typeface="Times New Roman"/>
              </a:rPr>
              <a:t>Ozone and SO2: total column</a:t>
            </a:r>
          </a:p>
          <a:p>
            <a:r>
              <a:rPr lang="en-US" b="1" dirty="0" smtClean="0">
                <a:solidFill>
                  <a:srgbClr val="FFC000"/>
                </a:solidFill>
                <a:latin typeface="Arial"/>
                <a:ea typeface="MS PGothic"/>
                <a:cs typeface="Times New Roman"/>
              </a:rPr>
              <a:t>Aerosol properties: aerosol index, aerosol optical thickness, aerosol height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/>
                <a:ea typeface="MS PGothic"/>
                <a:cs typeface="Times New Roman"/>
              </a:rPr>
              <a:t>Cloud &amp; surface properties: cloud fraction, cloud height, surface </a:t>
            </a:r>
            <a:r>
              <a:rPr lang="en-US" b="1" dirty="0" err="1" smtClean="0">
                <a:solidFill>
                  <a:srgbClr val="0070C0"/>
                </a:solidFill>
                <a:latin typeface="Arial"/>
                <a:ea typeface="MS PGothic"/>
                <a:cs typeface="Times New Roman"/>
              </a:rPr>
              <a:t>albedo</a:t>
            </a:r>
            <a:endParaRPr lang="en-US" b="1" dirty="0" smtClean="0">
              <a:solidFill>
                <a:srgbClr val="FF0000"/>
              </a:solidFill>
              <a:latin typeface="Arial"/>
              <a:ea typeface="MS PGothic"/>
              <a:cs typeface="Times New Roman"/>
            </a:endParaRPr>
          </a:p>
          <a:p>
            <a:r>
              <a:rPr lang="en-US" b="1" dirty="0" smtClean="0">
                <a:solidFill>
                  <a:srgbClr val="00B050"/>
                </a:solidFill>
                <a:latin typeface="Arial"/>
                <a:ea typeface="MS PGothic"/>
                <a:cs typeface="Times New Roman"/>
              </a:rPr>
              <a:t>Vegetation properties: vegetation index and Leaf Area Index (LAI)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S PGothic"/>
                <a:cs typeface="Times New Roman"/>
              </a:rPr>
              <a:t>RGB: colored image of the Earth’s sunlit face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</TotalTime>
  <Words>1089</Words>
  <Application>Microsoft Office PowerPoint</Application>
  <PresentationFormat>On-screen Show (4:3)</PresentationFormat>
  <Paragraphs>231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Benutzerdefiniertes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LuftBlick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Cede</dc:creator>
  <cp:lastModifiedBy>jrherman</cp:lastModifiedBy>
  <cp:revision>236</cp:revision>
  <dcterms:created xsi:type="dcterms:W3CDTF">2014-12-10T14:39:22Z</dcterms:created>
  <dcterms:modified xsi:type="dcterms:W3CDTF">2016-11-09T21:09:27Z</dcterms:modified>
</cp:coreProperties>
</file>