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92" r:id="rId2"/>
    <p:sldId id="293" r:id="rId3"/>
    <p:sldId id="280" r:id="rId4"/>
    <p:sldId id="281" r:id="rId5"/>
    <p:sldId id="283" r:id="rId6"/>
    <p:sldId id="284" r:id="rId7"/>
    <p:sldId id="285" r:id="rId8"/>
    <p:sldId id="286" r:id="rId9"/>
    <p:sldId id="287" r:id="rId10"/>
    <p:sldId id="288" r:id="rId11"/>
    <p:sldId id="299" r:id="rId12"/>
    <p:sldId id="295" r:id="rId13"/>
    <p:sldId id="257" r:id="rId14"/>
    <p:sldId id="296" r:id="rId15"/>
    <p:sldId id="262" r:id="rId16"/>
    <p:sldId id="301" r:id="rId17"/>
    <p:sldId id="279" r:id="rId18"/>
    <p:sldId id="263" r:id="rId19"/>
    <p:sldId id="264" r:id="rId20"/>
    <p:sldId id="265" r:id="rId21"/>
    <p:sldId id="275" r:id="rId22"/>
    <p:sldId id="276" r:id="rId23"/>
    <p:sldId id="267" r:id="rId24"/>
    <p:sldId id="303" r:id="rId25"/>
    <p:sldId id="278" r:id="rId26"/>
    <p:sldId id="277" r:id="rId27"/>
    <p:sldId id="297" r:id="rId28"/>
    <p:sldId id="298" r:id="rId29"/>
    <p:sldId id="311" r:id="rId30"/>
    <p:sldId id="312" r:id="rId31"/>
    <p:sldId id="282" r:id="rId32"/>
    <p:sldId id="294" r:id="rId33"/>
    <p:sldId id="302" r:id="rId34"/>
    <p:sldId id="304" r:id="rId35"/>
    <p:sldId id="305" r:id="rId36"/>
    <p:sldId id="306" r:id="rId37"/>
    <p:sldId id="307" r:id="rId38"/>
    <p:sldId id="308" r:id="rId39"/>
    <p:sldId id="309" r:id="rId40"/>
    <p:sldId id="310" r:id="rId41"/>
    <p:sldId id="300" r:id="rId42"/>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14" autoAdjust="0"/>
  </p:normalViewPr>
  <p:slideViewPr>
    <p:cSldViewPr snapToGrid="0" snapToObjects="1">
      <p:cViewPr>
        <p:scale>
          <a:sx n="100" d="100"/>
          <a:sy n="100" d="100"/>
        </p:scale>
        <p:origin x="-1404" y="-17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F61D277B-756E-4D40-B660-A2B63009B6B3}" type="datetimeFigureOut">
              <a:rPr lang="en-US" smtClean="0"/>
              <a:t>7/17/2018</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74F3929E-428D-974F-873D-67449C5361B0}" type="slidenum">
              <a:rPr lang="en-US" smtClean="0"/>
              <a:t>‹#›</a:t>
            </a:fld>
            <a:endParaRPr lang="en-US"/>
          </a:p>
        </p:txBody>
      </p:sp>
    </p:spTree>
    <p:extLst>
      <p:ext uri="{BB962C8B-B14F-4D97-AF65-F5344CB8AC3E}">
        <p14:creationId xmlns:p14="http://schemas.microsoft.com/office/powerpoint/2010/main" val="2826818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5" name="Header Placeholder 4"/>
          <p:cNvSpPr>
            <a:spLocks noGrp="1"/>
          </p:cNvSpPr>
          <p:nvPr>
            <p:ph type="hdr" sz="quarter" idx="10"/>
          </p:nvPr>
        </p:nvSpPr>
        <p:spPr/>
        <p:txBody>
          <a:bodyPr/>
          <a:lstStyle/>
          <a:p>
            <a:r>
              <a:rPr lang="en-US" smtClean="0"/>
              <a:t>Mission Overview</a:t>
            </a:r>
            <a:endParaRPr lang="en-US"/>
          </a:p>
        </p:txBody>
      </p:sp>
    </p:spTree>
    <p:extLst>
      <p:ext uri="{BB962C8B-B14F-4D97-AF65-F5344CB8AC3E}">
        <p14:creationId xmlns:p14="http://schemas.microsoft.com/office/powerpoint/2010/main" val="57534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2D7A-95C1-41B0-B3CE-5FC91D38EE4F}" type="slidenum">
              <a:rPr lang="en-US" smtClean="0"/>
              <a:pPr/>
              <a:t>4</a:t>
            </a:fld>
            <a:endParaRPr lang="en-US" dirty="0"/>
          </a:p>
        </p:txBody>
      </p:sp>
    </p:spTree>
    <p:extLst>
      <p:ext uri="{BB962C8B-B14F-4D97-AF65-F5344CB8AC3E}">
        <p14:creationId xmlns:p14="http://schemas.microsoft.com/office/powerpoint/2010/main" val="277391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3929E-428D-974F-873D-67449C5361B0}" type="slidenum">
              <a:rPr lang="en-US" smtClean="0"/>
              <a:t>15</a:t>
            </a:fld>
            <a:endParaRPr lang="en-US"/>
          </a:p>
        </p:txBody>
      </p:sp>
    </p:spTree>
    <p:extLst>
      <p:ext uri="{BB962C8B-B14F-4D97-AF65-F5344CB8AC3E}">
        <p14:creationId xmlns:p14="http://schemas.microsoft.com/office/powerpoint/2010/main" val="109002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Retrieval results of AOD and aerosol height from EPIC O2-A and B bands</a:t>
            </a:r>
          </a:p>
          <a:p>
            <a:endParaRPr lang="en-US" dirty="0"/>
          </a:p>
          <a:p>
            <a:r>
              <a:rPr lang="en-US" dirty="0"/>
              <a:t>Validate with collocated CALIPSO measurements of backscatter and extinction coefficients. </a:t>
            </a:r>
            <a:endParaRPr lang="en-US" dirty="0" smtClean="0"/>
          </a:p>
          <a:p>
            <a:r>
              <a:rPr lang="en-US" dirty="0" smtClean="0">
                <a:solidFill>
                  <a:srgbClr val="1931CF"/>
                </a:solidFill>
                <a:latin typeface="Helvetica" charset="0"/>
              </a:rPr>
              <a:t>Not an actual product, yet. We know that this is Saharan dust</a:t>
            </a:r>
            <a:endParaRPr lang="en-US" dirty="0">
              <a:solidFill>
                <a:srgbClr val="1931CF"/>
              </a:solidFill>
              <a:latin typeface="Helvetica" charset="0"/>
            </a:endParaRPr>
          </a:p>
        </p:txBody>
      </p:sp>
      <p:sp>
        <p:nvSpPr>
          <p:cNvPr id="4" name="Slide Number Placeholder 3"/>
          <p:cNvSpPr>
            <a:spLocks noGrp="1"/>
          </p:cNvSpPr>
          <p:nvPr>
            <p:ph type="sldNum" sz="quarter" idx="10"/>
          </p:nvPr>
        </p:nvSpPr>
        <p:spPr/>
        <p:txBody>
          <a:bodyPr/>
          <a:lstStyle/>
          <a:p>
            <a:fld id="{C0E3A9BC-DDF2-4B4A-AD59-7DD98DD9B8A6}" type="slidenum">
              <a:rPr lang="en-US" smtClean="0"/>
              <a:t>20</a:t>
            </a:fld>
            <a:endParaRPr lang="en-US"/>
          </a:p>
        </p:txBody>
      </p:sp>
    </p:spTree>
    <p:extLst>
      <p:ext uri="{BB962C8B-B14F-4D97-AF65-F5344CB8AC3E}">
        <p14:creationId xmlns:p14="http://schemas.microsoft.com/office/powerpoint/2010/main" val="115242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product to show sunlit</a:t>
            </a:r>
            <a:r>
              <a:rPr lang="en-US" baseline="0" dirty="0" smtClean="0"/>
              <a:t> leaf area index of illuminated leaves</a:t>
            </a:r>
            <a:endParaRPr lang="en-US" dirty="0"/>
          </a:p>
        </p:txBody>
      </p:sp>
      <p:sp>
        <p:nvSpPr>
          <p:cNvPr id="4" name="Slide Number Placeholder 3"/>
          <p:cNvSpPr>
            <a:spLocks noGrp="1"/>
          </p:cNvSpPr>
          <p:nvPr>
            <p:ph type="sldNum" sz="quarter" idx="10"/>
          </p:nvPr>
        </p:nvSpPr>
        <p:spPr/>
        <p:txBody>
          <a:bodyPr/>
          <a:lstStyle/>
          <a:p>
            <a:fld id="{BC4CBE22-51A5-4348-9661-0A64AB9C5D5F}" type="slidenum">
              <a:rPr lang="zh-CN" altLang="en-US" smtClean="0"/>
              <a:t>24</a:t>
            </a:fld>
            <a:endParaRPr lang="zh-CN" altLang="en-US"/>
          </a:p>
        </p:txBody>
      </p:sp>
    </p:spTree>
    <p:extLst>
      <p:ext uri="{BB962C8B-B14F-4D97-AF65-F5344CB8AC3E}">
        <p14:creationId xmlns:p14="http://schemas.microsoft.com/office/powerpoint/2010/main" val="26009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r>
              <a:rPr lang="en-US" dirty="0">
                <a:latin typeface="Arial" charset="0"/>
                <a:ea typeface="宋体" pitchFamily="-106" charset="-122"/>
              </a:rPr>
              <a:t>Date: 2016-08-23, 15:24:58GMT. Shown are mean MISR and EPIC  BRFs over an area of 563kmx985km in Amazonian rainforests, which represents structurally homogeneous area.</a:t>
            </a:r>
          </a:p>
        </p:txBody>
      </p:sp>
    </p:spTree>
    <p:extLst>
      <p:ext uri="{BB962C8B-B14F-4D97-AF65-F5344CB8AC3E}">
        <p14:creationId xmlns:p14="http://schemas.microsoft.com/office/powerpoint/2010/main" val="10423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r>
              <a:rPr lang="en-US" dirty="0">
                <a:latin typeface="Arial" charset="0"/>
                <a:ea typeface="宋体" pitchFamily="-106" charset="-122"/>
              </a:rPr>
              <a:t>Spectra bands used to derived the VESDR product: 551nm, 680nm and 780nm.</a:t>
            </a:r>
          </a:p>
          <a:p>
            <a:pPr eaLnBrk="1" hangingPunct="1"/>
            <a:r>
              <a:rPr lang="en-US" dirty="0">
                <a:latin typeface="Arial" charset="0"/>
                <a:ea typeface="宋体" pitchFamily="-106" charset="-122"/>
              </a:rPr>
              <a:t>EPIC Land Cover Map was derived from MODIS 8-biome 500 m Land cover type 3 product (</a:t>
            </a:r>
            <a:r>
              <a:rPr lang="en-US" dirty="0"/>
              <a:t>MCDLCHKM). This static map is input for VESDR algorithm, which will be released to users. Global vegetation is stratified into eight canopy architectural types, or biomes. The eight biomes are </a:t>
            </a:r>
          </a:p>
          <a:p>
            <a:pPr eaLnBrk="1" hangingPunct="1"/>
            <a:r>
              <a:rPr lang="en-US" dirty="0"/>
              <a:t>B1: grasses and cereal crops, </a:t>
            </a:r>
          </a:p>
          <a:p>
            <a:pPr eaLnBrk="1" hangingPunct="1"/>
            <a:r>
              <a:rPr lang="en-US" dirty="0"/>
              <a:t>B2: shrubs, </a:t>
            </a:r>
          </a:p>
          <a:p>
            <a:pPr eaLnBrk="1" hangingPunct="1"/>
            <a:r>
              <a:rPr lang="en-US" dirty="0"/>
              <a:t>B3: broadleaf crops, </a:t>
            </a:r>
          </a:p>
          <a:p>
            <a:pPr eaLnBrk="1" hangingPunct="1"/>
            <a:r>
              <a:rPr lang="en-US" dirty="0"/>
              <a:t>B4: savannas, </a:t>
            </a:r>
          </a:p>
          <a:p>
            <a:pPr eaLnBrk="1" hangingPunct="1"/>
            <a:r>
              <a:rPr lang="en-US" dirty="0"/>
              <a:t>B5: evergreen broadleaf forests, </a:t>
            </a:r>
          </a:p>
          <a:p>
            <a:pPr eaLnBrk="1" hangingPunct="1"/>
            <a:r>
              <a:rPr lang="en-US" dirty="0"/>
              <a:t>B6: deciduous broadleaf forests, </a:t>
            </a:r>
          </a:p>
          <a:p>
            <a:pPr eaLnBrk="1" hangingPunct="1"/>
            <a:r>
              <a:rPr lang="en-US" dirty="0"/>
              <a:t>B7: evergreen needle leaf forests, </a:t>
            </a:r>
          </a:p>
          <a:p>
            <a:pPr eaLnBrk="1" hangingPunct="1"/>
            <a:r>
              <a:rPr lang="en-US" dirty="0"/>
              <a:t>B8: deciduous needle leaf forests.</a:t>
            </a:r>
          </a:p>
          <a:p>
            <a:pPr eaLnBrk="1" hangingPunct="1"/>
            <a:r>
              <a:rPr lang="en-US" dirty="0"/>
              <a:t>------------------------------------------------------</a:t>
            </a:r>
          </a:p>
          <a:p>
            <a:pPr eaLnBrk="1" hangingPunct="1"/>
            <a:r>
              <a:rPr lang="en-US" dirty="0"/>
              <a:t>Shown are histograms of EPIC LAI and C6 MODIS LAI products for different biome types. </a:t>
            </a:r>
          </a:p>
          <a:p>
            <a:pPr eaLnBrk="1" hangingPunct="1"/>
            <a:r>
              <a:rPr lang="en-US" dirty="0">
                <a:latin typeface="Arial" charset="0"/>
                <a:ea typeface="宋体" pitchFamily="-106" charset="-122"/>
              </a:rPr>
              <a:t>B6: A low R2 for is due to biome mixture at 10 km EPIC pixel: MODIS LAI product is at 500m resolution. Biome mixture within 500m pixel is low and thus MODIS gives accurate LAI for B6. In the case of EPIC, biome mixture within 10 km is high at low LAIs. Thus EPIC histogram includes both B6 and other biomes at low LAIs. Distribution of biome types within each 10 km pixels is also a product of the VESDR and will be available to users. </a:t>
            </a:r>
          </a:p>
          <a:p>
            <a:pPr eaLnBrk="1" hangingPunct="1"/>
            <a:r>
              <a:rPr lang="en-US" dirty="0">
                <a:latin typeface="Arial" charset="0"/>
                <a:ea typeface="宋体" pitchFamily="-106" charset="-122"/>
              </a:rPr>
              <a:t>B5: same as for B6.</a:t>
            </a:r>
          </a:p>
          <a:p>
            <a:pPr eaLnBrk="1" hangingPunct="1"/>
            <a:r>
              <a:rPr lang="en-US" dirty="0">
                <a:latin typeface="Arial" charset="0"/>
                <a:ea typeface="宋体" pitchFamily="-106" charset="-122"/>
              </a:rPr>
              <a:t>B3: may indicate a bias of 0.25 LAI units. </a:t>
            </a:r>
          </a:p>
          <a:p>
            <a:pPr eaLnBrk="1" hangingPunct="1"/>
            <a:r>
              <a:rPr lang="en-US" dirty="0">
                <a:latin typeface="Arial" charset="0"/>
                <a:ea typeface="宋体" pitchFamily="-106" charset="-122"/>
              </a:rPr>
              <a:t>B1: I believe that EPIC provides a more accurate LAI histogram. </a:t>
            </a:r>
          </a:p>
          <a:p>
            <a:pPr eaLnBrk="1" hangingPunct="1"/>
            <a:endParaRPr lang="en-US" dirty="0">
              <a:latin typeface="Arial" charset="0"/>
              <a:ea typeface="宋体" pitchFamily="-106" charset="-122"/>
            </a:endParaRPr>
          </a:p>
        </p:txBody>
      </p:sp>
    </p:spTree>
    <p:extLst>
      <p:ext uri="{BB962C8B-B14F-4D97-AF65-F5344CB8AC3E}">
        <p14:creationId xmlns:p14="http://schemas.microsoft.com/office/powerpoint/2010/main" val="401000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1469EC-1256-784D-A926-5038F889A4C6}"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387733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1469EC-1256-784D-A926-5038F889A4C6}"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700941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1469EC-1256-784D-A926-5038F889A4C6}"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3489505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1469EC-1256-784D-A926-5038F889A4C6}"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393047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1469EC-1256-784D-A926-5038F889A4C6}" type="datetimeFigureOut">
              <a:rPr lang="en-US" smtClean="0"/>
              <a:t>7/17/2018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35173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1469EC-1256-784D-A926-5038F889A4C6}"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138270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1469EC-1256-784D-A926-5038F889A4C6}" type="datetimeFigureOut">
              <a:rPr lang="en-US" smtClean="0"/>
              <a:t>7/17/2018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67921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1469EC-1256-784D-A926-5038F889A4C6}" type="datetimeFigureOut">
              <a:rPr lang="en-US" smtClean="0"/>
              <a:t>7/17/2018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381482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1469EC-1256-784D-A926-5038F889A4C6}" type="datetimeFigureOut">
              <a:rPr lang="en-US" smtClean="0"/>
              <a:t>7/17/2018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248130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1469EC-1256-784D-A926-5038F889A4C6}"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178145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1469EC-1256-784D-A926-5038F889A4C6}" type="datetimeFigureOut">
              <a:rPr lang="en-US" smtClean="0"/>
              <a:t>7/17/2018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BDFC98-8E1A-4148-92DF-EA520BDA2B80}" type="slidenum">
              <a:rPr lang="en-US" smtClean="0"/>
              <a:t>‹#›</a:t>
            </a:fld>
            <a:endParaRPr lang="en-US"/>
          </a:p>
        </p:txBody>
      </p:sp>
    </p:spTree>
    <p:extLst>
      <p:ext uri="{BB962C8B-B14F-4D97-AF65-F5344CB8AC3E}">
        <p14:creationId xmlns:p14="http://schemas.microsoft.com/office/powerpoint/2010/main" val="1357779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1469EC-1256-784D-A926-5038F889A4C6}" type="datetimeFigureOut">
              <a:rPr lang="en-US" smtClean="0"/>
              <a:t>7/17/2018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DFC98-8E1A-4148-92DF-EA520BDA2B80}" type="slidenum">
              <a:rPr lang="en-US" smtClean="0"/>
              <a:t>‹#›</a:t>
            </a:fld>
            <a:endParaRPr lang="en-US"/>
          </a:p>
        </p:txBody>
      </p:sp>
    </p:spTree>
    <p:extLst>
      <p:ext uri="{BB962C8B-B14F-4D97-AF65-F5344CB8AC3E}">
        <p14:creationId xmlns:p14="http://schemas.microsoft.com/office/powerpoint/2010/main" val="1141533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osweb.larc.nasa.gov/" TargetMode="External"/><Relationship Id="rId2" Type="http://schemas.openxmlformats.org/officeDocument/2006/relationships/hyperlink" Target="http://epic.gsfc.nasa.gov/"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dx.doi.org/10.1016/j.jqsrt.2017.01.015" TargetMode="Externa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https://lh5.googleusercontent.com/BUA1Ya2wVRLg0tbZIVsBWYHBVY4DWgxC1ffDEfr17W266BF8pYboTQeh6ohx6lz7i0jSoQQMRJ0jCMxWgJfqGSQK747hYFc2vtU3oGL7rsLZ1TV8YqEJe20bzhiZ2o6BtjyhKZsHYxc"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 y="153034"/>
            <a:ext cx="9143999" cy="523220"/>
          </a:xfrm>
          <a:prstGeom prst="rect">
            <a:avLst/>
          </a:prstGeom>
          <a:noFill/>
        </p:spPr>
        <p:txBody>
          <a:bodyPr wrap="square" rtlCol="0">
            <a:spAutoFit/>
          </a:bodyPr>
          <a:lstStyle/>
          <a:p>
            <a:pPr algn="ctr"/>
            <a:r>
              <a:rPr lang="en-US" sz="2800" b="1" dirty="0">
                <a:solidFill>
                  <a:srgbClr val="000000"/>
                </a:solidFill>
                <a:latin typeface="Arial" panose="020B0604020202020204" pitchFamily="34" charset="0"/>
                <a:cs typeface="Arial" panose="020B0604020202020204" pitchFamily="34" charset="0"/>
              </a:rPr>
              <a:t>Mission Overview</a:t>
            </a:r>
          </a:p>
        </p:txBody>
      </p:sp>
      <p:pic>
        <p:nvPicPr>
          <p:cNvPr id="6" name="Picture 5" descr="DSCOVR Poster_NOAA_NASA_AF_36x24_woTxtsm.jpg"/>
          <p:cNvPicPr>
            <a:picLocks noChangeAspect="1"/>
          </p:cNvPicPr>
          <p:nvPr/>
        </p:nvPicPr>
        <p:blipFill>
          <a:blip r:embed="rId3" cstate="print"/>
          <a:stretch>
            <a:fillRect/>
          </a:stretch>
        </p:blipFill>
        <p:spPr>
          <a:xfrm>
            <a:off x="4800363" y="930943"/>
            <a:ext cx="3821235" cy="2360897"/>
          </a:xfrm>
          <a:prstGeom prst="rect">
            <a:avLst/>
          </a:prstGeom>
        </p:spPr>
      </p:pic>
      <p:sp>
        <p:nvSpPr>
          <p:cNvPr id="7" name="TextBox 8"/>
          <p:cNvSpPr txBox="1">
            <a:spLocks noChangeArrowheads="1"/>
          </p:cNvSpPr>
          <p:nvPr/>
        </p:nvSpPr>
        <p:spPr bwMode="auto">
          <a:xfrm>
            <a:off x="450854" y="878302"/>
            <a:ext cx="4121151"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1pPr>
            <a:lvl2pPr marL="403225" indent="-117475" eaLnBrk="0" hangingPunct="0">
              <a:spcBef>
                <a:spcPct val="20000"/>
              </a:spcBef>
              <a:buFont typeface="Arial" pitchFamily="34" charset="0"/>
              <a:buChar char="–"/>
              <a:defRPr>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9pPr>
          </a:lstStyle>
          <a:p>
            <a:pPr eaLnBrk="1" hangingPunct="1">
              <a:spcBef>
                <a:spcPct val="0"/>
              </a:spcBef>
              <a:buFontTx/>
              <a:buNone/>
            </a:pPr>
            <a:r>
              <a:rPr lang="en-US" altLang="en-US" sz="1100" b="1" dirty="0">
                <a:solidFill>
                  <a:prstClr val="black"/>
                </a:solidFill>
                <a:latin typeface="+mn-lt"/>
                <a:cs typeface="Arial" pitchFamily="34" charset="0"/>
              </a:rPr>
              <a:t>Mission Description: </a:t>
            </a:r>
            <a:r>
              <a:rPr lang="en-US" altLang="en-US" sz="1100" dirty="0">
                <a:solidFill>
                  <a:prstClr val="black"/>
                </a:solidFill>
                <a:latin typeface="+mn-lt"/>
                <a:cs typeface="Arial" pitchFamily="34" charset="0"/>
              </a:rPr>
              <a:t>DSCOVR is a reimbursable project funded by the National Oceanic and Atmospheric Administration (NOAA) with a Launch vehicle being contributed by the United States Air Force (USAF).  DSCOVR </a:t>
            </a:r>
            <a:r>
              <a:rPr lang="en-US" altLang="en-US" sz="1100" dirty="0" smtClean="0">
                <a:solidFill>
                  <a:prstClr val="black"/>
                </a:solidFill>
                <a:latin typeface="+mn-lt"/>
                <a:cs typeface="Arial" pitchFamily="34" charset="0"/>
              </a:rPr>
              <a:t>provides </a:t>
            </a:r>
            <a:r>
              <a:rPr lang="en-US" altLang="en-US" sz="1100" dirty="0">
                <a:solidFill>
                  <a:prstClr val="black"/>
                </a:solidFill>
                <a:latin typeface="+mn-lt"/>
                <a:cs typeface="Arial" pitchFamily="34" charset="0"/>
              </a:rPr>
              <a:t>space weather measurements of the solar wind magnetic field, and the solar wind plasma ion velocity and density.  These measurements </a:t>
            </a:r>
            <a:r>
              <a:rPr lang="en-US" altLang="en-US" sz="1100" dirty="0" smtClean="0">
                <a:solidFill>
                  <a:prstClr val="black"/>
                </a:solidFill>
                <a:latin typeface="+mn-lt"/>
                <a:cs typeface="Arial" pitchFamily="34" charset="0"/>
              </a:rPr>
              <a:t>provide </a:t>
            </a:r>
            <a:r>
              <a:rPr lang="en-US" altLang="en-US" sz="1100" dirty="0">
                <a:solidFill>
                  <a:prstClr val="black"/>
                </a:solidFill>
                <a:latin typeface="+mn-lt"/>
                <a:cs typeface="Arial" pitchFamily="34" charset="0"/>
              </a:rPr>
              <a:t>warnings of space weather events with 15-60 minute lead times.  DSCOVR </a:t>
            </a:r>
            <a:r>
              <a:rPr lang="en-US" altLang="en-US" sz="1100" dirty="0" smtClean="0">
                <a:solidFill>
                  <a:prstClr val="black"/>
                </a:solidFill>
                <a:latin typeface="+mn-lt"/>
                <a:cs typeface="Arial" pitchFamily="34" charset="0"/>
              </a:rPr>
              <a:t>also provides </a:t>
            </a:r>
            <a:r>
              <a:rPr lang="en-US" altLang="en-US" sz="1100" dirty="0">
                <a:solidFill>
                  <a:prstClr val="black"/>
                </a:solidFill>
                <a:latin typeface="+mn-lt"/>
                <a:cs typeface="Arial" pitchFamily="34" charset="0"/>
              </a:rPr>
              <a:t>measurements of </a:t>
            </a:r>
            <a:r>
              <a:rPr lang="en-US" altLang="en-US" sz="1100" dirty="0" smtClean="0">
                <a:solidFill>
                  <a:prstClr val="black"/>
                </a:solidFill>
                <a:latin typeface="+mn-lt"/>
                <a:cs typeface="Arial" pitchFamily="34" charset="0"/>
              </a:rPr>
              <a:t>Earth</a:t>
            </a:r>
            <a:r>
              <a:rPr lang="en-US" altLang="ja-JP" sz="1100" dirty="0" smtClean="0">
                <a:solidFill>
                  <a:prstClr val="black"/>
                </a:solidFill>
                <a:latin typeface="+mn-lt"/>
                <a:cs typeface="Arial" pitchFamily="34" charset="0"/>
              </a:rPr>
              <a:t> </a:t>
            </a:r>
            <a:r>
              <a:rPr lang="en-US" altLang="ja-JP" sz="1100" dirty="0">
                <a:solidFill>
                  <a:prstClr val="black"/>
                </a:solidFill>
                <a:latin typeface="+mn-lt"/>
                <a:cs typeface="Arial" pitchFamily="34" charset="0"/>
              </a:rPr>
              <a:t>radiances and imagery in the </a:t>
            </a:r>
            <a:r>
              <a:rPr lang="en-US" altLang="ja-JP" sz="1100" dirty="0" smtClean="0">
                <a:solidFill>
                  <a:prstClr val="black"/>
                </a:solidFill>
                <a:latin typeface="+mn-lt"/>
                <a:cs typeface="Arial" pitchFamily="34" charset="0"/>
              </a:rPr>
              <a:t>visible, NIR, and UV spectrum.</a:t>
            </a:r>
            <a:endParaRPr lang="en-US" altLang="ja-JP" sz="1100" dirty="0">
              <a:solidFill>
                <a:prstClr val="black"/>
              </a:solidFill>
              <a:latin typeface="+mn-lt"/>
              <a:cs typeface="Arial" pitchFamily="34" charset="0"/>
            </a:endParaRPr>
          </a:p>
          <a:p>
            <a:pPr eaLnBrk="1" hangingPunct="1">
              <a:spcBef>
                <a:spcPct val="0"/>
              </a:spcBef>
              <a:buFontTx/>
              <a:buNone/>
            </a:pPr>
            <a:endParaRPr lang="en-US" altLang="en-US" sz="1100" dirty="0">
              <a:solidFill>
                <a:prstClr val="black"/>
              </a:solidFill>
              <a:latin typeface="+mn-lt"/>
              <a:cs typeface="Arial" pitchFamily="34" charset="0"/>
            </a:endParaRPr>
          </a:p>
          <a:p>
            <a:pPr eaLnBrk="1" hangingPunct="1">
              <a:spcBef>
                <a:spcPct val="0"/>
              </a:spcBef>
              <a:buFontTx/>
              <a:buNone/>
            </a:pPr>
            <a:r>
              <a:rPr lang="en-US" altLang="en-US" sz="1100" b="1" dirty="0">
                <a:solidFill>
                  <a:prstClr val="black"/>
                </a:solidFill>
                <a:latin typeface="+mn-lt"/>
                <a:cs typeface="Arial" pitchFamily="34" charset="0"/>
              </a:rPr>
              <a:t>Organizations: </a:t>
            </a:r>
            <a:r>
              <a:rPr lang="en-US" altLang="en-US" sz="1100" dirty="0">
                <a:solidFill>
                  <a:prstClr val="black"/>
                </a:solidFill>
                <a:latin typeface="+mn-lt"/>
                <a:cs typeface="Arial" pitchFamily="34" charset="0"/>
              </a:rPr>
              <a:t>NASA GSFC, NOAA, Air Force</a:t>
            </a:r>
          </a:p>
          <a:p>
            <a:pPr eaLnBrk="1" hangingPunct="1">
              <a:spcBef>
                <a:spcPct val="0"/>
              </a:spcBef>
              <a:buFontTx/>
              <a:buNone/>
            </a:pPr>
            <a:endParaRPr lang="en-US" altLang="en-US" sz="1100" dirty="0">
              <a:solidFill>
                <a:prstClr val="black"/>
              </a:solidFill>
              <a:latin typeface="+mn-lt"/>
              <a:cs typeface="Arial" pitchFamily="34" charset="0"/>
            </a:endParaRPr>
          </a:p>
          <a:p>
            <a:pPr eaLnBrk="1" hangingPunct="1">
              <a:spcBef>
                <a:spcPct val="0"/>
              </a:spcBef>
              <a:buFontTx/>
              <a:buNone/>
            </a:pPr>
            <a:r>
              <a:rPr lang="en-US" altLang="en-US" sz="1100" b="1" dirty="0">
                <a:solidFill>
                  <a:prstClr val="black"/>
                </a:solidFill>
                <a:latin typeface="+mn-lt"/>
                <a:cs typeface="Arial" pitchFamily="34" charset="0"/>
              </a:rPr>
              <a:t>Mission Overview:  </a:t>
            </a:r>
            <a:r>
              <a:rPr lang="en-US" altLang="en-US" sz="1100" dirty="0">
                <a:solidFill>
                  <a:prstClr val="black"/>
                </a:solidFill>
                <a:latin typeface="+mn-lt"/>
                <a:cs typeface="Arial" pitchFamily="34" charset="0"/>
              </a:rPr>
              <a:t>3-axis stabilized spacecraft, in Lissajous orbit </a:t>
            </a:r>
            <a:r>
              <a:rPr lang="en-US" altLang="en-US" sz="1100" b="1" dirty="0" smtClean="0">
                <a:solidFill>
                  <a:schemeClr val="accent6">
                    <a:lumMod val="75000"/>
                  </a:schemeClr>
                </a:solidFill>
                <a:latin typeface="+mn-lt"/>
                <a:cs typeface="Arial" pitchFamily="34" charset="0"/>
              </a:rPr>
              <a:t>around the Earth-Sun L1 point, 1.5 million km from Earth. </a:t>
            </a:r>
            <a:endParaRPr lang="en-US" altLang="en-US" sz="1100" b="1" u="sng" dirty="0">
              <a:solidFill>
                <a:schemeClr val="accent6">
                  <a:lumMod val="75000"/>
                </a:schemeClr>
              </a:solidFill>
              <a:latin typeface="+mn-lt"/>
              <a:cs typeface="Arial" pitchFamily="34" charset="0"/>
            </a:endParaRPr>
          </a:p>
          <a:p>
            <a:pPr eaLnBrk="1" hangingPunct="1">
              <a:spcBef>
                <a:spcPct val="0"/>
              </a:spcBef>
              <a:buFontTx/>
              <a:buNone/>
            </a:pPr>
            <a:r>
              <a:rPr lang="en-US" altLang="en-US" sz="1100" dirty="0">
                <a:solidFill>
                  <a:prstClr val="black"/>
                </a:solidFill>
                <a:latin typeface="+mn-lt"/>
                <a:cs typeface="Arial" pitchFamily="34" charset="0"/>
              </a:rPr>
              <a:t>Dry Mass</a:t>
            </a:r>
            <a:r>
              <a:rPr lang="en-US" altLang="en-US" sz="1100" dirty="0" smtClean="0">
                <a:solidFill>
                  <a:prstClr val="black"/>
                </a:solidFill>
                <a:latin typeface="+mn-lt"/>
                <a:cs typeface="Arial" pitchFamily="34" charset="0"/>
              </a:rPr>
              <a:t>:  425 </a:t>
            </a:r>
            <a:r>
              <a:rPr lang="en-US" altLang="en-US" sz="1100" dirty="0">
                <a:solidFill>
                  <a:prstClr val="black"/>
                </a:solidFill>
                <a:latin typeface="+mn-lt"/>
                <a:cs typeface="Arial" pitchFamily="34" charset="0"/>
              </a:rPr>
              <a:t>kg</a:t>
            </a:r>
          </a:p>
          <a:p>
            <a:pPr eaLnBrk="1" hangingPunct="1">
              <a:spcBef>
                <a:spcPct val="0"/>
              </a:spcBef>
              <a:buFontTx/>
              <a:buNone/>
            </a:pPr>
            <a:r>
              <a:rPr lang="en-US" altLang="en-US" sz="1100" dirty="0">
                <a:solidFill>
                  <a:prstClr val="black"/>
                </a:solidFill>
                <a:latin typeface="+mn-lt"/>
                <a:cs typeface="Arial" pitchFamily="34" charset="0"/>
              </a:rPr>
              <a:t>Wet Mass</a:t>
            </a:r>
            <a:r>
              <a:rPr lang="en-US" altLang="en-US" sz="1100" dirty="0" smtClean="0">
                <a:solidFill>
                  <a:prstClr val="black"/>
                </a:solidFill>
                <a:latin typeface="+mn-lt"/>
                <a:cs typeface="Arial" pitchFamily="34" charset="0"/>
              </a:rPr>
              <a:t>:  570 </a:t>
            </a:r>
            <a:r>
              <a:rPr lang="en-US" altLang="en-US" sz="1100" dirty="0">
                <a:solidFill>
                  <a:prstClr val="black"/>
                </a:solidFill>
                <a:latin typeface="+mn-lt"/>
                <a:cs typeface="Arial" pitchFamily="34" charset="0"/>
              </a:rPr>
              <a:t>kg</a:t>
            </a:r>
          </a:p>
          <a:p>
            <a:pPr eaLnBrk="1" hangingPunct="1">
              <a:spcBef>
                <a:spcPct val="0"/>
              </a:spcBef>
              <a:buFontTx/>
              <a:buNone/>
            </a:pPr>
            <a:r>
              <a:rPr lang="en-US" altLang="en-US" sz="1100" dirty="0">
                <a:solidFill>
                  <a:prstClr val="black"/>
                </a:solidFill>
                <a:latin typeface="+mn-lt"/>
                <a:cs typeface="Arial" pitchFamily="34" charset="0"/>
              </a:rPr>
              <a:t>Power: 500W EOL</a:t>
            </a:r>
          </a:p>
          <a:p>
            <a:pPr eaLnBrk="1" hangingPunct="1">
              <a:spcBef>
                <a:spcPct val="0"/>
              </a:spcBef>
              <a:buFontTx/>
              <a:buNone/>
            </a:pPr>
            <a:endParaRPr lang="en-US" altLang="en-US" sz="1100" dirty="0">
              <a:solidFill>
                <a:prstClr val="black"/>
              </a:solidFill>
              <a:latin typeface="+mn-lt"/>
              <a:cs typeface="Arial" pitchFamily="34" charset="0"/>
            </a:endParaRPr>
          </a:p>
          <a:p>
            <a:pPr eaLnBrk="1" hangingPunct="1">
              <a:spcBef>
                <a:spcPct val="0"/>
              </a:spcBef>
              <a:buFontTx/>
              <a:buNone/>
            </a:pPr>
            <a:r>
              <a:rPr lang="en-US" altLang="en-US" sz="1100" b="1" dirty="0">
                <a:solidFill>
                  <a:prstClr val="black"/>
                </a:solidFill>
                <a:latin typeface="+mn-lt"/>
                <a:cs typeface="Arial" pitchFamily="34" charset="0"/>
              </a:rPr>
              <a:t>Instruments:</a:t>
            </a:r>
            <a:endParaRPr lang="en-US" altLang="en-US" sz="1100" u="sng" dirty="0">
              <a:solidFill>
                <a:prstClr val="black"/>
              </a:solidFill>
              <a:latin typeface="+mn-lt"/>
              <a:cs typeface="Arial" pitchFamily="34" charset="0"/>
            </a:endParaRPr>
          </a:p>
          <a:p>
            <a:pPr eaLnBrk="1" hangingPunct="1">
              <a:spcBef>
                <a:spcPct val="0"/>
              </a:spcBef>
              <a:buNone/>
            </a:pPr>
            <a:r>
              <a:rPr lang="en-US" altLang="en-US" sz="1100" dirty="0">
                <a:solidFill>
                  <a:prstClr val="black"/>
                </a:solidFill>
                <a:latin typeface="+mn-lt"/>
                <a:cs typeface="Arial" pitchFamily="34" charset="0"/>
              </a:rPr>
              <a:t>Plasma – Magnetometer (PlasMag) </a:t>
            </a:r>
          </a:p>
          <a:p>
            <a:pPr marL="214308" lvl="1" indent="0" eaLnBrk="1" hangingPunct="1">
              <a:spcBef>
                <a:spcPct val="0"/>
              </a:spcBef>
              <a:buNone/>
            </a:pPr>
            <a:r>
              <a:rPr lang="en-US" altLang="en-US" sz="1100" dirty="0">
                <a:solidFill>
                  <a:prstClr val="black"/>
                </a:solidFill>
                <a:latin typeface="+mn-lt"/>
                <a:ea typeface="ＭＳ Ｐゴシック" pitchFamily="34" charset="-128"/>
              </a:rPr>
              <a:t>Magnetometer</a:t>
            </a:r>
          </a:p>
          <a:p>
            <a:pPr marL="214308" lvl="1" indent="0" eaLnBrk="1" hangingPunct="1">
              <a:spcBef>
                <a:spcPct val="0"/>
              </a:spcBef>
              <a:buNone/>
            </a:pPr>
            <a:r>
              <a:rPr lang="en-US" altLang="en-US" sz="1100" dirty="0">
                <a:solidFill>
                  <a:prstClr val="black"/>
                </a:solidFill>
                <a:latin typeface="+mn-lt"/>
                <a:ea typeface="ＭＳ Ｐゴシック" pitchFamily="34" charset="-128"/>
              </a:rPr>
              <a:t>Faraday Cup</a:t>
            </a:r>
          </a:p>
          <a:p>
            <a:pPr marL="214308" lvl="1" indent="0" eaLnBrk="1" hangingPunct="1">
              <a:spcBef>
                <a:spcPct val="0"/>
              </a:spcBef>
              <a:buNone/>
            </a:pPr>
            <a:r>
              <a:rPr lang="en-US" altLang="en-US" sz="1100" dirty="0">
                <a:solidFill>
                  <a:prstClr val="black"/>
                </a:solidFill>
                <a:latin typeface="+mn-lt"/>
                <a:ea typeface="ＭＳ Ｐゴシック" pitchFamily="34" charset="-128"/>
              </a:rPr>
              <a:t>Electron Spectrometer</a:t>
            </a:r>
          </a:p>
          <a:p>
            <a:pPr eaLnBrk="1" hangingPunct="1">
              <a:spcBef>
                <a:spcPct val="0"/>
              </a:spcBef>
              <a:buNone/>
            </a:pPr>
            <a:r>
              <a:rPr lang="en-US" altLang="en-US" sz="1100" i="1" dirty="0">
                <a:solidFill>
                  <a:prstClr val="black"/>
                </a:solidFill>
                <a:latin typeface="+mn-lt"/>
                <a:cs typeface="Arial" pitchFamily="34" charset="0"/>
              </a:rPr>
              <a:t>Earth Polychromatic Imaging Camera (EPIC)</a:t>
            </a:r>
          </a:p>
          <a:p>
            <a:pPr eaLnBrk="1" hangingPunct="1">
              <a:spcBef>
                <a:spcPct val="0"/>
              </a:spcBef>
              <a:buNone/>
            </a:pPr>
            <a:r>
              <a:rPr lang="en-US" altLang="en-US" sz="1100" i="1" dirty="0">
                <a:solidFill>
                  <a:prstClr val="black"/>
                </a:solidFill>
                <a:latin typeface="+mn-lt"/>
                <a:cs typeface="Arial" pitchFamily="34" charset="0"/>
              </a:rPr>
              <a:t>NIST Advanced Radiometer (NISTAR)</a:t>
            </a:r>
          </a:p>
          <a:p>
            <a:pPr eaLnBrk="1" hangingPunct="1">
              <a:spcBef>
                <a:spcPct val="0"/>
              </a:spcBef>
              <a:buNone/>
            </a:pPr>
            <a:endParaRPr lang="en-US" altLang="en-US" sz="1100" b="1" dirty="0">
              <a:solidFill>
                <a:prstClr val="black"/>
              </a:solidFill>
              <a:latin typeface="+mn-lt"/>
              <a:cs typeface="Arial" pitchFamily="34" charset="0"/>
            </a:endParaRPr>
          </a:p>
          <a:p>
            <a:pPr>
              <a:spcBef>
                <a:spcPct val="0"/>
              </a:spcBef>
              <a:buNone/>
            </a:pPr>
            <a:r>
              <a:rPr lang="en-US" altLang="en-US" sz="1100" b="1" dirty="0">
                <a:solidFill>
                  <a:prstClr val="black"/>
                </a:solidFill>
                <a:latin typeface="+mn-lt"/>
                <a:cs typeface="Arial" pitchFamily="34" charset="0"/>
              </a:rPr>
              <a:t>Mission Data:</a:t>
            </a:r>
          </a:p>
          <a:p>
            <a:pPr>
              <a:spcBef>
                <a:spcPct val="0"/>
              </a:spcBef>
              <a:buNone/>
            </a:pPr>
            <a:r>
              <a:rPr lang="en-US" altLang="en-US" sz="1100" dirty="0">
                <a:solidFill>
                  <a:prstClr val="black"/>
                </a:solidFill>
                <a:latin typeface="+mn-lt"/>
                <a:cs typeface="Arial" pitchFamily="34" charset="0"/>
              </a:rPr>
              <a:t>Launch Vehicle: Falcon 9 - USAF Provided</a:t>
            </a:r>
          </a:p>
          <a:p>
            <a:pPr>
              <a:spcBef>
                <a:spcPct val="0"/>
              </a:spcBef>
              <a:buNone/>
            </a:pPr>
            <a:r>
              <a:rPr lang="en-US" altLang="en-US" sz="1100" dirty="0">
                <a:solidFill>
                  <a:prstClr val="black"/>
                </a:solidFill>
                <a:latin typeface="+mn-lt"/>
                <a:cs typeface="Arial" pitchFamily="34" charset="0"/>
              </a:rPr>
              <a:t>Launch Date: Feb 11, 2015</a:t>
            </a:r>
          </a:p>
          <a:p>
            <a:pPr>
              <a:spcBef>
                <a:spcPct val="0"/>
              </a:spcBef>
              <a:buNone/>
            </a:pPr>
            <a:r>
              <a:rPr lang="en-US" altLang="en-US" sz="1100" dirty="0">
                <a:solidFill>
                  <a:prstClr val="black"/>
                </a:solidFill>
                <a:latin typeface="+mn-lt"/>
                <a:cs typeface="Arial" pitchFamily="34" charset="0"/>
              </a:rPr>
              <a:t>Orbit: L1 </a:t>
            </a:r>
            <a:r>
              <a:rPr lang="en-US" altLang="en-US" sz="1100" dirty="0" err="1">
                <a:solidFill>
                  <a:prstClr val="black"/>
                </a:solidFill>
                <a:latin typeface="+mn-lt"/>
                <a:cs typeface="Arial" pitchFamily="34" charset="0"/>
              </a:rPr>
              <a:t>Lissajous</a:t>
            </a:r>
            <a:endParaRPr lang="en-US" altLang="en-US" sz="1100" dirty="0">
              <a:solidFill>
                <a:prstClr val="black"/>
              </a:solidFill>
              <a:latin typeface="+mn-lt"/>
              <a:cs typeface="Arial" pitchFamily="34" charset="0"/>
            </a:endParaRPr>
          </a:p>
          <a:p>
            <a:pPr>
              <a:spcBef>
                <a:spcPct val="0"/>
              </a:spcBef>
              <a:buNone/>
            </a:pPr>
            <a:r>
              <a:rPr lang="en-US" altLang="en-US" sz="1100" dirty="0">
                <a:solidFill>
                  <a:prstClr val="black"/>
                </a:solidFill>
                <a:latin typeface="+mn-lt"/>
                <a:cs typeface="Arial" pitchFamily="34" charset="0"/>
              </a:rPr>
              <a:t>Mission Class: Category 2, Risk Class D</a:t>
            </a:r>
            <a:endParaRPr lang="en-US" sz="1100" dirty="0">
              <a:solidFill>
                <a:prstClr val="black"/>
              </a:solidFill>
              <a:latin typeface="+mn-lt"/>
              <a:cs typeface="Arial" pitchFamily="34" charset="0"/>
            </a:endParaRPr>
          </a:p>
          <a:p>
            <a:pPr eaLnBrk="1" hangingPunct="1">
              <a:spcBef>
                <a:spcPct val="0"/>
              </a:spcBef>
            </a:pPr>
            <a:endParaRPr lang="en-US" altLang="en-US" sz="1100" b="1" dirty="0">
              <a:solidFill>
                <a:prstClr val="black"/>
              </a:solidFill>
              <a:latin typeface="+mn-lt"/>
              <a:cs typeface="Arial" pitchFamily="34" charset="0"/>
            </a:endParaRPr>
          </a:p>
        </p:txBody>
      </p:sp>
      <p:sp>
        <p:nvSpPr>
          <p:cNvPr id="4" name="Slide Number Placeholder 3"/>
          <p:cNvSpPr>
            <a:spLocks noGrp="1"/>
          </p:cNvSpPr>
          <p:nvPr>
            <p:ph type="sldNum" sz="quarter" idx="12"/>
          </p:nvPr>
        </p:nvSpPr>
        <p:spPr/>
        <p:txBody>
          <a:bodyPr/>
          <a:lstStyle/>
          <a:p>
            <a:fld id="{90EE51DC-4421-4F9D-9638-35582FA0D717}" type="slidenum">
              <a:rPr lang="en-US" smtClean="0"/>
              <a:pPr/>
              <a:t>1</a:t>
            </a:fld>
            <a:endParaRPr lang="en-US"/>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1082" y="3300095"/>
            <a:ext cx="2997094" cy="3048000"/>
          </a:xfrm>
          <a:prstGeom prst="rect">
            <a:avLst/>
          </a:prstGeom>
        </p:spPr>
      </p:pic>
    </p:spTree>
    <p:extLst>
      <p:ext uri="{BB962C8B-B14F-4D97-AF65-F5344CB8AC3E}">
        <p14:creationId xmlns:p14="http://schemas.microsoft.com/office/powerpoint/2010/main" val="128028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40"/>
          <p:cNvPicPr preferRelativeResize="0"/>
          <p:nvPr/>
        </p:nvPicPr>
        <p:blipFill rotWithShape="1">
          <a:blip r:embed="rId2">
            <a:alphaModFix/>
          </a:blip>
          <a:srcRect/>
          <a:stretch/>
        </p:blipFill>
        <p:spPr>
          <a:xfrm>
            <a:off x="6156176" y="64573"/>
            <a:ext cx="2943755" cy="6759654"/>
          </a:xfrm>
          <a:prstGeom prst="rect">
            <a:avLst/>
          </a:prstGeom>
          <a:noFill/>
          <a:ln>
            <a:noFill/>
          </a:ln>
        </p:spPr>
      </p:pic>
      <p:sp>
        <p:nvSpPr>
          <p:cNvPr id="3" name="Shape 236"/>
          <p:cNvSpPr txBox="1"/>
          <p:nvPr/>
        </p:nvSpPr>
        <p:spPr>
          <a:xfrm>
            <a:off x="353683" y="189869"/>
            <a:ext cx="5366818" cy="552003"/>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C0E6"/>
              </a:buClr>
              <a:buSzPct val="25000"/>
              <a:buFont typeface="Arial"/>
              <a:buNone/>
            </a:pPr>
            <a:r>
              <a:rPr lang="en-US" sz="2800" b="1" i="0" u="none" strike="noStrike" cap="none" dirty="0">
                <a:latin typeface="Arial"/>
                <a:ea typeface="Arial"/>
                <a:cs typeface="Arial"/>
                <a:sym typeface="Arial"/>
              </a:rPr>
              <a:t>Stray </a:t>
            </a:r>
            <a:r>
              <a:rPr lang="en-US" sz="2800" b="1" i="0" u="none" strike="noStrike" cap="none" dirty="0" smtClean="0">
                <a:latin typeface="Arial"/>
                <a:ea typeface="Arial"/>
                <a:cs typeface="Arial"/>
                <a:sym typeface="Arial"/>
              </a:rPr>
              <a:t>Light </a:t>
            </a:r>
            <a:r>
              <a:rPr lang="en-US" sz="2800" b="1" dirty="0" smtClean="0">
                <a:latin typeface="Arial"/>
                <a:ea typeface="Arial"/>
                <a:cs typeface="Arial"/>
                <a:sym typeface="Arial"/>
              </a:rPr>
              <a:t>C</a:t>
            </a:r>
            <a:r>
              <a:rPr lang="en-US" sz="2800" b="1" i="0" u="none" strike="noStrike" cap="none" dirty="0" smtClean="0">
                <a:latin typeface="Arial"/>
                <a:ea typeface="Arial"/>
                <a:cs typeface="Arial"/>
                <a:sym typeface="Arial"/>
              </a:rPr>
              <a:t>orrection (Cont.)</a:t>
            </a:r>
            <a:endParaRPr lang="en-US" sz="2800" b="1" i="0" u="none" strike="noStrike" cap="none" dirty="0">
              <a:latin typeface="Arial"/>
              <a:ea typeface="Arial"/>
              <a:cs typeface="Arial"/>
              <a:sym typeface="Arial"/>
            </a:endParaRPr>
          </a:p>
        </p:txBody>
      </p:sp>
      <p:sp>
        <p:nvSpPr>
          <p:cNvPr id="4" name="Shape 237"/>
          <p:cNvSpPr txBox="1"/>
          <p:nvPr/>
        </p:nvSpPr>
        <p:spPr>
          <a:xfrm>
            <a:off x="251521" y="1124746"/>
            <a:ext cx="5616624" cy="1868620"/>
          </a:xfrm>
          <a:prstGeom prst="rect">
            <a:avLst/>
          </a:prstGeom>
          <a:noFill/>
          <a:ln>
            <a:noFill/>
          </a:ln>
        </p:spPr>
        <p:txBody>
          <a:bodyPr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en-US" sz="1600" b="0" i="0" u="none" strike="noStrike" cap="none" dirty="0" smtClean="0">
                <a:solidFill>
                  <a:srgbClr val="000000"/>
                </a:solidFill>
                <a:latin typeface="Arial"/>
                <a:ea typeface="Arial"/>
                <a:cs typeface="Arial"/>
                <a:sym typeface="Arial"/>
              </a:rPr>
              <a:t>The quality of corrections </a:t>
            </a:r>
            <a:r>
              <a:rPr lang="en-US" sz="1600" dirty="0" smtClean="0">
                <a:solidFill>
                  <a:srgbClr val="000000"/>
                </a:solidFill>
                <a:latin typeface="Arial"/>
                <a:ea typeface="Arial"/>
                <a:cs typeface="Arial"/>
                <a:sym typeface="Arial"/>
              </a:rPr>
              <a:t>was</a:t>
            </a:r>
            <a:r>
              <a:rPr lang="en-US" sz="1600" b="0" i="0" u="none" strike="noStrike" cap="none" dirty="0" smtClean="0">
                <a:solidFill>
                  <a:srgbClr val="000000"/>
                </a:solidFill>
                <a:latin typeface="Arial"/>
                <a:ea typeface="Arial"/>
                <a:cs typeface="Arial"/>
                <a:sym typeface="Arial"/>
              </a:rPr>
              <a:t> checked against MODIS measurements (whether </a:t>
            </a:r>
            <a:r>
              <a:rPr lang="en-US" sz="1600" b="0" i="0" u="none" strike="noStrike" cap="none" dirty="0">
                <a:solidFill>
                  <a:srgbClr val="000000"/>
                </a:solidFill>
                <a:latin typeface="Arial"/>
                <a:ea typeface="Arial"/>
                <a:cs typeface="Arial"/>
                <a:sym typeface="Arial"/>
              </a:rPr>
              <a:t>EPIC data, multiplied with a single calibration value, agree with </a:t>
            </a:r>
            <a:r>
              <a:rPr lang="en-US" sz="1600" b="0" i="0" u="none" strike="noStrike" cap="none" dirty="0" smtClean="0">
                <a:solidFill>
                  <a:srgbClr val="000000"/>
                </a:solidFill>
                <a:latin typeface="Arial"/>
                <a:ea typeface="Arial"/>
                <a:cs typeface="Arial"/>
                <a:sym typeface="Arial"/>
              </a:rPr>
              <a:t>MODIS data </a:t>
            </a:r>
            <a:r>
              <a:rPr lang="en-US" sz="1600" b="1" i="0" u="none" strike="noStrike" cap="none" dirty="0" smtClean="0">
                <a:solidFill>
                  <a:schemeClr val="accent6">
                    <a:lumMod val="75000"/>
                  </a:schemeClr>
                </a:solidFill>
                <a:latin typeface="Arial"/>
                <a:ea typeface="Arial"/>
                <a:cs typeface="Arial"/>
                <a:sym typeface="Arial"/>
              </a:rPr>
              <a:t>(</a:t>
            </a:r>
            <a:r>
              <a:rPr lang="en-US" sz="1600" b="1" dirty="0" smtClean="0">
                <a:solidFill>
                  <a:schemeClr val="accent6">
                    <a:lumMod val="75000"/>
                  </a:schemeClr>
                </a:solidFill>
                <a:latin typeface="Arial"/>
                <a:ea typeface="Arial"/>
                <a:cs typeface="Arial"/>
                <a:sym typeface="Arial"/>
              </a:rPr>
              <a:t>&gt;400 nm</a:t>
            </a:r>
            <a:r>
              <a:rPr lang="en-US" sz="1600" b="1" i="0" u="none" strike="noStrike" cap="none" dirty="0" smtClean="0">
                <a:solidFill>
                  <a:schemeClr val="accent6">
                    <a:lumMod val="75000"/>
                  </a:schemeClr>
                </a:solidFill>
                <a:latin typeface="Arial"/>
                <a:ea typeface="Arial"/>
                <a:cs typeface="Arial"/>
                <a:sym typeface="Arial"/>
              </a:rPr>
              <a:t>)</a:t>
            </a:r>
            <a:r>
              <a:rPr lang="en-US" sz="1600" b="0" i="0" u="none" strike="noStrike" cap="none" dirty="0" smtClean="0">
                <a:solidFill>
                  <a:srgbClr val="000000"/>
                </a:solidFill>
                <a:latin typeface="Arial"/>
                <a:ea typeface="Arial"/>
                <a:cs typeface="Arial"/>
                <a:sym typeface="Arial"/>
              </a:rPr>
              <a:t> or OMPS </a:t>
            </a:r>
            <a:r>
              <a:rPr lang="en-US" sz="1600" b="1" i="0" u="none" strike="noStrike" cap="none" dirty="0" smtClean="0">
                <a:solidFill>
                  <a:schemeClr val="accent6">
                    <a:lumMod val="75000"/>
                  </a:schemeClr>
                </a:solidFill>
                <a:latin typeface="Arial"/>
                <a:ea typeface="Arial"/>
                <a:cs typeface="Arial"/>
                <a:sym typeface="Arial"/>
              </a:rPr>
              <a:t>(&lt; 400 nm) </a:t>
            </a:r>
            <a:r>
              <a:rPr lang="en-US" sz="1600" b="0" i="0" u="none" strike="noStrike" cap="none" dirty="0" smtClean="0">
                <a:solidFill>
                  <a:srgbClr val="000000"/>
                </a:solidFill>
                <a:latin typeface="Arial"/>
                <a:ea typeface="Arial"/>
                <a:cs typeface="Arial"/>
                <a:sym typeface="Arial"/>
              </a:rPr>
              <a:t>for </a:t>
            </a:r>
            <a:r>
              <a:rPr lang="en-US" sz="1600" b="0" i="0" u="none" strike="noStrike" cap="none" dirty="0">
                <a:solidFill>
                  <a:srgbClr val="000000"/>
                </a:solidFill>
                <a:latin typeface="Arial"/>
                <a:ea typeface="Arial"/>
                <a:cs typeface="Arial"/>
                <a:sym typeface="Arial"/>
              </a:rPr>
              <a:t>both clear sky and cloudy </a:t>
            </a:r>
            <a:r>
              <a:rPr lang="en-US" sz="1600" b="0" i="0" u="none" strike="noStrike" cap="none" dirty="0" smtClean="0">
                <a:solidFill>
                  <a:srgbClr val="000000"/>
                </a:solidFill>
                <a:latin typeface="Arial"/>
                <a:ea typeface="Arial"/>
                <a:cs typeface="Arial"/>
                <a:sym typeface="Arial"/>
              </a:rPr>
              <a:t>data).</a:t>
            </a:r>
            <a:endParaRPr lang="en-US" sz="16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100000"/>
              <a:buFont typeface="Arial"/>
              <a:buChar char="•"/>
            </a:pPr>
            <a:r>
              <a:rPr lang="en-US" sz="1600" b="0" i="0" u="none" strike="noStrike" cap="none" dirty="0" smtClean="0">
                <a:solidFill>
                  <a:srgbClr val="000000"/>
                </a:solidFill>
                <a:latin typeface="Arial"/>
                <a:ea typeface="Arial"/>
                <a:cs typeface="Arial"/>
                <a:sym typeface="Arial"/>
              </a:rPr>
              <a:t>For visible light filters (443, 551, 688, and 780 nm), where comparison with MODIS was possible, </a:t>
            </a:r>
            <a:r>
              <a:rPr lang="en-US" sz="1600" b="0" i="0" u="none" strike="noStrike" cap="none" dirty="0">
                <a:solidFill>
                  <a:srgbClr val="000000"/>
                </a:solidFill>
                <a:latin typeface="Arial"/>
                <a:ea typeface="Arial"/>
                <a:cs typeface="Arial"/>
                <a:sym typeface="Arial"/>
              </a:rPr>
              <a:t>the stray light correction </a:t>
            </a:r>
            <a:r>
              <a:rPr lang="en-US" sz="1600" b="0" i="0" u="none" strike="noStrike" cap="none" dirty="0" smtClean="0">
                <a:solidFill>
                  <a:srgbClr val="000000"/>
                </a:solidFill>
                <a:latin typeface="Arial"/>
                <a:ea typeface="Arial"/>
                <a:cs typeface="Arial"/>
                <a:sym typeface="Arial"/>
              </a:rPr>
              <a:t>is a demonstrated </a:t>
            </a:r>
            <a:r>
              <a:rPr lang="en-US" sz="1600" b="0" i="0" u="none" strike="noStrike" cap="none" dirty="0">
                <a:solidFill>
                  <a:srgbClr val="000000"/>
                </a:solidFill>
                <a:latin typeface="Arial"/>
                <a:ea typeface="Arial"/>
                <a:cs typeface="Arial"/>
                <a:sym typeface="Arial"/>
              </a:rPr>
              <a:t>improvement</a:t>
            </a:r>
            <a:r>
              <a:rPr lang="en-US" sz="1600" b="0" i="0" u="none" strike="noStrike" cap="none" dirty="0" smtClean="0">
                <a:solidFill>
                  <a:srgbClr val="000000"/>
                </a:solidFill>
                <a:latin typeface="Arial"/>
                <a:ea typeface="Arial"/>
                <a:cs typeface="Arial"/>
                <a:sym typeface="Arial"/>
              </a:rPr>
              <a:t>.</a:t>
            </a:r>
          </a:p>
        </p:txBody>
      </p:sp>
      <p:pic>
        <p:nvPicPr>
          <p:cNvPr id="5" name="Shape 239"/>
          <p:cNvPicPr preferRelativeResize="0"/>
          <p:nvPr/>
        </p:nvPicPr>
        <p:blipFill rotWithShape="1">
          <a:blip r:embed="rId3">
            <a:alphaModFix/>
          </a:blip>
          <a:srcRect b="9632"/>
          <a:stretch/>
        </p:blipFill>
        <p:spPr>
          <a:xfrm>
            <a:off x="755576" y="3105344"/>
            <a:ext cx="4964911" cy="3708032"/>
          </a:xfrm>
          <a:prstGeom prst="rect">
            <a:avLst/>
          </a:prstGeom>
          <a:noFill/>
          <a:ln>
            <a:noFill/>
          </a:ln>
        </p:spPr>
      </p:pic>
      <p:sp>
        <p:nvSpPr>
          <p:cNvPr id="6" name="TextBox 5"/>
          <p:cNvSpPr txBox="1"/>
          <p:nvPr/>
        </p:nvSpPr>
        <p:spPr>
          <a:xfrm>
            <a:off x="7405688" y="2996684"/>
            <a:ext cx="838178" cy="369332"/>
          </a:xfrm>
          <a:prstGeom prst="rect">
            <a:avLst/>
          </a:prstGeom>
          <a:noFill/>
        </p:spPr>
        <p:txBody>
          <a:bodyPr wrap="none" rtlCol="0">
            <a:spAutoFit/>
          </a:bodyPr>
          <a:lstStyle/>
          <a:p>
            <a:r>
              <a:rPr lang="en-US" dirty="0" smtClean="0"/>
              <a:t>Counts</a:t>
            </a:r>
            <a:endParaRPr lang="en-US" dirty="0"/>
          </a:p>
        </p:txBody>
      </p:sp>
      <p:sp>
        <p:nvSpPr>
          <p:cNvPr id="7" name="TextBox 6"/>
          <p:cNvSpPr txBox="1"/>
          <p:nvPr/>
        </p:nvSpPr>
        <p:spPr>
          <a:xfrm rot="16200000">
            <a:off x="6075932" y="2353398"/>
            <a:ext cx="1040670" cy="369332"/>
          </a:xfrm>
          <a:prstGeom prst="rect">
            <a:avLst/>
          </a:prstGeom>
          <a:noFill/>
        </p:spPr>
        <p:txBody>
          <a:bodyPr wrap="none" rtlCol="0">
            <a:spAutoFit/>
          </a:bodyPr>
          <a:lstStyle/>
          <a:p>
            <a:r>
              <a:rPr lang="en-US" dirty="0" smtClean="0"/>
              <a:t>Radiance</a:t>
            </a:r>
            <a:endParaRPr lang="en-US" dirty="0"/>
          </a:p>
        </p:txBody>
      </p:sp>
    </p:spTree>
    <p:extLst>
      <p:ext uri="{BB962C8B-B14F-4D97-AF65-F5344CB8AC3E}">
        <p14:creationId xmlns:p14="http://schemas.microsoft.com/office/powerpoint/2010/main" val="389121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2528" y="185949"/>
            <a:ext cx="5157181"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Level 1a,b: EPIC Geolocation</a:t>
            </a:r>
            <a:endParaRPr lang="en-US" sz="2800" b="1" dirty="0">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 xmlns:a16="http://schemas.microsoft.com/office/drawing/2014/main" id="{8527E53B-4CCF-D142-A975-2C1BD3D191D1}"/>
              </a:ext>
            </a:extLst>
          </p:cNvPr>
          <p:cNvSpPr txBox="1">
            <a:spLocks/>
          </p:cNvSpPr>
          <p:nvPr/>
        </p:nvSpPr>
        <p:spPr>
          <a:xfrm>
            <a:off x="139931" y="920961"/>
            <a:ext cx="3409385" cy="304217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Analytical Correction</a:t>
            </a:r>
          </a:p>
          <a:p>
            <a:pPr lvl="1"/>
            <a:r>
              <a:rPr lang="en-US" sz="2000" dirty="0" smtClean="0"/>
              <a:t>Astronomical</a:t>
            </a:r>
          </a:p>
          <a:p>
            <a:pPr lvl="1"/>
            <a:r>
              <a:rPr lang="en-US" sz="2000" dirty="0" smtClean="0"/>
              <a:t>Optical Model</a:t>
            </a:r>
          </a:p>
          <a:p>
            <a:pPr lvl="1"/>
            <a:r>
              <a:rPr lang="en-US" sz="2000" dirty="0" smtClean="0"/>
              <a:t>Atmospheric Correction</a:t>
            </a:r>
          </a:p>
          <a:p>
            <a:r>
              <a:rPr lang="en-US" sz="2000" dirty="0" smtClean="0"/>
              <a:t>Empirical Correction</a:t>
            </a:r>
          </a:p>
          <a:p>
            <a:pPr lvl="1"/>
            <a:r>
              <a:rPr lang="en-US" sz="2000" dirty="0" smtClean="0"/>
              <a:t>Attitude Accuracy Improvement</a:t>
            </a:r>
          </a:p>
          <a:p>
            <a:pPr lvl="1"/>
            <a:r>
              <a:rPr lang="en-US" sz="2000" dirty="0" smtClean="0"/>
              <a:t>Optical Calibration</a:t>
            </a:r>
            <a:endParaRPr lang="en-US" sz="2000" dirty="0"/>
          </a:p>
        </p:txBody>
      </p:sp>
      <p:grpSp>
        <p:nvGrpSpPr>
          <p:cNvPr id="14" name="Group 13"/>
          <p:cNvGrpSpPr/>
          <p:nvPr/>
        </p:nvGrpSpPr>
        <p:grpSpPr>
          <a:xfrm>
            <a:off x="3549316" y="1577664"/>
            <a:ext cx="5625717" cy="4748533"/>
            <a:chOff x="4883426" y="365125"/>
            <a:chExt cx="7361583" cy="6213736"/>
          </a:xfrm>
        </p:grpSpPr>
        <p:pic>
          <p:nvPicPr>
            <p:cNvPr id="5" name="Picture 4">
              <a:extLst>
                <a:ext uri="{FF2B5EF4-FFF2-40B4-BE49-F238E27FC236}">
                  <a16:creationId xmlns="" xmlns:a16="http://schemas.microsoft.com/office/drawing/2014/main" id="{31C23E58-FCB1-744C-BC9F-B6A62BA75B16}"/>
                </a:ext>
              </a:extLst>
            </p:cNvPr>
            <p:cNvPicPr>
              <a:picLocks noChangeAspect="1"/>
            </p:cNvPicPr>
            <p:nvPr/>
          </p:nvPicPr>
          <p:blipFill>
            <a:blip r:embed="rId2"/>
            <a:stretch>
              <a:fillRect/>
            </a:stretch>
          </p:blipFill>
          <p:spPr>
            <a:xfrm>
              <a:off x="4883426" y="365125"/>
              <a:ext cx="6470374" cy="6213736"/>
            </a:xfrm>
            <a:prstGeom prst="rect">
              <a:avLst/>
            </a:prstGeom>
          </p:spPr>
        </p:pic>
        <p:sp>
          <p:nvSpPr>
            <p:cNvPr id="6" name="Rectangle 5">
              <a:extLst>
                <a:ext uri="{FF2B5EF4-FFF2-40B4-BE49-F238E27FC236}">
                  <a16:creationId xmlns="" xmlns:a16="http://schemas.microsoft.com/office/drawing/2014/main" id="{5286BE36-E4FE-934C-9F69-6D3CBA04859D}"/>
                </a:ext>
              </a:extLst>
            </p:cNvPr>
            <p:cNvSpPr/>
            <p:nvPr/>
          </p:nvSpPr>
          <p:spPr>
            <a:xfrm>
              <a:off x="7063409" y="1423727"/>
              <a:ext cx="914400" cy="524343"/>
            </a:xfrm>
            <a:prstGeom prst="rect">
              <a:avLst/>
            </a:prstGeom>
            <a:solidFill>
              <a:srgbClr val="00B0F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 xmlns:a16="http://schemas.microsoft.com/office/drawing/2014/main" id="{AB2D56BF-2349-B34D-ADF6-6DA859450F18}"/>
                </a:ext>
              </a:extLst>
            </p:cNvPr>
            <p:cNvCxnSpPr/>
            <p:nvPr/>
          </p:nvCxnSpPr>
          <p:spPr>
            <a:xfrm>
              <a:off x="7977809" y="1948070"/>
              <a:ext cx="4214191" cy="236580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3783FC88-827E-814F-953B-B71E63B11C6E}"/>
                </a:ext>
              </a:extLst>
            </p:cNvPr>
            <p:cNvCxnSpPr>
              <a:cxnSpLocks/>
            </p:cNvCxnSpPr>
            <p:nvPr/>
          </p:nvCxnSpPr>
          <p:spPr>
            <a:xfrm>
              <a:off x="7063409" y="1948070"/>
              <a:ext cx="2595373" cy="248846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23DEF7C4-3A0B-3246-94CD-D299D5C1785F}"/>
                </a:ext>
              </a:extLst>
            </p:cNvPr>
            <p:cNvCxnSpPr>
              <a:cxnSpLocks/>
            </p:cNvCxnSpPr>
            <p:nvPr/>
          </p:nvCxnSpPr>
          <p:spPr>
            <a:xfrm>
              <a:off x="7977809" y="1423727"/>
              <a:ext cx="4267200" cy="93516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995A32A1-0808-C147-99F0-6767B9804BA9}"/>
                </a:ext>
              </a:extLst>
            </p:cNvPr>
            <p:cNvCxnSpPr>
              <a:cxnSpLocks/>
            </p:cNvCxnSpPr>
            <p:nvPr/>
          </p:nvCxnSpPr>
          <p:spPr>
            <a:xfrm>
              <a:off x="7063409" y="1423727"/>
              <a:ext cx="2595373" cy="93516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94749EC6-9352-2649-B299-A4FAA52885D6}"/>
                </a:ext>
              </a:extLst>
            </p:cNvPr>
            <p:cNvPicPr>
              <a:picLocks noChangeAspect="1"/>
            </p:cNvPicPr>
            <p:nvPr/>
          </p:nvPicPr>
          <p:blipFill>
            <a:blip r:embed="rId3"/>
            <a:stretch>
              <a:fillRect/>
            </a:stretch>
          </p:blipFill>
          <p:spPr>
            <a:xfrm>
              <a:off x="9658782" y="2358887"/>
              <a:ext cx="2533218" cy="1954984"/>
            </a:xfrm>
            <a:prstGeom prst="rect">
              <a:avLst/>
            </a:prstGeom>
            <a:ln w="88900">
              <a:solidFill>
                <a:srgbClr val="00B0F0"/>
              </a:solidFill>
            </a:ln>
          </p:spPr>
        </p:pic>
      </p:grpSp>
      <p:sp>
        <p:nvSpPr>
          <p:cNvPr id="12" name="Rectangle 11">
            <a:extLst>
              <a:ext uri="{FF2B5EF4-FFF2-40B4-BE49-F238E27FC236}">
                <a16:creationId xmlns="" xmlns:a16="http://schemas.microsoft.com/office/drawing/2014/main" id="{90F2FBB0-E241-7142-8188-F929C87CD93C}"/>
              </a:ext>
            </a:extLst>
          </p:cNvPr>
          <p:cNvSpPr/>
          <p:nvPr/>
        </p:nvSpPr>
        <p:spPr>
          <a:xfrm>
            <a:off x="139931" y="4335505"/>
            <a:ext cx="3204848" cy="226499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a:extLst>
              <a:ext uri="{FF2B5EF4-FFF2-40B4-BE49-F238E27FC236}">
                <a16:creationId xmlns="" xmlns:a16="http://schemas.microsoft.com/office/drawing/2014/main" id="{775DC82E-012A-CC40-9A85-02993432AEF3}"/>
              </a:ext>
            </a:extLst>
          </p:cNvPr>
          <p:cNvSpPr txBox="1">
            <a:spLocks/>
          </p:cNvSpPr>
          <p:nvPr/>
        </p:nvSpPr>
        <p:spPr>
          <a:xfrm>
            <a:off x="248494" y="4436533"/>
            <a:ext cx="2660270" cy="2036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Result</a:t>
            </a:r>
          </a:p>
          <a:p>
            <a:pPr lvl="1"/>
            <a:r>
              <a:rPr lang="en-US" sz="2000" dirty="0"/>
              <a:t>Latitude, Longitude, sun &amp; spacecraft values</a:t>
            </a:r>
          </a:p>
          <a:p>
            <a:pPr lvl="1"/>
            <a:r>
              <a:rPr lang="en-US" sz="2000" dirty="0"/>
              <a:t>Accurate within +/- 0.5 pixel </a:t>
            </a:r>
          </a:p>
        </p:txBody>
      </p:sp>
    </p:spTree>
    <p:extLst>
      <p:ext uri="{BB962C8B-B14F-4D97-AF65-F5344CB8AC3E}">
        <p14:creationId xmlns:p14="http://schemas.microsoft.com/office/powerpoint/2010/main" val="375834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8946" y="369277"/>
            <a:ext cx="4878259"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EPIC Level 2 Data Products</a:t>
            </a:r>
            <a:endParaRPr lang="en-US" sz="28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51166411"/>
              </p:ext>
            </p:extLst>
          </p:nvPr>
        </p:nvGraphicFramePr>
        <p:xfrm>
          <a:off x="307731" y="1397000"/>
          <a:ext cx="8440616" cy="3510280"/>
        </p:xfrm>
        <a:graphic>
          <a:graphicData uri="http://schemas.openxmlformats.org/drawingml/2006/table">
            <a:tbl>
              <a:tblPr firstRow="1" bandRow="1">
                <a:tableStyleId>{0660B408-B3CF-4A94-85FC-2B1E0A45F4A2}</a:tableStyleId>
              </a:tblPr>
              <a:tblGrid>
                <a:gridCol w="3297115">
                  <a:extLst>
                    <a:ext uri="{9D8B030D-6E8A-4147-A177-3AD203B41FA5}">
                      <a16:colId xmlns="" xmlns:a16="http://schemas.microsoft.com/office/drawing/2014/main" val="20000"/>
                    </a:ext>
                  </a:extLst>
                </a:gridCol>
                <a:gridCol w="1644162">
                  <a:extLst>
                    <a:ext uri="{9D8B030D-6E8A-4147-A177-3AD203B41FA5}">
                      <a16:colId xmlns="" xmlns:a16="http://schemas.microsoft.com/office/drawing/2014/main" val="20001"/>
                    </a:ext>
                  </a:extLst>
                </a:gridCol>
                <a:gridCol w="1573823">
                  <a:extLst>
                    <a:ext uri="{9D8B030D-6E8A-4147-A177-3AD203B41FA5}">
                      <a16:colId xmlns="" xmlns:a16="http://schemas.microsoft.com/office/drawing/2014/main" val="20002"/>
                    </a:ext>
                  </a:extLst>
                </a:gridCol>
                <a:gridCol w="1925516">
                  <a:extLst>
                    <a:ext uri="{9D8B030D-6E8A-4147-A177-3AD203B41FA5}">
                      <a16:colId xmlns="" xmlns:a16="http://schemas.microsoft.com/office/drawing/2014/main" val="20003"/>
                    </a:ext>
                  </a:extLst>
                </a:gridCol>
              </a:tblGrid>
              <a:tr h="370840">
                <a:tc>
                  <a:txBody>
                    <a:bodyPr/>
                    <a:lstStyle/>
                    <a:p>
                      <a:r>
                        <a:rPr lang="en-US" dirty="0" smtClean="0"/>
                        <a:t>Data Product</a:t>
                      </a:r>
                      <a:endParaRPr lang="en-US" dirty="0"/>
                    </a:p>
                  </a:txBody>
                  <a:tcPr/>
                </a:tc>
                <a:tc>
                  <a:txBody>
                    <a:bodyPr/>
                    <a:lstStyle/>
                    <a:p>
                      <a:pPr algn="ctr"/>
                      <a:r>
                        <a:rPr lang="en-US" dirty="0" smtClean="0"/>
                        <a:t>Start</a:t>
                      </a:r>
                      <a:endParaRPr lang="en-US" dirty="0"/>
                    </a:p>
                  </a:txBody>
                  <a:tcPr/>
                </a:tc>
                <a:tc>
                  <a:txBody>
                    <a:bodyPr/>
                    <a:lstStyle/>
                    <a:p>
                      <a:pPr algn="ctr"/>
                      <a:r>
                        <a:rPr lang="en-US" dirty="0" smtClean="0"/>
                        <a:t>End</a:t>
                      </a:r>
                      <a:endParaRPr lang="en-US" dirty="0"/>
                    </a:p>
                  </a:txBody>
                  <a:tcPr/>
                </a:tc>
                <a:tc>
                  <a:txBody>
                    <a:bodyPr/>
                    <a:lstStyle/>
                    <a:p>
                      <a:pPr algn="ctr"/>
                      <a:r>
                        <a:rPr lang="en-US" dirty="0" smtClean="0"/>
                        <a:t>% Complete</a:t>
                      </a:r>
                      <a:endParaRPr lang="en-US" dirty="0"/>
                    </a:p>
                  </a:txBody>
                  <a:tcPr/>
                </a:tc>
                <a:extLst>
                  <a:ext uri="{0D108BD9-81ED-4DB2-BD59-A6C34878D82A}">
                    <a16:rowId xmlns="" xmlns:a16="http://schemas.microsoft.com/office/drawing/2014/main" val="10000"/>
                  </a:ext>
                </a:extLst>
              </a:tr>
              <a:tr h="370840">
                <a:tc>
                  <a:txBody>
                    <a:bodyPr/>
                    <a:lstStyle/>
                    <a:p>
                      <a:r>
                        <a:rPr lang="en-US" dirty="0" smtClean="0"/>
                        <a:t>Ozone</a:t>
                      </a:r>
                      <a:endParaRPr lang="en-US" dirty="0"/>
                    </a:p>
                  </a:txBody>
                  <a:tcPr/>
                </a:tc>
                <a:tc>
                  <a:txBody>
                    <a:bodyPr/>
                    <a:lstStyle/>
                    <a:p>
                      <a:pPr algn="ctr"/>
                      <a:r>
                        <a:rPr lang="en-US" dirty="0" smtClean="0"/>
                        <a:t>2015 6/17</a:t>
                      </a:r>
                      <a:endParaRPr lang="en-US" dirty="0"/>
                    </a:p>
                  </a:txBody>
                  <a:tcPr/>
                </a:tc>
                <a:tc>
                  <a:txBody>
                    <a:bodyPr/>
                    <a:lstStyle/>
                    <a:p>
                      <a:pPr algn="ctr"/>
                      <a:r>
                        <a:rPr lang="en-US" dirty="0" smtClean="0"/>
                        <a:t>2018 6/18</a:t>
                      </a:r>
                      <a:endParaRPr lang="en-US" dirty="0"/>
                    </a:p>
                  </a:txBody>
                  <a:tcPr/>
                </a:tc>
                <a:tc>
                  <a:txBody>
                    <a:bodyPr/>
                    <a:lstStyle/>
                    <a:p>
                      <a:pPr algn="ctr"/>
                      <a:r>
                        <a:rPr lang="en-US" dirty="0" smtClean="0"/>
                        <a:t>92%</a:t>
                      </a:r>
                      <a:endParaRPr lang="en-US" dirty="0"/>
                    </a:p>
                  </a:txBody>
                  <a:tcPr/>
                </a:tc>
                <a:extLst>
                  <a:ext uri="{0D108BD9-81ED-4DB2-BD59-A6C34878D82A}">
                    <a16:rowId xmlns="" xmlns:a16="http://schemas.microsoft.com/office/drawing/2014/main" val="10001"/>
                  </a:ext>
                </a:extLst>
              </a:tr>
              <a:tr h="370840">
                <a:tc>
                  <a:txBody>
                    <a:bodyPr/>
                    <a:lstStyle/>
                    <a:p>
                      <a:r>
                        <a:rPr lang="en-US" dirty="0" smtClean="0"/>
                        <a:t>Sulfur Dioxide</a:t>
                      </a:r>
                      <a:endParaRPr lang="en-US" dirty="0"/>
                    </a:p>
                  </a:txBody>
                  <a:tcPr/>
                </a:tc>
                <a:tc>
                  <a:txBody>
                    <a:bodyPr/>
                    <a:lstStyle/>
                    <a:p>
                      <a:pPr algn="ctr"/>
                      <a:r>
                        <a:rPr lang="en-US" dirty="0" smtClean="0"/>
                        <a:t>2015 12/3</a:t>
                      </a:r>
                      <a:endParaRPr lang="en-US" dirty="0"/>
                    </a:p>
                  </a:txBody>
                  <a:tcPr/>
                </a:tc>
                <a:tc>
                  <a:txBody>
                    <a:bodyPr/>
                    <a:lstStyle/>
                    <a:p>
                      <a:pPr algn="ctr"/>
                      <a:r>
                        <a:rPr lang="en-US" dirty="0" smtClean="0"/>
                        <a:t>2018 7/4</a:t>
                      </a:r>
                      <a:endParaRPr lang="en-US" dirty="0"/>
                    </a:p>
                  </a:txBody>
                  <a:tcPr/>
                </a:tc>
                <a:tc>
                  <a:txBody>
                    <a:bodyPr/>
                    <a:lstStyle/>
                    <a:p>
                      <a:pPr algn="ctr"/>
                      <a:r>
                        <a:rPr lang="en-US" dirty="0" smtClean="0"/>
                        <a:t>Event</a:t>
                      </a:r>
                      <a:r>
                        <a:rPr lang="en-US" baseline="0" dirty="0" smtClean="0"/>
                        <a:t> Based</a:t>
                      </a:r>
                      <a:endParaRPr lang="en-US" dirty="0"/>
                    </a:p>
                  </a:txBody>
                  <a:tcPr/>
                </a:tc>
                <a:extLst>
                  <a:ext uri="{0D108BD9-81ED-4DB2-BD59-A6C34878D82A}">
                    <a16:rowId xmlns="" xmlns:a16="http://schemas.microsoft.com/office/drawing/2014/main" val="10002"/>
                  </a:ext>
                </a:extLst>
              </a:tr>
              <a:tr h="370840">
                <a:tc>
                  <a:txBody>
                    <a:bodyPr/>
                    <a:lstStyle/>
                    <a:p>
                      <a:r>
                        <a:rPr lang="en-US" dirty="0" smtClean="0"/>
                        <a:t>UV Aerosol</a:t>
                      </a:r>
                      <a:endParaRPr lang="en-US" dirty="0"/>
                    </a:p>
                  </a:txBody>
                  <a:tcPr/>
                </a:tc>
                <a:tc>
                  <a:txBody>
                    <a:bodyPr/>
                    <a:lstStyle/>
                    <a:p>
                      <a:pPr algn="ctr"/>
                      <a:r>
                        <a:rPr lang="en-US" dirty="0" smtClean="0"/>
                        <a:t>2015 6/27</a:t>
                      </a:r>
                      <a:endParaRPr lang="en-US" dirty="0"/>
                    </a:p>
                  </a:txBody>
                  <a:tcPr/>
                </a:tc>
                <a:tc>
                  <a:txBody>
                    <a:bodyPr/>
                    <a:lstStyle/>
                    <a:p>
                      <a:pPr algn="ctr"/>
                      <a:r>
                        <a:rPr lang="en-US" dirty="0" smtClean="0"/>
                        <a:t>2018 7/11</a:t>
                      </a:r>
                      <a:endParaRPr lang="en-US" dirty="0"/>
                    </a:p>
                  </a:txBody>
                  <a:tcPr/>
                </a:tc>
                <a:tc>
                  <a:txBody>
                    <a:bodyPr/>
                    <a:lstStyle/>
                    <a:p>
                      <a:pPr algn="ctr"/>
                      <a:r>
                        <a:rPr lang="en-US" dirty="0" smtClean="0"/>
                        <a:t>98%</a:t>
                      </a:r>
                      <a:endParaRPr lang="en-US" dirty="0"/>
                    </a:p>
                  </a:txBody>
                  <a:tcPr/>
                </a:tc>
                <a:extLst>
                  <a:ext uri="{0D108BD9-81ED-4DB2-BD59-A6C34878D82A}">
                    <a16:rowId xmlns="" xmlns:a16="http://schemas.microsoft.com/office/drawing/2014/main" val="10003"/>
                  </a:ext>
                </a:extLst>
              </a:tr>
              <a:tr h="370840">
                <a:tc>
                  <a:txBody>
                    <a:bodyPr/>
                    <a:lstStyle/>
                    <a:p>
                      <a:r>
                        <a:rPr lang="en-US" dirty="0" smtClean="0"/>
                        <a:t>Cloud</a:t>
                      </a:r>
                      <a:endParaRPr lang="en-US" dirty="0"/>
                    </a:p>
                  </a:txBody>
                  <a:tcPr/>
                </a:tc>
                <a:tc>
                  <a:txBody>
                    <a:bodyPr/>
                    <a:lstStyle/>
                    <a:p>
                      <a:pPr algn="ctr"/>
                      <a:r>
                        <a:rPr lang="en-US" dirty="0" smtClean="0"/>
                        <a:t>2015 8/18</a:t>
                      </a:r>
                      <a:endParaRPr lang="en-US" dirty="0"/>
                    </a:p>
                  </a:txBody>
                  <a:tcPr/>
                </a:tc>
                <a:tc>
                  <a:txBody>
                    <a:bodyPr/>
                    <a:lstStyle/>
                    <a:p>
                      <a:pPr algn="ctr"/>
                      <a:r>
                        <a:rPr lang="en-US" dirty="0" smtClean="0"/>
                        <a:t>2018 6/5</a:t>
                      </a:r>
                      <a:endParaRPr lang="en-US" dirty="0"/>
                    </a:p>
                  </a:txBody>
                  <a:tcPr/>
                </a:tc>
                <a:tc>
                  <a:txBody>
                    <a:bodyPr/>
                    <a:lstStyle/>
                    <a:p>
                      <a:pPr algn="ctr"/>
                      <a:r>
                        <a:rPr lang="en-US" dirty="0" smtClean="0"/>
                        <a:t>96%</a:t>
                      </a:r>
                      <a:endParaRPr lang="en-US" dirty="0"/>
                    </a:p>
                  </a:txBody>
                  <a:tcPr/>
                </a:tc>
                <a:extLst>
                  <a:ext uri="{0D108BD9-81ED-4DB2-BD59-A6C34878D82A}">
                    <a16:rowId xmlns="" xmlns:a16="http://schemas.microsoft.com/office/drawing/2014/main" val="10004"/>
                  </a:ext>
                </a:extLst>
              </a:tr>
              <a:tr h="370840">
                <a:tc>
                  <a:txBody>
                    <a:bodyPr/>
                    <a:lstStyle/>
                    <a:p>
                      <a:r>
                        <a:rPr lang="en-US" dirty="0" smtClean="0"/>
                        <a:t>Visible Aerosol, </a:t>
                      </a:r>
                      <a:br>
                        <a:rPr lang="en-US" dirty="0" smtClean="0"/>
                      </a:br>
                      <a:r>
                        <a:rPr lang="en-US" dirty="0" smtClean="0"/>
                        <a:t>Atmospheric Correction,</a:t>
                      </a:r>
                      <a:br>
                        <a:rPr lang="en-US" dirty="0" smtClean="0"/>
                      </a:br>
                      <a:r>
                        <a:rPr lang="en-US" dirty="0" smtClean="0"/>
                        <a:t>Surface Reflectance</a:t>
                      </a:r>
                      <a:endParaRPr lang="en-US" dirty="0"/>
                    </a:p>
                  </a:txBody>
                  <a:tcPr/>
                </a:tc>
                <a:tc>
                  <a:txBody>
                    <a:bodyPr/>
                    <a:lstStyle/>
                    <a:p>
                      <a:pPr algn="ctr"/>
                      <a:r>
                        <a:rPr lang="en-US" dirty="0" smtClean="0"/>
                        <a:t>2015</a:t>
                      </a:r>
                      <a:r>
                        <a:rPr lang="en-US" baseline="0" dirty="0" smtClean="0"/>
                        <a:t> 6/13</a:t>
                      </a:r>
                      <a:endParaRPr lang="en-US" dirty="0"/>
                    </a:p>
                  </a:txBody>
                  <a:tcPr anchor="ctr"/>
                </a:tc>
                <a:tc>
                  <a:txBody>
                    <a:bodyPr/>
                    <a:lstStyle/>
                    <a:p>
                      <a:pPr algn="ctr"/>
                      <a:r>
                        <a:rPr lang="en-US" dirty="0" smtClean="0"/>
                        <a:t>2018</a:t>
                      </a:r>
                      <a:r>
                        <a:rPr lang="en-US" baseline="0" dirty="0" smtClean="0"/>
                        <a:t> </a:t>
                      </a:r>
                      <a:r>
                        <a:rPr lang="en-US" dirty="0" smtClean="0"/>
                        <a:t>5/15</a:t>
                      </a:r>
                      <a:endParaRPr lang="en-US" dirty="0"/>
                    </a:p>
                  </a:txBody>
                  <a:tcPr anchor="ctr"/>
                </a:tc>
                <a:tc>
                  <a:txBody>
                    <a:bodyPr/>
                    <a:lstStyle/>
                    <a:p>
                      <a:pPr algn="ctr"/>
                      <a:r>
                        <a:rPr lang="en-US" dirty="0" smtClean="0"/>
                        <a:t>100%</a:t>
                      </a:r>
                      <a:endParaRPr lang="en-US" dirty="0"/>
                    </a:p>
                  </a:txBody>
                  <a:tcPr anchor="ctr"/>
                </a:tc>
                <a:extLst>
                  <a:ext uri="{0D108BD9-81ED-4DB2-BD59-A6C34878D82A}">
                    <a16:rowId xmlns="" xmlns:a16="http://schemas.microsoft.com/office/drawing/2014/main" val="10005"/>
                  </a:ext>
                </a:extLst>
              </a:tr>
              <a:tr h="370840">
                <a:tc>
                  <a:txBody>
                    <a:bodyPr/>
                    <a:lstStyle/>
                    <a:p>
                      <a:r>
                        <a:rPr lang="en-US" dirty="0" smtClean="0"/>
                        <a:t>Vegetation</a:t>
                      </a:r>
                      <a:endParaRPr lang="en-US" dirty="0"/>
                    </a:p>
                  </a:txBody>
                  <a:tcPr/>
                </a:tc>
                <a:tc>
                  <a:txBody>
                    <a:bodyPr/>
                    <a:lstStyle/>
                    <a:p>
                      <a:pPr algn="ctr"/>
                      <a:r>
                        <a:rPr lang="en-US" dirty="0" smtClean="0"/>
                        <a:t>2015 7/11</a:t>
                      </a:r>
                      <a:endParaRPr lang="en-US" dirty="0"/>
                    </a:p>
                  </a:txBody>
                  <a:tcPr/>
                </a:tc>
                <a:tc>
                  <a:txBody>
                    <a:bodyPr/>
                    <a:lstStyle/>
                    <a:p>
                      <a:pPr algn="ctr"/>
                      <a:r>
                        <a:rPr lang="en-US" dirty="0" smtClean="0"/>
                        <a:t>2018 5/15</a:t>
                      </a:r>
                      <a:endParaRPr lang="en-US" dirty="0"/>
                    </a:p>
                  </a:txBody>
                  <a:tcPr/>
                </a:tc>
                <a:tc>
                  <a:txBody>
                    <a:bodyPr/>
                    <a:lstStyle/>
                    <a:p>
                      <a:pPr algn="ctr"/>
                      <a:r>
                        <a:rPr lang="en-US" dirty="0" smtClean="0"/>
                        <a:t>100%</a:t>
                      </a:r>
                      <a:endParaRPr lang="en-US" dirty="0"/>
                    </a:p>
                  </a:txBody>
                  <a:tcPr/>
                </a:tc>
                <a:extLst>
                  <a:ext uri="{0D108BD9-81ED-4DB2-BD59-A6C34878D82A}">
                    <a16:rowId xmlns="" xmlns:a16="http://schemas.microsoft.com/office/drawing/2014/main" val="10006"/>
                  </a:ext>
                </a:extLst>
              </a:tr>
              <a:tr h="370840">
                <a:tc>
                  <a:txBody>
                    <a:bodyPr/>
                    <a:lstStyle/>
                    <a:p>
                      <a:r>
                        <a:rPr lang="en-US" dirty="0" smtClean="0"/>
                        <a:t>O3SO2AI </a:t>
                      </a:r>
                      <a:r>
                        <a:rPr lang="en-US" baseline="0" dirty="0" smtClean="0"/>
                        <a:t> K. Yang</a:t>
                      </a:r>
                      <a:endParaRPr lang="en-US" dirty="0"/>
                    </a:p>
                  </a:txBody>
                  <a:tcPr/>
                </a:tc>
                <a:tc>
                  <a:txBody>
                    <a:bodyPr/>
                    <a:lstStyle/>
                    <a:p>
                      <a:pPr algn="ctr"/>
                      <a:r>
                        <a:rPr lang="en-US" dirty="0" smtClean="0"/>
                        <a:t>2015 6/12</a:t>
                      </a:r>
                      <a:endParaRPr lang="en-US" dirty="0"/>
                    </a:p>
                  </a:txBody>
                  <a:tcPr/>
                </a:tc>
                <a:tc>
                  <a:txBody>
                    <a:bodyPr/>
                    <a:lstStyle/>
                    <a:p>
                      <a:pPr algn="ctr"/>
                      <a:r>
                        <a:rPr lang="en-US" dirty="0" smtClean="0"/>
                        <a:t>2018 7/12</a:t>
                      </a:r>
                      <a:endParaRPr lang="en-US" dirty="0"/>
                    </a:p>
                  </a:txBody>
                  <a:tcPr/>
                </a:tc>
                <a:tc>
                  <a:txBody>
                    <a:bodyPr/>
                    <a:lstStyle/>
                    <a:p>
                      <a:pPr algn="ctr"/>
                      <a:r>
                        <a:rPr lang="en-US" dirty="0" smtClean="0"/>
                        <a:t>100%</a:t>
                      </a:r>
                      <a:endParaRPr lang="en-US" dirty="0"/>
                    </a:p>
                  </a:txBody>
                  <a:tcPr/>
                </a:tc>
                <a:extLst>
                  <a:ext uri="{0D108BD9-81ED-4DB2-BD59-A6C34878D82A}">
                    <a16:rowId xmlns="" xmlns:a16="http://schemas.microsoft.com/office/drawing/2014/main" val="10007"/>
                  </a:ext>
                </a:extLst>
              </a:tr>
            </a:tbl>
          </a:graphicData>
        </a:graphic>
      </p:graphicFrame>
      <p:sp>
        <p:nvSpPr>
          <p:cNvPr id="4" name="TextBox 3"/>
          <p:cNvSpPr txBox="1"/>
          <p:nvPr/>
        </p:nvSpPr>
        <p:spPr>
          <a:xfrm>
            <a:off x="492369" y="5020408"/>
            <a:ext cx="7476790" cy="369332"/>
          </a:xfrm>
          <a:prstGeom prst="rect">
            <a:avLst/>
          </a:prstGeom>
          <a:noFill/>
        </p:spPr>
        <p:txBody>
          <a:bodyPr wrap="none" rtlCol="0">
            <a:spAutoFit/>
          </a:bodyPr>
          <a:lstStyle/>
          <a:p>
            <a:r>
              <a:rPr lang="en-US" dirty="0" smtClean="0"/>
              <a:t>All EPIC Level 2 data is publicly available through Langley ASDC and </a:t>
            </a:r>
            <a:r>
              <a:rPr lang="en-US" dirty="0" err="1" smtClean="0"/>
              <a:t>EarthDATA</a:t>
            </a:r>
            <a:r>
              <a:rPr lang="en-US" dirty="0"/>
              <a:t>.</a:t>
            </a:r>
          </a:p>
        </p:txBody>
      </p:sp>
    </p:spTree>
    <p:extLst>
      <p:ext uri="{BB962C8B-B14F-4D97-AF65-F5344CB8AC3E}">
        <p14:creationId xmlns:p14="http://schemas.microsoft.com/office/powerpoint/2010/main" val="185230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71" y="1570968"/>
            <a:ext cx="8466675" cy="4650999"/>
          </a:xfrm>
          <a:prstGeom prst="rect">
            <a:avLst/>
          </a:prstGeom>
        </p:spPr>
      </p:pic>
      <p:sp>
        <p:nvSpPr>
          <p:cNvPr id="3" name="Rectangle 2"/>
          <p:cNvSpPr/>
          <p:nvPr/>
        </p:nvSpPr>
        <p:spPr>
          <a:xfrm>
            <a:off x="366371" y="303708"/>
            <a:ext cx="8646346" cy="523220"/>
          </a:xfrm>
          <a:prstGeom prst="rect">
            <a:avLst/>
          </a:prstGeom>
        </p:spPr>
        <p:txBody>
          <a:bodyPr wrap="square">
            <a:spAutoFit/>
          </a:bodyPr>
          <a:lstStyle/>
          <a:p>
            <a:r>
              <a:rPr lang="en-US" sz="2800" b="1" dirty="0" smtClean="0">
                <a:latin typeface="Arial" panose="020B0604020202020204" pitchFamily="34" charset="0"/>
                <a:cs typeface="Arial" panose="020B0604020202020204" pitchFamily="34" charset="0"/>
              </a:rPr>
              <a:t>Req. 1a: Total </a:t>
            </a:r>
            <a:r>
              <a:rPr lang="en-US" sz="2800" b="1" dirty="0">
                <a:latin typeface="Arial" panose="020B0604020202020204" pitchFamily="34" charset="0"/>
                <a:cs typeface="Arial" panose="020B0604020202020204" pitchFamily="34" charset="0"/>
              </a:rPr>
              <a:t>Ozone </a:t>
            </a:r>
            <a:r>
              <a:rPr lang="en-US" sz="2800" b="1" dirty="0" smtClean="0">
                <a:latin typeface="Arial" panose="020B0604020202020204" pitchFamily="34" charset="0"/>
                <a:cs typeface="Arial" panose="020B0604020202020204" pitchFamily="34" charset="0"/>
              </a:rPr>
              <a:t>- EPIC </a:t>
            </a:r>
            <a:r>
              <a:rPr lang="en-US" sz="2800" b="1" dirty="0">
                <a:latin typeface="Arial" panose="020B0604020202020204" pitchFamily="34" charset="0"/>
                <a:cs typeface="Arial" panose="020B0604020202020204" pitchFamily="34" charset="0"/>
              </a:rPr>
              <a:t>vs. MERRA-2 </a:t>
            </a: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97317" y="6117465"/>
            <a:ext cx="89154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Comparison of EPIC total column ozone with the MERRA-2 assimilation ozone model for April 17, 2016. </a:t>
            </a:r>
          </a:p>
        </p:txBody>
      </p:sp>
      <p:sp>
        <p:nvSpPr>
          <p:cNvPr id="5" name="TextBox 4"/>
          <p:cNvSpPr txBox="1"/>
          <p:nvPr/>
        </p:nvSpPr>
        <p:spPr>
          <a:xfrm>
            <a:off x="6604000" y="906003"/>
            <a:ext cx="1821169" cy="307777"/>
          </a:xfrm>
          <a:prstGeom prst="rect">
            <a:avLst/>
          </a:prstGeom>
          <a:noFill/>
        </p:spPr>
        <p:txBody>
          <a:bodyPr wrap="none" rtlCol="0">
            <a:spAutoFit/>
          </a:bodyPr>
          <a:lstStyle/>
          <a:p>
            <a:r>
              <a:rPr lang="en-US" sz="1400" i="1" dirty="0" smtClean="0"/>
              <a:t>Courtesy of J. Herman</a:t>
            </a:r>
            <a:endParaRPr lang="en-US" sz="1400" i="1" dirty="0"/>
          </a:p>
        </p:txBody>
      </p:sp>
      <p:grpSp>
        <p:nvGrpSpPr>
          <p:cNvPr id="34" name="Group 33"/>
          <p:cNvGrpSpPr/>
          <p:nvPr/>
        </p:nvGrpSpPr>
        <p:grpSpPr>
          <a:xfrm>
            <a:off x="250103" y="827157"/>
            <a:ext cx="3481503" cy="478626"/>
            <a:chOff x="3549046" y="1059891"/>
            <a:chExt cx="3481503" cy="478626"/>
          </a:xfrm>
        </p:grpSpPr>
        <p:sp>
          <p:nvSpPr>
            <p:cNvPr id="33" name="Rectangle 32"/>
            <p:cNvSpPr/>
            <p:nvPr/>
          </p:nvSpPr>
          <p:spPr>
            <a:xfrm>
              <a:off x="3606522" y="1347956"/>
              <a:ext cx="1283761"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3549046" y="1319929"/>
              <a:ext cx="3481503" cy="218588"/>
              <a:chOff x="3945611" y="1185753"/>
              <a:chExt cx="3481503" cy="218588"/>
            </a:xfrm>
          </p:grpSpPr>
          <p:sp>
            <p:nvSpPr>
              <p:cNvPr id="6" name="Rectangle 5"/>
              <p:cNvSpPr/>
              <p:nvPr/>
            </p:nvSpPr>
            <p:spPr>
              <a:xfrm>
                <a:off x="4003087" y="1213780"/>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336370"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637171"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035030"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63406"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87174"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8560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62588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97149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32512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45611" y="1185753"/>
                <a:ext cx="415498" cy="215444"/>
              </a:xfrm>
              <a:prstGeom prst="rect">
                <a:avLst/>
              </a:prstGeom>
              <a:noFill/>
            </p:spPr>
            <p:txBody>
              <a:bodyPr wrap="none" rtlCol="0">
                <a:spAutoFit/>
              </a:bodyPr>
              <a:lstStyle/>
              <a:p>
                <a:r>
                  <a:rPr lang="en-US" sz="800" dirty="0" smtClean="0"/>
                  <a:t>317.5</a:t>
                </a:r>
                <a:endParaRPr lang="en-US" sz="800" dirty="0"/>
              </a:p>
            </p:txBody>
          </p:sp>
          <p:sp>
            <p:nvSpPr>
              <p:cNvPr id="22" name="TextBox 21"/>
              <p:cNvSpPr txBox="1"/>
              <p:nvPr/>
            </p:nvSpPr>
            <p:spPr>
              <a:xfrm>
                <a:off x="4316140" y="1185753"/>
                <a:ext cx="338554" cy="215444"/>
              </a:xfrm>
              <a:prstGeom prst="rect">
                <a:avLst/>
              </a:prstGeom>
              <a:noFill/>
            </p:spPr>
            <p:txBody>
              <a:bodyPr wrap="none" rtlCol="0">
                <a:spAutoFit/>
              </a:bodyPr>
              <a:lstStyle/>
              <a:p>
                <a:r>
                  <a:rPr lang="en-US" sz="800" dirty="0" smtClean="0"/>
                  <a:t>325</a:t>
                </a:r>
                <a:endParaRPr lang="en-US" sz="800" dirty="0"/>
              </a:p>
            </p:txBody>
          </p:sp>
          <p:sp>
            <p:nvSpPr>
              <p:cNvPr id="23" name="TextBox 22"/>
              <p:cNvSpPr txBox="1"/>
              <p:nvPr/>
            </p:nvSpPr>
            <p:spPr>
              <a:xfrm>
                <a:off x="4626695" y="1185753"/>
                <a:ext cx="338554" cy="215444"/>
              </a:xfrm>
              <a:prstGeom prst="rect">
                <a:avLst/>
              </a:prstGeom>
              <a:noFill/>
            </p:spPr>
            <p:txBody>
              <a:bodyPr wrap="none" rtlCol="0">
                <a:spAutoFit/>
              </a:bodyPr>
              <a:lstStyle/>
              <a:p>
                <a:r>
                  <a:rPr lang="en-US" sz="800" dirty="0" smtClean="0"/>
                  <a:t>340</a:t>
                </a:r>
                <a:endParaRPr lang="en-US" sz="800" dirty="0"/>
              </a:p>
            </p:txBody>
          </p:sp>
          <p:sp>
            <p:nvSpPr>
              <p:cNvPr id="24" name="TextBox 23"/>
              <p:cNvSpPr txBox="1"/>
              <p:nvPr/>
            </p:nvSpPr>
            <p:spPr>
              <a:xfrm>
                <a:off x="4951244" y="1185753"/>
                <a:ext cx="338554" cy="215444"/>
              </a:xfrm>
              <a:prstGeom prst="rect">
                <a:avLst/>
              </a:prstGeom>
              <a:noFill/>
            </p:spPr>
            <p:txBody>
              <a:bodyPr wrap="none" rtlCol="0">
                <a:spAutoFit/>
              </a:bodyPr>
              <a:lstStyle/>
              <a:p>
                <a:r>
                  <a:rPr lang="en-US" sz="800" dirty="0" smtClean="0"/>
                  <a:t>388</a:t>
                </a:r>
                <a:endParaRPr lang="en-US" sz="800" dirty="0"/>
              </a:p>
            </p:txBody>
          </p:sp>
          <p:sp>
            <p:nvSpPr>
              <p:cNvPr id="25" name="TextBox 24"/>
              <p:cNvSpPr txBox="1"/>
              <p:nvPr/>
            </p:nvSpPr>
            <p:spPr>
              <a:xfrm>
                <a:off x="5286848" y="1185837"/>
                <a:ext cx="338554" cy="215444"/>
              </a:xfrm>
              <a:prstGeom prst="rect">
                <a:avLst/>
              </a:prstGeom>
              <a:noFill/>
            </p:spPr>
            <p:txBody>
              <a:bodyPr wrap="none" rtlCol="0">
                <a:spAutoFit/>
              </a:bodyPr>
              <a:lstStyle/>
              <a:p>
                <a:r>
                  <a:rPr lang="en-US" sz="800" dirty="0" smtClean="0"/>
                  <a:t>443</a:t>
                </a:r>
                <a:endParaRPr lang="en-US" sz="800" dirty="0"/>
              </a:p>
            </p:txBody>
          </p:sp>
          <p:sp>
            <p:nvSpPr>
              <p:cNvPr id="26" name="TextBox 25"/>
              <p:cNvSpPr txBox="1"/>
              <p:nvPr/>
            </p:nvSpPr>
            <p:spPr>
              <a:xfrm>
                <a:off x="5636362" y="1185837"/>
                <a:ext cx="338554" cy="215444"/>
              </a:xfrm>
              <a:prstGeom prst="rect">
                <a:avLst/>
              </a:prstGeom>
              <a:noFill/>
            </p:spPr>
            <p:txBody>
              <a:bodyPr wrap="none" rtlCol="0">
                <a:spAutoFit/>
              </a:bodyPr>
              <a:lstStyle/>
              <a:p>
                <a:r>
                  <a:rPr lang="en-US" sz="800" dirty="0" smtClean="0"/>
                  <a:t>551</a:t>
                </a:r>
                <a:endParaRPr lang="en-US" sz="800" dirty="0"/>
              </a:p>
            </p:txBody>
          </p:sp>
          <p:sp>
            <p:nvSpPr>
              <p:cNvPr id="27" name="TextBox 26"/>
              <p:cNvSpPr txBox="1"/>
              <p:nvPr/>
            </p:nvSpPr>
            <p:spPr>
              <a:xfrm>
                <a:off x="5975185" y="1185837"/>
                <a:ext cx="338554" cy="215444"/>
              </a:xfrm>
              <a:prstGeom prst="rect">
                <a:avLst/>
              </a:prstGeom>
              <a:noFill/>
            </p:spPr>
            <p:txBody>
              <a:bodyPr wrap="none" rtlCol="0">
                <a:spAutoFit/>
              </a:bodyPr>
              <a:lstStyle/>
              <a:p>
                <a:r>
                  <a:rPr lang="en-US" sz="800" dirty="0" smtClean="0"/>
                  <a:t>680</a:t>
                </a:r>
                <a:endParaRPr lang="en-US" sz="800" dirty="0"/>
              </a:p>
            </p:txBody>
          </p:sp>
          <p:sp>
            <p:nvSpPr>
              <p:cNvPr id="28" name="TextBox 27"/>
              <p:cNvSpPr txBox="1"/>
              <p:nvPr/>
            </p:nvSpPr>
            <p:spPr>
              <a:xfrm>
                <a:off x="6281241" y="1187367"/>
                <a:ext cx="466794" cy="215444"/>
              </a:xfrm>
              <a:prstGeom prst="rect">
                <a:avLst/>
              </a:prstGeom>
              <a:noFill/>
            </p:spPr>
            <p:txBody>
              <a:bodyPr wrap="none" rtlCol="0">
                <a:spAutoFit/>
              </a:bodyPr>
              <a:lstStyle/>
              <a:p>
                <a:r>
                  <a:rPr lang="en-US" sz="800" dirty="0" smtClean="0"/>
                  <a:t>687.75</a:t>
                </a:r>
                <a:endParaRPr lang="en-US" sz="800" dirty="0"/>
              </a:p>
            </p:txBody>
          </p:sp>
          <p:sp>
            <p:nvSpPr>
              <p:cNvPr id="29" name="TextBox 28"/>
              <p:cNvSpPr txBox="1"/>
              <p:nvPr/>
            </p:nvSpPr>
            <p:spPr>
              <a:xfrm>
                <a:off x="6690004" y="1185753"/>
                <a:ext cx="338554" cy="215444"/>
              </a:xfrm>
              <a:prstGeom prst="rect">
                <a:avLst/>
              </a:prstGeom>
              <a:noFill/>
            </p:spPr>
            <p:txBody>
              <a:bodyPr wrap="none" rtlCol="0">
                <a:spAutoFit/>
              </a:bodyPr>
              <a:lstStyle/>
              <a:p>
                <a:r>
                  <a:rPr lang="en-US" sz="800" dirty="0" smtClean="0"/>
                  <a:t>764</a:t>
                </a:r>
                <a:endParaRPr lang="en-US" sz="800" dirty="0"/>
              </a:p>
            </p:txBody>
          </p:sp>
          <p:sp>
            <p:nvSpPr>
              <p:cNvPr id="30" name="TextBox 29"/>
              <p:cNvSpPr txBox="1"/>
              <p:nvPr/>
            </p:nvSpPr>
            <p:spPr>
              <a:xfrm>
                <a:off x="7011616" y="1188897"/>
                <a:ext cx="415498" cy="215444"/>
              </a:xfrm>
              <a:prstGeom prst="rect">
                <a:avLst/>
              </a:prstGeom>
              <a:noFill/>
            </p:spPr>
            <p:txBody>
              <a:bodyPr wrap="none" rtlCol="0">
                <a:spAutoFit/>
              </a:bodyPr>
              <a:lstStyle/>
              <a:p>
                <a:r>
                  <a:rPr lang="en-US" sz="800" dirty="0" smtClean="0"/>
                  <a:t>779.5</a:t>
                </a:r>
                <a:endParaRPr lang="en-US" sz="800" dirty="0"/>
              </a:p>
            </p:txBody>
          </p:sp>
        </p:grpSp>
        <p:sp>
          <p:nvSpPr>
            <p:cNvPr id="32" name="TextBox 31"/>
            <p:cNvSpPr txBox="1"/>
            <p:nvPr/>
          </p:nvSpPr>
          <p:spPr>
            <a:xfrm>
              <a:off x="4401890" y="1059891"/>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1014863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68669"/>
            <a:ext cx="467236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446" y="208084"/>
            <a:ext cx="9038565" cy="461665"/>
          </a:xfrm>
          <a:prstGeom prst="rect">
            <a:avLst/>
          </a:prstGeom>
          <a:noFill/>
        </p:spPr>
        <p:txBody>
          <a:bodyPr wrap="none" rtlCol="0">
            <a:spAutoFit/>
          </a:bodyPr>
          <a:lstStyle/>
          <a:p>
            <a:r>
              <a:rPr lang="en-US" sz="2400" b="1" dirty="0" smtClean="0"/>
              <a:t>Req. 1a: Comparison of EPIC Total Column Ozone (TCO) with OMI TCO</a:t>
            </a:r>
            <a:endParaRPr lang="en-US" sz="2400" b="1" dirty="0"/>
          </a:p>
        </p:txBody>
      </p:sp>
      <p:sp>
        <p:nvSpPr>
          <p:cNvPr id="3" name="TextBox 2"/>
          <p:cNvSpPr txBox="1"/>
          <p:nvPr/>
        </p:nvSpPr>
        <p:spPr>
          <a:xfrm>
            <a:off x="5715000" y="1447800"/>
            <a:ext cx="3048000" cy="1569660"/>
          </a:xfrm>
          <a:prstGeom prst="rect">
            <a:avLst/>
          </a:prstGeom>
          <a:noFill/>
        </p:spPr>
        <p:txBody>
          <a:bodyPr wrap="square" rtlCol="0">
            <a:spAutoFit/>
          </a:bodyPr>
          <a:lstStyle/>
          <a:p>
            <a:r>
              <a:rPr lang="en-US" b="1" dirty="0" smtClean="0"/>
              <a:t>Solid lines = 10 day Average</a:t>
            </a:r>
          </a:p>
          <a:p>
            <a:endParaRPr lang="en-US" b="1" dirty="0"/>
          </a:p>
          <a:p>
            <a:r>
              <a:rPr lang="en-US" sz="2000" b="1" dirty="0" smtClean="0">
                <a:solidFill>
                  <a:schemeClr val="bg1">
                    <a:lumMod val="50000"/>
                  </a:schemeClr>
                </a:solidFill>
              </a:rPr>
              <a:t>Grey</a:t>
            </a:r>
            <a:r>
              <a:rPr lang="en-US" sz="2000" b="1" dirty="0" smtClean="0"/>
              <a:t> = All EPIC data</a:t>
            </a:r>
          </a:p>
          <a:p>
            <a:r>
              <a:rPr lang="en-US" sz="2000" b="1" dirty="0" smtClean="0">
                <a:solidFill>
                  <a:schemeClr val="tx2">
                    <a:lumMod val="60000"/>
                    <a:lumOff val="40000"/>
                  </a:schemeClr>
                </a:solidFill>
              </a:rPr>
              <a:t>Blue</a:t>
            </a:r>
            <a:r>
              <a:rPr lang="en-US" sz="2000" b="1" dirty="0" smtClean="0"/>
              <a:t> = All OMI Data</a:t>
            </a:r>
          </a:p>
          <a:p>
            <a:endParaRPr lang="en-US" sz="2000" b="1" dirty="0"/>
          </a:p>
        </p:txBody>
      </p:sp>
      <p:sp>
        <p:nvSpPr>
          <p:cNvPr id="4" name="TextBox 3"/>
          <p:cNvSpPr txBox="1"/>
          <p:nvPr/>
        </p:nvSpPr>
        <p:spPr>
          <a:xfrm>
            <a:off x="5181600" y="5089806"/>
            <a:ext cx="3871477" cy="646331"/>
          </a:xfrm>
          <a:prstGeom prst="rect">
            <a:avLst/>
          </a:prstGeom>
          <a:noFill/>
        </p:spPr>
        <p:txBody>
          <a:bodyPr wrap="square" rtlCol="0">
            <a:spAutoFit/>
          </a:bodyPr>
          <a:lstStyle/>
          <a:p>
            <a:r>
              <a:rPr lang="en-US" b="1" dirty="0" smtClean="0"/>
              <a:t>Units: DU = 2.69 x 10</a:t>
            </a:r>
            <a:r>
              <a:rPr lang="en-US" b="1" baseline="30000" dirty="0" smtClean="0"/>
              <a:t>16</a:t>
            </a:r>
            <a:r>
              <a:rPr lang="en-US" b="1" dirty="0" smtClean="0"/>
              <a:t> molecules/cm</a:t>
            </a:r>
            <a:r>
              <a:rPr lang="en-US" b="1" baseline="30000" dirty="0" smtClean="0"/>
              <a:t>2</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34504247"/>
              </p:ext>
            </p:extLst>
          </p:nvPr>
        </p:nvGraphicFramePr>
        <p:xfrm>
          <a:off x="5181600" y="3169920"/>
          <a:ext cx="3810000" cy="1737360"/>
        </p:xfrm>
        <a:graphic>
          <a:graphicData uri="http://schemas.openxmlformats.org/drawingml/2006/table">
            <a:tbl>
              <a:tblPr firstRow="1" bandRow="1">
                <a:tableStyleId>{5C22544A-7EE6-4342-B048-85BDC9FD1C3A}</a:tableStyleId>
              </a:tblPr>
              <a:tblGrid>
                <a:gridCol w="1219200">
                  <a:extLst>
                    <a:ext uri="{9D8B030D-6E8A-4147-A177-3AD203B41FA5}">
                      <a16:colId xmlns="" xmlns:a16="http://schemas.microsoft.com/office/drawing/2014/main" val="20000"/>
                    </a:ext>
                  </a:extLst>
                </a:gridCol>
                <a:gridCol w="838200">
                  <a:extLst>
                    <a:ext uri="{9D8B030D-6E8A-4147-A177-3AD203B41FA5}">
                      <a16:colId xmlns="" xmlns:a16="http://schemas.microsoft.com/office/drawing/2014/main" val="20001"/>
                    </a:ext>
                  </a:extLst>
                </a:gridCol>
                <a:gridCol w="800100">
                  <a:extLst>
                    <a:ext uri="{9D8B030D-6E8A-4147-A177-3AD203B41FA5}">
                      <a16:colId xmlns="" xmlns:a16="http://schemas.microsoft.com/office/drawing/2014/main" val="20002"/>
                    </a:ext>
                  </a:extLst>
                </a:gridCol>
                <a:gridCol w="952500">
                  <a:extLst>
                    <a:ext uri="{9D8B030D-6E8A-4147-A177-3AD203B41FA5}">
                      <a16:colId xmlns="" xmlns:a16="http://schemas.microsoft.com/office/drawing/2014/main" val="20003"/>
                    </a:ext>
                  </a:extLst>
                </a:gridCol>
              </a:tblGrid>
              <a:tr h="278543">
                <a:tc>
                  <a:txBody>
                    <a:bodyPr/>
                    <a:lstStyle/>
                    <a:p>
                      <a:r>
                        <a:rPr lang="en-US" dirty="0" smtClean="0"/>
                        <a:t>Location</a:t>
                      </a:r>
                      <a:endParaRPr lang="en-US" dirty="0"/>
                    </a:p>
                  </a:txBody>
                  <a:tcPr/>
                </a:tc>
                <a:tc>
                  <a:txBody>
                    <a:bodyPr/>
                    <a:lstStyle/>
                    <a:p>
                      <a:r>
                        <a:rPr lang="en-US" dirty="0" smtClean="0"/>
                        <a:t>EPIC  Mean</a:t>
                      </a:r>
                      <a:endParaRPr lang="en-US" dirty="0"/>
                    </a:p>
                  </a:txBody>
                  <a:tcPr/>
                </a:tc>
                <a:tc>
                  <a:txBody>
                    <a:bodyPr/>
                    <a:lstStyle/>
                    <a:p>
                      <a:r>
                        <a:rPr lang="en-US" dirty="0" smtClean="0"/>
                        <a:t>OMI Mean</a:t>
                      </a:r>
                      <a:endParaRPr lang="en-US" dirty="0"/>
                    </a:p>
                  </a:txBody>
                  <a:tcPr/>
                </a:tc>
                <a:tc>
                  <a:txBody>
                    <a:bodyPr/>
                    <a:lstStyle/>
                    <a:p>
                      <a:r>
                        <a:rPr lang="en-US" dirty="0" smtClean="0"/>
                        <a:t>% Diff.</a:t>
                      </a:r>
                      <a:endParaRPr lang="en-US" dirty="0"/>
                    </a:p>
                  </a:txBody>
                  <a:tcPr/>
                </a:tc>
                <a:extLst>
                  <a:ext uri="{0D108BD9-81ED-4DB2-BD59-A6C34878D82A}">
                    <a16:rowId xmlns="" xmlns:a16="http://schemas.microsoft.com/office/drawing/2014/main" val="10000"/>
                  </a:ext>
                </a:extLst>
              </a:tr>
              <a:tr h="278543">
                <a:tc>
                  <a:txBody>
                    <a:bodyPr/>
                    <a:lstStyle/>
                    <a:p>
                      <a:r>
                        <a:rPr lang="en-US" b="1" dirty="0" smtClean="0"/>
                        <a:t>Seoul</a:t>
                      </a:r>
                      <a:endParaRPr lang="en-US" b="1" dirty="0"/>
                    </a:p>
                  </a:txBody>
                  <a:tcPr/>
                </a:tc>
                <a:tc>
                  <a:txBody>
                    <a:bodyPr/>
                    <a:lstStyle/>
                    <a:p>
                      <a:r>
                        <a:rPr lang="en-US" b="1" dirty="0" smtClean="0"/>
                        <a:t>326</a:t>
                      </a:r>
                      <a:endParaRPr lang="en-US" b="1" dirty="0"/>
                    </a:p>
                  </a:txBody>
                  <a:tcPr/>
                </a:tc>
                <a:tc>
                  <a:txBody>
                    <a:bodyPr/>
                    <a:lstStyle/>
                    <a:p>
                      <a:r>
                        <a:rPr lang="en-US" b="1" dirty="0" smtClean="0"/>
                        <a:t>322</a:t>
                      </a:r>
                      <a:endParaRPr lang="en-US" b="1" dirty="0"/>
                    </a:p>
                  </a:txBody>
                  <a:tcPr/>
                </a:tc>
                <a:tc>
                  <a:txBody>
                    <a:bodyPr/>
                    <a:lstStyle/>
                    <a:p>
                      <a:r>
                        <a:rPr lang="en-US" b="1" dirty="0" smtClean="0"/>
                        <a:t>1.2</a:t>
                      </a:r>
                      <a:endParaRPr lang="en-US" b="1" dirty="0"/>
                    </a:p>
                  </a:txBody>
                  <a:tcPr/>
                </a:tc>
                <a:extLst>
                  <a:ext uri="{0D108BD9-81ED-4DB2-BD59-A6C34878D82A}">
                    <a16:rowId xmlns="" xmlns:a16="http://schemas.microsoft.com/office/drawing/2014/main" val="10001"/>
                  </a:ext>
                </a:extLst>
              </a:tr>
              <a:tr h="278543">
                <a:tc>
                  <a:txBody>
                    <a:bodyPr/>
                    <a:lstStyle/>
                    <a:p>
                      <a:r>
                        <a:rPr lang="en-US" b="1" dirty="0" smtClean="0"/>
                        <a:t>Busan</a:t>
                      </a:r>
                      <a:endParaRPr lang="en-US" b="1" dirty="0"/>
                    </a:p>
                  </a:txBody>
                  <a:tcPr/>
                </a:tc>
                <a:tc>
                  <a:txBody>
                    <a:bodyPr/>
                    <a:lstStyle/>
                    <a:p>
                      <a:r>
                        <a:rPr lang="en-US" b="1" dirty="0" smtClean="0"/>
                        <a:t>312</a:t>
                      </a:r>
                      <a:endParaRPr lang="en-US" b="1" dirty="0"/>
                    </a:p>
                  </a:txBody>
                  <a:tcPr/>
                </a:tc>
                <a:tc>
                  <a:txBody>
                    <a:bodyPr/>
                    <a:lstStyle/>
                    <a:p>
                      <a:r>
                        <a:rPr lang="en-US" b="1" dirty="0" smtClean="0"/>
                        <a:t>307</a:t>
                      </a:r>
                      <a:endParaRPr lang="en-US" b="1" dirty="0"/>
                    </a:p>
                  </a:txBody>
                  <a:tcPr/>
                </a:tc>
                <a:tc>
                  <a:txBody>
                    <a:bodyPr/>
                    <a:lstStyle/>
                    <a:p>
                      <a:r>
                        <a:rPr lang="en-US" b="1" dirty="0" smtClean="0"/>
                        <a:t>1.6</a:t>
                      </a:r>
                      <a:endParaRPr lang="en-US" b="1" dirty="0"/>
                    </a:p>
                  </a:txBody>
                  <a:tcPr/>
                </a:tc>
                <a:extLst>
                  <a:ext uri="{0D108BD9-81ED-4DB2-BD59-A6C34878D82A}">
                    <a16:rowId xmlns="" xmlns:a16="http://schemas.microsoft.com/office/drawing/2014/main" val="10002"/>
                  </a:ext>
                </a:extLst>
              </a:tr>
              <a:tr h="278543">
                <a:tc>
                  <a:txBody>
                    <a:bodyPr/>
                    <a:lstStyle/>
                    <a:p>
                      <a:r>
                        <a:rPr lang="en-US" b="1" dirty="0" err="1" smtClean="0"/>
                        <a:t>Waterflow</a:t>
                      </a:r>
                      <a:endParaRPr lang="en-US" b="1" dirty="0"/>
                    </a:p>
                  </a:txBody>
                  <a:tcPr/>
                </a:tc>
                <a:tc>
                  <a:txBody>
                    <a:bodyPr/>
                    <a:lstStyle/>
                    <a:p>
                      <a:r>
                        <a:rPr lang="en-US" b="1" dirty="0" smtClean="0"/>
                        <a:t>295</a:t>
                      </a:r>
                      <a:endParaRPr lang="en-US" b="1" dirty="0"/>
                    </a:p>
                  </a:txBody>
                  <a:tcPr/>
                </a:tc>
                <a:tc>
                  <a:txBody>
                    <a:bodyPr/>
                    <a:lstStyle/>
                    <a:p>
                      <a:r>
                        <a:rPr lang="en-US" b="1" dirty="0" smtClean="0"/>
                        <a:t>294</a:t>
                      </a:r>
                      <a:endParaRPr lang="en-US" b="1" dirty="0"/>
                    </a:p>
                  </a:txBody>
                  <a:tcPr/>
                </a:tc>
                <a:tc>
                  <a:txBody>
                    <a:bodyPr/>
                    <a:lstStyle/>
                    <a:p>
                      <a:r>
                        <a:rPr lang="en-US" b="1" dirty="0" smtClean="0"/>
                        <a:t>0.3</a:t>
                      </a:r>
                      <a:endParaRPr lang="en-US" b="1" dirty="0"/>
                    </a:p>
                  </a:txBody>
                  <a:tcPr/>
                </a:tc>
                <a:extLst>
                  <a:ext uri="{0D108BD9-81ED-4DB2-BD59-A6C34878D82A}">
                    <a16:rowId xmlns="" xmlns:a16="http://schemas.microsoft.com/office/drawing/2014/main" val="10003"/>
                  </a:ext>
                </a:extLst>
              </a:tr>
            </a:tbl>
          </a:graphicData>
        </a:graphic>
      </p:graphicFrame>
      <p:grpSp>
        <p:nvGrpSpPr>
          <p:cNvPr id="7" name="Group 6"/>
          <p:cNvGrpSpPr/>
          <p:nvPr/>
        </p:nvGrpSpPr>
        <p:grpSpPr>
          <a:xfrm>
            <a:off x="200102" y="766465"/>
            <a:ext cx="3481503" cy="478626"/>
            <a:chOff x="3549046" y="1059891"/>
            <a:chExt cx="3481503" cy="478626"/>
          </a:xfrm>
        </p:grpSpPr>
        <p:sp>
          <p:nvSpPr>
            <p:cNvPr id="8" name="Rectangle 7"/>
            <p:cNvSpPr/>
            <p:nvPr/>
          </p:nvSpPr>
          <p:spPr>
            <a:xfrm>
              <a:off x="3606522" y="1347956"/>
              <a:ext cx="1283761"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3549046" y="1319929"/>
              <a:ext cx="3481503" cy="218588"/>
              <a:chOff x="3945611" y="1185753"/>
              <a:chExt cx="3481503" cy="218588"/>
            </a:xfrm>
          </p:grpSpPr>
          <p:sp>
            <p:nvSpPr>
              <p:cNvPr id="11" name="Rectangle 10"/>
              <p:cNvSpPr/>
              <p:nvPr/>
            </p:nvSpPr>
            <p:spPr>
              <a:xfrm>
                <a:off x="4003087" y="1213780"/>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336370"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37171"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035030"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63406"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287174"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68560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2588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97149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32512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45611" y="1185753"/>
                <a:ext cx="415498" cy="215444"/>
              </a:xfrm>
              <a:prstGeom prst="rect">
                <a:avLst/>
              </a:prstGeom>
              <a:noFill/>
            </p:spPr>
            <p:txBody>
              <a:bodyPr wrap="none" rtlCol="0">
                <a:spAutoFit/>
              </a:bodyPr>
              <a:lstStyle/>
              <a:p>
                <a:r>
                  <a:rPr lang="en-US" sz="800" dirty="0" smtClean="0"/>
                  <a:t>317.5</a:t>
                </a:r>
                <a:endParaRPr lang="en-US" sz="800" dirty="0"/>
              </a:p>
            </p:txBody>
          </p:sp>
          <p:sp>
            <p:nvSpPr>
              <p:cNvPr id="22" name="TextBox 21"/>
              <p:cNvSpPr txBox="1"/>
              <p:nvPr/>
            </p:nvSpPr>
            <p:spPr>
              <a:xfrm>
                <a:off x="4316140" y="1185753"/>
                <a:ext cx="338554" cy="215444"/>
              </a:xfrm>
              <a:prstGeom prst="rect">
                <a:avLst/>
              </a:prstGeom>
              <a:noFill/>
            </p:spPr>
            <p:txBody>
              <a:bodyPr wrap="none" rtlCol="0">
                <a:spAutoFit/>
              </a:bodyPr>
              <a:lstStyle/>
              <a:p>
                <a:r>
                  <a:rPr lang="en-US" sz="800" dirty="0" smtClean="0"/>
                  <a:t>325</a:t>
                </a:r>
                <a:endParaRPr lang="en-US" sz="800" dirty="0"/>
              </a:p>
            </p:txBody>
          </p:sp>
          <p:sp>
            <p:nvSpPr>
              <p:cNvPr id="23" name="TextBox 22"/>
              <p:cNvSpPr txBox="1"/>
              <p:nvPr/>
            </p:nvSpPr>
            <p:spPr>
              <a:xfrm>
                <a:off x="4626695" y="1185753"/>
                <a:ext cx="338554" cy="215444"/>
              </a:xfrm>
              <a:prstGeom prst="rect">
                <a:avLst/>
              </a:prstGeom>
              <a:noFill/>
            </p:spPr>
            <p:txBody>
              <a:bodyPr wrap="none" rtlCol="0">
                <a:spAutoFit/>
              </a:bodyPr>
              <a:lstStyle/>
              <a:p>
                <a:r>
                  <a:rPr lang="en-US" sz="800" dirty="0" smtClean="0"/>
                  <a:t>340</a:t>
                </a:r>
                <a:endParaRPr lang="en-US" sz="800" dirty="0"/>
              </a:p>
            </p:txBody>
          </p:sp>
          <p:sp>
            <p:nvSpPr>
              <p:cNvPr id="24" name="TextBox 23"/>
              <p:cNvSpPr txBox="1"/>
              <p:nvPr/>
            </p:nvSpPr>
            <p:spPr>
              <a:xfrm>
                <a:off x="4951244" y="1185753"/>
                <a:ext cx="338554" cy="215444"/>
              </a:xfrm>
              <a:prstGeom prst="rect">
                <a:avLst/>
              </a:prstGeom>
              <a:noFill/>
            </p:spPr>
            <p:txBody>
              <a:bodyPr wrap="none" rtlCol="0">
                <a:spAutoFit/>
              </a:bodyPr>
              <a:lstStyle/>
              <a:p>
                <a:r>
                  <a:rPr lang="en-US" sz="800" dirty="0" smtClean="0"/>
                  <a:t>388</a:t>
                </a:r>
                <a:endParaRPr lang="en-US" sz="800" dirty="0"/>
              </a:p>
            </p:txBody>
          </p:sp>
          <p:sp>
            <p:nvSpPr>
              <p:cNvPr id="25" name="TextBox 24"/>
              <p:cNvSpPr txBox="1"/>
              <p:nvPr/>
            </p:nvSpPr>
            <p:spPr>
              <a:xfrm>
                <a:off x="5286848" y="1185837"/>
                <a:ext cx="338554" cy="215444"/>
              </a:xfrm>
              <a:prstGeom prst="rect">
                <a:avLst/>
              </a:prstGeom>
              <a:noFill/>
            </p:spPr>
            <p:txBody>
              <a:bodyPr wrap="none" rtlCol="0">
                <a:spAutoFit/>
              </a:bodyPr>
              <a:lstStyle/>
              <a:p>
                <a:r>
                  <a:rPr lang="en-US" sz="800" dirty="0" smtClean="0"/>
                  <a:t>443</a:t>
                </a:r>
                <a:endParaRPr lang="en-US" sz="800" dirty="0"/>
              </a:p>
            </p:txBody>
          </p:sp>
          <p:sp>
            <p:nvSpPr>
              <p:cNvPr id="26" name="TextBox 25"/>
              <p:cNvSpPr txBox="1"/>
              <p:nvPr/>
            </p:nvSpPr>
            <p:spPr>
              <a:xfrm>
                <a:off x="5636362" y="1185837"/>
                <a:ext cx="338554" cy="215444"/>
              </a:xfrm>
              <a:prstGeom prst="rect">
                <a:avLst/>
              </a:prstGeom>
              <a:noFill/>
            </p:spPr>
            <p:txBody>
              <a:bodyPr wrap="none" rtlCol="0">
                <a:spAutoFit/>
              </a:bodyPr>
              <a:lstStyle/>
              <a:p>
                <a:r>
                  <a:rPr lang="en-US" sz="800" dirty="0" smtClean="0"/>
                  <a:t>551</a:t>
                </a:r>
                <a:endParaRPr lang="en-US" sz="800" dirty="0"/>
              </a:p>
            </p:txBody>
          </p:sp>
          <p:sp>
            <p:nvSpPr>
              <p:cNvPr id="27" name="TextBox 26"/>
              <p:cNvSpPr txBox="1"/>
              <p:nvPr/>
            </p:nvSpPr>
            <p:spPr>
              <a:xfrm>
                <a:off x="5975185" y="1185837"/>
                <a:ext cx="338554" cy="215444"/>
              </a:xfrm>
              <a:prstGeom prst="rect">
                <a:avLst/>
              </a:prstGeom>
              <a:noFill/>
            </p:spPr>
            <p:txBody>
              <a:bodyPr wrap="none" rtlCol="0">
                <a:spAutoFit/>
              </a:bodyPr>
              <a:lstStyle/>
              <a:p>
                <a:r>
                  <a:rPr lang="en-US" sz="800" dirty="0" smtClean="0"/>
                  <a:t>680</a:t>
                </a:r>
                <a:endParaRPr lang="en-US" sz="800" dirty="0"/>
              </a:p>
            </p:txBody>
          </p:sp>
          <p:sp>
            <p:nvSpPr>
              <p:cNvPr id="28" name="TextBox 27"/>
              <p:cNvSpPr txBox="1"/>
              <p:nvPr/>
            </p:nvSpPr>
            <p:spPr>
              <a:xfrm>
                <a:off x="6281241" y="1187367"/>
                <a:ext cx="466794" cy="215444"/>
              </a:xfrm>
              <a:prstGeom prst="rect">
                <a:avLst/>
              </a:prstGeom>
              <a:noFill/>
            </p:spPr>
            <p:txBody>
              <a:bodyPr wrap="none" rtlCol="0">
                <a:spAutoFit/>
              </a:bodyPr>
              <a:lstStyle/>
              <a:p>
                <a:r>
                  <a:rPr lang="en-US" sz="800" dirty="0" smtClean="0"/>
                  <a:t>687.75</a:t>
                </a:r>
                <a:endParaRPr lang="en-US" sz="800" dirty="0"/>
              </a:p>
            </p:txBody>
          </p:sp>
          <p:sp>
            <p:nvSpPr>
              <p:cNvPr id="29" name="TextBox 28"/>
              <p:cNvSpPr txBox="1"/>
              <p:nvPr/>
            </p:nvSpPr>
            <p:spPr>
              <a:xfrm>
                <a:off x="6690004" y="1185753"/>
                <a:ext cx="338554" cy="215444"/>
              </a:xfrm>
              <a:prstGeom prst="rect">
                <a:avLst/>
              </a:prstGeom>
              <a:noFill/>
            </p:spPr>
            <p:txBody>
              <a:bodyPr wrap="none" rtlCol="0">
                <a:spAutoFit/>
              </a:bodyPr>
              <a:lstStyle/>
              <a:p>
                <a:r>
                  <a:rPr lang="en-US" sz="800" dirty="0" smtClean="0"/>
                  <a:t>764</a:t>
                </a:r>
                <a:endParaRPr lang="en-US" sz="800" dirty="0"/>
              </a:p>
            </p:txBody>
          </p:sp>
          <p:sp>
            <p:nvSpPr>
              <p:cNvPr id="30" name="TextBox 29"/>
              <p:cNvSpPr txBox="1"/>
              <p:nvPr/>
            </p:nvSpPr>
            <p:spPr>
              <a:xfrm>
                <a:off x="7011616" y="1188897"/>
                <a:ext cx="415498" cy="215444"/>
              </a:xfrm>
              <a:prstGeom prst="rect">
                <a:avLst/>
              </a:prstGeom>
              <a:noFill/>
            </p:spPr>
            <p:txBody>
              <a:bodyPr wrap="none" rtlCol="0">
                <a:spAutoFit/>
              </a:bodyPr>
              <a:lstStyle/>
              <a:p>
                <a:r>
                  <a:rPr lang="en-US" sz="800" dirty="0" smtClean="0"/>
                  <a:t>779.5</a:t>
                </a:r>
                <a:endParaRPr lang="en-US" sz="800" dirty="0"/>
              </a:p>
            </p:txBody>
          </p:sp>
        </p:grpSp>
        <p:sp>
          <p:nvSpPr>
            <p:cNvPr id="10" name="TextBox 9"/>
            <p:cNvSpPr txBox="1"/>
            <p:nvPr/>
          </p:nvSpPr>
          <p:spPr>
            <a:xfrm>
              <a:off x="4401890" y="1059891"/>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
        <p:nvSpPr>
          <p:cNvPr id="31" name="TextBox 30"/>
          <p:cNvSpPr txBox="1"/>
          <p:nvPr/>
        </p:nvSpPr>
        <p:spPr>
          <a:xfrm>
            <a:off x="6845858" y="6131791"/>
            <a:ext cx="1769652" cy="307777"/>
          </a:xfrm>
          <a:prstGeom prst="rect">
            <a:avLst/>
          </a:prstGeom>
          <a:noFill/>
        </p:spPr>
        <p:txBody>
          <a:bodyPr wrap="none" rtlCol="0">
            <a:spAutoFit/>
          </a:bodyPr>
          <a:lstStyle/>
          <a:p>
            <a:r>
              <a:rPr lang="en-US" sz="1400" i="1" dirty="0" smtClean="0"/>
              <a:t>Courtesy of J. Herman</a:t>
            </a:r>
            <a:endParaRPr lang="en-US" sz="1400" i="1" dirty="0"/>
          </a:p>
        </p:txBody>
      </p:sp>
    </p:spTree>
    <p:extLst>
      <p:ext uri="{BB962C8B-B14F-4D97-AF65-F5344CB8AC3E}">
        <p14:creationId xmlns:p14="http://schemas.microsoft.com/office/powerpoint/2010/main" val="2657358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6" y="46038"/>
            <a:ext cx="8835116" cy="1143000"/>
          </a:xfrm>
        </p:spPr>
        <p:txBody>
          <a:bodyPr>
            <a:noAutofit/>
          </a:bodyPr>
          <a:lstStyle/>
          <a:p>
            <a:r>
              <a:rPr lang="en-US" sz="2800" b="1" dirty="0" smtClean="0">
                <a:latin typeface="Arial" panose="020B0604020202020204" pitchFamily="34" charset="0"/>
                <a:cs typeface="Arial" panose="020B0604020202020204" pitchFamily="34" charset="0"/>
              </a:rPr>
              <a:t>Req. 1b: Volcanic Sulfur Dioxide Comparison: EPIC vs. SNPP-OMPS </a:t>
            </a:r>
            <a:endParaRPr lang="en-US" sz="2800" b="1" dirty="0">
              <a:latin typeface="Arial" panose="020B0604020202020204" pitchFamily="34" charset="0"/>
              <a:cs typeface="Arial" panose="020B0604020202020204" pitchFamily="34" charset="0"/>
            </a:endParaRPr>
          </a:p>
        </p:txBody>
      </p:sp>
      <p:sp>
        <p:nvSpPr>
          <p:cNvPr id="8" name="TextBox 7"/>
          <p:cNvSpPr txBox="1"/>
          <p:nvPr/>
        </p:nvSpPr>
        <p:spPr>
          <a:xfrm>
            <a:off x="95576" y="5344053"/>
            <a:ext cx="8825625" cy="1200329"/>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This quantitative comparisons demonstrate a very good agreement of total SO</a:t>
            </a:r>
            <a:r>
              <a:rPr lang="en-US" baseline="-25000" dirty="0" smtClean="0">
                <a:latin typeface="Arial" panose="020B0604020202020204" pitchFamily="34" charset="0"/>
                <a:cs typeface="Arial" panose="020B0604020202020204" pitchFamily="34" charset="0"/>
              </a:rPr>
              <a:t>2 </a:t>
            </a:r>
            <a:r>
              <a:rPr lang="en-US" dirty="0" smtClean="0">
                <a:latin typeface="Arial" panose="020B0604020202020204" pitchFamily="34" charset="0"/>
                <a:cs typeface="Arial" panose="020B0604020202020204" pitchFamily="34" charset="0"/>
              </a:rPr>
              <a:t>mass measured  by DSCOVR EPIC and SNPP OMPS.  These maps also illustrate the advantages of EPIC: higher spatial resolution and more frequent observations, allowing </a:t>
            </a:r>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mproved monitoring of volcanic eruptions.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6" y="2125280"/>
            <a:ext cx="2926080" cy="23418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021" y="2125280"/>
            <a:ext cx="2926080" cy="2341880"/>
          </a:xfrm>
          <a:prstGeom prst="rect">
            <a:avLst/>
          </a:prstGeom>
        </p:spPr>
      </p:pic>
      <p:sp>
        <p:nvSpPr>
          <p:cNvPr id="11" name="TextBox 10"/>
          <p:cNvSpPr txBox="1"/>
          <p:nvPr/>
        </p:nvSpPr>
        <p:spPr>
          <a:xfrm flipH="1">
            <a:off x="1485704" y="3928040"/>
            <a:ext cx="1335024"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smtClean="0">
                <a:latin typeface="Times New Roman" charset="0"/>
                <a:ea typeface="Times New Roman" charset="0"/>
                <a:cs typeface="Times New Roman" charset="0"/>
              </a:rPr>
              <a:t>10:04 UTC</a:t>
            </a:r>
          </a:p>
          <a:p>
            <a:pPr algn="ctr"/>
            <a:r>
              <a:rPr lang="en-US" sz="2000" dirty="0" smtClean="0">
                <a:latin typeface="Times New Roman" charset="0"/>
                <a:ea typeface="Times New Roman" charset="0"/>
                <a:cs typeface="Times New Roman" charset="0"/>
              </a:rPr>
              <a:t>EPIC</a:t>
            </a:r>
            <a:endParaRPr lang="en-US" sz="2000" dirty="0">
              <a:latin typeface="Times New Roman" charset="0"/>
              <a:ea typeface="Times New Roman" charset="0"/>
              <a:cs typeface="Times New Roman" charset="0"/>
            </a:endParaRPr>
          </a:p>
        </p:txBody>
      </p:sp>
      <p:sp>
        <p:nvSpPr>
          <p:cNvPr id="12" name="TextBox 11"/>
          <p:cNvSpPr txBox="1"/>
          <p:nvPr/>
        </p:nvSpPr>
        <p:spPr>
          <a:xfrm flipH="1">
            <a:off x="7529014" y="3928040"/>
            <a:ext cx="132588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smtClean="0">
                <a:latin typeface="Times New Roman" charset="0"/>
                <a:ea typeface="Times New Roman" charset="0"/>
                <a:cs typeface="Times New Roman" charset="0"/>
              </a:rPr>
              <a:t>11:52 UTC</a:t>
            </a:r>
          </a:p>
          <a:p>
            <a:pPr algn="ctr"/>
            <a:r>
              <a:rPr lang="en-US" sz="2000" dirty="0" smtClean="0">
                <a:latin typeface="Times New Roman" charset="0"/>
                <a:ea typeface="Times New Roman" charset="0"/>
                <a:cs typeface="Times New Roman" charset="0"/>
              </a:rPr>
              <a:t>EPIC</a:t>
            </a:r>
            <a:endParaRPr lang="en-US" sz="2000" dirty="0">
              <a:latin typeface="Times New Roman" charset="0"/>
              <a:ea typeface="Times New Roman" charset="0"/>
              <a:cs typeface="Times New Roman" charset="0"/>
            </a:endParaRPr>
          </a:p>
        </p:txBody>
      </p:sp>
      <p:sp>
        <p:nvSpPr>
          <p:cNvPr id="13" name="TextBox 12"/>
          <p:cNvSpPr txBox="1"/>
          <p:nvPr/>
        </p:nvSpPr>
        <p:spPr>
          <a:xfrm flipH="1">
            <a:off x="628782" y="1680683"/>
            <a:ext cx="18288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smtClean="0">
                <a:latin typeface="Times New Roman" charset="0"/>
                <a:ea typeface="Times New Roman" charset="0"/>
                <a:cs typeface="Times New Roman" charset="0"/>
              </a:rPr>
              <a:t>SO</a:t>
            </a:r>
            <a:r>
              <a:rPr lang="en-US" sz="2000" baseline="-25000" dirty="0" smtClean="0">
                <a:latin typeface="Times New Roman" charset="0"/>
                <a:ea typeface="Times New Roman" charset="0"/>
                <a:cs typeface="Times New Roman" charset="0"/>
              </a:rPr>
              <a:t>2 </a:t>
            </a:r>
            <a:r>
              <a:rPr lang="en-US" sz="2000" dirty="0" smtClean="0">
                <a:latin typeface="Times New Roman" charset="0"/>
                <a:ea typeface="Times New Roman" charset="0"/>
                <a:cs typeface="Times New Roman" charset="0"/>
              </a:rPr>
              <a:t>Mass=42 </a:t>
            </a:r>
            <a:r>
              <a:rPr lang="en-US" sz="2000" dirty="0" err="1" smtClean="0">
                <a:latin typeface="Times New Roman" charset="0"/>
                <a:ea typeface="Times New Roman" charset="0"/>
                <a:cs typeface="Times New Roman" charset="0"/>
              </a:rPr>
              <a:t>kt</a:t>
            </a:r>
            <a:endParaRPr lang="en-US" sz="2000" dirty="0">
              <a:latin typeface="Times New Roman" charset="0"/>
              <a:ea typeface="Times New Roman" charset="0"/>
              <a:cs typeface="Times New Roman" charset="0"/>
            </a:endParaRPr>
          </a:p>
        </p:txBody>
      </p:sp>
      <p:sp>
        <p:nvSpPr>
          <p:cNvPr id="14" name="TextBox 13"/>
          <p:cNvSpPr txBox="1"/>
          <p:nvPr/>
        </p:nvSpPr>
        <p:spPr>
          <a:xfrm flipH="1">
            <a:off x="6808493" y="1680683"/>
            <a:ext cx="18288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smtClean="0">
                <a:latin typeface="Times New Roman" charset="0"/>
                <a:ea typeface="Times New Roman" charset="0"/>
                <a:cs typeface="Times New Roman" charset="0"/>
              </a:rPr>
              <a:t>SO</a:t>
            </a:r>
            <a:r>
              <a:rPr lang="en-US" sz="2000" baseline="-25000" dirty="0" smtClean="0">
                <a:latin typeface="Times New Roman" charset="0"/>
                <a:ea typeface="Times New Roman" charset="0"/>
                <a:cs typeface="Times New Roman" charset="0"/>
              </a:rPr>
              <a:t>2 </a:t>
            </a:r>
            <a:r>
              <a:rPr lang="en-US" sz="2000" dirty="0" smtClean="0">
                <a:latin typeface="Times New Roman" charset="0"/>
                <a:ea typeface="Times New Roman" charset="0"/>
                <a:cs typeface="Times New Roman" charset="0"/>
              </a:rPr>
              <a:t>Mass=41 </a:t>
            </a:r>
            <a:r>
              <a:rPr lang="en-US" sz="2000" dirty="0" err="1" smtClean="0">
                <a:latin typeface="Times New Roman" charset="0"/>
                <a:ea typeface="Times New Roman" charset="0"/>
                <a:cs typeface="Times New Roman" charset="0"/>
              </a:rPr>
              <a:t>kt</a:t>
            </a:r>
            <a:endParaRPr lang="en-US" sz="2000" dirty="0">
              <a:latin typeface="Times New Roman" charset="0"/>
              <a:ea typeface="Times New Roman" charset="0"/>
              <a:cs typeface="Times New Roman"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798" y="2108347"/>
            <a:ext cx="2964081" cy="2377440"/>
          </a:xfrm>
          <a:prstGeom prst="rect">
            <a:avLst/>
          </a:prstGeom>
        </p:spPr>
      </p:pic>
      <p:sp>
        <p:nvSpPr>
          <p:cNvPr id="16" name="TextBox 15"/>
          <p:cNvSpPr txBox="1"/>
          <p:nvPr/>
        </p:nvSpPr>
        <p:spPr>
          <a:xfrm flipH="1">
            <a:off x="4525073" y="3928040"/>
            <a:ext cx="1335024"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smtClean="0">
                <a:latin typeface="Times New Roman" charset="0"/>
                <a:ea typeface="Times New Roman" charset="0"/>
                <a:cs typeface="Times New Roman" charset="0"/>
              </a:rPr>
              <a:t>10:05 UTC</a:t>
            </a:r>
          </a:p>
          <a:p>
            <a:pPr algn="ctr"/>
            <a:r>
              <a:rPr lang="en-US" sz="2000" dirty="0" smtClean="0">
                <a:latin typeface="Times New Roman" charset="0"/>
                <a:ea typeface="Times New Roman" charset="0"/>
                <a:cs typeface="Times New Roman" charset="0"/>
              </a:rPr>
              <a:t>OMPS</a:t>
            </a:r>
            <a:endParaRPr lang="en-US" sz="2000" dirty="0">
              <a:latin typeface="Times New Roman" charset="0"/>
              <a:ea typeface="Times New Roman" charset="0"/>
              <a:cs typeface="Times New Roman" charset="0"/>
            </a:endParaRPr>
          </a:p>
        </p:txBody>
      </p:sp>
      <p:sp>
        <p:nvSpPr>
          <p:cNvPr id="17" name="TextBox 16"/>
          <p:cNvSpPr txBox="1"/>
          <p:nvPr/>
        </p:nvSpPr>
        <p:spPr>
          <a:xfrm flipH="1">
            <a:off x="3718638" y="1680683"/>
            <a:ext cx="1828800"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smtClean="0">
                <a:latin typeface="Times New Roman" charset="0"/>
                <a:ea typeface="Times New Roman" charset="0"/>
                <a:cs typeface="Times New Roman" charset="0"/>
              </a:rPr>
              <a:t>SO</a:t>
            </a:r>
            <a:r>
              <a:rPr lang="en-US" sz="2000" baseline="-25000" dirty="0" smtClean="0">
                <a:latin typeface="Times New Roman" charset="0"/>
                <a:ea typeface="Times New Roman" charset="0"/>
                <a:cs typeface="Times New Roman" charset="0"/>
              </a:rPr>
              <a:t>2 </a:t>
            </a:r>
            <a:r>
              <a:rPr lang="en-US" sz="2000" dirty="0" smtClean="0">
                <a:latin typeface="Times New Roman" charset="0"/>
                <a:ea typeface="Times New Roman" charset="0"/>
                <a:cs typeface="Times New Roman" charset="0"/>
              </a:rPr>
              <a:t>Mass=45 </a:t>
            </a:r>
            <a:r>
              <a:rPr lang="en-US" sz="2000" dirty="0" err="1" smtClean="0">
                <a:latin typeface="Times New Roman" charset="0"/>
                <a:ea typeface="Times New Roman" charset="0"/>
                <a:cs typeface="Times New Roman" charset="0"/>
              </a:rPr>
              <a:t>kt</a:t>
            </a:r>
            <a:endParaRPr lang="en-US" sz="2000" dirty="0">
              <a:latin typeface="Times New Roman" charset="0"/>
              <a:ea typeface="Times New Roman" charset="0"/>
              <a:cs typeface="Times New Roman"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089" y="3549214"/>
            <a:ext cx="416941" cy="2995168"/>
          </a:xfrm>
          <a:prstGeom prst="rect">
            <a:avLst/>
          </a:prstGeom>
          <a:scene3d>
            <a:camera prst="orthographicFront">
              <a:rot lat="0" lon="0" rev="16200000"/>
            </a:camera>
            <a:lightRig rig="threePt" dir="t"/>
          </a:scene3d>
        </p:spPr>
      </p:pic>
      <p:sp>
        <p:nvSpPr>
          <p:cNvPr id="19" name="TextBox 18"/>
          <p:cNvSpPr txBox="1"/>
          <p:nvPr/>
        </p:nvSpPr>
        <p:spPr>
          <a:xfrm flipH="1">
            <a:off x="5547438" y="4718170"/>
            <a:ext cx="1435608" cy="466344"/>
          </a:xfrm>
          <a:prstGeom prst="rect">
            <a:avLst/>
          </a:prstGeom>
          <a:scene3d>
            <a:camera prst="orthographicFront">
              <a:rot lat="0" lon="0" rev="0"/>
            </a:camera>
            <a:lightRig rig="threePt" dir="t"/>
          </a:scene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latin typeface="Times New Roman" charset="0"/>
                <a:ea typeface="Times New Roman" charset="0"/>
                <a:cs typeface="Times New Roman" charset="0"/>
              </a:rPr>
              <a:t>SO</a:t>
            </a:r>
            <a:r>
              <a:rPr lang="en-US" sz="2400" baseline="-25000" dirty="0" smtClean="0">
                <a:latin typeface="Times New Roman" charset="0"/>
                <a:ea typeface="Times New Roman" charset="0"/>
                <a:cs typeface="Times New Roman" charset="0"/>
              </a:rPr>
              <a:t>2 </a:t>
            </a:r>
            <a:r>
              <a:rPr lang="en-US" sz="2400" dirty="0" smtClean="0">
                <a:latin typeface="Times New Roman" charset="0"/>
                <a:ea typeface="Times New Roman" charset="0"/>
                <a:cs typeface="Times New Roman" charset="0"/>
              </a:rPr>
              <a:t>(DU)</a:t>
            </a:r>
            <a:endParaRPr lang="en-US" sz="2400" dirty="0">
              <a:latin typeface="Times New Roman" charset="0"/>
              <a:ea typeface="Times New Roman" charset="0"/>
              <a:cs typeface="Times New Roman" charset="0"/>
            </a:endParaRPr>
          </a:p>
        </p:txBody>
      </p:sp>
      <p:sp>
        <p:nvSpPr>
          <p:cNvPr id="20" name="TextBox 19"/>
          <p:cNvSpPr txBox="1"/>
          <p:nvPr/>
        </p:nvSpPr>
        <p:spPr>
          <a:xfrm>
            <a:off x="6804057" y="6488668"/>
            <a:ext cx="1635847" cy="307777"/>
          </a:xfrm>
          <a:prstGeom prst="rect">
            <a:avLst/>
          </a:prstGeom>
          <a:noFill/>
        </p:spPr>
        <p:txBody>
          <a:bodyPr wrap="none" rtlCol="0">
            <a:spAutoFit/>
          </a:bodyPr>
          <a:lstStyle/>
          <a:p>
            <a:r>
              <a:rPr lang="en-US" sz="1400" i="1" dirty="0" smtClean="0"/>
              <a:t>Courtesy of K. Yang</a:t>
            </a:r>
            <a:endParaRPr lang="en-US" sz="1400" i="1" dirty="0"/>
          </a:p>
        </p:txBody>
      </p:sp>
      <p:grpSp>
        <p:nvGrpSpPr>
          <p:cNvPr id="22" name="Group 21"/>
          <p:cNvGrpSpPr/>
          <p:nvPr/>
        </p:nvGrpSpPr>
        <p:grpSpPr>
          <a:xfrm>
            <a:off x="237135" y="998870"/>
            <a:ext cx="3481503" cy="478626"/>
            <a:chOff x="3549046" y="1059891"/>
            <a:chExt cx="3481503" cy="478626"/>
          </a:xfrm>
        </p:grpSpPr>
        <p:sp>
          <p:nvSpPr>
            <p:cNvPr id="23" name="Rectangle 22"/>
            <p:cNvSpPr/>
            <p:nvPr/>
          </p:nvSpPr>
          <p:spPr>
            <a:xfrm>
              <a:off x="3606522" y="1347956"/>
              <a:ext cx="1283761"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a:off x="3549046" y="1319929"/>
              <a:ext cx="3481503" cy="218588"/>
              <a:chOff x="3945611" y="1185753"/>
              <a:chExt cx="3481503" cy="218588"/>
            </a:xfrm>
          </p:grpSpPr>
          <p:sp>
            <p:nvSpPr>
              <p:cNvPr id="26" name="Rectangle 25"/>
              <p:cNvSpPr/>
              <p:nvPr/>
            </p:nvSpPr>
            <p:spPr>
              <a:xfrm>
                <a:off x="4003087" y="1213780"/>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4336370"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37171"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35030"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963406"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287174"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8560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62588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97149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32512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945611" y="1185753"/>
                <a:ext cx="415498" cy="215444"/>
              </a:xfrm>
              <a:prstGeom prst="rect">
                <a:avLst/>
              </a:prstGeom>
              <a:noFill/>
            </p:spPr>
            <p:txBody>
              <a:bodyPr wrap="none" rtlCol="0">
                <a:spAutoFit/>
              </a:bodyPr>
              <a:lstStyle/>
              <a:p>
                <a:r>
                  <a:rPr lang="en-US" sz="800" dirty="0" smtClean="0"/>
                  <a:t>317.5</a:t>
                </a:r>
                <a:endParaRPr lang="en-US" sz="800" dirty="0"/>
              </a:p>
            </p:txBody>
          </p:sp>
          <p:sp>
            <p:nvSpPr>
              <p:cNvPr id="37" name="TextBox 36"/>
              <p:cNvSpPr txBox="1"/>
              <p:nvPr/>
            </p:nvSpPr>
            <p:spPr>
              <a:xfrm>
                <a:off x="4316140" y="1185753"/>
                <a:ext cx="338554" cy="215444"/>
              </a:xfrm>
              <a:prstGeom prst="rect">
                <a:avLst/>
              </a:prstGeom>
              <a:noFill/>
            </p:spPr>
            <p:txBody>
              <a:bodyPr wrap="none" rtlCol="0">
                <a:spAutoFit/>
              </a:bodyPr>
              <a:lstStyle/>
              <a:p>
                <a:r>
                  <a:rPr lang="en-US" sz="800" dirty="0" smtClean="0"/>
                  <a:t>325</a:t>
                </a:r>
                <a:endParaRPr lang="en-US" sz="800" dirty="0"/>
              </a:p>
            </p:txBody>
          </p:sp>
          <p:sp>
            <p:nvSpPr>
              <p:cNvPr id="38" name="TextBox 37"/>
              <p:cNvSpPr txBox="1"/>
              <p:nvPr/>
            </p:nvSpPr>
            <p:spPr>
              <a:xfrm>
                <a:off x="4626695" y="1185753"/>
                <a:ext cx="338554" cy="215444"/>
              </a:xfrm>
              <a:prstGeom prst="rect">
                <a:avLst/>
              </a:prstGeom>
              <a:noFill/>
            </p:spPr>
            <p:txBody>
              <a:bodyPr wrap="none" rtlCol="0">
                <a:spAutoFit/>
              </a:bodyPr>
              <a:lstStyle/>
              <a:p>
                <a:r>
                  <a:rPr lang="en-US" sz="800" dirty="0" smtClean="0"/>
                  <a:t>340</a:t>
                </a:r>
                <a:endParaRPr lang="en-US" sz="800" dirty="0"/>
              </a:p>
            </p:txBody>
          </p:sp>
          <p:sp>
            <p:nvSpPr>
              <p:cNvPr id="39" name="TextBox 38"/>
              <p:cNvSpPr txBox="1"/>
              <p:nvPr/>
            </p:nvSpPr>
            <p:spPr>
              <a:xfrm>
                <a:off x="4951244" y="1185753"/>
                <a:ext cx="338554" cy="215444"/>
              </a:xfrm>
              <a:prstGeom prst="rect">
                <a:avLst/>
              </a:prstGeom>
              <a:noFill/>
            </p:spPr>
            <p:txBody>
              <a:bodyPr wrap="none" rtlCol="0">
                <a:spAutoFit/>
              </a:bodyPr>
              <a:lstStyle/>
              <a:p>
                <a:r>
                  <a:rPr lang="en-US" sz="800" dirty="0" smtClean="0"/>
                  <a:t>388</a:t>
                </a:r>
                <a:endParaRPr lang="en-US" sz="800" dirty="0"/>
              </a:p>
            </p:txBody>
          </p:sp>
          <p:sp>
            <p:nvSpPr>
              <p:cNvPr id="40" name="TextBox 39"/>
              <p:cNvSpPr txBox="1"/>
              <p:nvPr/>
            </p:nvSpPr>
            <p:spPr>
              <a:xfrm>
                <a:off x="5286848" y="1185837"/>
                <a:ext cx="338554" cy="215444"/>
              </a:xfrm>
              <a:prstGeom prst="rect">
                <a:avLst/>
              </a:prstGeom>
              <a:noFill/>
            </p:spPr>
            <p:txBody>
              <a:bodyPr wrap="none" rtlCol="0">
                <a:spAutoFit/>
              </a:bodyPr>
              <a:lstStyle/>
              <a:p>
                <a:r>
                  <a:rPr lang="en-US" sz="800" dirty="0" smtClean="0"/>
                  <a:t>443</a:t>
                </a:r>
                <a:endParaRPr lang="en-US" sz="800" dirty="0"/>
              </a:p>
            </p:txBody>
          </p:sp>
          <p:sp>
            <p:nvSpPr>
              <p:cNvPr id="41" name="TextBox 40"/>
              <p:cNvSpPr txBox="1"/>
              <p:nvPr/>
            </p:nvSpPr>
            <p:spPr>
              <a:xfrm>
                <a:off x="5636362" y="1185837"/>
                <a:ext cx="338554" cy="215444"/>
              </a:xfrm>
              <a:prstGeom prst="rect">
                <a:avLst/>
              </a:prstGeom>
              <a:noFill/>
            </p:spPr>
            <p:txBody>
              <a:bodyPr wrap="none" rtlCol="0">
                <a:spAutoFit/>
              </a:bodyPr>
              <a:lstStyle/>
              <a:p>
                <a:r>
                  <a:rPr lang="en-US" sz="800" dirty="0" smtClean="0"/>
                  <a:t>551</a:t>
                </a:r>
                <a:endParaRPr lang="en-US" sz="800" dirty="0"/>
              </a:p>
            </p:txBody>
          </p:sp>
          <p:sp>
            <p:nvSpPr>
              <p:cNvPr id="42" name="TextBox 41"/>
              <p:cNvSpPr txBox="1"/>
              <p:nvPr/>
            </p:nvSpPr>
            <p:spPr>
              <a:xfrm>
                <a:off x="5975185" y="1185837"/>
                <a:ext cx="338554" cy="215444"/>
              </a:xfrm>
              <a:prstGeom prst="rect">
                <a:avLst/>
              </a:prstGeom>
              <a:noFill/>
            </p:spPr>
            <p:txBody>
              <a:bodyPr wrap="none" rtlCol="0">
                <a:spAutoFit/>
              </a:bodyPr>
              <a:lstStyle/>
              <a:p>
                <a:r>
                  <a:rPr lang="en-US" sz="800" dirty="0" smtClean="0"/>
                  <a:t>680</a:t>
                </a:r>
                <a:endParaRPr lang="en-US" sz="800" dirty="0"/>
              </a:p>
            </p:txBody>
          </p:sp>
          <p:sp>
            <p:nvSpPr>
              <p:cNvPr id="43" name="TextBox 42"/>
              <p:cNvSpPr txBox="1"/>
              <p:nvPr/>
            </p:nvSpPr>
            <p:spPr>
              <a:xfrm>
                <a:off x="6281241" y="1187367"/>
                <a:ext cx="466794" cy="215444"/>
              </a:xfrm>
              <a:prstGeom prst="rect">
                <a:avLst/>
              </a:prstGeom>
              <a:noFill/>
            </p:spPr>
            <p:txBody>
              <a:bodyPr wrap="none" rtlCol="0">
                <a:spAutoFit/>
              </a:bodyPr>
              <a:lstStyle/>
              <a:p>
                <a:r>
                  <a:rPr lang="en-US" sz="800" dirty="0" smtClean="0"/>
                  <a:t>687.75</a:t>
                </a:r>
                <a:endParaRPr lang="en-US" sz="800" dirty="0"/>
              </a:p>
            </p:txBody>
          </p:sp>
          <p:sp>
            <p:nvSpPr>
              <p:cNvPr id="44" name="TextBox 43"/>
              <p:cNvSpPr txBox="1"/>
              <p:nvPr/>
            </p:nvSpPr>
            <p:spPr>
              <a:xfrm>
                <a:off x="6690004" y="1185753"/>
                <a:ext cx="338554" cy="215444"/>
              </a:xfrm>
              <a:prstGeom prst="rect">
                <a:avLst/>
              </a:prstGeom>
              <a:noFill/>
            </p:spPr>
            <p:txBody>
              <a:bodyPr wrap="none" rtlCol="0">
                <a:spAutoFit/>
              </a:bodyPr>
              <a:lstStyle/>
              <a:p>
                <a:r>
                  <a:rPr lang="en-US" sz="800" dirty="0" smtClean="0"/>
                  <a:t>764</a:t>
                </a:r>
                <a:endParaRPr lang="en-US" sz="800" dirty="0"/>
              </a:p>
            </p:txBody>
          </p:sp>
          <p:sp>
            <p:nvSpPr>
              <p:cNvPr id="45" name="TextBox 44"/>
              <p:cNvSpPr txBox="1"/>
              <p:nvPr/>
            </p:nvSpPr>
            <p:spPr>
              <a:xfrm>
                <a:off x="7011616" y="1188897"/>
                <a:ext cx="415498" cy="215444"/>
              </a:xfrm>
              <a:prstGeom prst="rect">
                <a:avLst/>
              </a:prstGeom>
              <a:noFill/>
            </p:spPr>
            <p:txBody>
              <a:bodyPr wrap="none" rtlCol="0">
                <a:spAutoFit/>
              </a:bodyPr>
              <a:lstStyle/>
              <a:p>
                <a:r>
                  <a:rPr lang="en-US" sz="800" dirty="0" smtClean="0"/>
                  <a:t>779.5</a:t>
                </a:r>
                <a:endParaRPr lang="en-US" sz="800" dirty="0"/>
              </a:p>
            </p:txBody>
          </p:sp>
        </p:grpSp>
        <p:sp>
          <p:nvSpPr>
            <p:cNvPr id="25" name="TextBox 24"/>
            <p:cNvSpPr txBox="1"/>
            <p:nvPr/>
          </p:nvSpPr>
          <p:spPr>
            <a:xfrm>
              <a:off x="4401890" y="1059891"/>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1034100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223" y="666750"/>
            <a:ext cx="4827196" cy="5543550"/>
          </a:xfrm>
          <a:prstGeom prst="rect">
            <a:avLst/>
          </a:prstGeom>
        </p:spPr>
      </p:pic>
      <p:sp>
        <p:nvSpPr>
          <p:cNvPr id="2" name="TextBox 1"/>
          <p:cNvSpPr txBox="1"/>
          <p:nvPr/>
        </p:nvSpPr>
        <p:spPr>
          <a:xfrm>
            <a:off x="169037" y="1019175"/>
            <a:ext cx="3768147" cy="4832092"/>
          </a:xfrm>
          <a:prstGeom prst="rect">
            <a:avLst/>
          </a:prstGeom>
          <a:noFill/>
        </p:spPr>
        <p:txBody>
          <a:bodyPr wrap="none" rtlCol="0">
            <a:spAutoFit/>
          </a:bodyPr>
          <a:lstStyle/>
          <a:p>
            <a:r>
              <a:rPr lang="en-US" sz="2800" dirty="0" smtClean="0"/>
              <a:t>EPIC Hourly SO2</a:t>
            </a:r>
            <a:br>
              <a:rPr lang="en-US" sz="2800" dirty="0" smtClean="0"/>
            </a:br>
            <a:r>
              <a:rPr lang="en-US" sz="2800" dirty="0" smtClean="0"/>
              <a:t>maps on June 17, 2018</a:t>
            </a:r>
            <a:br>
              <a:rPr lang="en-US" sz="2800" dirty="0" smtClean="0"/>
            </a:br>
            <a:r>
              <a:rPr lang="en-US" sz="2800" dirty="0" smtClean="0"/>
              <a:t>from the June 16</a:t>
            </a:r>
            <a:br>
              <a:rPr lang="en-US" sz="2800" dirty="0" smtClean="0"/>
            </a:br>
            <a:r>
              <a:rPr lang="en-US" sz="2800" dirty="0" smtClean="0"/>
              <a:t>volcanic eruption on</a:t>
            </a:r>
            <a:br>
              <a:rPr lang="en-US" sz="2800" dirty="0" smtClean="0"/>
            </a:br>
            <a:r>
              <a:rPr lang="en-US" sz="2800" dirty="0" smtClean="0"/>
              <a:t>Fernandina Island in</a:t>
            </a:r>
            <a:br>
              <a:rPr lang="en-US" sz="2800" dirty="0" smtClean="0"/>
            </a:br>
            <a:r>
              <a:rPr lang="en-US" sz="2800" dirty="0" smtClean="0"/>
              <a:t>the Galapagos (triangle).</a:t>
            </a:r>
          </a:p>
          <a:p>
            <a:endParaRPr lang="en-US" sz="2800" dirty="0"/>
          </a:p>
          <a:p>
            <a:r>
              <a:rPr lang="en-US" sz="2800" dirty="0" smtClean="0"/>
              <a:t>Fast dispersion of </a:t>
            </a:r>
            <a:br>
              <a:rPr lang="en-US" sz="2800" dirty="0" smtClean="0"/>
            </a:br>
            <a:r>
              <a:rPr lang="en-US" sz="2800" dirty="0" smtClean="0"/>
              <a:t>volcanic plume with</a:t>
            </a:r>
            <a:br>
              <a:rPr lang="en-US" sz="2800" dirty="0" smtClean="0"/>
            </a:br>
            <a:r>
              <a:rPr lang="en-US" sz="2800" dirty="0" smtClean="0"/>
              <a:t>prevailing tropospheric</a:t>
            </a:r>
            <a:br>
              <a:rPr lang="en-US" sz="2800" dirty="0" smtClean="0"/>
            </a:br>
            <a:r>
              <a:rPr lang="en-US" sz="2800" dirty="0" smtClean="0"/>
              <a:t>winds.</a:t>
            </a:r>
            <a:endParaRPr lang="en-US" sz="2800" dirty="0"/>
          </a:p>
        </p:txBody>
      </p:sp>
    </p:spTree>
    <p:extLst>
      <p:ext uri="{BB962C8B-B14F-4D97-AF65-F5344CB8AC3E}">
        <p14:creationId xmlns:p14="http://schemas.microsoft.com/office/powerpoint/2010/main" val="1879509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8.pdf"/>
          <p:cNvPicPr>
            <a:picLocks noChangeAspect="1"/>
          </p:cNvPicPr>
          <p:nvPr/>
        </p:nvPicPr>
        <p:blipFill rotWithShape="1">
          <a:blip r:embed="rId2">
            <a:extLst>
              <a:ext uri="{28A0092B-C50C-407E-A947-70E740481C1C}">
                <a14:useLocalDpi xmlns:a14="http://schemas.microsoft.com/office/drawing/2010/main" val="0"/>
              </a:ext>
            </a:extLst>
          </a:blip>
          <a:srcRect t="9117" r="3219" b="9997"/>
          <a:stretch/>
        </p:blipFill>
        <p:spPr>
          <a:xfrm>
            <a:off x="4161966" y="1101526"/>
            <a:ext cx="4936756" cy="5339429"/>
          </a:xfrm>
          <a:prstGeom prst="rect">
            <a:avLst/>
          </a:prstGeom>
        </p:spPr>
      </p:pic>
      <p:sp>
        <p:nvSpPr>
          <p:cNvPr id="4" name="TextBox 3"/>
          <p:cNvSpPr txBox="1"/>
          <p:nvPr/>
        </p:nvSpPr>
        <p:spPr>
          <a:xfrm>
            <a:off x="5227256" y="5508545"/>
            <a:ext cx="1236824" cy="369332"/>
          </a:xfrm>
          <a:prstGeom prst="rect">
            <a:avLst/>
          </a:prstGeom>
          <a:noFill/>
        </p:spPr>
        <p:txBody>
          <a:bodyPr wrap="none" rtlCol="0">
            <a:spAutoFit/>
          </a:bodyPr>
          <a:lstStyle/>
          <a:p>
            <a:r>
              <a:rPr lang="en-US" dirty="0"/>
              <a:t>NPP/OMPS</a:t>
            </a:r>
          </a:p>
        </p:txBody>
      </p:sp>
      <p:sp>
        <p:nvSpPr>
          <p:cNvPr id="5" name="TextBox 4"/>
          <p:cNvSpPr txBox="1"/>
          <p:nvPr/>
        </p:nvSpPr>
        <p:spPr>
          <a:xfrm>
            <a:off x="6917844" y="4231890"/>
            <a:ext cx="1267482" cy="369332"/>
          </a:xfrm>
          <a:prstGeom prst="rect">
            <a:avLst/>
          </a:prstGeom>
          <a:noFill/>
        </p:spPr>
        <p:txBody>
          <a:bodyPr wrap="none" rtlCol="0">
            <a:spAutoFit/>
          </a:bodyPr>
          <a:lstStyle/>
          <a:p>
            <a:r>
              <a:rPr lang="en-US" dirty="0"/>
              <a:t>AQUA/AIRS</a:t>
            </a:r>
          </a:p>
        </p:txBody>
      </p:sp>
      <p:sp>
        <p:nvSpPr>
          <p:cNvPr id="6" name="TextBox 5"/>
          <p:cNvSpPr txBox="1"/>
          <p:nvPr/>
        </p:nvSpPr>
        <p:spPr>
          <a:xfrm>
            <a:off x="4355522" y="931959"/>
            <a:ext cx="2371600" cy="369332"/>
          </a:xfrm>
          <a:prstGeom prst="rect">
            <a:avLst/>
          </a:prstGeom>
          <a:noFill/>
        </p:spPr>
        <p:txBody>
          <a:bodyPr wrap="none" rtlCol="0">
            <a:spAutoFit/>
          </a:bodyPr>
          <a:lstStyle/>
          <a:p>
            <a:r>
              <a:rPr lang="en-US" dirty="0" smtClean="0"/>
              <a:t>EPIC: </a:t>
            </a:r>
            <a:r>
              <a:rPr lang="en-US" sz="1200" dirty="0" smtClean="0"/>
              <a:t>21:54 UTC March 28. 2016</a:t>
            </a:r>
            <a:endParaRPr lang="en-US" sz="1200" dirty="0"/>
          </a:p>
        </p:txBody>
      </p:sp>
      <p:sp>
        <p:nvSpPr>
          <p:cNvPr id="2" name="Rectangle 1"/>
          <p:cNvSpPr/>
          <p:nvPr/>
        </p:nvSpPr>
        <p:spPr>
          <a:xfrm>
            <a:off x="244247" y="78147"/>
            <a:ext cx="8899753" cy="707886"/>
          </a:xfrm>
          <a:prstGeom prst="rect">
            <a:avLst/>
          </a:prstGeom>
        </p:spPr>
        <p:txBody>
          <a:bodyPr wrap="square">
            <a:spAutoFit/>
          </a:bodyPr>
          <a:lstStyle/>
          <a:p>
            <a:pPr algn="ctr"/>
            <a:r>
              <a:rPr lang="en-US" sz="2000" b="1" dirty="0" smtClean="0">
                <a:latin typeface="Arial" panose="020B0604020202020204" pitchFamily="34" charset="0"/>
                <a:cs typeface="Arial" panose="020B0604020202020204" pitchFamily="34" charset="0"/>
              </a:rPr>
              <a:t>Req. 1b: Aerosols - Volcanic </a:t>
            </a:r>
            <a:r>
              <a:rPr lang="en-US" sz="2000" b="1" dirty="0">
                <a:latin typeface="Arial" panose="020B0604020202020204" pitchFamily="34" charset="0"/>
                <a:cs typeface="Arial" panose="020B0604020202020204" pitchFamily="34" charset="0"/>
              </a:rPr>
              <a:t>Sulfur Dioxide Comparison: </a:t>
            </a:r>
          </a:p>
          <a:p>
            <a:pPr algn="ctr"/>
            <a:r>
              <a:rPr lang="en-US" sz="2000" b="1" dirty="0">
                <a:latin typeface="Arial" panose="020B0604020202020204" pitchFamily="34" charset="0"/>
                <a:cs typeface="Arial" panose="020B0604020202020204" pitchFamily="34" charset="0"/>
              </a:rPr>
              <a:t>EPIC vs. NPP/OMPS and AQUA/AIRS </a:t>
            </a: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7146957" y="6488668"/>
            <a:ext cx="1854745" cy="307777"/>
          </a:xfrm>
          <a:prstGeom prst="rect">
            <a:avLst/>
          </a:prstGeom>
          <a:noFill/>
        </p:spPr>
        <p:txBody>
          <a:bodyPr wrap="none" rtlCol="0">
            <a:spAutoFit/>
          </a:bodyPr>
          <a:lstStyle/>
          <a:p>
            <a:r>
              <a:rPr lang="en-US" sz="1400" i="1" dirty="0"/>
              <a:t>Courtesy of N. </a:t>
            </a:r>
            <a:r>
              <a:rPr lang="en-US" sz="1400" i="1" dirty="0" err="1"/>
              <a:t>Krotkov</a:t>
            </a:r>
            <a:endParaRPr lang="en-US" sz="1400" i="1" dirty="0"/>
          </a:p>
        </p:txBody>
      </p:sp>
      <p:sp>
        <p:nvSpPr>
          <p:cNvPr id="9" name="Rectangle 8">
            <a:extLst>
              <a:ext uri="{FF2B5EF4-FFF2-40B4-BE49-F238E27FC236}">
                <a16:creationId xmlns="" xmlns:a16="http://schemas.microsoft.com/office/drawing/2014/main" id="{5E50A56D-F804-5048-B65B-585FDA7EF187}"/>
              </a:ext>
            </a:extLst>
          </p:cNvPr>
          <p:cNvSpPr/>
          <p:nvPr/>
        </p:nvSpPr>
        <p:spPr>
          <a:xfrm>
            <a:off x="166975" y="2153781"/>
            <a:ext cx="4218024" cy="353943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EPIC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retrievals (a and b) for the high-latitude eruption of </a:t>
            </a:r>
            <a:r>
              <a:rPr lang="en-US" sz="1400" dirty="0" err="1">
                <a:latin typeface="Arial" panose="020B0604020202020204" pitchFamily="34" charset="0"/>
                <a:cs typeface="Arial" panose="020B0604020202020204" pitchFamily="34" charset="0"/>
              </a:rPr>
              <a:t>Pavlof</a:t>
            </a:r>
            <a:r>
              <a:rPr lang="en-US" sz="1400" dirty="0">
                <a:latin typeface="Arial" panose="020B0604020202020204" pitchFamily="34" charset="0"/>
                <a:cs typeface="Arial" panose="020B0604020202020204" pitchFamily="34" charset="0"/>
              </a:rPr>
              <a:t> (Alaska) in March 2016 under  </a:t>
            </a:r>
            <a:r>
              <a:rPr lang="en-US" sz="1400" dirty="0" smtClean="0">
                <a:latin typeface="Arial" panose="020B0604020202020204" pitchFamily="34" charset="0"/>
                <a:cs typeface="Arial" panose="020B0604020202020204" pitchFamily="34" charset="0"/>
              </a:rPr>
              <a:t>challenging </a:t>
            </a:r>
            <a:r>
              <a:rPr lang="en-US" sz="1400" dirty="0">
                <a:latin typeface="Arial" panose="020B0604020202020204" pitchFamily="34" charset="0"/>
                <a:cs typeface="Arial" panose="020B0604020202020204" pitchFamily="34" charset="0"/>
              </a:rPr>
              <a:t>viewing conditions.</a:t>
            </a:r>
          </a:p>
          <a:p>
            <a:endParaRPr lang="en-US" sz="1400" dirty="0">
              <a:latin typeface="Arial" panose="020B0604020202020204" pitchFamily="34" charset="0"/>
              <a:ea typeface="MS Mincho" panose="02020609040205080304" pitchFamily="49" charset="-128"/>
              <a:cs typeface="Arial" panose="020B0604020202020204" pitchFamily="34" charset="0"/>
            </a:endParaRPr>
          </a:p>
          <a:p>
            <a:r>
              <a:rPr lang="en-US" sz="1400" dirty="0">
                <a:latin typeface="Arial" panose="020B0604020202020204" pitchFamily="34" charset="0"/>
                <a:cs typeface="Arial" panose="020B0604020202020204" pitchFamily="34" charset="0"/>
              </a:rPr>
              <a:t>Comparisons with the low-Earth orbiting Suomi NPP-hyperspectral Ozone Mapping &amp; Profiler Suite (OMPS)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data (c) and the atmospheric infrared sounder (AIRS) on NASA Aqua satellite shows that EPIC clearly detects the proximal volcanic plume where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columns were highest (&gt;10 Dobson Units: 1DU = 2.69x10</a:t>
            </a:r>
            <a:r>
              <a:rPr lang="en-US" sz="1400" baseline="30000" dirty="0">
                <a:latin typeface="Arial" panose="020B0604020202020204" pitchFamily="34" charset="0"/>
                <a:cs typeface="Arial" panose="020B0604020202020204" pitchFamily="34" charset="0"/>
              </a:rPr>
              <a:t>16 </a:t>
            </a:r>
            <a:r>
              <a:rPr lang="en-US" sz="1400" dirty="0">
                <a:latin typeface="Arial" panose="020B0604020202020204" pitchFamily="34" charset="0"/>
                <a:cs typeface="Arial" panose="020B0604020202020204" pitchFamily="34" charset="0"/>
              </a:rPr>
              <a:t>molecules SO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cm</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along with some of the distal plume.</a:t>
            </a:r>
            <a:endParaRPr lang="en-US" sz="1400" dirty="0">
              <a:latin typeface="Arial" panose="020B0604020202020204" pitchFamily="34" charset="0"/>
              <a:ea typeface="MS Mincho" panose="02020609040205080304" pitchFamily="49" charset="-128"/>
              <a:cs typeface="Arial" panose="020B0604020202020204" pitchFamily="34" charset="0"/>
            </a:endParaRPr>
          </a:p>
          <a:p>
            <a:endParaRPr lang="en-US" sz="1400" dirty="0">
              <a:latin typeface="Arial" panose="020B0604020202020204" pitchFamily="34" charset="0"/>
              <a:ea typeface="MS Mincho" panose="02020609040205080304" pitchFamily="49" charset="-128"/>
              <a:cs typeface="Arial" panose="020B0604020202020204" pitchFamily="34" charset="0"/>
            </a:endParaRPr>
          </a:p>
          <a:p>
            <a:r>
              <a:rPr lang="en-US" sz="1400" dirty="0">
                <a:latin typeface="Arial" panose="020B0604020202020204" pitchFamily="34" charset="0"/>
                <a:ea typeface="MS Mincho" panose="02020609040205080304" pitchFamily="49" charset="-128"/>
                <a:cs typeface="Arial" panose="020B0604020202020204" pitchFamily="34" charset="0"/>
              </a:rPr>
              <a:t>The total SO</a:t>
            </a:r>
            <a:r>
              <a:rPr lang="en-US" sz="1400" baseline="-25000" dirty="0">
                <a:latin typeface="Arial" panose="020B0604020202020204" pitchFamily="34" charset="0"/>
                <a:ea typeface="MS Mincho" panose="02020609040205080304" pitchFamily="49" charset="-128"/>
                <a:cs typeface="Arial" panose="020B0604020202020204" pitchFamily="34" charset="0"/>
              </a:rPr>
              <a:t>2</a:t>
            </a:r>
            <a:r>
              <a:rPr lang="en-US" sz="1400" dirty="0">
                <a:latin typeface="Arial" panose="020B0604020202020204" pitchFamily="34" charset="0"/>
                <a:ea typeface="MS Mincho" panose="02020609040205080304" pitchFamily="49" charset="-128"/>
                <a:cs typeface="Arial" panose="020B0604020202020204" pitchFamily="34" charset="0"/>
              </a:rPr>
              <a:t> mass of 33 kilotons (</a:t>
            </a:r>
            <a:r>
              <a:rPr lang="en-US" sz="1400" dirty="0" err="1">
                <a:latin typeface="Arial" panose="020B0604020202020204" pitchFamily="34" charset="0"/>
                <a:ea typeface="MS Mincho" panose="02020609040205080304" pitchFamily="49" charset="-128"/>
                <a:cs typeface="Arial" panose="020B0604020202020204" pitchFamily="34" charset="0"/>
              </a:rPr>
              <a:t>kT</a:t>
            </a:r>
            <a:r>
              <a:rPr lang="en-US" sz="1400" dirty="0">
                <a:latin typeface="Arial" panose="020B0604020202020204" pitchFamily="34" charset="0"/>
                <a:ea typeface="MS Mincho" panose="02020609040205080304" pitchFamily="49" charset="-128"/>
                <a:cs typeface="Arial" panose="020B0604020202020204" pitchFamily="34" charset="0"/>
              </a:rPr>
              <a:t>) measured by AIRS compares favorably with the EPIC retrievals, which detected ~25 </a:t>
            </a:r>
            <a:r>
              <a:rPr lang="en-US" sz="1400" dirty="0" err="1">
                <a:latin typeface="Arial" panose="020B0604020202020204" pitchFamily="34" charset="0"/>
                <a:ea typeface="MS Mincho" panose="02020609040205080304" pitchFamily="49" charset="-128"/>
                <a:cs typeface="Arial" panose="020B0604020202020204" pitchFamily="34" charset="0"/>
              </a:rPr>
              <a:t>kT</a:t>
            </a:r>
            <a:r>
              <a:rPr lang="en-US" sz="1400" dirty="0">
                <a:latin typeface="Arial" panose="020B0604020202020204" pitchFamily="34" charset="0"/>
                <a:ea typeface="MS Mincho" panose="02020609040205080304" pitchFamily="49" charset="-128"/>
                <a:cs typeface="Arial" panose="020B0604020202020204" pitchFamily="34" charset="0"/>
              </a:rPr>
              <a:t> of SO</a:t>
            </a:r>
            <a:r>
              <a:rPr lang="en-US" sz="1400" baseline="-25000" dirty="0">
                <a:latin typeface="Arial" panose="020B0604020202020204" pitchFamily="34" charset="0"/>
                <a:ea typeface="MS Mincho" panose="02020609040205080304" pitchFamily="49" charset="-128"/>
                <a:cs typeface="Arial" panose="020B0604020202020204" pitchFamily="34" charset="0"/>
              </a:rPr>
              <a:t>2</a:t>
            </a:r>
            <a:r>
              <a:rPr lang="en-US" sz="1400" dirty="0">
                <a:latin typeface="Arial" panose="020B0604020202020204" pitchFamily="34" charset="0"/>
                <a:ea typeface="MS Mincho" panose="02020609040205080304" pitchFamily="49" charset="-128"/>
                <a:cs typeface="Arial" panose="020B0604020202020204" pitchFamily="34" charset="0"/>
              </a:rPr>
              <a:t>.</a:t>
            </a:r>
          </a:p>
        </p:txBody>
      </p:sp>
      <p:sp>
        <p:nvSpPr>
          <p:cNvPr id="11" name="TextBox 10"/>
          <p:cNvSpPr txBox="1"/>
          <p:nvPr/>
        </p:nvSpPr>
        <p:spPr>
          <a:xfrm>
            <a:off x="6727122" y="931959"/>
            <a:ext cx="2371600" cy="369332"/>
          </a:xfrm>
          <a:prstGeom prst="rect">
            <a:avLst/>
          </a:prstGeom>
          <a:noFill/>
        </p:spPr>
        <p:txBody>
          <a:bodyPr wrap="none" rtlCol="0">
            <a:spAutoFit/>
          </a:bodyPr>
          <a:lstStyle/>
          <a:p>
            <a:r>
              <a:rPr lang="en-US" dirty="0" smtClean="0"/>
              <a:t>EPIC: </a:t>
            </a:r>
            <a:r>
              <a:rPr lang="en-US" sz="1200" dirty="0" smtClean="0"/>
              <a:t>00:08 UTC March 29. 2016</a:t>
            </a:r>
            <a:endParaRPr lang="en-US" sz="1200" dirty="0"/>
          </a:p>
        </p:txBody>
      </p:sp>
      <p:grpSp>
        <p:nvGrpSpPr>
          <p:cNvPr id="12" name="Group 11"/>
          <p:cNvGrpSpPr/>
          <p:nvPr/>
        </p:nvGrpSpPr>
        <p:grpSpPr>
          <a:xfrm>
            <a:off x="250103" y="827157"/>
            <a:ext cx="3481503" cy="478626"/>
            <a:chOff x="3549046" y="1059891"/>
            <a:chExt cx="3481503" cy="478626"/>
          </a:xfrm>
        </p:grpSpPr>
        <p:sp>
          <p:nvSpPr>
            <p:cNvPr id="13" name="Rectangle 12"/>
            <p:cNvSpPr/>
            <p:nvPr/>
          </p:nvSpPr>
          <p:spPr>
            <a:xfrm>
              <a:off x="3606522" y="1347956"/>
              <a:ext cx="1283761"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3549046" y="1319929"/>
              <a:ext cx="3481503" cy="218588"/>
              <a:chOff x="3945611" y="1185753"/>
              <a:chExt cx="3481503" cy="218588"/>
            </a:xfrm>
          </p:grpSpPr>
          <p:sp>
            <p:nvSpPr>
              <p:cNvPr id="16" name="Rectangle 15"/>
              <p:cNvSpPr/>
              <p:nvPr/>
            </p:nvSpPr>
            <p:spPr>
              <a:xfrm>
                <a:off x="4003087" y="1213780"/>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4336370"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637171" y="121129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35030"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63406" y="120880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87174"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8560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62588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71495"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325129" y="121378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45611" y="1185753"/>
                <a:ext cx="415498" cy="215444"/>
              </a:xfrm>
              <a:prstGeom prst="rect">
                <a:avLst/>
              </a:prstGeom>
              <a:noFill/>
            </p:spPr>
            <p:txBody>
              <a:bodyPr wrap="none" rtlCol="0">
                <a:spAutoFit/>
              </a:bodyPr>
              <a:lstStyle/>
              <a:p>
                <a:r>
                  <a:rPr lang="en-US" sz="800" dirty="0" smtClean="0"/>
                  <a:t>317.5</a:t>
                </a:r>
                <a:endParaRPr lang="en-US" sz="800" dirty="0"/>
              </a:p>
            </p:txBody>
          </p:sp>
          <p:sp>
            <p:nvSpPr>
              <p:cNvPr id="27" name="TextBox 26"/>
              <p:cNvSpPr txBox="1"/>
              <p:nvPr/>
            </p:nvSpPr>
            <p:spPr>
              <a:xfrm>
                <a:off x="4316140" y="1185753"/>
                <a:ext cx="338554" cy="215444"/>
              </a:xfrm>
              <a:prstGeom prst="rect">
                <a:avLst/>
              </a:prstGeom>
              <a:noFill/>
            </p:spPr>
            <p:txBody>
              <a:bodyPr wrap="none" rtlCol="0">
                <a:spAutoFit/>
              </a:bodyPr>
              <a:lstStyle/>
              <a:p>
                <a:r>
                  <a:rPr lang="en-US" sz="800" dirty="0" smtClean="0"/>
                  <a:t>325</a:t>
                </a:r>
                <a:endParaRPr lang="en-US" sz="800" dirty="0"/>
              </a:p>
            </p:txBody>
          </p:sp>
          <p:sp>
            <p:nvSpPr>
              <p:cNvPr id="28" name="TextBox 27"/>
              <p:cNvSpPr txBox="1"/>
              <p:nvPr/>
            </p:nvSpPr>
            <p:spPr>
              <a:xfrm>
                <a:off x="4626695" y="1185753"/>
                <a:ext cx="338554" cy="215444"/>
              </a:xfrm>
              <a:prstGeom prst="rect">
                <a:avLst/>
              </a:prstGeom>
              <a:noFill/>
            </p:spPr>
            <p:txBody>
              <a:bodyPr wrap="none" rtlCol="0">
                <a:spAutoFit/>
              </a:bodyPr>
              <a:lstStyle/>
              <a:p>
                <a:r>
                  <a:rPr lang="en-US" sz="800" dirty="0" smtClean="0"/>
                  <a:t>340</a:t>
                </a:r>
                <a:endParaRPr lang="en-US" sz="800" dirty="0"/>
              </a:p>
            </p:txBody>
          </p:sp>
          <p:sp>
            <p:nvSpPr>
              <p:cNvPr id="29" name="TextBox 28"/>
              <p:cNvSpPr txBox="1"/>
              <p:nvPr/>
            </p:nvSpPr>
            <p:spPr>
              <a:xfrm>
                <a:off x="4951244" y="1185753"/>
                <a:ext cx="338554" cy="215444"/>
              </a:xfrm>
              <a:prstGeom prst="rect">
                <a:avLst/>
              </a:prstGeom>
              <a:noFill/>
            </p:spPr>
            <p:txBody>
              <a:bodyPr wrap="none" rtlCol="0">
                <a:spAutoFit/>
              </a:bodyPr>
              <a:lstStyle/>
              <a:p>
                <a:r>
                  <a:rPr lang="en-US" sz="800" dirty="0" smtClean="0"/>
                  <a:t>388</a:t>
                </a:r>
                <a:endParaRPr lang="en-US" sz="800" dirty="0"/>
              </a:p>
            </p:txBody>
          </p:sp>
          <p:sp>
            <p:nvSpPr>
              <p:cNvPr id="30" name="TextBox 29"/>
              <p:cNvSpPr txBox="1"/>
              <p:nvPr/>
            </p:nvSpPr>
            <p:spPr>
              <a:xfrm>
                <a:off x="5286848" y="1185837"/>
                <a:ext cx="338554" cy="215444"/>
              </a:xfrm>
              <a:prstGeom prst="rect">
                <a:avLst/>
              </a:prstGeom>
              <a:noFill/>
            </p:spPr>
            <p:txBody>
              <a:bodyPr wrap="none" rtlCol="0">
                <a:spAutoFit/>
              </a:bodyPr>
              <a:lstStyle/>
              <a:p>
                <a:r>
                  <a:rPr lang="en-US" sz="800" dirty="0" smtClean="0"/>
                  <a:t>443</a:t>
                </a:r>
                <a:endParaRPr lang="en-US" sz="800" dirty="0"/>
              </a:p>
            </p:txBody>
          </p:sp>
          <p:sp>
            <p:nvSpPr>
              <p:cNvPr id="31" name="TextBox 30"/>
              <p:cNvSpPr txBox="1"/>
              <p:nvPr/>
            </p:nvSpPr>
            <p:spPr>
              <a:xfrm>
                <a:off x="5636362" y="1185837"/>
                <a:ext cx="338554" cy="215444"/>
              </a:xfrm>
              <a:prstGeom prst="rect">
                <a:avLst/>
              </a:prstGeom>
              <a:noFill/>
            </p:spPr>
            <p:txBody>
              <a:bodyPr wrap="none" rtlCol="0">
                <a:spAutoFit/>
              </a:bodyPr>
              <a:lstStyle/>
              <a:p>
                <a:r>
                  <a:rPr lang="en-US" sz="800" dirty="0" smtClean="0"/>
                  <a:t>551</a:t>
                </a:r>
                <a:endParaRPr lang="en-US" sz="800" dirty="0"/>
              </a:p>
            </p:txBody>
          </p:sp>
          <p:sp>
            <p:nvSpPr>
              <p:cNvPr id="32" name="TextBox 31"/>
              <p:cNvSpPr txBox="1"/>
              <p:nvPr/>
            </p:nvSpPr>
            <p:spPr>
              <a:xfrm>
                <a:off x="5975185" y="1185837"/>
                <a:ext cx="338554" cy="215444"/>
              </a:xfrm>
              <a:prstGeom prst="rect">
                <a:avLst/>
              </a:prstGeom>
              <a:noFill/>
            </p:spPr>
            <p:txBody>
              <a:bodyPr wrap="none" rtlCol="0">
                <a:spAutoFit/>
              </a:bodyPr>
              <a:lstStyle/>
              <a:p>
                <a:r>
                  <a:rPr lang="en-US" sz="800" dirty="0" smtClean="0"/>
                  <a:t>680</a:t>
                </a:r>
                <a:endParaRPr lang="en-US" sz="800" dirty="0"/>
              </a:p>
            </p:txBody>
          </p:sp>
          <p:sp>
            <p:nvSpPr>
              <p:cNvPr id="33" name="TextBox 32"/>
              <p:cNvSpPr txBox="1"/>
              <p:nvPr/>
            </p:nvSpPr>
            <p:spPr>
              <a:xfrm>
                <a:off x="6281241" y="1187367"/>
                <a:ext cx="466794" cy="215444"/>
              </a:xfrm>
              <a:prstGeom prst="rect">
                <a:avLst/>
              </a:prstGeom>
              <a:noFill/>
            </p:spPr>
            <p:txBody>
              <a:bodyPr wrap="none" rtlCol="0">
                <a:spAutoFit/>
              </a:bodyPr>
              <a:lstStyle/>
              <a:p>
                <a:r>
                  <a:rPr lang="en-US" sz="800" dirty="0" smtClean="0"/>
                  <a:t>687.75</a:t>
                </a:r>
                <a:endParaRPr lang="en-US" sz="800" dirty="0"/>
              </a:p>
            </p:txBody>
          </p:sp>
          <p:sp>
            <p:nvSpPr>
              <p:cNvPr id="34" name="TextBox 33"/>
              <p:cNvSpPr txBox="1"/>
              <p:nvPr/>
            </p:nvSpPr>
            <p:spPr>
              <a:xfrm>
                <a:off x="6690004" y="1185753"/>
                <a:ext cx="338554" cy="215444"/>
              </a:xfrm>
              <a:prstGeom prst="rect">
                <a:avLst/>
              </a:prstGeom>
              <a:noFill/>
            </p:spPr>
            <p:txBody>
              <a:bodyPr wrap="none" rtlCol="0">
                <a:spAutoFit/>
              </a:bodyPr>
              <a:lstStyle/>
              <a:p>
                <a:r>
                  <a:rPr lang="en-US" sz="800" dirty="0" smtClean="0"/>
                  <a:t>764</a:t>
                </a:r>
                <a:endParaRPr lang="en-US" sz="800" dirty="0"/>
              </a:p>
            </p:txBody>
          </p:sp>
          <p:sp>
            <p:nvSpPr>
              <p:cNvPr id="35" name="TextBox 34"/>
              <p:cNvSpPr txBox="1"/>
              <p:nvPr/>
            </p:nvSpPr>
            <p:spPr>
              <a:xfrm>
                <a:off x="7011616" y="1188897"/>
                <a:ext cx="415498" cy="215444"/>
              </a:xfrm>
              <a:prstGeom prst="rect">
                <a:avLst/>
              </a:prstGeom>
              <a:noFill/>
            </p:spPr>
            <p:txBody>
              <a:bodyPr wrap="none" rtlCol="0">
                <a:spAutoFit/>
              </a:bodyPr>
              <a:lstStyle/>
              <a:p>
                <a:r>
                  <a:rPr lang="en-US" sz="800" dirty="0" smtClean="0"/>
                  <a:t>779.5</a:t>
                </a:r>
                <a:endParaRPr lang="en-US" sz="800" dirty="0"/>
              </a:p>
            </p:txBody>
          </p:sp>
        </p:grpSp>
        <p:sp>
          <p:nvSpPr>
            <p:cNvPr id="15" name="TextBox 14"/>
            <p:cNvSpPr txBox="1"/>
            <p:nvPr/>
          </p:nvSpPr>
          <p:spPr>
            <a:xfrm>
              <a:off x="4401890" y="1059891"/>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2100589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96" y="554033"/>
            <a:ext cx="8239539" cy="6272391"/>
          </a:xfrm>
          <a:prstGeom prst="rect">
            <a:avLst/>
          </a:prstGeom>
        </p:spPr>
      </p:pic>
      <p:sp>
        <p:nvSpPr>
          <p:cNvPr id="3" name="TextBox 2"/>
          <p:cNvSpPr txBox="1"/>
          <p:nvPr/>
        </p:nvSpPr>
        <p:spPr>
          <a:xfrm>
            <a:off x="3278" y="1281"/>
            <a:ext cx="6340325"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Req. 1c: UV Aerosols - Comparison of EPIC to OMI</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rot="16200000">
            <a:off x="7967776" y="5726688"/>
            <a:ext cx="1891695" cy="307777"/>
          </a:xfrm>
          <a:prstGeom prst="rect">
            <a:avLst/>
          </a:prstGeom>
          <a:noFill/>
        </p:spPr>
        <p:txBody>
          <a:bodyPr wrap="square" rtlCol="0">
            <a:spAutoFit/>
          </a:bodyPr>
          <a:lstStyle/>
          <a:p>
            <a:r>
              <a:rPr lang="en-US" sz="1400" i="1" dirty="0" smtClean="0"/>
              <a:t>Courtesy of O. Torres</a:t>
            </a:r>
            <a:endParaRPr lang="en-US" sz="1400" i="1" dirty="0"/>
          </a:p>
        </p:txBody>
      </p:sp>
      <p:grpSp>
        <p:nvGrpSpPr>
          <p:cNvPr id="30" name="Group 29"/>
          <p:cNvGrpSpPr/>
          <p:nvPr/>
        </p:nvGrpSpPr>
        <p:grpSpPr>
          <a:xfrm>
            <a:off x="5605673" y="101600"/>
            <a:ext cx="3481503" cy="478626"/>
            <a:chOff x="5605673" y="101600"/>
            <a:chExt cx="3481503" cy="478626"/>
          </a:xfrm>
        </p:grpSpPr>
        <p:sp>
          <p:nvSpPr>
            <p:cNvPr id="20" name="TextBox 19"/>
            <p:cNvSpPr txBox="1"/>
            <p:nvPr/>
          </p:nvSpPr>
          <p:spPr>
            <a:xfrm>
              <a:off x="5605673" y="361638"/>
              <a:ext cx="415498" cy="215444"/>
            </a:xfrm>
            <a:prstGeom prst="rect">
              <a:avLst/>
            </a:prstGeom>
            <a:noFill/>
          </p:spPr>
          <p:txBody>
            <a:bodyPr wrap="none" rtlCol="0">
              <a:spAutoFit/>
            </a:bodyPr>
            <a:lstStyle/>
            <a:p>
              <a:r>
                <a:rPr lang="en-US" sz="800" dirty="0" smtClean="0"/>
                <a:t>317.5</a:t>
              </a:r>
              <a:endParaRPr lang="en-US" sz="800" dirty="0"/>
            </a:p>
          </p:txBody>
        </p:sp>
        <p:sp>
          <p:nvSpPr>
            <p:cNvPr id="7" name="Rectangle 6"/>
            <p:cNvSpPr/>
            <p:nvPr/>
          </p:nvSpPr>
          <p:spPr>
            <a:xfrm>
              <a:off x="6303706" y="389665"/>
              <a:ext cx="643204"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663149" y="389665"/>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996432" y="387176"/>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297233" y="387176"/>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695092" y="384687"/>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23468" y="384687"/>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47236" y="38966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345667" y="38966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285951" y="38966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31557" y="38966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985191" y="38966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976202" y="361638"/>
              <a:ext cx="338554" cy="215444"/>
            </a:xfrm>
            <a:prstGeom prst="rect">
              <a:avLst/>
            </a:prstGeom>
            <a:noFill/>
          </p:spPr>
          <p:txBody>
            <a:bodyPr wrap="none" rtlCol="0">
              <a:spAutoFit/>
            </a:bodyPr>
            <a:lstStyle/>
            <a:p>
              <a:r>
                <a:rPr lang="en-US" sz="800" dirty="0" smtClean="0"/>
                <a:t>325</a:t>
              </a:r>
              <a:endParaRPr lang="en-US" sz="800" dirty="0"/>
            </a:p>
          </p:txBody>
        </p:sp>
        <p:sp>
          <p:nvSpPr>
            <p:cNvPr id="22" name="TextBox 21"/>
            <p:cNvSpPr txBox="1"/>
            <p:nvPr/>
          </p:nvSpPr>
          <p:spPr>
            <a:xfrm>
              <a:off x="6286757" y="361638"/>
              <a:ext cx="338554" cy="215444"/>
            </a:xfrm>
            <a:prstGeom prst="rect">
              <a:avLst/>
            </a:prstGeom>
            <a:noFill/>
          </p:spPr>
          <p:txBody>
            <a:bodyPr wrap="none" rtlCol="0">
              <a:spAutoFit/>
            </a:bodyPr>
            <a:lstStyle/>
            <a:p>
              <a:r>
                <a:rPr lang="en-US" sz="800" dirty="0" smtClean="0"/>
                <a:t>340</a:t>
              </a:r>
              <a:endParaRPr lang="en-US" sz="800" dirty="0"/>
            </a:p>
          </p:txBody>
        </p:sp>
        <p:sp>
          <p:nvSpPr>
            <p:cNvPr id="23" name="TextBox 22"/>
            <p:cNvSpPr txBox="1"/>
            <p:nvPr/>
          </p:nvSpPr>
          <p:spPr>
            <a:xfrm>
              <a:off x="6611306" y="361638"/>
              <a:ext cx="338554" cy="215444"/>
            </a:xfrm>
            <a:prstGeom prst="rect">
              <a:avLst/>
            </a:prstGeom>
            <a:noFill/>
          </p:spPr>
          <p:txBody>
            <a:bodyPr wrap="none" rtlCol="0">
              <a:spAutoFit/>
            </a:bodyPr>
            <a:lstStyle/>
            <a:p>
              <a:r>
                <a:rPr lang="en-US" sz="800" dirty="0" smtClean="0"/>
                <a:t>388</a:t>
              </a:r>
              <a:endParaRPr lang="en-US" sz="800" dirty="0"/>
            </a:p>
          </p:txBody>
        </p:sp>
        <p:sp>
          <p:nvSpPr>
            <p:cNvPr id="24" name="TextBox 23"/>
            <p:cNvSpPr txBox="1"/>
            <p:nvPr/>
          </p:nvSpPr>
          <p:spPr>
            <a:xfrm>
              <a:off x="6946910" y="361722"/>
              <a:ext cx="338554" cy="215444"/>
            </a:xfrm>
            <a:prstGeom prst="rect">
              <a:avLst/>
            </a:prstGeom>
            <a:noFill/>
          </p:spPr>
          <p:txBody>
            <a:bodyPr wrap="none" rtlCol="0">
              <a:spAutoFit/>
            </a:bodyPr>
            <a:lstStyle/>
            <a:p>
              <a:r>
                <a:rPr lang="en-US" sz="800" dirty="0" smtClean="0"/>
                <a:t>443</a:t>
              </a:r>
              <a:endParaRPr lang="en-US" sz="800" dirty="0"/>
            </a:p>
          </p:txBody>
        </p:sp>
        <p:sp>
          <p:nvSpPr>
            <p:cNvPr id="25" name="TextBox 24"/>
            <p:cNvSpPr txBox="1"/>
            <p:nvPr/>
          </p:nvSpPr>
          <p:spPr>
            <a:xfrm>
              <a:off x="7296424" y="361722"/>
              <a:ext cx="338554" cy="215444"/>
            </a:xfrm>
            <a:prstGeom prst="rect">
              <a:avLst/>
            </a:prstGeom>
            <a:noFill/>
          </p:spPr>
          <p:txBody>
            <a:bodyPr wrap="none" rtlCol="0">
              <a:spAutoFit/>
            </a:bodyPr>
            <a:lstStyle/>
            <a:p>
              <a:r>
                <a:rPr lang="en-US" sz="800" dirty="0" smtClean="0"/>
                <a:t>551</a:t>
              </a:r>
              <a:endParaRPr lang="en-US" sz="800" dirty="0"/>
            </a:p>
          </p:txBody>
        </p:sp>
        <p:sp>
          <p:nvSpPr>
            <p:cNvPr id="26" name="TextBox 25"/>
            <p:cNvSpPr txBox="1"/>
            <p:nvPr/>
          </p:nvSpPr>
          <p:spPr>
            <a:xfrm>
              <a:off x="7635247" y="361722"/>
              <a:ext cx="338554" cy="215444"/>
            </a:xfrm>
            <a:prstGeom prst="rect">
              <a:avLst/>
            </a:prstGeom>
            <a:noFill/>
          </p:spPr>
          <p:txBody>
            <a:bodyPr wrap="none" rtlCol="0">
              <a:spAutoFit/>
            </a:bodyPr>
            <a:lstStyle/>
            <a:p>
              <a:r>
                <a:rPr lang="en-US" sz="800" dirty="0" smtClean="0"/>
                <a:t>680</a:t>
              </a:r>
              <a:endParaRPr lang="en-US" sz="800" dirty="0"/>
            </a:p>
          </p:txBody>
        </p:sp>
        <p:sp>
          <p:nvSpPr>
            <p:cNvPr id="27" name="TextBox 26"/>
            <p:cNvSpPr txBox="1"/>
            <p:nvPr/>
          </p:nvSpPr>
          <p:spPr>
            <a:xfrm>
              <a:off x="7941303" y="363252"/>
              <a:ext cx="466794" cy="215444"/>
            </a:xfrm>
            <a:prstGeom prst="rect">
              <a:avLst/>
            </a:prstGeom>
            <a:noFill/>
          </p:spPr>
          <p:txBody>
            <a:bodyPr wrap="none" rtlCol="0">
              <a:spAutoFit/>
            </a:bodyPr>
            <a:lstStyle/>
            <a:p>
              <a:r>
                <a:rPr lang="en-US" sz="800" dirty="0" smtClean="0"/>
                <a:t>687.75</a:t>
              </a:r>
              <a:endParaRPr lang="en-US" sz="800" dirty="0"/>
            </a:p>
          </p:txBody>
        </p:sp>
        <p:sp>
          <p:nvSpPr>
            <p:cNvPr id="28" name="TextBox 27"/>
            <p:cNvSpPr txBox="1"/>
            <p:nvPr/>
          </p:nvSpPr>
          <p:spPr>
            <a:xfrm>
              <a:off x="8350066" y="361638"/>
              <a:ext cx="338554" cy="215444"/>
            </a:xfrm>
            <a:prstGeom prst="rect">
              <a:avLst/>
            </a:prstGeom>
            <a:noFill/>
          </p:spPr>
          <p:txBody>
            <a:bodyPr wrap="none" rtlCol="0">
              <a:spAutoFit/>
            </a:bodyPr>
            <a:lstStyle/>
            <a:p>
              <a:r>
                <a:rPr lang="en-US" sz="800" dirty="0" smtClean="0"/>
                <a:t>764</a:t>
              </a:r>
              <a:endParaRPr lang="en-US" sz="800" dirty="0"/>
            </a:p>
          </p:txBody>
        </p:sp>
        <p:sp>
          <p:nvSpPr>
            <p:cNvPr id="29" name="TextBox 28"/>
            <p:cNvSpPr txBox="1"/>
            <p:nvPr/>
          </p:nvSpPr>
          <p:spPr>
            <a:xfrm>
              <a:off x="8671678" y="364782"/>
              <a:ext cx="415498" cy="215444"/>
            </a:xfrm>
            <a:prstGeom prst="rect">
              <a:avLst/>
            </a:prstGeom>
            <a:noFill/>
          </p:spPr>
          <p:txBody>
            <a:bodyPr wrap="none" rtlCol="0">
              <a:spAutoFit/>
            </a:bodyPr>
            <a:lstStyle/>
            <a:p>
              <a:r>
                <a:rPr lang="en-US" sz="800" dirty="0" smtClean="0"/>
                <a:t>779.5</a:t>
              </a:r>
              <a:endParaRPr lang="en-US" sz="800" dirty="0"/>
            </a:p>
          </p:txBody>
        </p:sp>
        <p:sp>
          <p:nvSpPr>
            <p:cNvPr id="9" name="TextBox 8"/>
            <p:cNvSpPr txBox="1"/>
            <p:nvPr/>
          </p:nvSpPr>
          <p:spPr>
            <a:xfrm>
              <a:off x="6458517" y="101600"/>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
        <p:nvSpPr>
          <p:cNvPr id="5" name="TextBox 4"/>
          <p:cNvSpPr txBox="1"/>
          <p:nvPr/>
        </p:nvSpPr>
        <p:spPr>
          <a:xfrm rot="16200000">
            <a:off x="-43961" y="1740877"/>
            <a:ext cx="603050" cy="369332"/>
          </a:xfrm>
          <a:prstGeom prst="rect">
            <a:avLst/>
          </a:prstGeom>
          <a:noFill/>
        </p:spPr>
        <p:txBody>
          <a:bodyPr wrap="none" rtlCol="0">
            <a:spAutoFit/>
          </a:bodyPr>
          <a:lstStyle/>
          <a:p>
            <a:r>
              <a:rPr lang="en-US" b="1" dirty="0" smtClean="0">
                <a:solidFill>
                  <a:srgbClr val="FF0000"/>
                </a:solidFill>
              </a:rPr>
              <a:t>EPIC</a:t>
            </a:r>
            <a:endParaRPr lang="en-US" b="1" dirty="0">
              <a:solidFill>
                <a:srgbClr val="FF0000"/>
              </a:solidFill>
            </a:endParaRPr>
          </a:p>
        </p:txBody>
      </p:sp>
      <p:sp>
        <p:nvSpPr>
          <p:cNvPr id="6" name="TextBox 5"/>
          <p:cNvSpPr txBox="1"/>
          <p:nvPr/>
        </p:nvSpPr>
        <p:spPr>
          <a:xfrm rot="16200000">
            <a:off x="-43962" y="4835769"/>
            <a:ext cx="603050" cy="369332"/>
          </a:xfrm>
          <a:prstGeom prst="rect">
            <a:avLst/>
          </a:prstGeom>
          <a:noFill/>
        </p:spPr>
        <p:txBody>
          <a:bodyPr wrap="none" rtlCol="0">
            <a:spAutoFit/>
          </a:bodyPr>
          <a:lstStyle/>
          <a:p>
            <a:r>
              <a:rPr lang="en-US" b="1" dirty="0" smtClean="0">
                <a:solidFill>
                  <a:srgbClr val="0070C0"/>
                </a:solidFill>
              </a:rPr>
              <a:t>OMI</a:t>
            </a:r>
            <a:endParaRPr lang="en-US" b="1" dirty="0">
              <a:solidFill>
                <a:srgbClr val="0070C0"/>
              </a:solidFill>
            </a:endParaRPr>
          </a:p>
        </p:txBody>
      </p:sp>
    </p:spTree>
    <p:extLst>
      <p:ext uri="{BB962C8B-B14F-4D97-AF65-F5344CB8AC3E}">
        <p14:creationId xmlns:p14="http://schemas.microsoft.com/office/powerpoint/2010/main" val="393723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636832" y="2147483647"/>
            <a:ext cx="8221287" cy="261435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671" r="33114" b="40382"/>
          <a:stretch/>
        </p:blipFill>
        <p:spPr>
          <a:xfrm>
            <a:off x="2039411" y="1397744"/>
            <a:ext cx="5013210" cy="2798812"/>
          </a:xfrm>
          <a:prstGeom prst="rect">
            <a:avLst/>
          </a:prstGeom>
        </p:spPr>
      </p:pic>
      <p:sp>
        <p:nvSpPr>
          <p:cNvPr id="3" name="TextBox 2"/>
          <p:cNvSpPr txBox="1"/>
          <p:nvPr/>
        </p:nvSpPr>
        <p:spPr>
          <a:xfrm>
            <a:off x="76487" y="76200"/>
            <a:ext cx="9132949" cy="707886"/>
          </a:xfrm>
          <a:prstGeom prst="rect">
            <a:avLst/>
          </a:prstGeom>
          <a:noFill/>
        </p:spPr>
        <p:txBody>
          <a:bodyPr wrap="none" rtlCol="0">
            <a:spAutoFit/>
          </a:bodyPr>
          <a:lstStyle/>
          <a:p>
            <a:pPr algn="ctr"/>
            <a:r>
              <a:rPr lang="en-US" sz="2000" b="1" dirty="0" smtClean="0">
                <a:latin typeface="Arial" panose="020B0604020202020204" pitchFamily="34" charset="0"/>
                <a:cs typeface="Arial" panose="020B0604020202020204" pitchFamily="34" charset="0"/>
              </a:rPr>
              <a:t>Req. 1c: Aerosols - EPIC Above-Cloud-Aerosol Optical Depth (ACAOD)</a:t>
            </a:r>
          </a:p>
          <a:p>
            <a:pPr algn="ctr"/>
            <a:r>
              <a:rPr lang="en-US" sz="2000" b="1" dirty="0" smtClean="0">
                <a:latin typeface="Arial" panose="020B0604020202020204" pitchFamily="34" charset="0"/>
                <a:cs typeface="Arial" panose="020B0604020202020204" pitchFamily="34" charset="0"/>
              </a:rPr>
              <a:t>Comparison with ORACLES-2 Lidar Observations </a:t>
            </a:r>
            <a:endParaRPr lang="en-US" sz="2000" b="1" dirty="0">
              <a:latin typeface="Arial" panose="020B0604020202020204" pitchFamily="34" charset="0"/>
              <a:cs typeface="Arial" panose="020B0604020202020204" pitchFamily="34" charset="0"/>
            </a:endParaRPr>
          </a:p>
        </p:txBody>
      </p:sp>
      <p:sp>
        <p:nvSpPr>
          <p:cNvPr id="5" name="TextBox 4"/>
          <p:cNvSpPr txBox="1"/>
          <p:nvPr/>
        </p:nvSpPr>
        <p:spPr>
          <a:xfrm>
            <a:off x="7195745" y="882015"/>
            <a:ext cx="1753931" cy="307777"/>
          </a:xfrm>
          <a:prstGeom prst="rect">
            <a:avLst/>
          </a:prstGeom>
          <a:noFill/>
        </p:spPr>
        <p:txBody>
          <a:bodyPr wrap="none" rtlCol="0">
            <a:spAutoFit/>
          </a:bodyPr>
          <a:lstStyle/>
          <a:p>
            <a:r>
              <a:rPr lang="en-US" sz="1400" i="1" dirty="0" smtClean="0"/>
              <a:t>Courtesy of O. Torres</a:t>
            </a:r>
            <a:endParaRPr lang="en-US" sz="1400" i="1"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33" t="59810" r="-1"/>
          <a:stretch/>
        </p:blipFill>
        <p:spPr>
          <a:xfrm>
            <a:off x="281965" y="4196556"/>
            <a:ext cx="7647622" cy="2396018"/>
          </a:xfrm>
          <a:prstGeom prst="rect">
            <a:avLst/>
          </a:prstGeom>
        </p:spPr>
      </p:pic>
      <p:grpSp>
        <p:nvGrpSpPr>
          <p:cNvPr id="4" name="Group 3"/>
          <p:cNvGrpSpPr/>
          <p:nvPr/>
        </p:nvGrpSpPr>
        <p:grpSpPr>
          <a:xfrm>
            <a:off x="47313" y="752817"/>
            <a:ext cx="3481503" cy="478626"/>
            <a:chOff x="47313" y="752817"/>
            <a:chExt cx="3481503" cy="478626"/>
          </a:xfrm>
        </p:grpSpPr>
        <p:sp>
          <p:nvSpPr>
            <p:cNvPr id="11" name="Rectangle 10"/>
            <p:cNvSpPr/>
            <p:nvPr/>
          </p:nvSpPr>
          <p:spPr>
            <a:xfrm>
              <a:off x="745345" y="1040882"/>
              <a:ext cx="1323453"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28397" y="1012855"/>
              <a:ext cx="338554" cy="215444"/>
            </a:xfrm>
            <a:prstGeom prst="rect">
              <a:avLst/>
            </a:prstGeom>
            <a:noFill/>
          </p:spPr>
          <p:txBody>
            <a:bodyPr wrap="none" rtlCol="0">
              <a:spAutoFit/>
            </a:bodyPr>
            <a:lstStyle/>
            <a:p>
              <a:r>
                <a:rPr lang="en-US" sz="800" dirty="0" smtClean="0"/>
                <a:t>340</a:t>
              </a:r>
              <a:endParaRPr lang="en-US" sz="800" dirty="0"/>
            </a:p>
          </p:txBody>
        </p:sp>
        <p:sp>
          <p:nvSpPr>
            <p:cNvPr id="10" name="TextBox 9"/>
            <p:cNvSpPr txBox="1"/>
            <p:nvPr/>
          </p:nvSpPr>
          <p:spPr>
            <a:xfrm>
              <a:off x="47313" y="1012855"/>
              <a:ext cx="415498" cy="215444"/>
            </a:xfrm>
            <a:prstGeom prst="rect">
              <a:avLst/>
            </a:prstGeom>
            <a:noFill/>
          </p:spPr>
          <p:txBody>
            <a:bodyPr wrap="none" rtlCol="0">
              <a:spAutoFit/>
            </a:bodyPr>
            <a:lstStyle/>
            <a:p>
              <a:r>
                <a:rPr lang="en-US" sz="800" dirty="0" smtClean="0"/>
                <a:t>317.5</a:t>
              </a:r>
              <a:endParaRPr lang="en-US" sz="800" dirty="0"/>
            </a:p>
          </p:txBody>
        </p:sp>
        <p:sp>
          <p:nvSpPr>
            <p:cNvPr id="12" name="Rectangle 11"/>
            <p:cNvSpPr/>
            <p:nvPr/>
          </p:nvSpPr>
          <p:spPr>
            <a:xfrm>
              <a:off x="104789" y="1040882"/>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38072" y="103839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8873" y="103839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136732" y="103590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65108" y="103590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388876" y="104088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787307" y="104088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727591" y="104088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073197" y="104088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26831" y="104088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17842" y="1012855"/>
              <a:ext cx="338554" cy="215444"/>
            </a:xfrm>
            <a:prstGeom prst="rect">
              <a:avLst/>
            </a:prstGeom>
            <a:noFill/>
          </p:spPr>
          <p:txBody>
            <a:bodyPr wrap="none" rtlCol="0">
              <a:spAutoFit/>
            </a:bodyPr>
            <a:lstStyle/>
            <a:p>
              <a:r>
                <a:rPr lang="en-US" sz="800" dirty="0" smtClean="0"/>
                <a:t>325</a:t>
              </a:r>
              <a:endParaRPr lang="en-US" sz="800" dirty="0"/>
            </a:p>
          </p:txBody>
        </p:sp>
        <p:sp>
          <p:nvSpPr>
            <p:cNvPr id="24" name="TextBox 23"/>
            <p:cNvSpPr txBox="1"/>
            <p:nvPr/>
          </p:nvSpPr>
          <p:spPr>
            <a:xfrm>
              <a:off x="1052946" y="1012855"/>
              <a:ext cx="338554" cy="215444"/>
            </a:xfrm>
            <a:prstGeom prst="rect">
              <a:avLst/>
            </a:prstGeom>
            <a:noFill/>
          </p:spPr>
          <p:txBody>
            <a:bodyPr wrap="none" rtlCol="0">
              <a:spAutoFit/>
            </a:bodyPr>
            <a:lstStyle/>
            <a:p>
              <a:r>
                <a:rPr lang="en-US" sz="800" dirty="0" smtClean="0"/>
                <a:t>388</a:t>
              </a:r>
              <a:endParaRPr lang="en-US" sz="800" dirty="0"/>
            </a:p>
          </p:txBody>
        </p:sp>
        <p:sp>
          <p:nvSpPr>
            <p:cNvPr id="25" name="TextBox 24"/>
            <p:cNvSpPr txBox="1"/>
            <p:nvPr/>
          </p:nvSpPr>
          <p:spPr>
            <a:xfrm>
              <a:off x="1388550" y="1012939"/>
              <a:ext cx="338554" cy="215444"/>
            </a:xfrm>
            <a:prstGeom prst="rect">
              <a:avLst/>
            </a:prstGeom>
            <a:noFill/>
          </p:spPr>
          <p:txBody>
            <a:bodyPr wrap="none" rtlCol="0">
              <a:spAutoFit/>
            </a:bodyPr>
            <a:lstStyle/>
            <a:p>
              <a:r>
                <a:rPr lang="en-US" sz="800" dirty="0" smtClean="0"/>
                <a:t>443</a:t>
              </a:r>
              <a:endParaRPr lang="en-US" sz="800" dirty="0"/>
            </a:p>
          </p:txBody>
        </p:sp>
        <p:sp>
          <p:nvSpPr>
            <p:cNvPr id="26" name="TextBox 25"/>
            <p:cNvSpPr txBox="1"/>
            <p:nvPr/>
          </p:nvSpPr>
          <p:spPr>
            <a:xfrm>
              <a:off x="1738064" y="1012939"/>
              <a:ext cx="338554" cy="215444"/>
            </a:xfrm>
            <a:prstGeom prst="rect">
              <a:avLst/>
            </a:prstGeom>
            <a:noFill/>
          </p:spPr>
          <p:txBody>
            <a:bodyPr wrap="none" rtlCol="0">
              <a:spAutoFit/>
            </a:bodyPr>
            <a:lstStyle/>
            <a:p>
              <a:r>
                <a:rPr lang="en-US" sz="800" dirty="0" smtClean="0"/>
                <a:t>551</a:t>
              </a:r>
              <a:endParaRPr lang="en-US" sz="800" dirty="0"/>
            </a:p>
          </p:txBody>
        </p:sp>
        <p:sp>
          <p:nvSpPr>
            <p:cNvPr id="27" name="TextBox 26"/>
            <p:cNvSpPr txBox="1"/>
            <p:nvPr/>
          </p:nvSpPr>
          <p:spPr>
            <a:xfrm>
              <a:off x="2076887" y="1012939"/>
              <a:ext cx="338554" cy="215444"/>
            </a:xfrm>
            <a:prstGeom prst="rect">
              <a:avLst/>
            </a:prstGeom>
            <a:noFill/>
          </p:spPr>
          <p:txBody>
            <a:bodyPr wrap="none" rtlCol="0">
              <a:spAutoFit/>
            </a:bodyPr>
            <a:lstStyle/>
            <a:p>
              <a:r>
                <a:rPr lang="en-US" sz="800" dirty="0" smtClean="0"/>
                <a:t>680</a:t>
              </a:r>
              <a:endParaRPr lang="en-US" sz="800" dirty="0"/>
            </a:p>
          </p:txBody>
        </p:sp>
        <p:sp>
          <p:nvSpPr>
            <p:cNvPr id="28" name="TextBox 27"/>
            <p:cNvSpPr txBox="1"/>
            <p:nvPr/>
          </p:nvSpPr>
          <p:spPr>
            <a:xfrm>
              <a:off x="2382943" y="1014469"/>
              <a:ext cx="466794" cy="215444"/>
            </a:xfrm>
            <a:prstGeom prst="rect">
              <a:avLst/>
            </a:prstGeom>
            <a:noFill/>
          </p:spPr>
          <p:txBody>
            <a:bodyPr wrap="none" rtlCol="0">
              <a:spAutoFit/>
            </a:bodyPr>
            <a:lstStyle/>
            <a:p>
              <a:r>
                <a:rPr lang="en-US" sz="800" dirty="0" smtClean="0"/>
                <a:t>687.75</a:t>
              </a:r>
              <a:endParaRPr lang="en-US" sz="800" dirty="0"/>
            </a:p>
          </p:txBody>
        </p:sp>
        <p:sp>
          <p:nvSpPr>
            <p:cNvPr id="29" name="TextBox 28"/>
            <p:cNvSpPr txBox="1"/>
            <p:nvPr/>
          </p:nvSpPr>
          <p:spPr>
            <a:xfrm>
              <a:off x="2791706" y="1012855"/>
              <a:ext cx="338554" cy="215444"/>
            </a:xfrm>
            <a:prstGeom prst="rect">
              <a:avLst/>
            </a:prstGeom>
            <a:noFill/>
          </p:spPr>
          <p:txBody>
            <a:bodyPr wrap="none" rtlCol="0">
              <a:spAutoFit/>
            </a:bodyPr>
            <a:lstStyle/>
            <a:p>
              <a:r>
                <a:rPr lang="en-US" sz="800" dirty="0" smtClean="0"/>
                <a:t>764</a:t>
              </a:r>
              <a:endParaRPr lang="en-US" sz="800" dirty="0"/>
            </a:p>
          </p:txBody>
        </p:sp>
        <p:sp>
          <p:nvSpPr>
            <p:cNvPr id="30" name="TextBox 29"/>
            <p:cNvSpPr txBox="1"/>
            <p:nvPr/>
          </p:nvSpPr>
          <p:spPr>
            <a:xfrm>
              <a:off x="3113318" y="1015999"/>
              <a:ext cx="415498" cy="215444"/>
            </a:xfrm>
            <a:prstGeom prst="rect">
              <a:avLst/>
            </a:prstGeom>
            <a:noFill/>
          </p:spPr>
          <p:txBody>
            <a:bodyPr wrap="none" rtlCol="0">
              <a:spAutoFit/>
            </a:bodyPr>
            <a:lstStyle/>
            <a:p>
              <a:r>
                <a:rPr lang="en-US" sz="800" dirty="0" smtClean="0"/>
                <a:t>779.5</a:t>
              </a:r>
              <a:endParaRPr lang="en-US" sz="800" dirty="0"/>
            </a:p>
          </p:txBody>
        </p:sp>
        <p:sp>
          <p:nvSpPr>
            <p:cNvPr id="31" name="TextBox 30"/>
            <p:cNvSpPr txBox="1"/>
            <p:nvPr/>
          </p:nvSpPr>
          <p:spPr>
            <a:xfrm>
              <a:off x="900157" y="752817"/>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1936508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1722"/>
            <a:ext cx="7886700" cy="724839"/>
          </a:xfrm>
        </p:spPr>
        <p:txBody>
          <a:bodyPr>
            <a:normAutofit/>
          </a:bodyPr>
          <a:lstStyle/>
          <a:p>
            <a:pPr algn="ctr"/>
            <a:r>
              <a:rPr lang="en-US" sz="2800" b="1" dirty="0" smtClean="0">
                <a:latin typeface="Arial" panose="020B0604020202020204" pitchFamily="34" charset="0"/>
                <a:cs typeface="Arial" panose="020B0604020202020204" pitchFamily="34" charset="0"/>
              </a:rPr>
              <a:t>DSCOVR Earth Science</a:t>
            </a:r>
            <a:endParaRPr lang="en-US" sz="28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C376F2B6-9C48-40C7-9544-FA15CFBBAD1F}" type="slidenum">
              <a:rPr lang="en-US" smtClean="0"/>
              <a:pPr/>
              <a:t>2</a:t>
            </a:fld>
            <a:endParaRPr lang="en-US" dirty="0"/>
          </a:p>
        </p:txBody>
      </p:sp>
      <p:cxnSp>
        <p:nvCxnSpPr>
          <p:cNvPr id="6" name="Straight Connector 5"/>
          <p:cNvCxnSpPr/>
          <p:nvPr/>
        </p:nvCxnSpPr>
        <p:spPr>
          <a:xfrm>
            <a:off x="4611069" y="1355726"/>
            <a:ext cx="22225" cy="5283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5"/>
          <p:cNvSpPr>
            <a:spLocks noChangeArrowheads="1"/>
          </p:cNvSpPr>
          <p:nvPr/>
        </p:nvSpPr>
        <p:spPr bwMode="auto">
          <a:xfrm>
            <a:off x="4633294" y="1120059"/>
            <a:ext cx="4238625" cy="322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1pPr>
            <a:lvl2pPr marL="285750" indent="-285750" eaLnBrk="0" hangingPunct="0">
              <a:spcBef>
                <a:spcPct val="20000"/>
              </a:spcBef>
              <a:buFont typeface="Arial" pitchFamily="34" charset="0"/>
              <a:buChar char="–"/>
              <a:defRPr>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9pPr>
          </a:lstStyle>
          <a:p>
            <a:pPr eaLnBrk="1" hangingPunct="1">
              <a:spcBef>
                <a:spcPct val="0"/>
              </a:spcBef>
              <a:spcAft>
                <a:spcPts val="400"/>
              </a:spcAft>
              <a:buNone/>
            </a:pPr>
            <a:r>
              <a:rPr lang="en-US" altLang="en-US" sz="1200" b="1" dirty="0">
                <a:solidFill>
                  <a:prstClr val="black"/>
                </a:solidFill>
                <a:latin typeface="Arial" pitchFamily="34" charset="0"/>
                <a:cs typeface="Arial" pitchFamily="34" charset="0"/>
              </a:rPr>
              <a:t>EPIC Status</a:t>
            </a:r>
          </a:p>
          <a:p>
            <a:pPr lvl="1" eaLnBrk="1" hangingPunct="1">
              <a:lnSpc>
                <a:spcPct val="90000"/>
              </a:lnSpc>
              <a:spcBef>
                <a:spcPct val="0"/>
              </a:spcBef>
              <a:buFont typeface="Arial" pitchFamily="34" charset="0"/>
              <a:buChar char="•"/>
            </a:pPr>
            <a:endParaRPr lang="en-US" altLang="en-US" sz="1200" dirty="0">
              <a:solidFill>
                <a:prstClr val="black"/>
              </a:solidFill>
              <a:latin typeface="Arial" pitchFamily="34" charset="0"/>
              <a:ea typeface="ＭＳ Ｐゴシック" pitchFamily="34" charset="-128"/>
              <a:cs typeface="Arial" pitchFamily="34" charset="0"/>
            </a:endParaRPr>
          </a:p>
          <a:p>
            <a:pPr marL="0" lvl="1" indent="0" eaLnBrk="1" hangingPunct="1">
              <a:lnSpc>
                <a:spcPct val="90000"/>
              </a:lnSpc>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RGB images posted daily at </a:t>
            </a:r>
            <a:r>
              <a:rPr lang="en-US" altLang="en-US" sz="1200" dirty="0">
                <a:solidFill>
                  <a:prstClr val="black"/>
                </a:solidFill>
                <a:latin typeface="Arial" pitchFamily="34" charset="0"/>
                <a:ea typeface="ＭＳ Ｐゴシック" pitchFamily="34" charset="-128"/>
                <a:cs typeface="Arial" pitchFamily="34" charset="0"/>
                <a:hlinkClick r:id="rId2"/>
              </a:rPr>
              <a:t>http://</a:t>
            </a:r>
            <a:r>
              <a:rPr lang="en-US" altLang="en-US" sz="1200" dirty="0" smtClean="0">
                <a:solidFill>
                  <a:prstClr val="black"/>
                </a:solidFill>
                <a:latin typeface="Arial" pitchFamily="34" charset="0"/>
                <a:ea typeface="ＭＳ Ｐゴシック" pitchFamily="34" charset="-128"/>
                <a:cs typeface="Arial" pitchFamily="34" charset="0"/>
                <a:hlinkClick r:id="rId2"/>
              </a:rPr>
              <a:t>epic.gsfc.nasa.gov</a:t>
            </a:r>
            <a:endParaRPr lang="en-US" altLang="en-US" sz="1200" dirty="0" smtClean="0">
              <a:solidFill>
                <a:prstClr val="black"/>
              </a:solidFill>
              <a:latin typeface="Arial" pitchFamily="34" charset="0"/>
              <a:ea typeface="ＭＳ Ｐゴシック" pitchFamily="34" charset="-128"/>
              <a:cs typeface="Arial" pitchFamily="34" charset="0"/>
            </a:endParaRPr>
          </a:p>
          <a:p>
            <a:pPr marL="0" lvl="1" indent="0" eaLnBrk="1" hangingPunct="1">
              <a:lnSpc>
                <a:spcPct val="90000"/>
              </a:lnSpc>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a:t>
            </a:r>
            <a:r>
              <a:rPr lang="en-US" altLang="en-US" sz="1200" dirty="0" smtClean="0">
                <a:solidFill>
                  <a:prstClr val="black"/>
                </a:solidFill>
                <a:latin typeface="Arial" pitchFamily="34" charset="0"/>
                <a:ea typeface="ＭＳ Ｐゴシック" pitchFamily="34" charset="-128"/>
                <a:cs typeface="Arial" pitchFamily="34" charset="0"/>
              </a:rPr>
              <a:t> Level 1 A, B data posted </a:t>
            </a:r>
            <a:r>
              <a:rPr lang="en-US" altLang="en-US" sz="1200" dirty="0">
                <a:solidFill>
                  <a:prstClr val="black"/>
                </a:solidFill>
                <a:latin typeface="Arial" pitchFamily="34" charset="0"/>
                <a:ea typeface="ＭＳ Ｐゴシック" pitchFamily="34" charset="-128"/>
                <a:cs typeface="Arial" pitchFamily="34" charset="0"/>
              </a:rPr>
              <a:t>at Langley ASDC</a:t>
            </a:r>
            <a:br>
              <a:rPr lang="en-US" altLang="en-US" sz="1200" dirty="0">
                <a:solidFill>
                  <a:prstClr val="black"/>
                </a:solidFill>
                <a:latin typeface="Arial" pitchFamily="34" charset="0"/>
                <a:ea typeface="ＭＳ Ｐゴシック" pitchFamily="34" charset="-128"/>
                <a:cs typeface="Arial" pitchFamily="34" charset="0"/>
              </a:rPr>
            </a:br>
            <a:r>
              <a:rPr lang="en-US" altLang="en-US" sz="1200" dirty="0">
                <a:solidFill>
                  <a:prstClr val="black"/>
                </a:solidFill>
                <a:latin typeface="Arial" pitchFamily="34" charset="0"/>
                <a:ea typeface="ＭＳ Ｐゴシック" pitchFamily="34" charset="-128"/>
                <a:cs typeface="Arial" pitchFamily="34" charset="0"/>
              </a:rPr>
              <a:t>      (</a:t>
            </a:r>
            <a:r>
              <a:rPr lang="en-US" altLang="en-US" sz="1200" dirty="0">
                <a:solidFill>
                  <a:prstClr val="black"/>
                </a:solidFill>
                <a:latin typeface="Arial" pitchFamily="34" charset="0"/>
                <a:ea typeface="ＭＳ Ｐゴシック" pitchFamily="34" charset="-128"/>
                <a:cs typeface="Arial" pitchFamily="34" charset="0"/>
                <a:hlinkClick r:id="rId3"/>
              </a:rPr>
              <a:t>https://</a:t>
            </a:r>
            <a:r>
              <a:rPr lang="en-US" altLang="en-US" sz="1200" dirty="0" smtClean="0">
                <a:solidFill>
                  <a:prstClr val="black"/>
                </a:solidFill>
                <a:latin typeface="Arial" pitchFamily="34" charset="0"/>
                <a:ea typeface="ＭＳ Ｐゴシック" pitchFamily="34" charset="-128"/>
                <a:cs typeface="Arial" pitchFamily="34" charset="0"/>
                <a:hlinkClick r:id="rId3"/>
              </a:rPr>
              <a:t>eosweb.larc.nasa.gov/</a:t>
            </a:r>
            <a:r>
              <a:rPr lang="en-US" altLang="en-US" sz="1200" dirty="0" smtClean="0">
                <a:solidFill>
                  <a:prstClr val="black"/>
                </a:solidFill>
                <a:latin typeface="Arial" pitchFamily="34" charset="0"/>
                <a:ea typeface="ＭＳ Ｐゴシック" pitchFamily="34" charset="-128"/>
                <a:cs typeface="Arial" pitchFamily="34" charset="0"/>
              </a:rPr>
              <a:t> )</a:t>
            </a:r>
            <a:endParaRPr lang="en-US" altLang="en-US" sz="1200" dirty="0">
              <a:solidFill>
                <a:prstClr val="black"/>
              </a:solidFill>
              <a:latin typeface="Arial" pitchFamily="34" charset="0"/>
              <a:ea typeface="ＭＳ Ｐゴシック" pitchFamily="34" charset="-128"/>
              <a:cs typeface="Arial" pitchFamily="34" charset="0"/>
            </a:endParaRPr>
          </a:p>
          <a:p>
            <a:pPr marL="0" lvl="1" indent="0" eaLnBrk="1" hangingPunct="1">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In-flight calibrations completed</a:t>
            </a:r>
          </a:p>
          <a:p>
            <a:pPr marL="0" lvl="1" indent="0" eaLnBrk="1" hangingPunct="1">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Dark field corrections </a:t>
            </a:r>
            <a:r>
              <a:rPr lang="en-US" altLang="en-US" sz="1200" dirty="0" smtClean="0">
                <a:solidFill>
                  <a:prstClr val="black"/>
                </a:solidFill>
                <a:latin typeface="Arial" pitchFamily="34" charset="0"/>
                <a:ea typeface="ＭＳ Ｐゴシック" pitchFamily="34" charset="-128"/>
                <a:cs typeface="Arial" pitchFamily="34" charset="0"/>
              </a:rPr>
              <a:t>completed</a:t>
            </a:r>
          </a:p>
          <a:p>
            <a:pPr marL="0" lvl="1" indent="0" eaLnBrk="1" hangingPunct="1">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a:t>
            </a:r>
            <a:r>
              <a:rPr lang="en-US" altLang="en-US" sz="1200" dirty="0" smtClean="0">
                <a:solidFill>
                  <a:prstClr val="black"/>
                </a:solidFill>
                <a:latin typeface="Arial" pitchFamily="34" charset="0"/>
                <a:ea typeface="ＭＳ Ｐゴシック" pitchFamily="34" charset="-128"/>
                <a:cs typeface="Arial" pitchFamily="34" charset="0"/>
              </a:rPr>
              <a:t> </a:t>
            </a:r>
            <a:r>
              <a:rPr lang="en-US" altLang="en-US" sz="1200" dirty="0">
                <a:solidFill>
                  <a:prstClr val="black"/>
                </a:solidFill>
                <a:latin typeface="Arial" pitchFamily="34" charset="0"/>
                <a:ea typeface="ＭＳ Ｐゴシック" pitchFamily="34" charset="-128"/>
                <a:cs typeface="Arial" pitchFamily="34" charset="0"/>
              </a:rPr>
              <a:t>Stray light correction analysis completed</a:t>
            </a:r>
          </a:p>
          <a:p>
            <a:pPr marL="0" lvl="1" indent="0" eaLnBrk="1" hangingPunct="1">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Absolute calibrations established and continuously </a:t>
            </a:r>
            <a:br>
              <a:rPr lang="en-US" altLang="en-US" sz="1200" dirty="0">
                <a:solidFill>
                  <a:prstClr val="black"/>
                </a:solidFill>
                <a:latin typeface="Arial" pitchFamily="34" charset="0"/>
                <a:ea typeface="ＭＳ Ｐゴシック" pitchFamily="34" charset="-128"/>
                <a:cs typeface="Arial" pitchFamily="34" charset="0"/>
              </a:rPr>
            </a:br>
            <a:r>
              <a:rPr lang="en-US" altLang="en-US" sz="1200" dirty="0">
                <a:solidFill>
                  <a:prstClr val="black"/>
                </a:solidFill>
                <a:latin typeface="Arial" pitchFamily="34" charset="0"/>
                <a:ea typeface="ＭＳ Ｐゴシック" pitchFamily="34" charset="-128"/>
                <a:cs typeface="Arial" pitchFamily="34" charset="0"/>
              </a:rPr>
              <a:t>   </a:t>
            </a:r>
            <a:r>
              <a:rPr lang="en-US" altLang="en-US" sz="1200" dirty="0" smtClean="0">
                <a:solidFill>
                  <a:prstClr val="black"/>
                </a:solidFill>
                <a:latin typeface="Arial" pitchFamily="34" charset="0"/>
                <a:ea typeface="ＭＳ Ｐゴシック" pitchFamily="34" charset="-128"/>
                <a:cs typeface="Arial" pitchFamily="34" charset="0"/>
              </a:rPr>
              <a:t>updated</a:t>
            </a:r>
          </a:p>
          <a:p>
            <a:pPr marL="0" lvl="1" indent="0" eaLnBrk="1" hangingPunct="1">
              <a:spcBef>
                <a:spcPct val="0"/>
              </a:spcBef>
              <a:buFont typeface="Arial" pitchFamily="34" charset="0"/>
              <a:buChar char="•"/>
            </a:pPr>
            <a:r>
              <a:rPr lang="en-US" altLang="en-US" sz="1200" dirty="0">
                <a:solidFill>
                  <a:prstClr val="black"/>
                </a:solidFill>
                <a:latin typeface="Arial" pitchFamily="34" charset="0"/>
                <a:ea typeface="ＭＳ Ｐゴシック" pitchFamily="34" charset="-128"/>
                <a:cs typeface="Arial" pitchFamily="34" charset="0"/>
              </a:rPr>
              <a:t> </a:t>
            </a:r>
            <a:r>
              <a:rPr lang="en-US" altLang="en-US" sz="1200" dirty="0" smtClean="0">
                <a:solidFill>
                  <a:prstClr val="black"/>
                </a:solidFill>
                <a:latin typeface="Arial" pitchFamily="34" charset="0"/>
                <a:ea typeface="ＭＳ Ｐゴシック" pitchFamily="34" charset="-128"/>
                <a:cs typeface="Arial" pitchFamily="34" charset="0"/>
              </a:rPr>
              <a:t> Level 2 data products generated and published at ASDC</a:t>
            </a:r>
          </a:p>
          <a:p>
            <a:pPr marL="0" lvl="1" indent="0" eaLnBrk="1" hangingPunct="1">
              <a:spcBef>
                <a:spcPct val="0"/>
              </a:spcBef>
              <a:buFont typeface="Arial" pitchFamily="34" charset="0"/>
              <a:buChar char="•"/>
            </a:pPr>
            <a:r>
              <a:rPr lang="en-US" altLang="en-US" sz="1200" dirty="0" smtClean="0">
                <a:solidFill>
                  <a:prstClr val="black"/>
                </a:solidFill>
                <a:latin typeface="Arial" pitchFamily="34" charset="0"/>
                <a:ea typeface="ＭＳ Ｐゴシック" pitchFamily="34" charset="-128"/>
                <a:cs typeface="Arial" pitchFamily="34" charset="0"/>
              </a:rPr>
              <a:t>  Instrument performs nominally</a:t>
            </a:r>
            <a:endParaRPr lang="en-US" altLang="en-US" sz="1200" dirty="0">
              <a:solidFill>
                <a:prstClr val="black"/>
              </a:solidFill>
              <a:latin typeface="Arial" pitchFamily="34" charset="0"/>
              <a:ea typeface="ＭＳ Ｐゴシック" pitchFamily="34" charset="-128"/>
              <a:cs typeface="Arial" pitchFamily="34" charset="0"/>
            </a:endParaRPr>
          </a:p>
          <a:p>
            <a:pPr lvl="1" eaLnBrk="1" hangingPunct="1">
              <a:lnSpc>
                <a:spcPct val="90000"/>
              </a:lnSpc>
              <a:spcBef>
                <a:spcPct val="0"/>
              </a:spcBef>
              <a:buFontTx/>
              <a:buNone/>
            </a:pPr>
            <a:endParaRPr lang="en-US" altLang="en-US" sz="1200" dirty="0">
              <a:solidFill>
                <a:prstClr val="black"/>
              </a:solidFill>
              <a:ea typeface="ＭＳ Ｐゴシック" pitchFamily="34" charset="-128"/>
            </a:endParaRPr>
          </a:p>
          <a:p>
            <a:pPr lvl="1" eaLnBrk="1" hangingPunct="1">
              <a:lnSpc>
                <a:spcPct val="90000"/>
              </a:lnSpc>
              <a:spcBef>
                <a:spcPct val="0"/>
              </a:spcBef>
              <a:buFont typeface="Arial" pitchFamily="34" charset="0"/>
              <a:buChar char="•"/>
            </a:pPr>
            <a:endParaRPr lang="en-US" altLang="en-US" sz="1200" dirty="0">
              <a:solidFill>
                <a:prstClr val="black"/>
              </a:solidFill>
              <a:ea typeface="ＭＳ Ｐゴシック" pitchFamily="34" charset="-128"/>
            </a:endParaRPr>
          </a:p>
          <a:p>
            <a:pPr eaLnBrk="1" hangingPunct="1">
              <a:spcBef>
                <a:spcPct val="0"/>
              </a:spcBef>
              <a:spcAft>
                <a:spcPts val="200"/>
              </a:spcAft>
              <a:buNone/>
            </a:pPr>
            <a:endParaRPr lang="en-US" altLang="en-US" sz="1200" dirty="0">
              <a:solidFill>
                <a:prstClr val="black"/>
              </a:solidFill>
            </a:endParaRPr>
          </a:p>
          <a:p>
            <a:pPr eaLnBrk="1" hangingPunct="1">
              <a:spcBef>
                <a:spcPct val="0"/>
              </a:spcBef>
              <a:spcAft>
                <a:spcPts val="200"/>
              </a:spcAft>
            </a:pPr>
            <a:endParaRPr lang="en-US" altLang="en-US" sz="1200" dirty="0">
              <a:solidFill>
                <a:prstClr val="black"/>
              </a:solidFill>
            </a:endParaRPr>
          </a:p>
          <a:p>
            <a:pPr eaLnBrk="1" hangingPunct="1">
              <a:spcBef>
                <a:spcPct val="0"/>
              </a:spcBef>
              <a:spcAft>
                <a:spcPts val="400"/>
              </a:spcAft>
              <a:buNone/>
            </a:pPr>
            <a:endParaRPr lang="en-US" altLang="en-US" sz="1200" dirty="0">
              <a:solidFill>
                <a:prstClr val="black"/>
              </a:solidFill>
            </a:endParaRPr>
          </a:p>
        </p:txBody>
      </p:sp>
      <p:sp>
        <p:nvSpPr>
          <p:cNvPr id="8" name="Rectangle 6"/>
          <p:cNvSpPr>
            <a:spLocks noChangeArrowheads="1"/>
          </p:cNvSpPr>
          <p:nvPr/>
        </p:nvSpPr>
        <p:spPr bwMode="auto">
          <a:xfrm>
            <a:off x="274018" y="1118348"/>
            <a:ext cx="4279900" cy="138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9pPr>
          </a:lstStyle>
          <a:p>
            <a:pPr eaLnBrk="1" hangingPunct="1">
              <a:spcBef>
                <a:spcPct val="0"/>
              </a:spcBef>
              <a:spcAft>
                <a:spcPts val="200"/>
              </a:spcAft>
              <a:buNone/>
            </a:pPr>
            <a:r>
              <a:rPr lang="en-US" altLang="en-US" sz="1200" b="1" dirty="0">
                <a:solidFill>
                  <a:prstClr val="black"/>
                </a:solidFill>
                <a:latin typeface="Arial" pitchFamily="34" charset="0"/>
                <a:cs typeface="Arial" pitchFamily="34" charset="0"/>
              </a:rPr>
              <a:t>Earth Polychromatic Imaging Camera (EPIC) Objectives</a:t>
            </a:r>
          </a:p>
          <a:p>
            <a:r>
              <a:rPr lang="en-US" sz="1100" dirty="0">
                <a:solidFill>
                  <a:prstClr val="black"/>
                </a:solidFill>
                <a:latin typeface="Arial" pitchFamily="34" charset="0"/>
                <a:cs typeface="Arial" pitchFamily="34" charset="0"/>
              </a:rPr>
              <a:t> Image the sunlit disk of Earth to form true-</a:t>
            </a:r>
            <a:r>
              <a:rPr lang="en-US" sz="1100" dirty="0">
                <a:solidFill>
                  <a:srgbClr val="000000"/>
                </a:solidFill>
                <a:latin typeface="Arial" pitchFamily="34" charset="0"/>
                <a:cs typeface="Arial" pitchFamily="34" charset="0"/>
              </a:rPr>
              <a:t>color</a:t>
            </a:r>
            <a:r>
              <a:rPr lang="en-US" sz="1100" dirty="0">
                <a:solidFill>
                  <a:prstClr val="black"/>
                </a:solidFill>
                <a:latin typeface="Arial" pitchFamily="34" charset="0"/>
                <a:cs typeface="Arial" pitchFamily="34" charset="0"/>
              </a:rPr>
              <a:t> RGB pictures of the planet with a spatial resolution of </a:t>
            </a:r>
            <a:r>
              <a:rPr lang="en-US" sz="1100" dirty="0" smtClean="0">
                <a:solidFill>
                  <a:prstClr val="black"/>
                </a:solidFill>
                <a:latin typeface="Arial" pitchFamily="34" charset="0"/>
                <a:cs typeface="Arial" pitchFamily="34" charset="0"/>
              </a:rPr>
              <a:t>35 </a:t>
            </a:r>
            <a:r>
              <a:rPr lang="en-US" sz="1100" dirty="0">
                <a:solidFill>
                  <a:prstClr val="black"/>
                </a:solidFill>
                <a:latin typeface="Arial" pitchFamily="34" charset="0"/>
                <a:cs typeface="Arial" pitchFamily="34" charset="0"/>
              </a:rPr>
              <a:t>km or better at the </a:t>
            </a:r>
            <a:r>
              <a:rPr lang="en-US" sz="1100" dirty="0" smtClean="0">
                <a:latin typeface="Arial" pitchFamily="34" charset="0"/>
                <a:cs typeface="Arial" pitchFamily="34" charset="0"/>
              </a:rPr>
              <a:t>near the image center </a:t>
            </a:r>
            <a:r>
              <a:rPr lang="en-US" sz="1100" dirty="0">
                <a:solidFill>
                  <a:prstClr val="black"/>
                </a:solidFill>
                <a:latin typeface="Arial" pitchFamily="34" charset="0"/>
                <a:cs typeface="Arial" pitchFamily="34" charset="0"/>
              </a:rPr>
              <a:t>with 4 hour cadence</a:t>
            </a:r>
            <a:r>
              <a:rPr lang="en-US" sz="1100" dirty="0" smtClean="0">
                <a:solidFill>
                  <a:prstClr val="black"/>
                </a:solidFill>
                <a:latin typeface="Arial" pitchFamily="34" charset="0"/>
                <a:cs typeface="Arial" pitchFamily="34" charset="0"/>
              </a:rPr>
              <a:t>. </a:t>
            </a:r>
            <a:r>
              <a:rPr lang="en-US" sz="1100" b="1" dirty="0" smtClean="0">
                <a:solidFill>
                  <a:schemeClr val="accent6">
                    <a:lumMod val="75000"/>
                  </a:schemeClr>
                </a:solidFill>
                <a:latin typeface="Arial" pitchFamily="34" charset="0"/>
                <a:cs typeface="Arial" pitchFamily="34" charset="0"/>
              </a:rPr>
              <a:t>We achieve 10 km</a:t>
            </a:r>
            <a:endParaRPr lang="en-US" sz="1100" b="1" dirty="0">
              <a:solidFill>
                <a:schemeClr val="accent6">
                  <a:lumMod val="75000"/>
                </a:schemeClr>
              </a:solidFill>
              <a:latin typeface="Arial" pitchFamily="34" charset="0"/>
              <a:cs typeface="Arial" pitchFamily="34" charset="0"/>
            </a:endParaRPr>
          </a:p>
          <a:p>
            <a:r>
              <a:rPr lang="en-US" sz="1100" dirty="0">
                <a:solidFill>
                  <a:prstClr val="black"/>
                </a:solidFill>
                <a:latin typeface="Arial" pitchFamily="34" charset="0"/>
                <a:cs typeface="Arial" pitchFamily="34" charset="0"/>
              </a:rPr>
              <a:t> Image Earth in ten spectral bands that are sufficient to determine ozone, aerosol, </a:t>
            </a:r>
            <a:r>
              <a:rPr lang="en-US" sz="1100" dirty="0" smtClean="0">
                <a:latin typeface="Arial" pitchFamily="34" charset="0"/>
                <a:cs typeface="Arial" pitchFamily="34" charset="0"/>
              </a:rPr>
              <a:t>scene reflectivity</a:t>
            </a:r>
            <a:r>
              <a:rPr lang="en-US" sz="1100" dirty="0" smtClean="0">
                <a:solidFill>
                  <a:prstClr val="black"/>
                </a:solidFill>
                <a:latin typeface="Arial" pitchFamily="34" charset="0"/>
                <a:cs typeface="Arial" pitchFamily="34" charset="0"/>
              </a:rPr>
              <a:t>, cloud </a:t>
            </a:r>
            <a:r>
              <a:rPr lang="en-US" sz="1100" dirty="0">
                <a:solidFill>
                  <a:prstClr val="black"/>
                </a:solidFill>
                <a:latin typeface="Arial" pitchFamily="34" charset="0"/>
                <a:cs typeface="Arial" pitchFamily="34" charset="0"/>
              </a:rPr>
              <a:t>cover </a:t>
            </a:r>
            <a:r>
              <a:rPr lang="en-US" sz="1100" dirty="0">
                <a:solidFill>
                  <a:srgbClr val="000000"/>
                </a:solidFill>
                <a:latin typeface="Arial" pitchFamily="34" charset="0"/>
                <a:cs typeface="Arial" pitchFamily="34" charset="0"/>
              </a:rPr>
              <a:t>and height, </a:t>
            </a:r>
            <a:r>
              <a:rPr lang="en-US" sz="1100" dirty="0">
                <a:solidFill>
                  <a:prstClr val="black"/>
                </a:solidFill>
                <a:latin typeface="Arial" pitchFamily="34" charset="0"/>
                <a:cs typeface="Arial" pitchFamily="34" charset="0"/>
              </a:rPr>
              <a:t>and vegetation </a:t>
            </a:r>
            <a:r>
              <a:rPr lang="en-US" sz="1100" dirty="0" smtClean="0">
                <a:solidFill>
                  <a:prstClr val="black"/>
                </a:solidFill>
                <a:latin typeface="Arial" pitchFamily="34" charset="0"/>
                <a:cs typeface="Arial" pitchFamily="34" charset="0"/>
              </a:rPr>
              <a:t>indices. </a:t>
            </a:r>
            <a:r>
              <a:rPr lang="en-US" sz="1100" b="1" dirty="0" smtClean="0">
                <a:solidFill>
                  <a:schemeClr val="accent6">
                    <a:lumMod val="75000"/>
                  </a:schemeClr>
                </a:solidFill>
                <a:latin typeface="Arial" pitchFamily="34" charset="0"/>
                <a:cs typeface="Arial" pitchFamily="34" charset="0"/>
              </a:rPr>
              <a:t>We achieved all of these</a:t>
            </a:r>
            <a:endParaRPr lang="en-US" sz="1100" b="1" dirty="0">
              <a:solidFill>
                <a:schemeClr val="accent6">
                  <a:lumMod val="75000"/>
                </a:schemeClr>
              </a:solidFill>
              <a:latin typeface="Arial" pitchFamily="34" charset="0"/>
              <a:cs typeface="Arial" pitchFamily="34" charset="0"/>
            </a:endParaRPr>
          </a:p>
        </p:txBody>
      </p:sp>
      <p:sp>
        <p:nvSpPr>
          <p:cNvPr id="9" name="Rectangle 7"/>
          <p:cNvSpPr>
            <a:spLocks noChangeArrowheads="1"/>
          </p:cNvSpPr>
          <p:nvPr/>
        </p:nvSpPr>
        <p:spPr bwMode="auto">
          <a:xfrm>
            <a:off x="274018" y="3992563"/>
            <a:ext cx="4279900" cy="117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9pPr>
          </a:lstStyle>
          <a:p>
            <a:pPr eaLnBrk="1" hangingPunct="1">
              <a:spcBef>
                <a:spcPct val="0"/>
              </a:spcBef>
              <a:spcAft>
                <a:spcPts val="200"/>
              </a:spcAft>
              <a:buNone/>
            </a:pPr>
            <a:r>
              <a:rPr lang="en-US" altLang="en-US" sz="1200" b="1" dirty="0">
                <a:solidFill>
                  <a:prstClr val="black"/>
                </a:solidFill>
                <a:latin typeface="Arial" pitchFamily="34" charset="0"/>
                <a:cs typeface="Arial" pitchFamily="34" charset="0"/>
              </a:rPr>
              <a:t>NIST </a:t>
            </a:r>
            <a:r>
              <a:rPr lang="en-US" altLang="en-US" sz="1200" b="1" dirty="0" smtClean="0">
                <a:solidFill>
                  <a:prstClr val="black"/>
                </a:solidFill>
                <a:latin typeface="Arial" pitchFamily="34" charset="0"/>
                <a:cs typeface="Arial" pitchFamily="34" charset="0"/>
              </a:rPr>
              <a:t>Advanced </a:t>
            </a:r>
            <a:r>
              <a:rPr lang="en-US" altLang="en-US" sz="1200" b="1" dirty="0">
                <a:solidFill>
                  <a:prstClr val="black"/>
                </a:solidFill>
                <a:latin typeface="Arial" pitchFamily="34" charset="0"/>
                <a:cs typeface="Arial" pitchFamily="34" charset="0"/>
              </a:rPr>
              <a:t>Radiometer (NISTAR) Objectives</a:t>
            </a:r>
          </a:p>
          <a:p>
            <a:pPr eaLnBrk="1" hangingPunct="1">
              <a:spcBef>
                <a:spcPct val="0"/>
              </a:spcBef>
              <a:spcAft>
                <a:spcPts val="200"/>
              </a:spcAft>
              <a:buNone/>
            </a:pPr>
            <a:r>
              <a:rPr lang="en-US" sz="1100" dirty="0">
                <a:solidFill>
                  <a:prstClr val="black"/>
                </a:solidFill>
                <a:latin typeface="Arial" pitchFamily="34" charset="0"/>
                <a:cs typeface="Arial" pitchFamily="34" charset="0"/>
              </a:rPr>
              <a:t>NISTAR will provide measurements that could be used to determine the Earth reflected irradiance in the wavelength range of 0.2-100 microns with an accuracy of 1.5% or better</a:t>
            </a:r>
            <a:r>
              <a:rPr lang="en-US" sz="1100" dirty="0" smtClean="0">
                <a:solidFill>
                  <a:prstClr val="black"/>
                </a:solidFill>
                <a:latin typeface="Arial" pitchFamily="34" charset="0"/>
                <a:cs typeface="Arial" pitchFamily="34" charset="0"/>
              </a:rPr>
              <a:t>. </a:t>
            </a:r>
            <a:r>
              <a:rPr lang="en-US" sz="1100" b="1" dirty="0" smtClean="0">
                <a:solidFill>
                  <a:schemeClr val="accent6">
                    <a:lumMod val="75000"/>
                  </a:schemeClr>
                </a:solidFill>
                <a:latin typeface="Arial" pitchFamily="34" charset="0"/>
                <a:cs typeface="Arial" pitchFamily="34" charset="0"/>
              </a:rPr>
              <a:t>We are still working on this problem</a:t>
            </a:r>
            <a:endParaRPr lang="en-US" sz="1100" b="1" dirty="0">
              <a:solidFill>
                <a:schemeClr val="accent6">
                  <a:lumMod val="75000"/>
                </a:schemeClr>
              </a:solidFill>
              <a:latin typeface="Arial" pitchFamily="34" charset="0"/>
              <a:cs typeface="Arial" pitchFamily="34" charset="0"/>
            </a:endParaRPr>
          </a:p>
          <a:p>
            <a:pPr eaLnBrk="1" hangingPunct="1">
              <a:spcBef>
                <a:spcPct val="0"/>
              </a:spcBef>
              <a:spcAft>
                <a:spcPts val="200"/>
              </a:spcAft>
              <a:buNone/>
            </a:pPr>
            <a:endParaRPr lang="en-US" altLang="en-US" sz="1100" u="sng" dirty="0">
              <a:solidFill>
                <a:prstClr val="black"/>
              </a:solidFill>
              <a:latin typeface="Arial" pitchFamily="34" charset="0"/>
              <a:cs typeface="Arial" pitchFamily="34" charset="0"/>
            </a:endParaRPr>
          </a:p>
        </p:txBody>
      </p:sp>
      <p:sp>
        <p:nvSpPr>
          <p:cNvPr id="10" name="Content Placeholder 2"/>
          <p:cNvSpPr>
            <a:spLocks noGrp="1"/>
          </p:cNvSpPr>
          <p:nvPr/>
        </p:nvSpPr>
        <p:spPr bwMode="auto">
          <a:xfrm>
            <a:off x="4757118" y="3957638"/>
            <a:ext cx="34544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a:solidFill>
                  <a:schemeClr val="tx1"/>
                </a:solidFill>
                <a:latin typeface="Times New Roman" pitchFamily="18" charset="0"/>
                <a:ea typeface="Times New Roman" pitchFamily="18" charset="0"/>
                <a:cs typeface="Times New Roman" pitchFamily="18" charset="0"/>
              </a:defRPr>
            </a:lvl2pPr>
            <a:lvl3pPr marL="11430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3pPr>
            <a:lvl4pPr marL="16002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4pPr>
            <a:lvl5pPr marL="2057400" indent="-228600" eaLnBrk="0" hangingPunct="0">
              <a:spcBef>
                <a:spcPct val="20000"/>
              </a:spcBef>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Times New Roman" pitchFamily="18" charset="0"/>
                <a:ea typeface="Times New Roman" pitchFamily="18" charset="0"/>
                <a:cs typeface="Times New Roman" pitchFamily="18" charset="0"/>
              </a:defRPr>
            </a:lvl9pPr>
          </a:lstStyle>
          <a:p>
            <a:pPr eaLnBrk="1" hangingPunct="1">
              <a:spcBef>
                <a:spcPct val="0"/>
              </a:spcBef>
              <a:spcAft>
                <a:spcPts val="400"/>
              </a:spcAft>
              <a:buNone/>
            </a:pPr>
            <a:r>
              <a:rPr lang="en-US" altLang="en-US" sz="1200" b="1" dirty="0">
                <a:solidFill>
                  <a:prstClr val="black"/>
                </a:solidFill>
                <a:latin typeface="Arial" pitchFamily="34" charset="0"/>
                <a:cs typeface="Arial" pitchFamily="34" charset="0"/>
              </a:rPr>
              <a:t>NISTAR </a:t>
            </a:r>
            <a:r>
              <a:rPr lang="en-US" altLang="en-US" sz="1200" b="1" dirty="0" smtClean="0">
                <a:solidFill>
                  <a:prstClr val="black"/>
                </a:solidFill>
                <a:latin typeface="Arial" pitchFamily="34" charset="0"/>
                <a:cs typeface="Arial" pitchFamily="34" charset="0"/>
              </a:rPr>
              <a:t>Status</a:t>
            </a:r>
          </a:p>
          <a:p>
            <a:pPr eaLnBrk="1" hangingPunct="1">
              <a:spcBef>
                <a:spcPct val="0"/>
              </a:spcBef>
              <a:spcAft>
                <a:spcPts val="400"/>
              </a:spcAft>
              <a:buNone/>
            </a:pPr>
            <a:endParaRPr lang="en-US" altLang="en-US" sz="1200" dirty="0">
              <a:solidFill>
                <a:prstClr val="black"/>
              </a:solidFill>
              <a:latin typeface="Arial" pitchFamily="34" charset="0"/>
              <a:cs typeface="Arial" pitchFamily="34" charset="0"/>
            </a:endParaRPr>
          </a:p>
          <a:p>
            <a:pPr eaLnBrk="1" hangingPunct="1">
              <a:spcBef>
                <a:spcPct val="0"/>
              </a:spcBef>
              <a:spcAft>
                <a:spcPts val="400"/>
              </a:spcAft>
            </a:pPr>
            <a:r>
              <a:rPr lang="en-US" altLang="en-US" sz="1100" dirty="0">
                <a:solidFill>
                  <a:prstClr val="black"/>
                </a:solidFill>
                <a:latin typeface="Arial" pitchFamily="34" charset="0"/>
                <a:cs typeface="Arial" pitchFamily="34" charset="0"/>
              </a:rPr>
              <a:t>  </a:t>
            </a:r>
            <a:r>
              <a:rPr lang="en-US" altLang="en-US" sz="1200" dirty="0">
                <a:solidFill>
                  <a:prstClr val="black"/>
                </a:solidFill>
                <a:latin typeface="Arial" pitchFamily="34" charset="0"/>
                <a:cs typeface="Arial" pitchFamily="34" charset="0"/>
              </a:rPr>
              <a:t>In-flight calibrations complete</a:t>
            </a:r>
          </a:p>
          <a:p>
            <a:pPr eaLnBrk="1" hangingPunct="1">
              <a:spcBef>
                <a:spcPct val="0"/>
              </a:spcBef>
              <a:spcAft>
                <a:spcPts val="400"/>
              </a:spcAft>
            </a:pPr>
            <a:r>
              <a:rPr lang="en-US" altLang="en-US" sz="1200" dirty="0">
                <a:solidFill>
                  <a:prstClr val="black"/>
                </a:solidFill>
                <a:latin typeface="Arial" pitchFamily="34" charset="0"/>
                <a:cs typeface="Arial" pitchFamily="34" charset="0"/>
              </a:rPr>
              <a:t> </a:t>
            </a:r>
            <a:r>
              <a:rPr lang="en-US" altLang="en-US" sz="1200" dirty="0" smtClean="0">
                <a:solidFill>
                  <a:prstClr val="black"/>
                </a:solidFill>
                <a:latin typeface="Arial" pitchFamily="34" charset="0"/>
                <a:cs typeface="Arial" pitchFamily="34" charset="0"/>
              </a:rPr>
              <a:t> Absolute </a:t>
            </a:r>
            <a:r>
              <a:rPr lang="en-US" altLang="en-US" sz="1200" dirty="0">
                <a:solidFill>
                  <a:prstClr val="black"/>
                </a:solidFill>
                <a:latin typeface="Arial" pitchFamily="34" charset="0"/>
                <a:cs typeface="Arial" pitchFamily="34" charset="0"/>
              </a:rPr>
              <a:t>calibration </a:t>
            </a:r>
            <a:r>
              <a:rPr lang="en-US" altLang="en-US" sz="1200" dirty="0" smtClean="0">
                <a:solidFill>
                  <a:prstClr val="black"/>
                </a:solidFill>
                <a:latin typeface="Arial" pitchFamily="34" charset="0"/>
                <a:cs typeface="Arial" pitchFamily="34" charset="0"/>
              </a:rPr>
              <a:t>analysis continuing</a:t>
            </a:r>
          </a:p>
          <a:p>
            <a:pPr eaLnBrk="1" hangingPunct="1">
              <a:spcBef>
                <a:spcPct val="0"/>
              </a:spcBef>
              <a:spcAft>
                <a:spcPts val="400"/>
              </a:spcAft>
            </a:pPr>
            <a:r>
              <a:rPr lang="en-US" altLang="en-US" sz="1200" dirty="0">
                <a:solidFill>
                  <a:prstClr val="black"/>
                </a:solidFill>
                <a:latin typeface="Arial" pitchFamily="34" charset="0"/>
                <a:cs typeface="Arial" pitchFamily="34" charset="0"/>
              </a:rPr>
              <a:t> </a:t>
            </a:r>
            <a:r>
              <a:rPr lang="en-US" altLang="en-US" sz="1200" dirty="0" smtClean="0">
                <a:solidFill>
                  <a:prstClr val="black"/>
                </a:solidFill>
                <a:latin typeface="Arial" pitchFamily="34" charset="0"/>
                <a:cs typeface="Arial" pitchFamily="34" charset="0"/>
              </a:rPr>
              <a:t> Level 1 A, B data published at Langley ASDC</a:t>
            </a:r>
          </a:p>
          <a:p>
            <a:pPr marL="0" lvl="1" indent="0" eaLnBrk="1" hangingPunct="1">
              <a:spcBef>
                <a:spcPct val="0"/>
              </a:spcBef>
              <a:spcAft>
                <a:spcPts val="400"/>
              </a:spcAft>
              <a:buFont typeface="Arial" pitchFamily="34" charset="0"/>
              <a:buChar char="•"/>
            </a:pPr>
            <a:r>
              <a:rPr lang="en-US" altLang="en-US" sz="1200" dirty="0" smtClean="0">
                <a:solidFill>
                  <a:prstClr val="black"/>
                </a:solidFill>
                <a:latin typeface="Arial" pitchFamily="34" charset="0"/>
                <a:ea typeface="ＭＳ Ｐゴシック" pitchFamily="34" charset="-128"/>
                <a:cs typeface="Arial" pitchFamily="34" charset="0"/>
              </a:rPr>
              <a:t>  Instrument </a:t>
            </a:r>
            <a:r>
              <a:rPr lang="en-US" altLang="en-US" sz="1200" dirty="0">
                <a:solidFill>
                  <a:prstClr val="black"/>
                </a:solidFill>
                <a:latin typeface="Arial" pitchFamily="34" charset="0"/>
                <a:ea typeface="ＭＳ Ｐゴシック" pitchFamily="34" charset="-128"/>
                <a:cs typeface="Arial" pitchFamily="34" charset="0"/>
              </a:rPr>
              <a:t>performed nominally</a:t>
            </a:r>
          </a:p>
          <a:p>
            <a:pPr eaLnBrk="1" hangingPunct="1">
              <a:spcBef>
                <a:spcPct val="0"/>
              </a:spcBef>
              <a:spcAft>
                <a:spcPts val="400"/>
              </a:spcAft>
            </a:pPr>
            <a:endParaRPr lang="en-US" altLang="en-US" sz="1100" dirty="0">
              <a:solidFill>
                <a:prstClr val="black"/>
              </a:solidFill>
              <a:latin typeface="Arial" pitchFamily="34" charset="0"/>
              <a:cs typeface="Arial" pitchFamily="34" charset="0"/>
            </a:endParaRPr>
          </a:p>
        </p:txBody>
      </p:sp>
      <p:cxnSp>
        <p:nvCxnSpPr>
          <p:cNvPr id="11" name="Straight Connector 10"/>
          <p:cNvCxnSpPr/>
          <p:nvPr/>
        </p:nvCxnSpPr>
        <p:spPr>
          <a:xfrm>
            <a:off x="-49831" y="3941762"/>
            <a:ext cx="86217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6"/>
          <p:cNvSpPr txBox="1">
            <a:spLocks noChangeArrowheads="1"/>
          </p:cNvSpPr>
          <p:nvPr/>
        </p:nvSpPr>
        <p:spPr bwMode="auto">
          <a:xfrm>
            <a:off x="210518" y="2609860"/>
            <a:ext cx="2362200" cy="1107996"/>
          </a:xfrm>
          <a:prstGeom prst="rect">
            <a:avLst/>
          </a:prstGeom>
          <a:noFill/>
          <a:ln w="9525">
            <a:noFill/>
            <a:miter lim="800000"/>
            <a:headEnd/>
            <a:tailEnd/>
          </a:ln>
        </p:spPr>
        <p:txBody>
          <a:bodyPr wrap="square">
            <a:spAutoFit/>
          </a:bodyPr>
          <a:lstStyle/>
          <a:p>
            <a:pPr eaLnBrk="1" hangingPunct="1"/>
            <a:r>
              <a:rPr lang="en-US" sz="1100" dirty="0" smtClean="0">
                <a:ea typeface="ＭＳ Ｐゴシック" pitchFamily="34" charset="-128"/>
                <a:cs typeface="Arial" pitchFamily="34" charset="0"/>
              </a:rPr>
              <a:t>Right:</a:t>
            </a:r>
            <a:r>
              <a:rPr lang="en-US" sz="1100" dirty="0" smtClean="0">
                <a:solidFill>
                  <a:prstClr val="black"/>
                </a:solidFill>
                <a:ea typeface="ＭＳ Ｐゴシック" pitchFamily="34" charset="-128"/>
                <a:cs typeface="Arial" pitchFamily="34" charset="0"/>
              </a:rPr>
              <a:t> 30 </a:t>
            </a:r>
            <a:r>
              <a:rPr lang="en-US" sz="1100" dirty="0">
                <a:solidFill>
                  <a:prstClr val="black"/>
                </a:solidFill>
                <a:ea typeface="ＭＳ Ｐゴシック" pitchFamily="34" charset="-128"/>
                <a:cs typeface="Arial" pitchFamily="34" charset="0"/>
              </a:rPr>
              <a:t>cm </a:t>
            </a:r>
            <a:r>
              <a:rPr lang="en-US" sz="1100" dirty="0" smtClean="0">
                <a:ea typeface="ＭＳ Ｐゴシック" pitchFamily="34" charset="-128"/>
                <a:cs typeface="Arial" pitchFamily="34" charset="0"/>
              </a:rPr>
              <a:t>Cassegrain Telescope</a:t>
            </a:r>
            <a:endParaRPr lang="en-US" sz="1100" dirty="0">
              <a:ea typeface="ＭＳ Ｐゴシック" pitchFamily="34" charset="-128"/>
              <a:cs typeface="Arial" pitchFamily="34" charset="0"/>
            </a:endParaRPr>
          </a:p>
          <a:p>
            <a:pPr eaLnBrk="1" hangingPunct="1"/>
            <a:r>
              <a:rPr lang="en-US" sz="1100" dirty="0">
                <a:solidFill>
                  <a:prstClr val="black"/>
                </a:solidFill>
                <a:ea typeface="ＭＳ Ｐゴシック" pitchFamily="34" charset="-128"/>
                <a:cs typeface="Arial" pitchFamily="34" charset="0"/>
              </a:rPr>
              <a:t>EPIC </a:t>
            </a:r>
            <a:r>
              <a:rPr lang="en-US" sz="1100" dirty="0">
                <a:solidFill>
                  <a:srgbClr val="000000"/>
                </a:solidFill>
                <a:ea typeface="ＭＳ Ｐゴシック" pitchFamily="34" charset="-128"/>
                <a:cs typeface="Arial" pitchFamily="34" charset="0"/>
              </a:rPr>
              <a:t>measures </a:t>
            </a:r>
            <a:r>
              <a:rPr lang="en-US" sz="1100" dirty="0" smtClean="0">
                <a:ea typeface="ＭＳ Ｐゴシック" pitchFamily="34" charset="-128"/>
                <a:cs typeface="Arial" pitchFamily="34" charset="0"/>
              </a:rPr>
              <a:t>radiances</a:t>
            </a:r>
            <a:r>
              <a:rPr lang="en-US" sz="1100" dirty="0" smtClean="0">
                <a:solidFill>
                  <a:prstClr val="black"/>
                </a:solidFill>
                <a:ea typeface="ＭＳ Ｐゴシック" pitchFamily="34" charset="-128"/>
                <a:cs typeface="Arial" pitchFamily="34" charset="0"/>
              </a:rPr>
              <a:t> </a:t>
            </a:r>
            <a:r>
              <a:rPr lang="en-US" sz="1100" dirty="0">
                <a:solidFill>
                  <a:prstClr val="black"/>
                </a:solidFill>
                <a:ea typeface="ＭＳ Ｐゴシック" pitchFamily="34" charset="-128"/>
                <a:cs typeface="Arial" pitchFamily="34" charset="0"/>
              </a:rPr>
              <a:t>from</a:t>
            </a:r>
            <a:br>
              <a:rPr lang="en-US" sz="1100" dirty="0">
                <a:solidFill>
                  <a:prstClr val="black"/>
                </a:solidFill>
                <a:ea typeface="ＭＳ Ｐゴシック" pitchFamily="34" charset="-128"/>
                <a:cs typeface="Arial" pitchFamily="34" charset="0"/>
              </a:rPr>
            </a:br>
            <a:r>
              <a:rPr lang="en-US" sz="1100" dirty="0">
                <a:solidFill>
                  <a:prstClr val="black"/>
                </a:solidFill>
                <a:ea typeface="ＭＳ Ｐゴシック" pitchFamily="34" charset="-128"/>
                <a:cs typeface="Arial" pitchFamily="34" charset="0"/>
              </a:rPr>
              <a:t>the sunlit face of the Earth on a</a:t>
            </a:r>
            <a:br>
              <a:rPr lang="en-US" sz="1100" dirty="0">
                <a:solidFill>
                  <a:prstClr val="black"/>
                </a:solidFill>
                <a:ea typeface="ＭＳ Ｐゴシック" pitchFamily="34" charset="-128"/>
                <a:cs typeface="Arial" pitchFamily="34" charset="0"/>
              </a:rPr>
            </a:br>
            <a:r>
              <a:rPr lang="en-US" sz="1100" dirty="0">
                <a:solidFill>
                  <a:prstClr val="black"/>
                </a:solidFill>
                <a:ea typeface="ＭＳ Ｐゴシック" pitchFamily="34" charset="-128"/>
                <a:cs typeface="Arial" pitchFamily="34" charset="0"/>
              </a:rPr>
              <a:t>2048 x 2048 pixel CCD in 10</a:t>
            </a:r>
            <a:br>
              <a:rPr lang="en-US" sz="1100" dirty="0">
                <a:solidFill>
                  <a:prstClr val="black"/>
                </a:solidFill>
                <a:ea typeface="ＭＳ Ｐゴシック" pitchFamily="34" charset="-128"/>
                <a:cs typeface="Arial" pitchFamily="34" charset="0"/>
              </a:rPr>
            </a:br>
            <a:r>
              <a:rPr lang="en-US" sz="1100" dirty="0">
                <a:solidFill>
                  <a:prstClr val="black"/>
                </a:solidFill>
                <a:ea typeface="ＭＳ Ｐゴシック" pitchFamily="34" charset="-128"/>
                <a:cs typeface="Arial" pitchFamily="34" charset="0"/>
              </a:rPr>
              <a:t>narrowband channels (UV, Visible,</a:t>
            </a:r>
            <a:br>
              <a:rPr lang="en-US" sz="1100" dirty="0">
                <a:solidFill>
                  <a:prstClr val="black"/>
                </a:solidFill>
                <a:ea typeface="ＭＳ Ｐゴシック" pitchFamily="34" charset="-128"/>
                <a:cs typeface="Arial" pitchFamily="34" charset="0"/>
              </a:rPr>
            </a:br>
            <a:r>
              <a:rPr lang="en-US" sz="1100" dirty="0">
                <a:solidFill>
                  <a:prstClr val="black"/>
                </a:solidFill>
                <a:ea typeface="ＭＳ Ｐゴシック" pitchFamily="34" charset="-128"/>
                <a:cs typeface="Arial" pitchFamily="34" charset="0"/>
              </a:rPr>
              <a:t>NIR) 317.5 to 799 nm.</a:t>
            </a:r>
          </a:p>
        </p:txBody>
      </p:sp>
      <p:sp>
        <p:nvSpPr>
          <p:cNvPr id="15" name="TextBox 5"/>
          <p:cNvSpPr txBox="1">
            <a:spLocks noChangeArrowheads="1"/>
          </p:cNvSpPr>
          <p:nvPr/>
        </p:nvSpPr>
        <p:spPr bwMode="auto">
          <a:xfrm>
            <a:off x="362918" y="5326063"/>
            <a:ext cx="2133600" cy="769441"/>
          </a:xfrm>
          <a:prstGeom prst="rect">
            <a:avLst/>
          </a:prstGeom>
          <a:noFill/>
          <a:ln w="9525">
            <a:noFill/>
            <a:miter lim="800000"/>
            <a:headEnd/>
            <a:tailEnd/>
          </a:ln>
        </p:spPr>
        <p:txBody>
          <a:bodyPr wrap="square">
            <a:spAutoFit/>
          </a:bodyPr>
          <a:lstStyle/>
          <a:p>
            <a:pPr eaLnBrk="1" hangingPunct="1"/>
            <a:r>
              <a:rPr lang="en-US" sz="1100" dirty="0" smtClean="0">
                <a:solidFill>
                  <a:prstClr val="black"/>
                </a:solidFill>
                <a:ea typeface="ＭＳ Ｐゴシック" pitchFamily="34" charset="-128"/>
                <a:cs typeface="Arial" pitchFamily="34" charset="0"/>
              </a:rPr>
              <a:t>Right: NISTAR </a:t>
            </a:r>
            <a:r>
              <a:rPr lang="en-US" sz="1100" dirty="0">
                <a:solidFill>
                  <a:prstClr val="black"/>
                </a:solidFill>
                <a:ea typeface="ＭＳ Ｐゴシック" pitchFamily="34" charset="-128"/>
                <a:cs typeface="Arial" pitchFamily="34" charset="0"/>
              </a:rPr>
              <a:t>measures the absolute “irradiance” integrated over the entire sunlit face of the Earth in 4 broadband channels. </a:t>
            </a:r>
            <a:r>
              <a:rPr lang="en-US" sz="1100" b="1" dirty="0">
                <a:solidFill>
                  <a:prstClr val="black"/>
                </a:solidFill>
                <a:ea typeface="ＭＳ Ｐゴシック" pitchFamily="34" charset="-128"/>
                <a:cs typeface="Arial" pitchFamily="34" charset="0"/>
              </a:rPr>
              <a:t> </a:t>
            </a:r>
            <a:endParaRPr lang="en-US" sz="1100" dirty="0">
              <a:solidFill>
                <a:prstClr val="black"/>
              </a:solidFill>
              <a:ea typeface="ＭＳ Ｐゴシック" pitchFamily="34" charset="-128"/>
              <a:cs typeface="Arial" pitchFamily="34" charset="0"/>
            </a:endParaRPr>
          </a:p>
        </p:txBody>
      </p:sp>
      <p:pic>
        <p:nvPicPr>
          <p:cNvPr id="1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3757" y="2558680"/>
            <a:ext cx="1799122" cy="121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DSCF0520"/>
          <p:cNvPicPr>
            <a:picLocks noChangeAspect="1" noChangeArrowheads="1"/>
          </p:cNvPicPr>
          <p:nvPr/>
        </p:nvPicPr>
        <p:blipFill>
          <a:blip r:embed="rId5" cstate="email">
            <a:extLst>
              <a:ext uri="{28A0092B-C50C-407E-A947-70E740481C1C}">
                <a14:useLocalDpi xmlns:a14="http://schemas.microsoft.com/office/drawing/2010/main"/>
              </a:ext>
            </a:extLst>
          </a:blip>
          <a:srcRect l="11674" t="6485" r="3688" b="16995"/>
          <a:stretch>
            <a:fillRect/>
          </a:stretch>
        </p:blipFill>
        <p:spPr bwMode="auto">
          <a:xfrm>
            <a:off x="2572718" y="5173662"/>
            <a:ext cx="1981200" cy="1285190"/>
          </a:xfrm>
          <a:prstGeom prst="rect">
            <a:avLst/>
          </a:prstGeom>
          <a:noFill/>
          <a:ln w="9525">
            <a:noFill/>
            <a:miter lim="800000"/>
            <a:headEnd/>
            <a:tailEnd/>
          </a:ln>
        </p:spPr>
      </p:pic>
    </p:spTree>
    <p:extLst>
      <p:ext uri="{BB962C8B-B14F-4D97-AF65-F5344CB8AC3E}">
        <p14:creationId xmlns:p14="http://schemas.microsoft.com/office/powerpoint/2010/main" val="1646452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57"/>
            <a:ext cx="9128289" cy="849313"/>
          </a:xfrm>
        </p:spPr>
        <p:txBody>
          <a:bodyPr>
            <a:normAutofit fontScale="90000"/>
          </a:bodyPr>
          <a:lstStyle/>
          <a:p>
            <a:r>
              <a:rPr lang="en-US" sz="2000" b="1" dirty="0" smtClean="0">
                <a:latin typeface="Arial" panose="020B0604020202020204" pitchFamily="34" charset="0"/>
                <a:ea typeface="Helvetica" charset="0"/>
                <a:cs typeface="Arial" panose="020B0604020202020204" pitchFamily="34" charset="0"/>
              </a:rPr>
              <a:t>Req. 1c: Aerosols - Retrieving </a:t>
            </a:r>
            <a:r>
              <a:rPr lang="en-US" sz="2000" b="1" dirty="0">
                <a:latin typeface="Arial" panose="020B0604020202020204" pitchFamily="34" charset="0"/>
                <a:ea typeface="Helvetica" charset="0"/>
                <a:cs typeface="Arial" panose="020B0604020202020204" pitchFamily="34" charset="0"/>
              </a:rPr>
              <a:t>aerosol layer height from EPIC O</a:t>
            </a:r>
            <a:r>
              <a:rPr lang="en-US" sz="2000" b="1" baseline="-25000" dirty="0">
                <a:latin typeface="Arial" panose="020B0604020202020204" pitchFamily="34" charset="0"/>
                <a:ea typeface="Helvetica" charset="0"/>
                <a:cs typeface="Arial" panose="020B0604020202020204" pitchFamily="34" charset="0"/>
              </a:rPr>
              <a:t>2</a:t>
            </a:r>
            <a:r>
              <a:rPr lang="en-US" sz="2000" b="1" dirty="0">
                <a:latin typeface="Arial" panose="020B0604020202020204" pitchFamily="34" charset="0"/>
                <a:ea typeface="Helvetica" charset="0"/>
                <a:cs typeface="Arial" panose="020B0604020202020204" pitchFamily="34" charset="0"/>
              </a:rPr>
              <a:t> A and B </a:t>
            </a:r>
            <a:r>
              <a:rPr lang="en-US" sz="2000" b="1" dirty="0" smtClean="0">
                <a:latin typeface="Arial" panose="020B0604020202020204" pitchFamily="34" charset="0"/>
                <a:ea typeface="Helvetica" charset="0"/>
                <a:cs typeface="Arial" panose="020B0604020202020204" pitchFamily="34" charset="0"/>
              </a:rPr>
              <a:t>bands</a:t>
            </a:r>
            <a:br>
              <a:rPr lang="en-US" sz="2000" b="1" dirty="0" smtClean="0">
                <a:latin typeface="Arial" panose="020B0604020202020204" pitchFamily="34" charset="0"/>
                <a:ea typeface="Helvetica" charset="0"/>
                <a:cs typeface="Arial" panose="020B0604020202020204" pitchFamily="34" charset="0"/>
              </a:rPr>
            </a:br>
            <a:r>
              <a:rPr lang="en-US" sz="2000" b="1" dirty="0" smtClean="0">
                <a:latin typeface="Arial" panose="020B0604020202020204" pitchFamily="34" charset="0"/>
                <a:ea typeface="Helvetica" charset="0"/>
                <a:cs typeface="Arial" panose="020B0604020202020204" pitchFamily="34" charset="0"/>
              </a:rPr>
              <a:t>Comparison with CALIOP Observations</a:t>
            </a:r>
            <a:endParaRPr lang="en-US" sz="2000" b="1" dirty="0">
              <a:latin typeface="Arial" panose="020B0604020202020204" pitchFamily="34" charset="0"/>
              <a:ea typeface="Helvetica" charset="0"/>
              <a:cs typeface="Arial" panose="020B0604020202020204" pitchFamily="34" charset="0"/>
            </a:endParaRPr>
          </a:p>
        </p:txBody>
      </p:sp>
      <p:sp>
        <p:nvSpPr>
          <p:cNvPr id="4" name="Rectangle 3"/>
          <p:cNvSpPr/>
          <p:nvPr/>
        </p:nvSpPr>
        <p:spPr>
          <a:xfrm>
            <a:off x="528492" y="1237008"/>
            <a:ext cx="7662799"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A case study: </a:t>
            </a:r>
            <a:r>
              <a:rPr lang="en-US" dirty="0">
                <a:latin typeface="Arial" panose="020B0604020202020204" pitchFamily="34" charset="0"/>
                <a:cs typeface="Arial" panose="020B0604020202020204" pitchFamily="34" charset="0"/>
              </a:rPr>
              <a:t>EPIC at 2016-04-17 14:59 UTC</a:t>
            </a: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stretch>
            <a:fillRect/>
          </a:stretch>
        </p:blipFill>
        <p:spPr>
          <a:xfrm>
            <a:off x="3598148" y="1826995"/>
            <a:ext cx="2167095" cy="2338182"/>
          </a:xfrm>
          <a:prstGeom prst="rect">
            <a:avLst/>
          </a:prstGeom>
        </p:spPr>
      </p:pic>
      <p:pic>
        <p:nvPicPr>
          <p:cNvPr id="16" name="Picture 15"/>
          <p:cNvPicPr>
            <a:picLocks noChangeAspect="1"/>
          </p:cNvPicPr>
          <p:nvPr/>
        </p:nvPicPr>
        <p:blipFill>
          <a:blip r:embed="rId4"/>
          <a:stretch>
            <a:fillRect/>
          </a:stretch>
        </p:blipFill>
        <p:spPr>
          <a:xfrm>
            <a:off x="5968722" y="1833688"/>
            <a:ext cx="2144342" cy="2327527"/>
          </a:xfrm>
          <a:prstGeom prst="rect">
            <a:avLst/>
          </a:prstGeom>
        </p:spPr>
      </p:pic>
      <p:sp>
        <p:nvSpPr>
          <p:cNvPr id="17" name="TextBox 16"/>
          <p:cNvSpPr txBox="1"/>
          <p:nvPr/>
        </p:nvSpPr>
        <p:spPr>
          <a:xfrm>
            <a:off x="4461467" y="1534472"/>
            <a:ext cx="610103" cy="369332"/>
          </a:xfrm>
          <a:prstGeom prst="rect">
            <a:avLst/>
          </a:prstGeom>
          <a:noFill/>
        </p:spPr>
        <p:txBody>
          <a:bodyPr wrap="none" rtlCol="0">
            <a:spAutoFit/>
          </a:bodyPr>
          <a:lstStyle/>
          <a:p>
            <a:r>
              <a:rPr lang="en-US" dirty="0"/>
              <a:t>AOD</a:t>
            </a:r>
          </a:p>
        </p:txBody>
      </p:sp>
      <p:sp>
        <p:nvSpPr>
          <p:cNvPr id="18" name="TextBox 17"/>
          <p:cNvSpPr txBox="1"/>
          <p:nvPr/>
        </p:nvSpPr>
        <p:spPr>
          <a:xfrm>
            <a:off x="6855687" y="1513505"/>
            <a:ext cx="728084" cy="369332"/>
          </a:xfrm>
          <a:prstGeom prst="rect">
            <a:avLst/>
          </a:prstGeom>
          <a:noFill/>
        </p:spPr>
        <p:txBody>
          <a:bodyPr wrap="none" rtlCol="0">
            <a:spAutoFit/>
          </a:bodyPr>
          <a:lstStyle/>
          <a:p>
            <a:r>
              <a:rPr lang="en-US" dirty="0"/>
              <a:t>H, km</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6951" y="1882838"/>
            <a:ext cx="2099006" cy="1754438"/>
          </a:xfrm>
          <a:prstGeom prst="rect">
            <a:avLst/>
          </a:prstGeom>
          <a:ln w="12700">
            <a:solidFill>
              <a:schemeClr val="tx1"/>
            </a:solidFill>
          </a:ln>
        </p:spPr>
      </p:pic>
      <p:sp>
        <p:nvSpPr>
          <p:cNvPr id="20" name="TextBox 19"/>
          <p:cNvSpPr txBox="1"/>
          <p:nvPr/>
        </p:nvSpPr>
        <p:spPr>
          <a:xfrm>
            <a:off x="2067246" y="1534472"/>
            <a:ext cx="578492" cy="369332"/>
          </a:xfrm>
          <a:prstGeom prst="rect">
            <a:avLst/>
          </a:prstGeom>
          <a:noFill/>
        </p:spPr>
        <p:txBody>
          <a:bodyPr wrap="none" rtlCol="0">
            <a:spAutoFit/>
          </a:bodyPr>
          <a:lstStyle/>
          <a:p>
            <a:r>
              <a:rPr lang="en-US" dirty="0"/>
              <a:t>RGB</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6952" y="4392524"/>
            <a:ext cx="3583914" cy="2389276"/>
          </a:xfrm>
          <a:prstGeom prst="rect">
            <a:avLst/>
          </a:prstGeom>
        </p:spPr>
      </p:pic>
      <p:sp>
        <p:nvSpPr>
          <p:cNvPr id="23" name="TextBox 22"/>
          <p:cNvSpPr txBox="1"/>
          <p:nvPr/>
        </p:nvSpPr>
        <p:spPr>
          <a:xfrm>
            <a:off x="1992109" y="4217433"/>
            <a:ext cx="2791726" cy="338554"/>
          </a:xfrm>
          <a:prstGeom prst="rect">
            <a:avLst/>
          </a:prstGeom>
          <a:noFill/>
        </p:spPr>
        <p:txBody>
          <a:bodyPr wrap="none" rtlCol="0">
            <a:spAutoFit/>
          </a:bodyPr>
          <a:lstStyle/>
          <a:p>
            <a:r>
              <a:rPr lang="en-US" sz="1600"/>
              <a:t>CALIPSO 2016-04-17 14:18 UTC</a:t>
            </a:r>
          </a:p>
        </p:txBody>
      </p:sp>
      <p:cxnSp>
        <p:nvCxnSpPr>
          <p:cNvPr id="29" name="Straight Connector 28"/>
          <p:cNvCxnSpPr/>
          <p:nvPr/>
        </p:nvCxnSpPr>
        <p:spPr>
          <a:xfrm>
            <a:off x="7605230" y="1846682"/>
            <a:ext cx="316342" cy="17905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flipV="1">
            <a:off x="4690255" y="4336306"/>
            <a:ext cx="3335018" cy="2342005"/>
          </a:xfrm>
          <a:prstGeom prst="rect">
            <a:avLst/>
          </a:prstGeom>
        </p:spPr>
      </p:pic>
      <p:sp>
        <p:nvSpPr>
          <p:cNvPr id="8" name="TextBox 7"/>
          <p:cNvSpPr txBox="1"/>
          <p:nvPr/>
        </p:nvSpPr>
        <p:spPr>
          <a:xfrm>
            <a:off x="3826437" y="2448102"/>
            <a:ext cx="846642" cy="523220"/>
          </a:xfrm>
          <a:prstGeom prst="rect">
            <a:avLst/>
          </a:prstGeom>
          <a:noFill/>
        </p:spPr>
        <p:txBody>
          <a:bodyPr wrap="none" rtlCol="0">
            <a:spAutoFit/>
          </a:bodyPr>
          <a:lstStyle/>
          <a:p>
            <a:r>
              <a:rPr lang="en-US" sz="1400" dirty="0"/>
              <a:t>s</a:t>
            </a:r>
            <a:r>
              <a:rPr lang="en-US" sz="1400"/>
              <a:t>un glint </a:t>
            </a:r>
          </a:p>
          <a:p>
            <a:r>
              <a:rPr lang="en-US" sz="1400" dirty="0"/>
              <a:t>removed</a:t>
            </a:r>
          </a:p>
        </p:txBody>
      </p:sp>
      <p:sp>
        <p:nvSpPr>
          <p:cNvPr id="9" name="TextBox 8"/>
          <p:cNvSpPr txBox="1"/>
          <p:nvPr/>
        </p:nvSpPr>
        <p:spPr>
          <a:xfrm>
            <a:off x="8195021" y="1929002"/>
            <a:ext cx="933269" cy="584775"/>
          </a:xfrm>
          <a:prstGeom prst="rect">
            <a:avLst/>
          </a:prstGeom>
          <a:noFill/>
        </p:spPr>
        <p:txBody>
          <a:bodyPr wrap="none" rtlCol="0">
            <a:spAutoFit/>
          </a:bodyPr>
          <a:lstStyle/>
          <a:p>
            <a:r>
              <a:rPr lang="en-US" sz="1600" dirty="0"/>
              <a:t>CALIPSO </a:t>
            </a:r>
          </a:p>
          <a:p>
            <a:r>
              <a:rPr lang="en-US" sz="1600" dirty="0"/>
              <a:t>track</a:t>
            </a:r>
          </a:p>
        </p:txBody>
      </p:sp>
      <p:cxnSp>
        <p:nvCxnSpPr>
          <p:cNvPr id="11" name="Straight Arrow Connector 10"/>
          <p:cNvCxnSpPr/>
          <p:nvPr/>
        </p:nvCxnSpPr>
        <p:spPr>
          <a:xfrm flipH="1">
            <a:off x="7811146" y="2439317"/>
            <a:ext cx="480303" cy="39847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2"/>
          </p:cNvCxnSpPr>
          <p:nvPr/>
        </p:nvCxnSpPr>
        <p:spPr>
          <a:xfrm>
            <a:off x="6651986" y="5137402"/>
            <a:ext cx="130460" cy="7535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68722" y="4829625"/>
            <a:ext cx="1366528" cy="307777"/>
          </a:xfrm>
          <a:prstGeom prst="rect">
            <a:avLst/>
          </a:prstGeom>
          <a:noFill/>
        </p:spPr>
        <p:txBody>
          <a:bodyPr wrap="none" rtlCol="0">
            <a:spAutoFit/>
          </a:bodyPr>
          <a:lstStyle/>
          <a:p>
            <a:r>
              <a:rPr lang="en-US" sz="1400" dirty="0"/>
              <a:t>EPIC retrieved H</a:t>
            </a:r>
          </a:p>
        </p:txBody>
      </p:sp>
      <p:cxnSp>
        <p:nvCxnSpPr>
          <p:cNvPr id="30" name="Straight Arrow Connector 29"/>
          <p:cNvCxnSpPr/>
          <p:nvPr/>
        </p:nvCxnSpPr>
        <p:spPr>
          <a:xfrm>
            <a:off x="5108629" y="4829625"/>
            <a:ext cx="127045" cy="28776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945961" y="4591401"/>
            <a:ext cx="655949" cy="307777"/>
          </a:xfrm>
          <a:prstGeom prst="rect">
            <a:avLst/>
          </a:prstGeom>
          <a:noFill/>
        </p:spPr>
        <p:txBody>
          <a:bodyPr wrap="none" rtlCol="0">
            <a:spAutoFit/>
          </a:bodyPr>
          <a:lstStyle/>
          <a:p>
            <a:r>
              <a:rPr lang="en-US" sz="1400">
                <a:solidFill>
                  <a:schemeClr val="tx1">
                    <a:lumMod val="50000"/>
                    <a:lumOff val="50000"/>
                  </a:schemeClr>
                </a:solidFill>
              </a:rPr>
              <a:t>clouds</a:t>
            </a:r>
          </a:p>
        </p:txBody>
      </p:sp>
      <p:cxnSp>
        <p:nvCxnSpPr>
          <p:cNvPr id="36" name="Straight Arrow Connector 35"/>
          <p:cNvCxnSpPr/>
          <p:nvPr/>
        </p:nvCxnSpPr>
        <p:spPr>
          <a:xfrm flipH="1">
            <a:off x="5608450" y="5117392"/>
            <a:ext cx="768446" cy="5133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9" idx="2"/>
          </p:cNvCxnSpPr>
          <p:nvPr/>
        </p:nvCxnSpPr>
        <p:spPr>
          <a:xfrm>
            <a:off x="1071857" y="4847751"/>
            <a:ext cx="1034551" cy="708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8593" y="4539974"/>
            <a:ext cx="1366528" cy="307777"/>
          </a:xfrm>
          <a:prstGeom prst="rect">
            <a:avLst/>
          </a:prstGeom>
          <a:noFill/>
        </p:spPr>
        <p:txBody>
          <a:bodyPr wrap="none" rtlCol="0">
            <a:spAutoFit/>
          </a:bodyPr>
          <a:lstStyle/>
          <a:p>
            <a:r>
              <a:rPr lang="en-US" sz="1400" dirty="0"/>
              <a:t>EPIC retrieved H</a:t>
            </a:r>
          </a:p>
        </p:txBody>
      </p:sp>
      <p:sp>
        <p:nvSpPr>
          <p:cNvPr id="24" name="TextBox 23"/>
          <p:cNvSpPr txBox="1"/>
          <p:nvPr/>
        </p:nvSpPr>
        <p:spPr>
          <a:xfrm>
            <a:off x="7236098" y="808229"/>
            <a:ext cx="1552092" cy="307777"/>
          </a:xfrm>
          <a:prstGeom prst="rect">
            <a:avLst/>
          </a:prstGeom>
          <a:noFill/>
        </p:spPr>
        <p:txBody>
          <a:bodyPr wrap="none" rtlCol="0">
            <a:spAutoFit/>
          </a:bodyPr>
          <a:lstStyle/>
          <a:p>
            <a:r>
              <a:rPr lang="en-US" sz="1400" i="1" dirty="0" smtClean="0"/>
              <a:t>Courtesy of Y. Yang</a:t>
            </a:r>
            <a:endParaRPr lang="en-US" sz="1400" i="1" dirty="0"/>
          </a:p>
        </p:txBody>
      </p:sp>
      <p:grpSp>
        <p:nvGrpSpPr>
          <p:cNvPr id="3" name="Group 2"/>
          <p:cNvGrpSpPr/>
          <p:nvPr/>
        </p:nvGrpSpPr>
        <p:grpSpPr>
          <a:xfrm>
            <a:off x="35152" y="685813"/>
            <a:ext cx="3481503" cy="478626"/>
            <a:chOff x="47313" y="404754"/>
            <a:chExt cx="3481503" cy="478626"/>
          </a:xfrm>
        </p:grpSpPr>
        <p:sp>
          <p:nvSpPr>
            <p:cNvPr id="49" name="TextBox 48"/>
            <p:cNvSpPr txBox="1"/>
            <p:nvPr/>
          </p:nvSpPr>
          <p:spPr>
            <a:xfrm>
              <a:off x="1388550" y="664876"/>
              <a:ext cx="338554" cy="215444"/>
            </a:xfrm>
            <a:prstGeom prst="rect">
              <a:avLst/>
            </a:prstGeom>
            <a:noFill/>
          </p:spPr>
          <p:txBody>
            <a:bodyPr wrap="none" rtlCol="0">
              <a:spAutoFit/>
            </a:bodyPr>
            <a:lstStyle/>
            <a:p>
              <a:r>
                <a:rPr lang="en-US" sz="800" dirty="0" smtClean="0"/>
                <a:t>443</a:t>
              </a:r>
              <a:endParaRPr lang="en-US" sz="800" dirty="0"/>
            </a:p>
          </p:txBody>
        </p:sp>
        <p:sp>
          <p:nvSpPr>
            <p:cNvPr id="28" name="TextBox 27"/>
            <p:cNvSpPr txBox="1"/>
            <p:nvPr/>
          </p:nvSpPr>
          <p:spPr>
            <a:xfrm>
              <a:off x="728397" y="664792"/>
              <a:ext cx="338554" cy="215444"/>
            </a:xfrm>
            <a:prstGeom prst="rect">
              <a:avLst/>
            </a:prstGeom>
            <a:noFill/>
          </p:spPr>
          <p:txBody>
            <a:bodyPr wrap="none" rtlCol="0">
              <a:spAutoFit/>
            </a:bodyPr>
            <a:lstStyle/>
            <a:p>
              <a:r>
                <a:rPr lang="en-US" sz="800" dirty="0" smtClean="0"/>
                <a:t>340</a:t>
              </a:r>
              <a:endParaRPr lang="en-US" sz="800" dirty="0"/>
            </a:p>
          </p:txBody>
        </p:sp>
        <p:sp>
          <p:nvSpPr>
            <p:cNvPr id="31" name="Rectangle 30"/>
            <p:cNvSpPr/>
            <p:nvPr/>
          </p:nvSpPr>
          <p:spPr>
            <a:xfrm>
              <a:off x="2076887" y="692819"/>
              <a:ext cx="1439768"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7313" y="664792"/>
              <a:ext cx="415498" cy="215444"/>
            </a:xfrm>
            <a:prstGeom prst="rect">
              <a:avLst/>
            </a:prstGeom>
            <a:noFill/>
          </p:spPr>
          <p:txBody>
            <a:bodyPr wrap="none" rtlCol="0">
              <a:spAutoFit/>
            </a:bodyPr>
            <a:lstStyle/>
            <a:p>
              <a:r>
                <a:rPr lang="en-US" sz="800" dirty="0" smtClean="0"/>
                <a:t>317.5</a:t>
              </a:r>
              <a:endParaRPr lang="en-US" sz="800" dirty="0"/>
            </a:p>
          </p:txBody>
        </p:sp>
        <p:sp>
          <p:nvSpPr>
            <p:cNvPr id="33" name="Rectangle 32"/>
            <p:cNvSpPr/>
            <p:nvPr/>
          </p:nvSpPr>
          <p:spPr>
            <a:xfrm>
              <a:off x="104789" y="692819"/>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438072"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38873"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136732"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065108"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388876"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78730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72759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07319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42683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17842" y="664792"/>
              <a:ext cx="338554" cy="215444"/>
            </a:xfrm>
            <a:prstGeom prst="rect">
              <a:avLst/>
            </a:prstGeom>
            <a:noFill/>
          </p:spPr>
          <p:txBody>
            <a:bodyPr wrap="none" rtlCol="0">
              <a:spAutoFit/>
            </a:bodyPr>
            <a:lstStyle/>
            <a:p>
              <a:r>
                <a:rPr lang="en-US" sz="800" dirty="0" smtClean="0"/>
                <a:t>325</a:t>
              </a:r>
              <a:endParaRPr lang="en-US" sz="800" dirty="0"/>
            </a:p>
          </p:txBody>
        </p:sp>
        <p:sp>
          <p:nvSpPr>
            <p:cNvPr id="48" name="TextBox 47"/>
            <p:cNvSpPr txBox="1"/>
            <p:nvPr/>
          </p:nvSpPr>
          <p:spPr>
            <a:xfrm>
              <a:off x="1052946" y="664792"/>
              <a:ext cx="338554" cy="215444"/>
            </a:xfrm>
            <a:prstGeom prst="rect">
              <a:avLst/>
            </a:prstGeom>
            <a:noFill/>
          </p:spPr>
          <p:txBody>
            <a:bodyPr wrap="none" rtlCol="0">
              <a:spAutoFit/>
            </a:bodyPr>
            <a:lstStyle/>
            <a:p>
              <a:r>
                <a:rPr lang="en-US" sz="800" dirty="0" smtClean="0"/>
                <a:t>388</a:t>
              </a:r>
              <a:endParaRPr lang="en-US" sz="800" dirty="0"/>
            </a:p>
          </p:txBody>
        </p:sp>
        <p:sp>
          <p:nvSpPr>
            <p:cNvPr id="50" name="TextBox 49"/>
            <p:cNvSpPr txBox="1"/>
            <p:nvPr/>
          </p:nvSpPr>
          <p:spPr>
            <a:xfrm>
              <a:off x="1738064" y="664876"/>
              <a:ext cx="338554" cy="215444"/>
            </a:xfrm>
            <a:prstGeom prst="rect">
              <a:avLst/>
            </a:prstGeom>
            <a:noFill/>
          </p:spPr>
          <p:txBody>
            <a:bodyPr wrap="none" rtlCol="0">
              <a:spAutoFit/>
            </a:bodyPr>
            <a:lstStyle/>
            <a:p>
              <a:r>
                <a:rPr lang="en-US" sz="800" dirty="0" smtClean="0"/>
                <a:t>551</a:t>
              </a:r>
              <a:endParaRPr lang="en-US" sz="800" dirty="0"/>
            </a:p>
          </p:txBody>
        </p:sp>
        <p:sp>
          <p:nvSpPr>
            <p:cNvPr id="51" name="TextBox 50"/>
            <p:cNvSpPr txBox="1"/>
            <p:nvPr/>
          </p:nvSpPr>
          <p:spPr>
            <a:xfrm>
              <a:off x="2076887" y="664876"/>
              <a:ext cx="338554" cy="215444"/>
            </a:xfrm>
            <a:prstGeom prst="rect">
              <a:avLst/>
            </a:prstGeom>
            <a:noFill/>
          </p:spPr>
          <p:txBody>
            <a:bodyPr wrap="none" rtlCol="0">
              <a:spAutoFit/>
            </a:bodyPr>
            <a:lstStyle/>
            <a:p>
              <a:r>
                <a:rPr lang="en-US" sz="800" dirty="0" smtClean="0"/>
                <a:t>680</a:t>
              </a:r>
              <a:endParaRPr lang="en-US" sz="800" dirty="0"/>
            </a:p>
          </p:txBody>
        </p:sp>
        <p:sp>
          <p:nvSpPr>
            <p:cNvPr id="52" name="TextBox 51"/>
            <p:cNvSpPr txBox="1"/>
            <p:nvPr/>
          </p:nvSpPr>
          <p:spPr>
            <a:xfrm>
              <a:off x="2382943" y="666406"/>
              <a:ext cx="466794" cy="215444"/>
            </a:xfrm>
            <a:prstGeom prst="rect">
              <a:avLst/>
            </a:prstGeom>
            <a:noFill/>
          </p:spPr>
          <p:txBody>
            <a:bodyPr wrap="none" rtlCol="0">
              <a:spAutoFit/>
            </a:bodyPr>
            <a:lstStyle/>
            <a:p>
              <a:r>
                <a:rPr lang="en-US" sz="800" dirty="0" smtClean="0"/>
                <a:t>687.75</a:t>
              </a:r>
              <a:endParaRPr lang="en-US" sz="800" dirty="0"/>
            </a:p>
          </p:txBody>
        </p:sp>
        <p:sp>
          <p:nvSpPr>
            <p:cNvPr id="53" name="TextBox 52"/>
            <p:cNvSpPr txBox="1"/>
            <p:nvPr/>
          </p:nvSpPr>
          <p:spPr>
            <a:xfrm>
              <a:off x="2791706" y="664792"/>
              <a:ext cx="338554" cy="215444"/>
            </a:xfrm>
            <a:prstGeom prst="rect">
              <a:avLst/>
            </a:prstGeom>
            <a:noFill/>
          </p:spPr>
          <p:txBody>
            <a:bodyPr wrap="none" rtlCol="0">
              <a:spAutoFit/>
            </a:bodyPr>
            <a:lstStyle/>
            <a:p>
              <a:r>
                <a:rPr lang="en-US" sz="800" dirty="0" smtClean="0"/>
                <a:t>764</a:t>
              </a:r>
              <a:endParaRPr lang="en-US" sz="800" dirty="0"/>
            </a:p>
          </p:txBody>
        </p:sp>
        <p:sp>
          <p:nvSpPr>
            <p:cNvPr id="54" name="TextBox 53"/>
            <p:cNvSpPr txBox="1"/>
            <p:nvPr/>
          </p:nvSpPr>
          <p:spPr>
            <a:xfrm>
              <a:off x="3113318" y="667936"/>
              <a:ext cx="415498" cy="215444"/>
            </a:xfrm>
            <a:prstGeom prst="rect">
              <a:avLst/>
            </a:prstGeom>
            <a:noFill/>
          </p:spPr>
          <p:txBody>
            <a:bodyPr wrap="none" rtlCol="0">
              <a:spAutoFit/>
            </a:bodyPr>
            <a:lstStyle/>
            <a:p>
              <a:r>
                <a:rPr lang="en-US" sz="800" dirty="0" smtClean="0"/>
                <a:t>779.5</a:t>
              </a:r>
              <a:endParaRPr lang="en-US" sz="800" dirty="0"/>
            </a:p>
          </p:txBody>
        </p:sp>
        <p:sp>
          <p:nvSpPr>
            <p:cNvPr id="55" name="TextBox 54"/>
            <p:cNvSpPr txBox="1"/>
            <p:nvPr/>
          </p:nvSpPr>
          <p:spPr>
            <a:xfrm>
              <a:off x="900157" y="404754"/>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2108163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20 at 10.01.34 PM.png"/>
          <p:cNvPicPr>
            <a:picLocks noChangeAspect="1"/>
          </p:cNvPicPr>
          <p:nvPr/>
        </p:nvPicPr>
        <p:blipFill>
          <a:blip r:embed="rId2"/>
          <a:stretch>
            <a:fillRect/>
          </a:stretch>
        </p:blipFill>
        <p:spPr>
          <a:xfrm>
            <a:off x="0" y="882359"/>
            <a:ext cx="9144000" cy="4110021"/>
          </a:xfrm>
          <a:prstGeom prst="rect">
            <a:avLst/>
          </a:prstGeom>
          <a:effectLst/>
        </p:spPr>
      </p:pic>
      <p:sp>
        <p:nvSpPr>
          <p:cNvPr id="5" name="TextBox 4"/>
          <p:cNvSpPr txBox="1"/>
          <p:nvPr/>
        </p:nvSpPr>
        <p:spPr>
          <a:xfrm>
            <a:off x="343958" y="5078804"/>
            <a:ext cx="8456084" cy="1323439"/>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EPIC cloud mask validation example (a) EPIC RGB image taken on Aug. 18, 2016 at 08 GMT, (b) EPIC cloud mask and (c) cloud fraction of each EPIC pixel calculated from collocated Geo/Leo satellite products by NASA LRC.  Comparison show that EPIC cloud mask performs well.  It generally classifies a pixel as cloudy when the pixel has a cloud fraction above 0.3. </a:t>
            </a:r>
            <a:endParaRPr lang="en-US" sz="1600" dirty="0">
              <a:latin typeface="Arial" panose="020B0604020202020204" pitchFamily="34" charset="0"/>
              <a:cs typeface="Arial" panose="020B0604020202020204" pitchFamily="34" charset="0"/>
            </a:endParaRPr>
          </a:p>
        </p:txBody>
      </p:sp>
      <p:sp>
        <p:nvSpPr>
          <p:cNvPr id="6" name="TextBox 5"/>
          <p:cNvSpPr txBox="1"/>
          <p:nvPr/>
        </p:nvSpPr>
        <p:spPr>
          <a:xfrm>
            <a:off x="6804057" y="6488668"/>
            <a:ext cx="1630061" cy="307777"/>
          </a:xfrm>
          <a:prstGeom prst="rect">
            <a:avLst/>
          </a:prstGeom>
          <a:noFill/>
        </p:spPr>
        <p:txBody>
          <a:bodyPr wrap="none" rtlCol="0">
            <a:spAutoFit/>
          </a:bodyPr>
          <a:lstStyle/>
          <a:p>
            <a:r>
              <a:rPr lang="en-US" sz="1400" i="1" dirty="0" smtClean="0"/>
              <a:t>Courtesy of Y. Yang</a:t>
            </a:r>
            <a:endParaRPr lang="en-US" sz="1400" i="1" dirty="0"/>
          </a:p>
        </p:txBody>
      </p:sp>
      <p:sp>
        <p:nvSpPr>
          <p:cNvPr id="9" name="Text Box 4"/>
          <p:cNvSpPr txBox="1">
            <a:spLocks noChangeArrowheads="1"/>
          </p:cNvSpPr>
          <p:nvPr/>
        </p:nvSpPr>
        <p:spPr bwMode="auto">
          <a:xfrm>
            <a:off x="963638" y="0"/>
            <a:ext cx="7645790" cy="523220"/>
          </a:xfrm>
          <a:prstGeom prst="rect">
            <a:avLst/>
          </a:prstGeom>
          <a:noFill/>
          <a:ln w="9525">
            <a:noFill/>
            <a:miter lim="800000"/>
            <a:headEnd/>
            <a:tailEnd/>
          </a:ln>
        </p:spPr>
        <p:txBody>
          <a:bodyPr wrap="square">
            <a:spAutoFit/>
          </a:bodyPr>
          <a:lstStyle/>
          <a:p>
            <a:pPr algn="ctr"/>
            <a:r>
              <a:rPr lang="en-US" sz="2800" b="1" dirty="0" smtClean="0">
                <a:latin typeface="Arial" panose="020B0604020202020204" pitchFamily="34" charset="0"/>
                <a:cs typeface="Arial" panose="020B0604020202020204" pitchFamily="34" charset="0"/>
              </a:rPr>
              <a:t>Req. 1d: Cloud Cover - Cloud Mask</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060603" y="4448598"/>
            <a:ext cx="324549" cy="166857"/>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40965" y="4160533"/>
            <a:ext cx="3481503" cy="478626"/>
            <a:chOff x="47313" y="404754"/>
            <a:chExt cx="3481503" cy="478626"/>
          </a:xfrm>
        </p:grpSpPr>
        <p:sp>
          <p:nvSpPr>
            <p:cNvPr id="10" name="TextBox 9"/>
            <p:cNvSpPr txBox="1"/>
            <p:nvPr/>
          </p:nvSpPr>
          <p:spPr>
            <a:xfrm>
              <a:off x="1388550" y="664876"/>
              <a:ext cx="338554" cy="215444"/>
            </a:xfrm>
            <a:prstGeom prst="rect">
              <a:avLst/>
            </a:prstGeom>
            <a:noFill/>
          </p:spPr>
          <p:txBody>
            <a:bodyPr wrap="none" rtlCol="0">
              <a:spAutoFit/>
            </a:bodyPr>
            <a:lstStyle/>
            <a:p>
              <a:r>
                <a:rPr lang="en-US" sz="800" dirty="0" smtClean="0"/>
                <a:t>443</a:t>
              </a:r>
              <a:endParaRPr lang="en-US" sz="800" dirty="0"/>
            </a:p>
          </p:txBody>
        </p:sp>
        <p:sp>
          <p:nvSpPr>
            <p:cNvPr id="11" name="TextBox 10"/>
            <p:cNvSpPr txBox="1"/>
            <p:nvPr/>
          </p:nvSpPr>
          <p:spPr>
            <a:xfrm>
              <a:off x="728397" y="664792"/>
              <a:ext cx="338554" cy="215444"/>
            </a:xfrm>
            <a:prstGeom prst="rect">
              <a:avLst/>
            </a:prstGeom>
            <a:noFill/>
          </p:spPr>
          <p:txBody>
            <a:bodyPr wrap="none" rtlCol="0">
              <a:spAutoFit/>
            </a:bodyPr>
            <a:lstStyle/>
            <a:p>
              <a:r>
                <a:rPr lang="en-US" sz="800" dirty="0" smtClean="0"/>
                <a:t>340</a:t>
              </a:r>
              <a:endParaRPr lang="en-US" sz="800" dirty="0"/>
            </a:p>
          </p:txBody>
        </p:sp>
        <p:sp>
          <p:nvSpPr>
            <p:cNvPr id="12" name="Rectangle 11"/>
            <p:cNvSpPr/>
            <p:nvPr/>
          </p:nvSpPr>
          <p:spPr>
            <a:xfrm>
              <a:off x="2076887" y="692819"/>
              <a:ext cx="1439768"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7313" y="664792"/>
              <a:ext cx="415498" cy="215444"/>
            </a:xfrm>
            <a:prstGeom prst="rect">
              <a:avLst/>
            </a:prstGeom>
            <a:noFill/>
          </p:spPr>
          <p:txBody>
            <a:bodyPr wrap="none" rtlCol="0">
              <a:spAutoFit/>
            </a:bodyPr>
            <a:lstStyle/>
            <a:p>
              <a:r>
                <a:rPr lang="en-US" sz="800" dirty="0" smtClean="0"/>
                <a:t>317.5</a:t>
              </a:r>
              <a:endParaRPr lang="en-US" sz="800" dirty="0"/>
            </a:p>
          </p:txBody>
        </p:sp>
        <p:sp>
          <p:nvSpPr>
            <p:cNvPr id="14" name="Rectangle 13"/>
            <p:cNvSpPr/>
            <p:nvPr/>
          </p:nvSpPr>
          <p:spPr>
            <a:xfrm>
              <a:off x="104789" y="692819"/>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38072"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8873"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136732"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65108"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388876"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8730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759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07319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2683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7842" y="664792"/>
              <a:ext cx="338554" cy="215444"/>
            </a:xfrm>
            <a:prstGeom prst="rect">
              <a:avLst/>
            </a:prstGeom>
            <a:noFill/>
          </p:spPr>
          <p:txBody>
            <a:bodyPr wrap="none" rtlCol="0">
              <a:spAutoFit/>
            </a:bodyPr>
            <a:lstStyle/>
            <a:p>
              <a:r>
                <a:rPr lang="en-US" sz="800" dirty="0" smtClean="0"/>
                <a:t>325</a:t>
              </a:r>
              <a:endParaRPr lang="en-US" sz="800" dirty="0"/>
            </a:p>
          </p:txBody>
        </p:sp>
        <p:sp>
          <p:nvSpPr>
            <p:cNvPr id="25" name="TextBox 24"/>
            <p:cNvSpPr txBox="1"/>
            <p:nvPr/>
          </p:nvSpPr>
          <p:spPr>
            <a:xfrm>
              <a:off x="1058467" y="664876"/>
              <a:ext cx="338554" cy="215444"/>
            </a:xfrm>
            <a:prstGeom prst="rect">
              <a:avLst/>
            </a:prstGeom>
            <a:noFill/>
          </p:spPr>
          <p:txBody>
            <a:bodyPr wrap="none" rtlCol="0">
              <a:spAutoFit/>
            </a:bodyPr>
            <a:lstStyle/>
            <a:p>
              <a:r>
                <a:rPr lang="en-US" sz="800" dirty="0" smtClean="0"/>
                <a:t>388</a:t>
              </a:r>
              <a:endParaRPr lang="en-US" sz="800" dirty="0"/>
            </a:p>
          </p:txBody>
        </p:sp>
        <p:sp>
          <p:nvSpPr>
            <p:cNvPr id="26" name="TextBox 25"/>
            <p:cNvSpPr txBox="1"/>
            <p:nvPr/>
          </p:nvSpPr>
          <p:spPr>
            <a:xfrm>
              <a:off x="1738064" y="664876"/>
              <a:ext cx="338554" cy="215444"/>
            </a:xfrm>
            <a:prstGeom prst="rect">
              <a:avLst/>
            </a:prstGeom>
            <a:noFill/>
          </p:spPr>
          <p:txBody>
            <a:bodyPr wrap="none" rtlCol="0">
              <a:spAutoFit/>
            </a:bodyPr>
            <a:lstStyle/>
            <a:p>
              <a:r>
                <a:rPr lang="en-US" sz="800" dirty="0" smtClean="0"/>
                <a:t>551</a:t>
              </a:r>
              <a:endParaRPr lang="en-US" sz="800" dirty="0"/>
            </a:p>
          </p:txBody>
        </p:sp>
        <p:sp>
          <p:nvSpPr>
            <p:cNvPr id="27" name="TextBox 26"/>
            <p:cNvSpPr txBox="1"/>
            <p:nvPr/>
          </p:nvSpPr>
          <p:spPr>
            <a:xfrm>
              <a:off x="2076887" y="664876"/>
              <a:ext cx="338554" cy="215444"/>
            </a:xfrm>
            <a:prstGeom prst="rect">
              <a:avLst/>
            </a:prstGeom>
            <a:noFill/>
          </p:spPr>
          <p:txBody>
            <a:bodyPr wrap="none" rtlCol="0">
              <a:spAutoFit/>
            </a:bodyPr>
            <a:lstStyle/>
            <a:p>
              <a:r>
                <a:rPr lang="en-US" sz="800" dirty="0" smtClean="0"/>
                <a:t>680</a:t>
              </a:r>
              <a:endParaRPr lang="en-US" sz="800" dirty="0"/>
            </a:p>
          </p:txBody>
        </p:sp>
        <p:sp>
          <p:nvSpPr>
            <p:cNvPr id="28" name="TextBox 27"/>
            <p:cNvSpPr txBox="1"/>
            <p:nvPr/>
          </p:nvSpPr>
          <p:spPr>
            <a:xfrm>
              <a:off x="2382943" y="666406"/>
              <a:ext cx="466794" cy="215444"/>
            </a:xfrm>
            <a:prstGeom prst="rect">
              <a:avLst/>
            </a:prstGeom>
            <a:noFill/>
          </p:spPr>
          <p:txBody>
            <a:bodyPr wrap="none" rtlCol="0">
              <a:spAutoFit/>
            </a:bodyPr>
            <a:lstStyle/>
            <a:p>
              <a:r>
                <a:rPr lang="en-US" sz="800" dirty="0" smtClean="0"/>
                <a:t>687.75</a:t>
              </a:r>
              <a:endParaRPr lang="en-US" sz="800" dirty="0"/>
            </a:p>
          </p:txBody>
        </p:sp>
        <p:sp>
          <p:nvSpPr>
            <p:cNvPr id="29" name="TextBox 28"/>
            <p:cNvSpPr txBox="1"/>
            <p:nvPr/>
          </p:nvSpPr>
          <p:spPr>
            <a:xfrm>
              <a:off x="2791706" y="664792"/>
              <a:ext cx="338554" cy="215444"/>
            </a:xfrm>
            <a:prstGeom prst="rect">
              <a:avLst/>
            </a:prstGeom>
            <a:noFill/>
          </p:spPr>
          <p:txBody>
            <a:bodyPr wrap="none" rtlCol="0">
              <a:spAutoFit/>
            </a:bodyPr>
            <a:lstStyle/>
            <a:p>
              <a:r>
                <a:rPr lang="en-US" sz="800" dirty="0" smtClean="0"/>
                <a:t>764</a:t>
              </a:r>
              <a:endParaRPr lang="en-US" sz="800" dirty="0"/>
            </a:p>
          </p:txBody>
        </p:sp>
        <p:sp>
          <p:nvSpPr>
            <p:cNvPr id="30" name="TextBox 29"/>
            <p:cNvSpPr txBox="1"/>
            <p:nvPr/>
          </p:nvSpPr>
          <p:spPr>
            <a:xfrm>
              <a:off x="3113318" y="667936"/>
              <a:ext cx="415498" cy="215444"/>
            </a:xfrm>
            <a:prstGeom prst="rect">
              <a:avLst/>
            </a:prstGeom>
            <a:noFill/>
          </p:spPr>
          <p:txBody>
            <a:bodyPr wrap="none" rtlCol="0">
              <a:spAutoFit/>
            </a:bodyPr>
            <a:lstStyle/>
            <a:p>
              <a:r>
                <a:rPr lang="en-US" sz="800" dirty="0" smtClean="0"/>
                <a:t>779.5</a:t>
              </a:r>
              <a:endParaRPr lang="en-US" sz="800" dirty="0"/>
            </a:p>
          </p:txBody>
        </p:sp>
        <p:sp>
          <p:nvSpPr>
            <p:cNvPr id="31" name="TextBox 30"/>
            <p:cNvSpPr txBox="1"/>
            <p:nvPr/>
          </p:nvSpPr>
          <p:spPr>
            <a:xfrm>
              <a:off x="900157" y="404754"/>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3243332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20 at 10.02.12 PM.png"/>
          <p:cNvPicPr>
            <a:picLocks noChangeAspect="1"/>
          </p:cNvPicPr>
          <p:nvPr/>
        </p:nvPicPr>
        <p:blipFill>
          <a:blip r:embed="rId2"/>
          <a:stretch>
            <a:fillRect/>
          </a:stretch>
        </p:blipFill>
        <p:spPr>
          <a:xfrm>
            <a:off x="0" y="1237936"/>
            <a:ext cx="9144000" cy="2677583"/>
          </a:xfrm>
          <a:prstGeom prst="rect">
            <a:avLst/>
          </a:prstGeom>
        </p:spPr>
      </p:pic>
      <p:sp>
        <p:nvSpPr>
          <p:cNvPr id="5" name="TextBox 4"/>
          <p:cNvSpPr txBox="1"/>
          <p:nvPr/>
        </p:nvSpPr>
        <p:spPr>
          <a:xfrm>
            <a:off x="222250" y="4163706"/>
            <a:ext cx="8650817" cy="230832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EPIC cloud effective pressure and cloud optical thickness (COT) performance example. Comparison are done along a line in the middle of the image (a) comparison between EPIC A-band cloud pressure and the Geo/Leo composite; and (b) comparison between EPIC COT assuming liquid/ice with the Geo/Leo composites.  </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Results show that the EPIC average A-band pressure is 658 </a:t>
            </a:r>
            <a:r>
              <a:rPr lang="en-US" sz="1600" dirty="0" err="1" smtClean="0">
                <a:latin typeface="Arial" panose="020B0604020202020204" pitchFamily="34" charset="0"/>
                <a:cs typeface="Arial" panose="020B0604020202020204" pitchFamily="34" charset="0"/>
              </a:rPr>
              <a:t>mb</a:t>
            </a:r>
            <a:r>
              <a:rPr lang="en-US" sz="1600" dirty="0" smtClean="0">
                <a:latin typeface="Arial" panose="020B0604020202020204" pitchFamily="34" charset="0"/>
                <a:cs typeface="Arial" panose="020B0604020202020204" pitchFamily="34" charset="0"/>
              </a:rPr>
              <a:t>, while the Geo/Leo composite has a value 645mb.  The average COT for EPIC assuming liquid and ice phases are 8.9 and 7.4, while the Geo/Leo composite has a value of 9.5.  These results are </a:t>
            </a:r>
            <a:r>
              <a:rPr lang="en-US" sz="1600" dirty="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onsistent with the theoretical expectations </a:t>
            </a:r>
            <a:endParaRPr lang="en-US" sz="1600" dirty="0">
              <a:latin typeface="Arial" panose="020B0604020202020204" pitchFamily="34" charset="0"/>
              <a:cs typeface="Arial" panose="020B0604020202020204" pitchFamily="34" charset="0"/>
            </a:endParaRPr>
          </a:p>
        </p:txBody>
      </p:sp>
      <p:sp>
        <p:nvSpPr>
          <p:cNvPr id="6" name="TextBox 5"/>
          <p:cNvSpPr txBox="1"/>
          <p:nvPr/>
        </p:nvSpPr>
        <p:spPr>
          <a:xfrm>
            <a:off x="6804057" y="6488668"/>
            <a:ext cx="1630061" cy="307777"/>
          </a:xfrm>
          <a:prstGeom prst="rect">
            <a:avLst/>
          </a:prstGeom>
          <a:noFill/>
        </p:spPr>
        <p:txBody>
          <a:bodyPr wrap="none" rtlCol="0">
            <a:spAutoFit/>
          </a:bodyPr>
          <a:lstStyle/>
          <a:p>
            <a:r>
              <a:rPr lang="en-US" sz="1400" i="1" dirty="0" smtClean="0"/>
              <a:t>Courtesy of Y. Yang</a:t>
            </a:r>
            <a:endParaRPr lang="en-US" sz="1400" i="1" dirty="0"/>
          </a:p>
        </p:txBody>
      </p:sp>
      <p:sp>
        <p:nvSpPr>
          <p:cNvPr id="7" name="Text Box 4"/>
          <p:cNvSpPr txBox="1">
            <a:spLocks noChangeArrowheads="1"/>
          </p:cNvSpPr>
          <p:nvPr/>
        </p:nvSpPr>
        <p:spPr bwMode="auto">
          <a:xfrm>
            <a:off x="0" y="0"/>
            <a:ext cx="9144000" cy="461665"/>
          </a:xfrm>
          <a:prstGeom prst="rect">
            <a:avLst/>
          </a:prstGeom>
          <a:noFill/>
          <a:ln w="9525">
            <a:noFill/>
            <a:miter lim="800000"/>
            <a:headEnd/>
            <a:tailEnd/>
          </a:ln>
        </p:spPr>
        <p:txBody>
          <a:bodyPr wrap="square">
            <a:spAutoFit/>
          </a:bodyPr>
          <a:lstStyle/>
          <a:p>
            <a:pPr algn="ctr"/>
            <a:r>
              <a:rPr lang="en-US" sz="2400" b="1" dirty="0" smtClean="0">
                <a:latin typeface="Arial" panose="020B0604020202020204" pitchFamily="34" charset="0"/>
                <a:cs typeface="Arial" panose="020B0604020202020204" pitchFamily="34" charset="0"/>
              </a:rPr>
              <a:t>Req. 1d: Cloud Height and Cloud Optical Depth</a:t>
            </a:r>
            <a:endParaRPr lang="en-US" sz="2400" b="1" dirty="0">
              <a:latin typeface="Arial" panose="020B0604020202020204" pitchFamily="34" charset="0"/>
              <a:cs typeface="Arial" panose="020B0604020202020204" pitchFamily="34" charset="0"/>
            </a:endParaRPr>
          </a:p>
        </p:txBody>
      </p:sp>
      <p:grpSp>
        <p:nvGrpSpPr>
          <p:cNvPr id="9" name="Group 8"/>
          <p:cNvGrpSpPr/>
          <p:nvPr/>
        </p:nvGrpSpPr>
        <p:grpSpPr>
          <a:xfrm>
            <a:off x="22991" y="635217"/>
            <a:ext cx="3481503" cy="478626"/>
            <a:chOff x="47313" y="404754"/>
            <a:chExt cx="3481503" cy="478626"/>
          </a:xfrm>
        </p:grpSpPr>
        <p:sp>
          <p:nvSpPr>
            <p:cNvPr id="10" name="TextBox 9"/>
            <p:cNvSpPr txBox="1"/>
            <p:nvPr/>
          </p:nvSpPr>
          <p:spPr>
            <a:xfrm>
              <a:off x="1388550" y="664876"/>
              <a:ext cx="338554" cy="215444"/>
            </a:xfrm>
            <a:prstGeom prst="rect">
              <a:avLst/>
            </a:prstGeom>
            <a:noFill/>
          </p:spPr>
          <p:txBody>
            <a:bodyPr wrap="none" rtlCol="0">
              <a:spAutoFit/>
            </a:bodyPr>
            <a:lstStyle/>
            <a:p>
              <a:r>
                <a:rPr lang="en-US" sz="800" dirty="0" smtClean="0"/>
                <a:t>443</a:t>
              </a:r>
              <a:endParaRPr lang="en-US" sz="800" dirty="0"/>
            </a:p>
          </p:txBody>
        </p:sp>
        <p:sp>
          <p:nvSpPr>
            <p:cNvPr id="11" name="TextBox 10"/>
            <p:cNvSpPr txBox="1"/>
            <p:nvPr/>
          </p:nvSpPr>
          <p:spPr>
            <a:xfrm>
              <a:off x="728397" y="664792"/>
              <a:ext cx="338554" cy="215444"/>
            </a:xfrm>
            <a:prstGeom prst="rect">
              <a:avLst/>
            </a:prstGeom>
            <a:noFill/>
          </p:spPr>
          <p:txBody>
            <a:bodyPr wrap="none" rtlCol="0">
              <a:spAutoFit/>
            </a:bodyPr>
            <a:lstStyle/>
            <a:p>
              <a:r>
                <a:rPr lang="en-US" sz="800" dirty="0" smtClean="0"/>
                <a:t>340</a:t>
              </a:r>
              <a:endParaRPr lang="en-US" sz="800" dirty="0"/>
            </a:p>
          </p:txBody>
        </p:sp>
        <p:sp>
          <p:nvSpPr>
            <p:cNvPr id="12" name="Rectangle 11"/>
            <p:cNvSpPr/>
            <p:nvPr/>
          </p:nvSpPr>
          <p:spPr>
            <a:xfrm>
              <a:off x="2076887" y="692819"/>
              <a:ext cx="1439768"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7313" y="664792"/>
              <a:ext cx="415498" cy="215444"/>
            </a:xfrm>
            <a:prstGeom prst="rect">
              <a:avLst/>
            </a:prstGeom>
            <a:noFill/>
          </p:spPr>
          <p:txBody>
            <a:bodyPr wrap="none" rtlCol="0">
              <a:spAutoFit/>
            </a:bodyPr>
            <a:lstStyle/>
            <a:p>
              <a:r>
                <a:rPr lang="en-US" sz="800" dirty="0" smtClean="0"/>
                <a:t>317.5</a:t>
              </a:r>
              <a:endParaRPr lang="en-US" sz="800" dirty="0"/>
            </a:p>
          </p:txBody>
        </p:sp>
        <p:sp>
          <p:nvSpPr>
            <p:cNvPr id="14" name="Rectangle 13"/>
            <p:cNvSpPr/>
            <p:nvPr/>
          </p:nvSpPr>
          <p:spPr>
            <a:xfrm>
              <a:off x="104789" y="692819"/>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38072"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8873" y="690330"/>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136732"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65108" y="687841"/>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388876"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78730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759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073197"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26831" y="692819"/>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7842" y="664792"/>
              <a:ext cx="338554" cy="215444"/>
            </a:xfrm>
            <a:prstGeom prst="rect">
              <a:avLst/>
            </a:prstGeom>
            <a:noFill/>
          </p:spPr>
          <p:txBody>
            <a:bodyPr wrap="none" rtlCol="0">
              <a:spAutoFit/>
            </a:bodyPr>
            <a:lstStyle/>
            <a:p>
              <a:r>
                <a:rPr lang="en-US" sz="800" dirty="0" smtClean="0"/>
                <a:t>325</a:t>
              </a:r>
              <a:endParaRPr lang="en-US" sz="800" dirty="0"/>
            </a:p>
          </p:txBody>
        </p:sp>
        <p:sp>
          <p:nvSpPr>
            <p:cNvPr id="25" name="TextBox 24"/>
            <p:cNvSpPr txBox="1"/>
            <p:nvPr/>
          </p:nvSpPr>
          <p:spPr>
            <a:xfrm>
              <a:off x="1052946" y="664792"/>
              <a:ext cx="338554" cy="215444"/>
            </a:xfrm>
            <a:prstGeom prst="rect">
              <a:avLst/>
            </a:prstGeom>
            <a:noFill/>
          </p:spPr>
          <p:txBody>
            <a:bodyPr wrap="none" rtlCol="0">
              <a:spAutoFit/>
            </a:bodyPr>
            <a:lstStyle/>
            <a:p>
              <a:r>
                <a:rPr lang="en-US" sz="800" dirty="0" smtClean="0"/>
                <a:t>388</a:t>
              </a:r>
              <a:endParaRPr lang="en-US" sz="800" dirty="0"/>
            </a:p>
          </p:txBody>
        </p:sp>
        <p:sp>
          <p:nvSpPr>
            <p:cNvPr id="26" name="TextBox 25"/>
            <p:cNvSpPr txBox="1"/>
            <p:nvPr/>
          </p:nvSpPr>
          <p:spPr>
            <a:xfrm>
              <a:off x="1738064" y="664876"/>
              <a:ext cx="338554" cy="215444"/>
            </a:xfrm>
            <a:prstGeom prst="rect">
              <a:avLst/>
            </a:prstGeom>
            <a:noFill/>
          </p:spPr>
          <p:txBody>
            <a:bodyPr wrap="none" rtlCol="0">
              <a:spAutoFit/>
            </a:bodyPr>
            <a:lstStyle/>
            <a:p>
              <a:r>
                <a:rPr lang="en-US" sz="800" dirty="0" smtClean="0"/>
                <a:t>551</a:t>
              </a:r>
              <a:endParaRPr lang="en-US" sz="800" dirty="0"/>
            </a:p>
          </p:txBody>
        </p:sp>
        <p:sp>
          <p:nvSpPr>
            <p:cNvPr id="27" name="TextBox 26"/>
            <p:cNvSpPr txBox="1"/>
            <p:nvPr/>
          </p:nvSpPr>
          <p:spPr>
            <a:xfrm>
              <a:off x="2076887" y="664876"/>
              <a:ext cx="338554" cy="215444"/>
            </a:xfrm>
            <a:prstGeom prst="rect">
              <a:avLst/>
            </a:prstGeom>
            <a:noFill/>
          </p:spPr>
          <p:txBody>
            <a:bodyPr wrap="none" rtlCol="0">
              <a:spAutoFit/>
            </a:bodyPr>
            <a:lstStyle/>
            <a:p>
              <a:r>
                <a:rPr lang="en-US" sz="800" dirty="0" smtClean="0"/>
                <a:t>680</a:t>
              </a:r>
              <a:endParaRPr lang="en-US" sz="800" dirty="0"/>
            </a:p>
          </p:txBody>
        </p:sp>
        <p:sp>
          <p:nvSpPr>
            <p:cNvPr id="28" name="TextBox 27"/>
            <p:cNvSpPr txBox="1"/>
            <p:nvPr/>
          </p:nvSpPr>
          <p:spPr>
            <a:xfrm>
              <a:off x="2382943" y="666406"/>
              <a:ext cx="466794" cy="215444"/>
            </a:xfrm>
            <a:prstGeom prst="rect">
              <a:avLst/>
            </a:prstGeom>
            <a:noFill/>
          </p:spPr>
          <p:txBody>
            <a:bodyPr wrap="none" rtlCol="0">
              <a:spAutoFit/>
            </a:bodyPr>
            <a:lstStyle/>
            <a:p>
              <a:r>
                <a:rPr lang="en-US" sz="800" dirty="0" smtClean="0"/>
                <a:t>687.75</a:t>
              </a:r>
              <a:endParaRPr lang="en-US" sz="800" dirty="0"/>
            </a:p>
          </p:txBody>
        </p:sp>
        <p:sp>
          <p:nvSpPr>
            <p:cNvPr id="29" name="TextBox 28"/>
            <p:cNvSpPr txBox="1"/>
            <p:nvPr/>
          </p:nvSpPr>
          <p:spPr>
            <a:xfrm>
              <a:off x="2791706" y="664792"/>
              <a:ext cx="338554" cy="215444"/>
            </a:xfrm>
            <a:prstGeom prst="rect">
              <a:avLst/>
            </a:prstGeom>
            <a:noFill/>
          </p:spPr>
          <p:txBody>
            <a:bodyPr wrap="none" rtlCol="0">
              <a:spAutoFit/>
            </a:bodyPr>
            <a:lstStyle/>
            <a:p>
              <a:r>
                <a:rPr lang="en-US" sz="800" dirty="0" smtClean="0"/>
                <a:t>764</a:t>
              </a:r>
              <a:endParaRPr lang="en-US" sz="800" dirty="0"/>
            </a:p>
          </p:txBody>
        </p:sp>
        <p:sp>
          <p:nvSpPr>
            <p:cNvPr id="30" name="TextBox 29"/>
            <p:cNvSpPr txBox="1"/>
            <p:nvPr/>
          </p:nvSpPr>
          <p:spPr>
            <a:xfrm>
              <a:off x="3113318" y="667936"/>
              <a:ext cx="415498" cy="215444"/>
            </a:xfrm>
            <a:prstGeom prst="rect">
              <a:avLst/>
            </a:prstGeom>
            <a:noFill/>
          </p:spPr>
          <p:txBody>
            <a:bodyPr wrap="none" rtlCol="0">
              <a:spAutoFit/>
            </a:bodyPr>
            <a:lstStyle/>
            <a:p>
              <a:r>
                <a:rPr lang="en-US" sz="800" dirty="0" smtClean="0"/>
                <a:t>779.5</a:t>
              </a:r>
              <a:endParaRPr lang="en-US" sz="800" dirty="0"/>
            </a:p>
          </p:txBody>
        </p:sp>
        <p:sp>
          <p:nvSpPr>
            <p:cNvPr id="31" name="TextBox 30"/>
            <p:cNvSpPr txBox="1"/>
            <p:nvPr/>
          </p:nvSpPr>
          <p:spPr>
            <a:xfrm>
              <a:off x="900157" y="404754"/>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1509396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49884" y="30812"/>
            <a:ext cx="8359544" cy="461665"/>
          </a:xfrm>
          <a:prstGeom prst="rect">
            <a:avLst/>
          </a:prstGeom>
          <a:noFill/>
          <a:ln w="9525">
            <a:noFill/>
            <a:miter lim="800000"/>
            <a:headEnd/>
            <a:tailEnd/>
          </a:ln>
        </p:spPr>
        <p:txBody>
          <a:bodyPr wrap="square">
            <a:spAutoFit/>
          </a:bodyPr>
          <a:lstStyle/>
          <a:p>
            <a:pPr algn="ctr"/>
            <a:r>
              <a:rPr lang="en-US" sz="2400" b="1" dirty="0" smtClean="0">
                <a:latin typeface="Arial" panose="020B0604020202020204" pitchFamily="34" charset="0"/>
                <a:cs typeface="Arial" panose="020B0604020202020204" pitchFamily="34" charset="0"/>
              </a:rPr>
              <a:t>Req. 1e: Vegetation Index and Atmospheric Correction</a:t>
            </a:r>
            <a:endParaRPr lang="en-US" sz="2400" b="1" dirty="0">
              <a:latin typeface="Arial" panose="020B0604020202020204" pitchFamily="34" charset="0"/>
              <a:cs typeface="Arial" panose="020B0604020202020204" pitchFamily="34" charset="0"/>
            </a:endParaRPr>
          </a:p>
        </p:txBody>
      </p:sp>
      <p:pic>
        <p:nvPicPr>
          <p:cNvPr id="5" name="Picture 4" descr="rgb.2016.06.png"/>
          <p:cNvPicPr>
            <a:picLocks noChangeAspect="1"/>
          </p:cNvPicPr>
          <p:nvPr/>
        </p:nvPicPr>
        <p:blipFill rotWithShape="1">
          <a:blip r:embed="rId2"/>
          <a:srcRect l="15339" t="1661" r="-7955" b="7649"/>
          <a:stretch/>
        </p:blipFill>
        <p:spPr>
          <a:xfrm>
            <a:off x="249884" y="4212211"/>
            <a:ext cx="4898579" cy="2481179"/>
          </a:xfrm>
          <a:prstGeom prst="rect">
            <a:avLst/>
          </a:prstGeom>
        </p:spPr>
      </p:pic>
      <p:pic>
        <p:nvPicPr>
          <p:cNvPr id="6" name="Picture 5" descr="rgb.2016.01.png"/>
          <p:cNvPicPr>
            <a:picLocks noChangeAspect="1"/>
          </p:cNvPicPr>
          <p:nvPr/>
        </p:nvPicPr>
        <p:blipFill rotWithShape="1">
          <a:blip r:embed="rId3"/>
          <a:srcRect l="15337" t="1306" r="-8330" b="8004"/>
          <a:stretch/>
        </p:blipFill>
        <p:spPr>
          <a:xfrm>
            <a:off x="249884" y="1666675"/>
            <a:ext cx="4918466" cy="2481179"/>
          </a:xfrm>
          <a:prstGeom prst="rect">
            <a:avLst/>
          </a:prstGeom>
        </p:spPr>
      </p:pic>
      <p:pic>
        <p:nvPicPr>
          <p:cNvPr id="7" name="Picture 6" descr="ndvi.2016.01.png"/>
          <p:cNvPicPr>
            <a:picLocks/>
          </p:cNvPicPr>
          <p:nvPr/>
        </p:nvPicPr>
        <p:blipFill>
          <a:blip r:embed="rId4"/>
          <a:srcRect l="7461" b="8878"/>
          <a:stretch>
            <a:fillRect/>
          </a:stretch>
        </p:blipFill>
        <p:spPr>
          <a:xfrm>
            <a:off x="4781858" y="1636751"/>
            <a:ext cx="4318682" cy="2492997"/>
          </a:xfrm>
          <a:prstGeom prst="rect">
            <a:avLst/>
          </a:prstGeom>
        </p:spPr>
      </p:pic>
      <p:pic>
        <p:nvPicPr>
          <p:cNvPr id="8" name="Picture 7" descr="ndvi.2016.06.png"/>
          <p:cNvPicPr>
            <a:picLocks/>
          </p:cNvPicPr>
          <p:nvPr/>
        </p:nvPicPr>
        <p:blipFill>
          <a:blip r:embed="rId5"/>
          <a:srcRect l="7497" b="7933"/>
          <a:stretch>
            <a:fillRect/>
          </a:stretch>
        </p:blipFill>
        <p:spPr>
          <a:xfrm>
            <a:off x="4783538" y="4163062"/>
            <a:ext cx="4317002" cy="2518852"/>
          </a:xfrm>
          <a:prstGeom prst="rect">
            <a:avLst/>
          </a:prstGeom>
        </p:spPr>
      </p:pic>
      <p:sp>
        <p:nvSpPr>
          <p:cNvPr id="2" name="TextBox 1"/>
          <p:cNvSpPr txBox="1"/>
          <p:nvPr/>
        </p:nvSpPr>
        <p:spPr>
          <a:xfrm>
            <a:off x="3259244" y="862264"/>
            <a:ext cx="3018775"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Monthly Composites of</a:t>
            </a:r>
            <a:endParaRPr lang="en-US" sz="2000" b="1" dirty="0">
              <a:latin typeface="Arial" panose="020B0604020202020204" pitchFamily="34" charset="0"/>
              <a:cs typeface="Arial" panose="020B0604020202020204" pitchFamily="34" charset="0"/>
            </a:endParaRPr>
          </a:p>
        </p:txBody>
      </p:sp>
      <p:sp>
        <p:nvSpPr>
          <p:cNvPr id="9" name="TextBox 8"/>
          <p:cNvSpPr txBox="1"/>
          <p:nvPr/>
        </p:nvSpPr>
        <p:spPr>
          <a:xfrm>
            <a:off x="1410832" y="1220850"/>
            <a:ext cx="2279791" cy="400110"/>
          </a:xfrm>
          <a:prstGeom prst="rect">
            <a:avLst/>
          </a:prstGeom>
          <a:noFill/>
        </p:spPr>
        <p:txBody>
          <a:bodyPr wrap="none" rtlCol="0">
            <a:spAutoFit/>
          </a:bodyPr>
          <a:lstStyle/>
          <a:p>
            <a:r>
              <a:rPr lang="en-US" sz="2000" i="1" dirty="0" smtClean="0">
                <a:latin typeface="Arial" panose="020B0604020202020204" pitchFamily="34" charset="0"/>
                <a:cs typeface="Arial" panose="020B0604020202020204" pitchFamily="34" charset="0"/>
              </a:rPr>
              <a:t>RGB Surface BRF</a:t>
            </a:r>
            <a:endParaRPr lang="en-US" sz="2000" i="1" dirty="0">
              <a:latin typeface="Arial" panose="020B0604020202020204" pitchFamily="34" charset="0"/>
              <a:cs typeface="Arial" panose="020B0604020202020204" pitchFamily="34" charset="0"/>
            </a:endParaRPr>
          </a:p>
        </p:txBody>
      </p:sp>
      <p:sp>
        <p:nvSpPr>
          <p:cNvPr id="10" name="TextBox 9"/>
          <p:cNvSpPr txBox="1"/>
          <p:nvPr/>
        </p:nvSpPr>
        <p:spPr>
          <a:xfrm>
            <a:off x="6644604" y="1220850"/>
            <a:ext cx="798617" cy="400110"/>
          </a:xfrm>
          <a:prstGeom prst="rect">
            <a:avLst/>
          </a:prstGeom>
          <a:noFill/>
        </p:spPr>
        <p:txBody>
          <a:bodyPr wrap="none" rtlCol="0">
            <a:spAutoFit/>
          </a:bodyPr>
          <a:lstStyle/>
          <a:p>
            <a:r>
              <a:rPr lang="en-US" sz="2000" i="1" dirty="0" smtClean="0">
                <a:latin typeface="Arial" panose="020B0604020202020204" pitchFamily="34" charset="0"/>
                <a:cs typeface="Arial" panose="020B0604020202020204" pitchFamily="34" charset="0"/>
              </a:rPr>
              <a:t>NDVI</a:t>
            </a:r>
            <a:endParaRPr lang="en-US" sz="2000" i="1" dirty="0">
              <a:latin typeface="Arial" panose="020B0604020202020204" pitchFamily="34" charset="0"/>
              <a:cs typeface="Arial" panose="020B0604020202020204" pitchFamily="34" charset="0"/>
            </a:endParaRPr>
          </a:p>
        </p:txBody>
      </p:sp>
      <p:sp>
        <p:nvSpPr>
          <p:cNvPr id="11" name="TextBox 10"/>
          <p:cNvSpPr txBox="1"/>
          <p:nvPr/>
        </p:nvSpPr>
        <p:spPr>
          <a:xfrm>
            <a:off x="6804057" y="6547282"/>
            <a:ext cx="1976948" cy="307777"/>
          </a:xfrm>
          <a:prstGeom prst="rect">
            <a:avLst/>
          </a:prstGeom>
          <a:noFill/>
        </p:spPr>
        <p:txBody>
          <a:bodyPr wrap="none" rtlCol="0">
            <a:spAutoFit/>
          </a:bodyPr>
          <a:lstStyle/>
          <a:p>
            <a:r>
              <a:rPr lang="en-US" sz="1400" i="1" dirty="0" smtClean="0"/>
              <a:t>Courtesy of A. </a:t>
            </a:r>
            <a:r>
              <a:rPr lang="en-US" sz="1400" i="1" dirty="0" err="1" smtClean="0"/>
              <a:t>Lyapustin</a:t>
            </a:r>
            <a:endParaRPr lang="en-US" sz="1400" i="1" dirty="0"/>
          </a:p>
        </p:txBody>
      </p:sp>
      <p:sp>
        <p:nvSpPr>
          <p:cNvPr id="12" name="Rectangle 11"/>
          <p:cNvSpPr/>
          <p:nvPr/>
        </p:nvSpPr>
        <p:spPr>
          <a:xfrm>
            <a:off x="4957144" y="445068"/>
            <a:ext cx="4143396" cy="523220"/>
          </a:xfrm>
          <a:prstGeom prst="rect">
            <a:avLst/>
          </a:prstGeom>
        </p:spPr>
        <p:txBody>
          <a:bodyPr wrap="square">
            <a:spAutoFit/>
          </a:bodyPr>
          <a:lstStyle/>
          <a:p>
            <a:pPr algn="ctr"/>
            <a:r>
              <a:rPr lang="en-US" sz="1400" b="1" dirty="0"/>
              <a:t>Spectral bands used:</a:t>
            </a:r>
          </a:p>
          <a:p>
            <a:pPr algn="ctr"/>
            <a:r>
              <a:rPr lang="en-US" sz="1400" b="1" dirty="0" smtClean="0"/>
              <a:t>443, 551, 680, 780 nm</a:t>
            </a:r>
            <a:r>
              <a:rPr lang="en-US" sz="1400" dirty="0" smtClean="0"/>
              <a:t> </a:t>
            </a:r>
            <a:endParaRPr lang="en-US" sz="1400" dirty="0"/>
          </a:p>
        </p:txBody>
      </p:sp>
      <p:grpSp>
        <p:nvGrpSpPr>
          <p:cNvPr id="3" name="Group 2"/>
          <p:cNvGrpSpPr/>
          <p:nvPr/>
        </p:nvGrpSpPr>
        <p:grpSpPr>
          <a:xfrm>
            <a:off x="35152" y="432457"/>
            <a:ext cx="3481503" cy="478626"/>
            <a:chOff x="35152" y="432457"/>
            <a:chExt cx="3481503" cy="478626"/>
          </a:xfrm>
        </p:grpSpPr>
        <p:sp>
          <p:nvSpPr>
            <p:cNvPr id="16" name="Rectangle 15"/>
            <p:cNvSpPr/>
            <p:nvPr/>
          </p:nvSpPr>
          <p:spPr>
            <a:xfrm>
              <a:off x="1374560" y="720522"/>
              <a:ext cx="1041479"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118099" y="722052"/>
              <a:ext cx="384276"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2064726" y="692579"/>
              <a:ext cx="338554" cy="215444"/>
            </a:xfrm>
            <a:prstGeom prst="rect">
              <a:avLst/>
            </a:prstGeom>
            <a:noFill/>
          </p:spPr>
          <p:txBody>
            <a:bodyPr wrap="none" rtlCol="0">
              <a:spAutoFit/>
            </a:bodyPr>
            <a:lstStyle/>
            <a:p>
              <a:r>
                <a:rPr lang="en-US" sz="800" dirty="0" smtClean="0"/>
                <a:t>680</a:t>
              </a:r>
              <a:endParaRPr lang="en-US" sz="800" dirty="0"/>
            </a:p>
          </p:txBody>
        </p:sp>
        <p:sp>
          <p:nvSpPr>
            <p:cNvPr id="14" name="TextBox 13"/>
            <p:cNvSpPr txBox="1"/>
            <p:nvPr/>
          </p:nvSpPr>
          <p:spPr>
            <a:xfrm>
              <a:off x="1376389" y="692579"/>
              <a:ext cx="338554" cy="215444"/>
            </a:xfrm>
            <a:prstGeom prst="rect">
              <a:avLst/>
            </a:prstGeom>
            <a:noFill/>
          </p:spPr>
          <p:txBody>
            <a:bodyPr wrap="none" rtlCol="0">
              <a:spAutoFit/>
            </a:bodyPr>
            <a:lstStyle/>
            <a:p>
              <a:r>
                <a:rPr lang="en-US" sz="800" dirty="0" smtClean="0"/>
                <a:t>443</a:t>
              </a:r>
              <a:endParaRPr lang="en-US" sz="800" dirty="0"/>
            </a:p>
          </p:txBody>
        </p:sp>
        <p:sp>
          <p:nvSpPr>
            <p:cNvPr id="15" name="TextBox 14"/>
            <p:cNvSpPr txBox="1"/>
            <p:nvPr/>
          </p:nvSpPr>
          <p:spPr>
            <a:xfrm>
              <a:off x="716236" y="692495"/>
              <a:ext cx="338554" cy="215444"/>
            </a:xfrm>
            <a:prstGeom prst="rect">
              <a:avLst/>
            </a:prstGeom>
            <a:noFill/>
          </p:spPr>
          <p:txBody>
            <a:bodyPr wrap="none" rtlCol="0">
              <a:spAutoFit/>
            </a:bodyPr>
            <a:lstStyle/>
            <a:p>
              <a:r>
                <a:rPr lang="en-US" sz="800" dirty="0" smtClean="0"/>
                <a:t>340</a:t>
              </a:r>
              <a:endParaRPr lang="en-US" sz="800" dirty="0"/>
            </a:p>
          </p:txBody>
        </p:sp>
        <p:sp>
          <p:nvSpPr>
            <p:cNvPr id="17" name="TextBox 16"/>
            <p:cNvSpPr txBox="1"/>
            <p:nvPr/>
          </p:nvSpPr>
          <p:spPr>
            <a:xfrm>
              <a:off x="35152" y="692495"/>
              <a:ext cx="415498" cy="215444"/>
            </a:xfrm>
            <a:prstGeom prst="rect">
              <a:avLst/>
            </a:prstGeom>
            <a:noFill/>
          </p:spPr>
          <p:txBody>
            <a:bodyPr wrap="none" rtlCol="0">
              <a:spAutoFit/>
            </a:bodyPr>
            <a:lstStyle/>
            <a:p>
              <a:r>
                <a:rPr lang="en-US" sz="800" dirty="0" smtClean="0"/>
                <a:t>317.5</a:t>
              </a:r>
              <a:endParaRPr lang="en-US" sz="800" dirty="0"/>
            </a:p>
          </p:txBody>
        </p:sp>
        <p:sp>
          <p:nvSpPr>
            <p:cNvPr id="18" name="Rectangle 17"/>
            <p:cNvSpPr/>
            <p:nvPr/>
          </p:nvSpPr>
          <p:spPr>
            <a:xfrm>
              <a:off x="92628" y="720522"/>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25911" y="71803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26712" y="71803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124571" y="71554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52947" y="71554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76715"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775146"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715430"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61036"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414670"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05681" y="692495"/>
              <a:ext cx="338554" cy="215444"/>
            </a:xfrm>
            <a:prstGeom prst="rect">
              <a:avLst/>
            </a:prstGeom>
            <a:noFill/>
          </p:spPr>
          <p:txBody>
            <a:bodyPr wrap="none" rtlCol="0">
              <a:spAutoFit/>
            </a:bodyPr>
            <a:lstStyle/>
            <a:p>
              <a:r>
                <a:rPr lang="en-US" sz="800" dirty="0" smtClean="0"/>
                <a:t>325</a:t>
              </a:r>
              <a:endParaRPr lang="en-US" sz="800" dirty="0"/>
            </a:p>
          </p:txBody>
        </p:sp>
        <p:sp>
          <p:nvSpPr>
            <p:cNvPr id="29" name="TextBox 28"/>
            <p:cNvSpPr txBox="1"/>
            <p:nvPr/>
          </p:nvSpPr>
          <p:spPr>
            <a:xfrm>
              <a:off x="1040785" y="692495"/>
              <a:ext cx="338554" cy="215444"/>
            </a:xfrm>
            <a:prstGeom prst="rect">
              <a:avLst/>
            </a:prstGeom>
            <a:noFill/>
          </p:spPr>
          <p:txBody>
            <a:bodyPr wrap="none" rtlCol="0">
              <a:spAutoFit/>
            </a:bodyPr>
            <a:lstStyle/>
            <a:p>
              <a:r>
                <a:rPr lang="en-US" sz="800" dirty="0" smtClean="0"/>
                <a:t>388</a:t>
              </a:r>
              <a:endParaRPr lang="en-US" sz="800" dirty="0"/>
            </a:p>
          </p:txBody>
        </p:sp>
        <p:sp>
          <p:nvSpPr>
            <p:cNvPr id="30" name="TextBox 29"/>
            <p:cNvSpPr txBox="1"/>
            <p:nvPr/>
          </p:nvSpPr>
          <p:spPr>
            <a:xfrm>
              <a:off x="1725903" y="692579"/>
              <a:ext cx="338554" cy="215444"/>
            </a:xfrm>
            <a:prstGeom prst="rect">
              <a:avLst/>
            </a:prstGeom>
            <a:noFill/>
          </p:spPr>
          <p:txBody>
            <a:bodyPr wrap="none" rtlCol="0">
              <a:spAutoFit/>
            </a:bodyPr>
            <a:lstStyle/>
            <a:p>
              <a:r>
                <a:rPr lang="en-US" sz="800" dirty="0" smtClean="0"/>
                <a:t>551</a:t>
              </a:r>
              <a:endParaRPr lang="en-US" sz="800" dirty="0"/>
            </a:p>
          </p:txBody>
        </p:sp>
        <p:sp>
          <p:nvSpPr>
            <p:cNvPr id="32" name="TextBox 31"/>
            <p:cNvSpPr txBox="1"/>
            <p:nvPr/>
          </p:nvSpPr>
          <p:spPr>
            <a:xfrm>
              <a:off x="2370782" y="694109"/>
              <a:ext cx="466794" cy="215444"/>
            </a:xfrm>
            <a:prstGeom prst="rect">
              <a:avLst/>
            </a:prstGeom>
            <a:noFill/>
          </p:spPr>
          <p:txBody>
            <a:bodyPr wrap="none" rtlCol="0">
              <a:spAutoFit/>
            </a:bodyPr>
            <a:lstStyle/>
            <a:p>
              <a:r>
                <a:rPr lang="en-US" sz="800" dirty="0" smtClean="0"/>
                <a:t>687.75</a:t>
              </a:r>
              <a:endParaRPr lang="en-US" sz="800" dirty="0"/>
            </a:p>
          </p:txBody>
        </p:sp>
        <p:sp>
          <p:nvSpPr>
            <p:cNvPr id="33" name="TextBox 32"/>
            <p:cNvSpPr txBox="1"/>
            <p:nvPr/>
          </p:nvSpPr>
          <p:spPr>
            <a:xfrm>
              <a:off x="2779545" y="692495"/>
              <a:ext cx="338554" cy="215444"/>
            </a:xfrm>
            <a:prstGeom prst="rect">
              <a:avLst/>
            </a:prstGeom>
            <a:noFill/>
          </p:spPr>
          <p:txBody>
            <a:bodyPr wrap="none" rtlCol="0">
              <a:spAutoFit/>
            </a:bodyPr>
            <a:lstStyle/>
            <a:p>
              <a:r>
                <a:rPr lang="en-US" sz="800" dirty="0" smtClean="0"/>
                <a:t>764</a:t>
              </a:r>
              <a:endParaRPr lang="en-US" sz="800" dirty="0"/>
            </a:p>
          </p:txBody>
        </p:sp>
        <p:sp>
          <p:nvSpPr>
            <p:cNvPr id="34" name="TextBox 33"/>
            <p:cNvSpPr txBox="1"/>
            <p:nvPr/>
          </p:nvSpPr>
          <p:spPr>
            <a:xfrm>
              <a:off x="3101157" y="695639"/>
              <a:ext cx="415498" cy="215444"/>
            </a:xfrm>
            <a:prstGeom prst="rect">
              <a:avLst/>
            </a:prstGeom>
            <a:noFill/>
          </p:spPr>
          <p:txBody>
            <a:bodyPr wrap="none" rtlCol="0">
              <a:spAutoFit/>
            </a:bodyPr>
            <a:lstStyle/>
            <a:p>
              <a:r>
                <a:rPr lang="en-US" sz="800" dirty="0" smtClean="0"/>
                <a:t>779.5</a:t>
              </a:r>
              <a:endParaRPr lang="en-US" sz="800" dirty="0"/>
            </a:p>
          </p:txBody>
        </p:sp>
        <p:sp>
          <p:nvSpPr>
            <p:cNvPr id="35" name="TextBox 34"/>
            <p:cNvSpPr txBox="1"/>
            <p:nvPr/>
          </p:nvSpPr>
          <p:spPr>
            <a:xfrm>
              <a:off x="887996" y="432457"/>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4012837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CDA22D3-0C0B-47F3-9F72-A9D1E5D76320}" type="slidenum">
              <a:rPr lang="zh-CN" altLang="en-US" smtClean="0"/>
              <a:t>24</a:t>
            </a:fld>
            <a:endParaRPr lang="zh-CN" altLang="en-US"/>
          </a:p>
        </p:txBody>
      </p:sp>
      <p:sp>
        <p:nvSpPr>
          <p:cNvPr id="24" name="TextBox 23"/>
          <p:cNvSpPr txBox="1"/>
          <p:nvPr/>
        </p:nvSpPr>
        <p:spPr>
          <a:xfrm>
            <a:off x="4614323" y="2092723"/>
            <a:ext cx="939606" cy="184666"/>
          </a:xfrm>
          <a:prstGeom prst="rect">
            <a:avLst/>
          </a:prstGeom>
          <a:noFill/>
        </p:spPr>
        <p:txBody>
          <a:bodyPr wrap="square" lIns="0" tIns="0" rIns="0" bIns="0" rtlCol="0">
            <a:spAutoFit/>
          </a:bodyPr>
          <a:lstStyle/>
          <a:p>
            <a:r>
              <a:rPr lang="en-US" sz="1200" dirty="0">
                <a:solidFill>
                  <a:schemeClr val="bg1"/>
                </a:solidFill>
              </a:rPr>
              <a:t>max: 4.9 10</a:t>
            </a:r>
            <a:r>
              <a:rPr lang="en-US" sz="1200" baseline="30000" dirty="0">
                <a:solidFill>
                  <a:schemeClr val="bg1"/>
                </a:solidFill>
              </a:rPr>
              <a:t>5</a:t>
            </a:r>
          </a:p>
        </p:txBody>
      </p:sp>
      <p:sp>
        <p:nvSpPr>
          <p:cNvPr id="17" name="TextBox 16"/>
          <p:cNvSpPr txBox="1"/>
          <p:nvPr/>
        </p:nvSpPr>
        <p:spPr>
          <a:xfrm>
            <a:off x="5686242" y="2059507"/>
            <a:ext cx="977863" cy="184666"/>
          </a:xfrm>
          <a:prstGeom prst="rect">
            <a:avLst/>
          </a:prstGeom>
          <a:noFill/>
        </p:spPr>
        <p:txBody>
          <a:bodyPr wrap="square" lIns="0" tIns="0" rIns="0" bIns="0" rtlCol="0">
            <a:spAutoFit/>
          </a:bodyPr>
          <a:lstStyle/>
          <a:p>
            <a:r>
              <a:rPr lang="en-US" sz="1200" dirty="0">
                <a:solidFill>
                  <a:schemeClr val="bg1"/>
                </a:solidFill>
              </a:rPr>
              <a:t>SLOPE, DEG</a:t>
            </a:r>
            <a:endParaRPr lang="en-US" sz="1200" baseline="30000" dirty="0">
              <a:solidFill>
                <a:schemeClr val="bg1"/>
              </a:solidFill>
            </a:endParaRPr>
          </a:p>
        </p:txBody>
      </p:sp>
      <p:pic>
        <p:nvPicPr>
          <p:cNvPr id="18" name="Picture 17">
            <a:extLst>
              <a:ext uri="{FF2B5EF4-FFF2-40B4-BE49-F238E27FC236}">
                <a16:creationId xmlns="" xmlns:a16="http://schemas.microsoft.com/office/drawing/2014/main" id="{C51FB77B-035E-4645-A641-0EB0656F52E1}"/>
              </a:ext>
            </a:extLst>
          </p:cNvPr>
          <p:cNvPicPr>
            <a:picLocks noChangeAspect="1"/>
          </p:cNvPicPr>
          <p:nvPr/>
        </p:nvPicPr>
        <p:blipFill>
          <a:blip r:embed="rId3"/>
          <a:stretch>
            <a:fillRect/>
          </a:stretch>
        </p:blipFill>
        <p:spPr>
          <a:xfrm>
            <a:off x="-590550" y="866968"/>
            <a:ext cx="10125075" cy="5232993"/>
          </a:xfrm>
          <a:prstGeom prst="rect">
            <a:avLst/>
          </a:prstGeom>
        </p:spPr>
      </p:pic>
      <p:sp>
        <p:nvSpPr>
          <p:cNvPr id="8" name="Text Box 4"/>
          <p:cNvSpPr txBox="1">
            <a:spLocks noChangeArrowheads="1"/>
          </p:cNvSpPr>
          <p:nvPr/>
        </p:nvSpPr>
        <p:spPr bwMode="auto">
          <a:xfrm>
            <a:off x="249884" y="30812"/>
            <a:ext cx="8359544" cy="461665"/>
          </a:xfrm>
          <a:prstGeom prst="rect">
            <a:avLst/>
          </a:prstGeom>
          <a:noFill/>
          <a:ln w="9525">
            <a:noFill/>
            <a:miter lim="800000"/>
            <a:headEnd/>
            <a:tailEnd/>
          </a:ln>
        </p:spPr>
        <p:txBody>
          <a:bodyPr wrap="square">
            <a:spAutoFit/>
          </a:bodyPr>
          <a:lstStyle/>
          <a:p>
            <a:pPr algn="ctr"/>
            <a:r>
              <a:rPr lang="en-US" sz="2400" b="1" dirty="0" smtClean="0">
                <a:latin typeface="Arial" panose="020B0604020202020204" pitchFamily="34" charset="0"/>
                <a:cs typeface="Arial" panose="020B0604020202020204" pitchFamily="34" charset="0"/>
              </a:rPr>
              <a:t>Req. 1e: Sunlit Leaf Area Index</a:t>
            </a:r>
            <a:endParaRPr lang="en-US" sz="2400" b="1" dirty="0">
              <a:latin typeface="Arial" panose="020B0604020202020204" pitchFamily="34" charset="0"/>
              <a:cs typeface="Arial" panose="020B0604020202020204" pitchFamily="34" charset="0"/>
            </a:endParaRPr>
          </a:p>
        </p:txBody>
      </p:sp>
      <p:sp>
        <p:nvSpPr>
          <p:cNvPr id="5" name="TextBox 4"/>
          <p:cNvSpPr txBox="1"/>
          <p:nvPr/>
        </p:nvSpPr>
        <p:spPr>
          <a:xfrm>
            <a:off x="249884" y="6198255"/>
            <a:ext cx="8139279" cy="461665"/>
          </a:xfrm>
          <a:prstGeom prst="rect">
            <a:avLst/>
          </a:prstGeom>
          <a:noFill/>
        </p:spPr>
        <p:txBody>
          <a:bodyPr wrap="none" rtlCol="0">
            <a:spAutoFit/>
          </a:bodyPr>
          <a:lstStyle/>
          <a:p>
            <a:r>
              <a:rPr lang="en-US" sz="2400" dirty="0" smtClean="0"/>
              <a:t>First product to show sunlit leaf area index of illuminated leaves</a:t>
            </a:r>
            <a:endParaRPr lang="en-US" sz="2400" dirty="0"/>
          </a:p>
        </p:txBody>
      </p:sp>
    </p:spTree>
    <p:extLst>
      <p:ext uri="{BB962C8B-B14F-4D97-AF65-F5344CB8AC3E}">
        <p14:creationId xmlns:p14="http://schemas.microsoft.com/office/powerpoint/2010/main" val="836557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9"/>
          <p:cNvSpPr>
            <a:spLocks noGrp="1"/>
          </p:cNvSpPr>
          <p:nvPr>
            <p:ph type="sldNum" sz="quarter" idx="12"/>
          </p:nvPr>
        </p:nvSpPr>
        <p:spPr>
          <a:xfrm>
            <a:off x="8758238" y="6381750"/>
            <a:ext cx="385762" cy="476250"/>
          </a:xfrm>
          <a:noFill/>
        </p:spPr>
        <p:txBody>
          <a:bodyPr/>
          <a:lstStyle/>
          <a:p>
            <a:fld id="{5BA3FE74-C18D-42E2-A957-2E135CAAD96C}" type="slidenum">
              <a:rPr lang="en-US" altLang="zh-CN"/>
              <a:pPr/>
              <a:t>25</a:t>
            </a:fld>
            <a:endParaRPr lang="en-US" altLang="zh-CN"/>
          </a:p>
        </p:txBody>
      </p:sp>
      <p:graphicFrame>
        <p:nvGraphicFramePr>
          <p:cNvPr id="34" name="Table 33">
            <a:extLst>
              <a:ext uri="{FF2B5EF4-FFF2-40B4-BE49-F238E27FC236}">
                <a16:creationId xmlns="" xmlns:a16="http://schemas.microsoft.com/office/drawing/2014/main" id="{7DAEBDF7-AD29-0B4A-A47A-A41D1C8CC3EA}"/>
              </a:ext>
            </a:extLst>
          </p:cNvPr>
          <p:cNvGraphicFramePr>
            <a:graphicFrameLocks noGrp="1"/>
          </p:cNvGraphicFramePr>
          <p:nvPr>
            <p:extLst>
              <p:ext uri="{D42A27DB-BD31-4B8C-83A1-F6EECF244321}">
                <p14:modId xmlns:p14="http://schemas.microsoft.com/office/powerpoint/2010/main" val="1682895715"/>
              </p:ext>
            </p:extLst>
          </p:nvPr>
        </p:nvGraphicFramePr>
        <p:xfrm>
          <a:off x="5022429" y="4647076"/>
          <a:ext cx="3825026" cy="1734674"/>
        </p:xfrm>
        <a:graphic>
          <a:graphicData uri="http://schemas.openxmlformats.org/drawingml/2006/table">
            <a:tbl>
              <a:tblPr firstRow="1" bandRow="1">
                <a:tableStyleId>{5C22544A-7EE6-4342-B048-85BDC9FD1C3A}</a:tableStyleId>
              </a:tblPr>
              <a:tblGrid>
                <a:gridCol w="991673">
                  <a:extLst>
                    <a:ext uri="{9D8B030D-6E8A-4147-A177-3AD203B41FA5}">
                      <a16:colId xmlns="" xmlns:a16="http://schemas.microsoft.com/office/drawing/2014/main" val="20000"/>
                    </a:ext>
                  </a:extLst>
                </a:gridCol>
                <a:gridCol w="1365160">
                  <a:extLst>
                    <a:ext uri="{9D8B030D-6E8A-4147-A177-3AD203B41FA5}">
                      <a16:colId xmlns="" xmlns:a16="http://schemas.microsoft.com/office/drawing/2014/main" val="20005"/>
                    </a:ext>
                  </a:extLst>
                </a:gridCol>
                <a:gridCol w="1468193">
                  <a:extLst>
                    <a:ext uri="{9D8B030D-6E8A-4147-A177-3AD203B41FA5}">
                      <a16:colId xmlns="" xmlns:a16="http://schemas.microsoft.com/office/drawing/2014/main" val="20006"/>
                    </a:ext>
                  </a:extLst>
                </a:gridCol>
              </a:tblGrid>
              <a:tr h="618185">
                <a:tc rowSpan="2">
                  <a:txBody>
                    <a:bodyPr/>
                    <a:lstStyle/>
                    <a:p>
                      <a:pPr algn="ctr"/>
                      <a:r>
                        <a:rPr lang="en-US" dirty="0"/>
                        <a:t>Sensor</a:t>
                      </a:r>
                    </a:p>
                  </a:txBody>
                  <a:tcPr anchor="ctr"/>
                </a:tc>
                <a:tc gridSpan="2">
                  <a:txBody>
                    <a:bodyPr/>
                    <a:lstStyle/>
                    <a:p>
                      <a:pPr algn="ctr"/>
                      <a:r>
                        <a:rPr lang="en-US" dirty="0"/>
                        <a:t>Green spectral band, nm</a:t>
                      </a:r>
                    </a:p>
                  </a:txBody>
                  <a:tcPr anchor="ctr"/>
                </a:tc>
                <a:tc hMerge="1">
                  <a:txBody>
                    <a:bodyPr/>
                    <a:lstStyle/>
                    <a:p>
                      <a:pPr algn="ctr"/>
                      <a:endParaRPr lang="en-US" dirty="0"/>
                    </a:p>
                  </a:txBody>
                  <a:tcPr/>
                </a:tc>
                <a:extLst>
                  <a:ext uri="{0D108BD9-81ED-4DB2-BD59-A6C34878D82A}">
                    <a16:rowId xmlns="" xmlns:a16="http://schemas.microsoft.com/office/drawing/2014/main" val="10000"/>
                  </a:ext>
                </a:extLst>
              </a:tr>
              <a:tr h="372163">
                <a:tc vMerge="1">
                  <a:txBody>
                    <a:bodyPr/>
                    <a:lstStyle/>
                    <a:p>
                      <a:endParaRPr lang="en-US" dirty="0"/>
                    </a:p>
                  </a:txBody>
                  <a:tcPr/>
                </a:tc>
                <a:tc>
                  <a:txBody>
                    <a:bodyPr/>
                    <a:lstStyle/>
                    <a:p>
                      <a:pPr algn="ctr"/>
                      <a:r>
                        <a:rPr lang="en-US" dirty="0"/>
                        <a:t>Center </a:t>
                      </a:r>
                    </a:p>
                  </a:txBody>
                  <a:tcPr marL="0" marR="0"/>
                </a:tc>
                <a:tc>
                  <a:txBody>
                    <a:bodyPr/>
                    <a:lstStyle/>
                    <a:p>
                      <a:pPr algn="ctr"/>
                      <a:r>
                        <a:rPr lang="en-US" dirty="0"/>
                        <a:t>Band width</a:t>
                      </a:r>
                    </a:p>
                  </a:txBody>
                  <a:tcPr marL="0" marR="0"/>
                </a:tc>
                <a:extLst>
                  <a:ext uri="{0D108BD9-81ED-4DB2-BD59-A6C34878D82A}">
                    <a16:rowId xmlns="" xmlns:a16="http://schemas.microsoft.com/office/drawing/2014/main" val="3247765053"/>
                  </a:ext>
                </a:extLst>
              </a:tr>
              <a:tr h="372163">
                <a:tc>
                  <a:txBody>
                    <a:bodyPr/>
                    <a:lstStyle/>
                    <a:p>
                      <a:r>
                        <a:rPr lang="en-US" dirty="0"/>
                        <a:t>MISR</a:t>
                      </a:r>
                    </a:p>
                  </a:txBody>
                  <a:tcPr/>
                </a:tc>
                <a:tc>
                  <a:txBody>
                    <a:bodyPr/>
                    <a:lstStyle/>
                    <a:p>
                      <a:pPr algn="ctr"/>
                      <a:r>
                        <a:rPr lang="en-US" dirty="0"/>
                        <a:t>555</a:t>
                      </a:r>
                    </a:p>
                  </a:txBody>
                  <a:tcPr marL="0" marR="0"/>
                </a:tc>
                <a:tc>
                  <a:txBody>
                    <a:bodyPr/>
                    <a:lstStyle/>
                    <a:p>
                      <a:pPr algn="ctr"/>
                      <a:r>
                        <a:rPr lang="en-US" dirty="0"/>
                        <a:t>20</a:t>
                      </a:r>
                    </a:p>
                  </a:txBody>
                  <a:tcPr marL="0" marR="0"/>
                </a:tc>
                <a:extLst>
                  <a:ext uri="{0D108BD9-81ED-4DB2-BD59-A6C34878D82A}">
                    <a16:rowId xmlns="" xmlns:a16="http://schemas.microsoft.com/office/drawing/2014/main" val="10002"/>
                  </a:ext>
                </a:extLst>
              </a:tr>
              <a:tr h="372163">
                <a:tc>
                  <a:txBody>
                    <a:bodyPr/>
                    <a:lstStyle/>
                    <a:p>
                      <a:r>
                        <a:rPr lang="en-US" dirty="0"/>
                        <a:t>EPIC</a:t>
                      </a:r>
                    </a:p>
                  </a:txBody>
                  <a:tcPr/>
                </a:tc>
                <a:tc>
                  <a:txBody>
                    <a:bodyPr/>
                    <a:lstStyle/>
                    <a:p>
                      <a:pPr algn="ctr"/>
                      <a:r>
                        <a:rPr lang="en-US" dirty="0"/>
                        <a:t>551</a:t>
                      </a:r>
                    </a:p>
                  </a:txBody>
                  <a:tcPr marL="0" marR="0"/>
                </a:tc>
                <a:tc>
                  <a:txBody>
                    <a:bodyPr/>
                    <a:lstStyle/>
                    <a:p>
                      <a:pPr algn="ctr"/>
                      <a:r>
                        <a:rPr lang="en-US" dirty="0"/>
                        <a:t>3</a:t>
                      </a:r>
                    </a:p>
                  </a:txBody>
                  <a:tcPr marL="0" marR="0"/>
                </a:tc>
                <a:extLst>
                  <a:ext uri="{0D108BD9-81ED-4DB2-BD59-A6C34878D82A}">
                    <a16:rowId xmlns="" xmlns:a16="http://schemas.microsoft.com/office/drawing/2014/main" val="10003"/>
                  </a:ext>
                </a:extLst>
              </a:tr>
            </a:tbl>
          </a:graphicData>
        </a:graphic>
      </p:graphicFrame>
      <p:sp>
        <p:nvSpPr>
          <p:cNvPr id="6" name="TextBox 5"/>
          <p:cNvSpPr txBox="1"/>
          <p:nvPr/>
        </p:nvSpPr>
        <p:spPr>
          <a:xfrm>
            <a:off x="6804057" y="6488668"/>
            <a:ext cx="2043398" cy="307777"/>
          </a:xfrm>
          <a:prstGeom prst="rect">
            <a:avLst/>
          </a:prstGeom>
          <a:noFill/>
        </p:spPr>
        <p:txBody>
          <a:bodyPr wrap="none" rtlCol="0">
            <a:spAutoFit/>
          </a:bodyPr>
          <a:lstStyle/>
          <a:p>
            <a:r>
              <a:rPr lang="en-US" sz="1400" i="1" dirty="0"/>
              <a:t>Courtesy of Y. </a:t>
            </a:r>
            <a:r>
              <a:rPr lang="en-US" sz="1400" i="1" dirty="0" err="1"/>
              <a:t>Knyazikhin</a:t>
            </a:r>
            <a:endParaRPr lang="en-US" sz="1400" i="1" dirty="0"/>
          </a:p>
        </p:txBody>
      </p:sp>
      <p:pic>
        <p:nvPicPr>
          <p:cNvPr id="3" name="Picture 2">
            <a:extLst>
              <a:ext uri="{FF2B5EF4-FFF2-40B4-BE49-F238E27FC236}">
                <a16:creationId xmlns="" xmlns:a16="http://schemas.microsoft.com/office/drawing/2014/main" id="{C1A6579E-EE02-584E-84A1-95110288F65F}"/>
              </a:ext>
            </a:extLst>
          </p:cNvPr>
          <p:cNvPicPr>
            <a:picLocks noChangeAspect="1"/>
          </p:cNvPicPr>
          <p:nvPr/>
        </p:nvPicPr>
        <p:blipFill>
          <a:blip r:embed="rId3"/>
          <a:stretch>
            <a:fillRect/>
          </a:stretch>
        </p:blipFill>
        <p:spPr>
          <a:xfrm>
            <a:off x="869315" y="738490"/>
            <a:ext cx="7978140" cy="3939540"/>
          </a:xfrm>
          <a:prstGeom prst="rect">
            <a:avLst/>
          </a:prstGeom>
        </p:spPr>
      </p:pic>
      <p:sp>
        <p:nvSpPr>
          <p:cNvPr id="4" name="TextBox 3">
            <a:extLst>
              <a:ext uri="{FF2B5EF4-FFF2-40B4-BE49-F238E27FC236}">
                <a16:creationId xmlns="" xmlns:a16="http://schemas.microsoft.com/office/drawing/2014/main" id="{7FC15BEA-71BA-B149-88EB-2BC229672DE3}"/>
              </a:ext>
            </a:extLst>
          </p:cNvPr>
          <p:cNvSpPr txBox="1"/>
          <p:nvPr/>
        </p:nvSpPr>
        <p:spPr>
          <a:xfrm>
            <a:off x="6042213" y="950259"/>
            <a:ext cx="1246094" cy="184666"/>
          </a:xfrm>
          <a:prstGeom prst="rect">
            <a:avLst/>
          </a:prstGeom>
          <a:noFill/>
        </p:spPr>
        <p:txBody>
          <a:bodyPr wrap="square" lIns="0" tIns="0" rIns="0" bIns="0" rtlCol="0">
            <a:spAutoFit/>
          </a:bodyPr>
          <a:lstStyle/>
          <a:p>
            <a:r>
              <a:rPr lang="en-US" sz="1200" b="1" dirty="0"/>
              <a:t>20160823152458</a:t>
            </a:r>
          </a:p>
        </p:txBody>
      </p:sp>
      <p:sp>
        <p:nvSpPr>
          <p:cNvPr id="2" name="TextBox 1"/>
          <p:cNvSpPr txBox="1"/>
          <p:nvPr/>
        </p:nvSpPr>
        <p:spPr>
          <a:xfrm>
            <a:off x="0" y="5327331"/>
            <a:ext cx="4847887" cy="1200329"/>
          </a:xfrm>
          <a:prstGeom prst="rect">
            <a:avLst/>
          </a:prstGeom>
          <a:noFill/>
        </p:spPr>
        <p:txBody>
          <a:bodyPr wrap="square" rtlCol="0">
            <a:spAutoFit/>
          </a:bodyPr>
          <a:lstStyle/>
          <a:p>
            <a:r>
              <a:rPr lang="en-US" dirty="0" smtClean="0">
                <a:latin typeface="Arial" panose="020B0604020202020204" pitchFamily="34" charset="0"/>
                <a:ea typeface="宋体" pitchFamily="-106" charset="-122"/>
                <a:cs typeface="Arial" panose="020B0604020202020204" pitchFamily="34" charset="0"/>
              </a:rPr>
              <a:t>Mean </a:t>
            </a:r>
            <a:r>
              <a:rPr lang="en-US" dirty="0">
                <a:latin typeface="Arial" panose="020B0604020202020204" pitchFamily="34" charset="0"/>
                <a:ea typeface="宋体" pitchFamily="-106" charset="-122"/>
                <a:cs typeface="Arial" panose="020B0604020202020204" pitchFamily="34" charset="0"/>
              </a:rPr>
              <a:t>MISR and EPIC  BRFs over an area of 563kmx985km in Amazonian rainforests, which represents structurally homogeneous area</a:t>
            </a:r>
            <a:r>
              <a:rPr lang="en-US" dirty="0" smtClean="0">
                <a:latin typeface="Arial" panose="020B0604020202020204" pitchFamily="34" charset="0"/>
                <a:ea typeface="宋体" pitchFamily="-106" charset="-122"/>
                <a:cs typeface="Arial" panose="020B0604020202020204" pitchFamily="34" charset="0"/>
              </a:rPr>
              <a:t>.</a:t>
            </a:r>
          </a:p>
        </p:txBody>
      </p:sp>
      <p:sp>
        <p:nvSpPr>
          <p:cNvPr id="10" name="Text Box 4"/>
          <p:cNvSpPr txBox="1">
            <a:spLocks noChangeArrowheads="1"/>
          </p:cNvSpPr>
          <p:nvPr/>
        </p:nvSpPr>
        <p:spPr bwMode="auto">
          <a:xfrm>
            <a:off x="249884" y="30812"/>
            <a:ext cx="8359544" cy="461665"/>
          </a:xfrm>
          <a:prstGeom prst="rect">
            <a:avLst/>
          </a:prstGeom>
          <a:noFill/>
          <a:ln w="9525">
            <a:noFill/>
            <a:miter lim="800000"/>
            <a:headEnd/>
            <a:tailEnd/>
          </a:ln>
        </p:spPr>
        <p:txBody>
          <a:bodyPr wrap="square">
            <a:spAutoFit/>
          </a:bodyPr>
          <a:lstStyle/>
          <a:p>
            <a:pPr algn="ctr"/>
            <a:r>
              <a:rPr lang="en-US" sz="2400" b="1" dirty="0" smtClean="0">
                <a:latin typeface="Arial" panose="020B0604020202020204" pitchFamily="34" charset="0"/>
                <a:cs typeface="Arial" panose="020B0604020202020204" pitchFamily="34" charset="0"/>
              </a:rPr>
              <a:t>Req. 1e: Vegetation and BRF – EPIC vs. MISR</a:t>
            </a:r>
            <a:endParaRPr lang="en-US" sz="2400" b="1" dirty="0">
              <a:latin typeface="Arial" panose="020B0604020202020204" pitchFamily="34" charset="0"/>
              <a:cs typeface="Arial" panose="020B0604020202020204" pitchFamily="34" charset="0"/>
            </a:endParaRPr>
          </a:p>
        </p:txBody>
      </p:sp>
      <p:grpSp>
        <p:nvGrpSpPr>
          <p:cNvPr id="12" name="Group 11"/>
          <p:cNvGrpSpPr/>
          <p:nvPr/>
        </p:nvGrpSpPr>
        <p:grpSpPr>
          <a:xfrm>
            <a:off x="178275" y="4407763"/>
            <a:ext cx="3481503" cy="478626"/>
            <a:chOff x="35152" y="432457"/>
            <a:chExt cx="3481503" cy="478626"/>
          </a:xfrm>
        </p:grpSpPr>
        <p:sp>
          <p:nvSpPr>
            <p:cNvPr id="13" name="Rectangle 12"/>
            <p:cNvSpPr/>
            <p:nvPr/>
          </p:nvSpPr>
          <p:spPr>
            <a:xfrm>
              <a:off x="1374560" y="720522"/>
              <a:ext cx="1041479"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118099" y="722052"/>
              <a:ext cx="384276"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064726" y="692579"/>
              <a:ext cx="338554" cy="215444"/>
            </a:xfrm>
            <a:prstGeom prst="rect">
              <a:avLst/>
            </a:prstGeom>
            <a:noFill/>
          </p:spPr>
          <p:txBody>
            <a:bodyPr wrap="none" rtlCol="0">
              <a:spAutoFit/>
            </a:bodyPr>
            <a:lstStyle/>
            <a:p>
              <a:r>
                <a:rPr lang="en-US" sz="800" dirty="0" smtClean="0"/>
                <a:t>680</a:t>
              </a:r>
              <a:endParaRPr lang="en-US" sz="800" dirty="0"/>
            </a:p>
          </p:txBody>
        </p:sp>
        <p:sp>
          <p:nvSpPr>
            <p:cNvPr id="16" name="TextBox 15"/>
            <p:cNvSpPr txBox="1"/>
            <p:nvPr/>
          </p:nvSpPr>
          <p:spPr>
            <a:xfrm>
              <a:off x="1376389" y="692579"/>
              <a:ext cx="338554" cy="215444"/>
            </a:xfrm>
            <a:prstGeom prst="rect">
              <a:avLst/>
            </a:prstGeom>
            <a:noFill/>
          </p:spPr>
          <p:txBody>
            <a:bodyPr wrap="none" rtlCol="0">
              <a:spAutoFit/>
            </a:bodyPr>
            <a:lstStyle/>
            <a:p>
              <a:r>
                <a:rPr lang="en-US" sz="800" dirty="0" smtClean="0"/>
                <a:t>443</a:t>
              </a:r>
              <a:endParaRPr lang="en-US" sz="800" dirty="0"/>
            </a:p>
          </p:txBody>
        </p:sp>
        <p:sp>
          <p:nvSpPr>
            <p:cNvPr id="17" name="TextBox 16"/>
            <p:cNvSpPr txBox="1"/>
            <p:nvPr/>
          </p:nvSpPr>
          <p:spPr>
            <a:xfrm>
              <a:off x="716236" y="692495"/>
              <a:ext cx="338554" cy="215444"/>
            </a:xfrm>
            <a:prstGeom prst="rect">
              <a:avLst/>
            </a:prstGeom>
            <a:noFill/>
          </p:spPr>
          <p:txBody>
            <a:bodyPr wrap="none" rtlCol="0">
              <a:spAutoFit/>
            </a:bodyPr>
            <a:lstStyle/>
            <a:p>
              <a:r>
                <a:rPr lang="en-US" sz="800" dirty="0" smtClean="0"/>
                <a:t>340</a:t>
              </a:r>
              <a:endParaRPr lang="en-US" sz="800" dirty="0"/>
            </a:p>
          </p:txBody>
        </p:sp>
        <p:sp>
          <p:nvSpPr>
            <p:cNvPr id="18" name="TextBox 17"/>
            <p:cNvSpPr txBox="1"/>
            <p:nvPr/>
          </p:nvSpPr>
          <p:spPr>
            <a:xfrm>
              <a:off x="35152" y="692495"/>
              <a:ext cx="415498" cy="215444"/>
            </a:xfrm>
            <a:prstGeom prst="rect">
              <a:avLst/>
            </a:prstGeom>
            <a:noFill/>
          </p:spPr>
          <p:txBody>
            <a:bodyPr wrap="none" rtlCol="0">
              <a:spAutoFit/>
            </a:bodyPr>
            <a:lstStyle/>
            <a:p>
              <a:r>
                <a:rPr lang="en-US" sz="800" dirty="0" smtClean="0"/>
                <a:t>317.5</a:t>
              </a:r>
              <a:endParaRPr lang="en-US" sz="800" dirty="0"/>
            </a:p>
          </p:txBody>
        </p:sp>
        <p:sp>
          <p:nvSpPr>
            <p:cNvPr id="19" name="Rectangle 18"/>
            <p:cNvSpPr/>
            <p:nvPr/>
          </p:nvSpPr>
          <p:spPr>
            <a:xfrm>
              <a:off x="92628" y="720522"/>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5911" y="71803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26712" y="71803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124571" y="71554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52947" y="71554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376715"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75146"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15430"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061036"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414670" y="720522"/>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05681" y="692495"/>
              <a:ext cx="338554" cy="215444"/>
            </a:xfrm>
            <a:prstGeom prst="rect">
              <a:avLst/>
            </a:prstGeom>
            <a:noFill/>
          </p:spPr>
          <p:txBody>
            <a:bodyPr wrap="none" rtlCol="0">
              <a:spAutoFit/>
            </a:bodyPr>
            <a:lstStyle/>
            <a:p>
              <a:r>
                <a:rPr lang="en-US" sz="800" dirty="0" smtClean="0"/>
                <a:t>325</a:t>
              </a:r>
              <a:endParaRPr lang="en-US" sz="800" dirty="0"/>
            </a:p>
          </p:txBody>
        </p:sp>
        <p:sp>
          <p:nvSpPr>
            <p:cNvPr id="30" name="TextBox 29"/>
            <p:cNvSpPr txBox="1"/>
            <p:nvPr/>
          </p:nvSpPr>
          <p:spPr>
            <a:xfrm>
              <a:off x="1040785" y="692495"/>
              <a:ext cx="338554" cy="215444"/>
            </a:xfrm>
            <a:prstGeom prst="rect">
              <a:avLst/>
            </a:prstGeom>
            <a:noFill/>
          </p:spPr>
          <p:txBody>
            <a:bodyPr wrap="none" rtlCol="0">
              <a:spAutoFit/>
            </a:bodyPr>
            <a:lstStyle/>
            <a:p>
              <a:r>
                <a:rPr lang="en-US" sz="800" dirty="0" smtClean="0"/>
                <a:t>388</a:t>
              </a:r>
              <a:endParaRPr lang="en-US" sz="800" dirty="0"/>
            </a:p>
          </p:txBody>
        </p:sp>
        <p:sp>
          <p:nvSpPr>
            <p:cNvPr id="31" name="TextBox 30"/>
            <p:cNvSpPr txBox="1"/>
            <p:nvPr/>
          </p:nvSpPr>
          <p:spPr>
            <a:xfrm>
              <a:off x="1725903" y="692579"/>
              <a:ext cx="338554" cy="215444"/>
            </a:xfrm>
            <a:prstGeom prst="rect">
              <a:avLst/>
            </a:prstGeom>
            <a:noFill/>
          </p:spPr>
          <p:txBody>
            <a:bodyPr wrap="none" rtlCol="0">
              <a:spAutoFit/>
            </a:bodyPr>
            <a:lstStyle/>
            <a:p>
              <a:r>
                <a:rPr lang="en-US" sz="800" dirty="0" smtClean="0"/>
                <a:t>551</a:t>
              </a:r>
              <a:endParaRPr lang="en-US" sz="800" dirty="0"/>
            </a:p>
          </p:txBody>
        </p:sp>
        <p:sp>
          <p:nvSpPr>
            <p:cNvPr id="32" name="TextBox 31"/>
            <p:cNvSpPr txBox="1"/>
            <p:nvPr/>
          </p:nvSpPr>
          <p:spPr>
            <a:xfrm>
              <a:off x="2370782" y="694109"/>
              <a:ext cx="466794" cy="215444"/>
            </a:xfrm>
            <a:prstGeom prst="rect">
              <a:avLst/>
            </a:prstGeom>
            <a:noFill/>
          </p:spPr>
          <p:txBody>
            <a:bodyPr wrap="none" rtlCol="0">
              <a:spAutoFit/>
            </a:bodyPr>
            <a:lstStyle/>
            <a:p>
              <a:r>
                <a:rPr lang="en-US" sz="800" dirty="0" smtClean="0"/>
                <a:t>687.75</a:t>
              </a:r>
              <a:endParaRPr lang="en-US" sz="800" dirty="0"/>
            </a:p>
          </p:txBody>
        </p:sp>
        <p:sp>
          <p:nvSpPr>
            <p:cNvPr id="33" name="TextBox 32"/>
            <p:cNvSpPr txBox="1"/>
            <p:nvPr/>
          </p:nvSpPr>
          <p:spPr>
            <a:xfrm>
              <a:off x="2779545" y="692495"/>
              <a:ext cx="338554" cy="215444"/>
            </a:xfrm>
            <a:prstGeom prst="rect">
              <a:avLst/>
            </a:prstGeom>
            <a:noFill/>
          </p:spPr>
          <p:txBody>
            <a:bodyPr wrap="none" rtlCol="0">
              <a:spAutoFit/>
            </a:bodyPr>
            <a:lstStyle/>
            <a:p>
              <a:r>
                <a:rPr lang="en-US" sz="800" dirty="0" smtClean="0"/>
                <a:t>764</a:t>
              </a:r>
              <a:endParaRPr lang="en-US" sz="800" dirty="0"/>
            </a:p>
          </p:txBody>
        </p:sp>
        <p:sp>
          <p:nvSpPr>
            <p:cNvPr id="35" name="TextBox 34"/>
            <p:cNvSpPr txBox="1"/>
            <p:nvPr/>
          </p:nvSpPr>
          <p:spPr>
            <a:xfrm>
              <a:off x="3101157" y="695639"/>
              <a:ext cx="415498" cy="215444"/>
            </a:xfrm>
            <a:prstGeom prst="rect">
              <a:avLst/>
            </a:prstGeom>
            <a:noFill/>
          </p:spPr>
          <p:txBody>
            <a:bodyPr wrap="none" rtlCol="0">
              <a:spAutoFit/>
            </a:bodyPr>
            <a:lstStyle/>
            <a:p>
              <a:r>
                <a:rPr lang="en-US" sz="800" dirty="0" smtClean="0"/>
                <a:t>779.5</a:t>
              </a:r>
              <a:endParaRPr lang="en-US" sz="800" dirty="0"/>
            </a:p>
          </p:txBody>
        </p:sp>
        <p:sp>
          <p:nvSpPr>
            <p:cNvPr id="36" name="TextBox 35"/>
            <p:cNvSpPr txBox="1"/>
            <p:nvPr/>
          </p:nvSpPr>
          <p:spPr>
            <a:xfrm>
              <a:off x="887996" y="432457"/>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3596523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83" name="Group 28682">
            <a:extLst>
              <a:ext uri="{FF2B5EF4-FFF2-40B4-BE49-F238E27FC236}">
                <a16:creationId xmlns="" xmlns:a16="http://schemas.microsoft.com/office/drawing/2014/main" id="{7CC3EB09-176F-2746-B665-E0CA29AEDE2C}"/>
              </a:ext>
            </a:extLst>
          </p:cNvPr>
          <p:cNvGrpSpPr/>
          <p:nvPr/>
        </p:nvGrpSpPr>
        <p:grpSpPr>
          <a:xfrm>
            <a:off x="0" y="4821566"/>
            <a:ext cx="2689437" cy="2018504"/>
            <a:chOff x="0" y="4724400"/>
            <a:chExt cx="2844800" cy="2133600"/>
          </a:xfrm>
        </p:grpSpPr>
        <p:pic>
          <p:nvPicPr>
            <p:cNvPr id="28682" name="Picture 28681">
              <a:extLst>
                <a:ext uri="{FF2B5EF4-FFF2-40B4-BE49-F238E27FC236}">
                  <a16:creationId xmlns="" xmlns:a16="http://schemas.microsoft.com/office/drawing/2014/main" id="{4DAC9968-1C55-C649-8E56-FD5AC8EEF3EC}"/>
                </a:ext>
              </a:extLst>
            </p:cNvPr>
            <p:cNvPicPr>
              <a:picLocks noChangeAspect="1"/>
            </p:cNvPicPr>
            <p:nvPr/>
          </p:nvPicPr>
          <p:blipFill>
            <a:blip r:embed="rId3"/>
            <a:stretch>
              <a:fillRect/>
            </a:stretch>
          </p:blipFill>
          <p:spPr>
            <a:xfrm>
              <a:off x="0" y="4724400"/>
              <a:ext cx="2844800" cy="2133600"/>
            </a:xfrm>
            <a:prstGeom prst="rect">
              <a:avLst/>
            </a:prstGeom>
          </p:spPr>
        </p:pic>
        <p:sp>
          <p:nvSpPr>
            <p:cNvPr id="71" name="TextBox 70">
              <a:extLst>
                <a:ext uri="{FF2B5EF4-FFF2-40B4-BE49-F238E27FC236}">
                  <a16:creationId xmlns="" xmlns:a16="http://schemas.microsoft.com/office/drawing/2014/main" id="{5C854585-C620-4248-B237-418433ECB740}"/>
                </a:ext>
              </a:extLst>
            </p:cNvPr>
            <p:cNvSpPr txBox="1"/>
            <p:nvPr/>
          </p:nvSpPr>
          <p:spPr>
            <a:xfrm>
              <a:off x="1635504" y="5285453"/>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=0.66</a:t>
              </a:r>
            </a:p>
          </p:txBody>
        </p:sp>
      </p:grpSp>
      <p:sp>
        <p:nvSpPr>
          <p:cNvPr id="28674" name="Slide Number Placeholder 9"/>
          <p:cNvSpPr>
            <a:spLocks noGrp="1"/>
          </p:cNvSpPr>
          <p:nvPr>
            <p:ph type="sldNum" sz="quarter" idx="12"/>
          </p:nvPr>
        </p:nvSpPr>
        <p:spPr>
          <a:xfrm>
            <a:off x="8758238" y="6381750"/>
            <a:ext cx="385762" cy="476250"/>
          </a:xfrm>
          <a:noFill/>
        </p:spPr>
        <p:txBody>
          <a:bodyPr/>
          <a:lstStyle/>
          <a:p>
            <a:fld id="{5BA3FE74-C18D-42E2-A957-2E135CAAD96C}" type="slidenum">
              <a:rPr lang="en-US" altLang="zh-CN"/>
              <a:pPr/>
              <a:t>26</a:t>
            </a:fld>
            <a:endParaRPr lang="en-US" altLang="zh-CN"/>
          </a:p>
        </p:txBody>
      </p:sp>
      <p:grpSp>
        <p:nvGrpSpPr>
          <p:cNvPr id="48" name="Group 47">
            <a:extLst>
              <a:ext uri="{FF2B5EF4-FFF2-40B4-BE49-F238E27FC236}">
                <a16:creationId xmlns="" xmlns:a16="http://schemas.microsoft.com/office/drawing/2014/main" id="{E682CDCC-0427-B642-A3A6-E31FC9D0CF26}"/>
              </a:ext>
            </a:extLst>
          </p:cNvPr>
          <p:cNvGrpSpPr/>
          <p:nvPr/>
        </p:nvGrpSpPr>
        <p:grpSpPr>
          <a:xfrm>
            <a:off x="-5296" y="2767832"/>
            <a:ext cx="2676673" cy="2007505"/>
            <a:chOff x="7565" y="2813500"/>
            <a:chExt cx="2844800" cy="2133600"/>
          </a:xfrm>
        </p:grpSpPr>
        <p:pic>
          <p:nvPicPr>
            <p:cNvPr id="47" name="Picture 46">
              <a:extLst>
                <a:ext uri="{FF2B5EF4-FFF2-40B4-BE49-F238E27FC236}">
                  <a16:creationId xmlns="" xmlns:a16="http://schemas.microsoft.com/office/drawing/2014/main" id="{19585C04-3900-0D43-84E7-B0D1D7463C70}"/>
                </a:ext>
              </a:extLst>
            </p:cNvPr>
            <p:cNvPicPr>
              <a:picLocks noChangeAspect="1"/>
            </p:cNvPicPr>
            <p:nvPr/>
          </p:nvPicPr>
          <p:blipFill>
            <a:blip r:embed="rId4"/>
            <a:stretch>
              <a:fillRect/>
            </a:stretch>
          </p:blipFill>
          <p:spPr>
            <a:xfrm>
              <a:off x="7565" y="2813500"/>
              <a:ext cx="2844800" cy="2133600"/>
            </a:xfrm>
            <a:prstGeom prst="rect">
              <a:avLst/>
            </a:prstGeom>
          </p:spPr>
        </p:pic>
        <p:sp>
          <p:nvSpPr>
            <p:cNvPr id="11" name="TextBox 10">
              <a:extLst>
                <a:ext uri="{FF2B5EF4-FFF2-40B4-BE49-F238E27FC236}">
                  <a16:creationId xmlns="" xmlns:a16="http://schemas.microsoft.com/office/drawing/2014/main" id="{D3DEB438-1E1E-9A48-97D2-66906E8D23AA}"/>
                </a:ext>
              </a:extLst>
            </p:cNvPr>
            <p:cNvSpPr txBox="1"/>
            <p:nvPr/>
          </p:nvSpPr>
          <p:spPr>
            <a:xfrm>
              <a:off x="525613" y="3406880"/>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=0.71</a:t>
              </a:r>
            </a:p>
          </p:txBody>
        </p:sp>
      </p:grpSp>
      <p:grpSp>
        <p:nvGrpSpPr>
          <p:cNvPr id="54" name="Group 53">
            <a:extLst>
              <a:ext uri="{FF2B5EF4-FFF2-40B4-BE49-F238E27FC236}">
                <a16:creationId xmlns="" xmlns:a16="http://schemas.microsoft.com/office/drawing/2014/main" id="{573514FE-B0F2-2B4F-B0FD-DAEE22051EFB}"/>
              </a:ext>
            </a:extLst>
          </p:cNvPr>
          <p:cNvGrpSpPr/>
          <p:nvPr/>
        </p:nvGrpSpPr>
        <p:grpSpPr>
          <a:xfrm>
            <a:off x="11174" y="731160"/>
            <a:ext cx="2692490" cy="2019368"/>
            <a:chOff x="163447" y="412239"/>
            <a:chExt cx="2844800" cy="2133600"/>
          </a:xfrm>
        </p:grpSpPr>
        <p:pic>
          <p:nvPicPr>
            <p:cNvPr id="53" name="Picture 52">
              <a:extLst>
                <a:ext uri="{FF2B5EF4-FFF2-40B4-BE49-F238E27FC236}">
                  <a16:creationId xmlns="" xmlns:a16="http://schemas.microsoft.com/office/drawing/2014/main" id="{660C3DF7-4535-8F44-8316-448D342C86F5}"/>
                </a:ext>
              </a:extLst>
            </p:cNvPr>
            <p:cNvPicPr>
              <a:picLocks noChangeAspect="1"/>
            </p:cNvPicPr>
            <p:nvPr/>
          </p:nvPicPr>
          <p:blipFill>
            <a:blip r:embed="rId5"/>
            <a:stretch>
              <a:fillRect/>
            </a:stretch>
          </p:blipFill>
          <p:spPr>
            <a:xfrm>
              <a:off x="163447" y="412239"/>
              <a:ext cx="2844800" cy="2133600"/>
            </a:xfrm>
            <a:prstGeom prst="rect">
              <a:avLst/>
            </a:prstGeom>
          </p:spPr>
        </p:pic>
        <p:sp>
          <p:nvSpPr>
            <p:cNvPr id="20" name="TextBox 19">
              <a:extLst>
                <a:ext uri="{FF2B5EF4-FFF2-40B4-BE49-F238E27FC236}">
                  <a16:creationId xmlns="" xmlns:a16="http://schemas.microsoft.com/office/drawing/2014/main" id="{A9E2B4C2-5E39-924D-B077-2FF3C6D0684F}"/>
                </a:ext>
              </a:extLst>
            </p:cNvPr>
            <p:cNvSpPr txBox="1"/>
            <p:nvPr/>
          </p:nvSpPr>
          <p:spPr>
            <a:xfrm>
              <a:off x="1742626" y="983082"/>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=0.74</a:t>
              </a:r>
            </a:p>
          </p:txBody>
        </p:sp>
      </p:grpSp>
      <p:grpSp>
        <p:nvGrpSpPr>
          <p:cNvPr id="58" name="Group 57">
            <a:extLst>
              <a:ext uri="{FF2B5EF4-FFF2-40B4-BE49-F238E27FC236}">
                <a16:creationId xmlns="" xmlns:a16="http://schemas.microsoft.com/office/drawing/2014/main" id="{9E1514B0-A391-4A44-B903-2586D1650F9F}"/>
              </a:ext>
            </a:extLst>
          </p:cNvPr>
          <p:cNvGrpSpPr/>
          <p:nvPr/>
        </p:nvGrpSpPr>
        <p:grpSpPr>
          <a:xfrm>
            <a:off x="3274120" y="495569"/>
            <a:ext cx="2657868" cy="1993401"/>
            <a:chOff x="3176470" y="371842"/>
            <a:chExt cx="2844800" cy="2133600"/>
          </a:xfrm>
        </p:grpSpPr>
        <p:pic>
          <p:nvPicPr>
            <p:cNvPr id="57" name="Picture 56">
              <a:extLst>
                <a:ext uri="{FF2B5EF4-FFF2-40B4-BE49-F238E27FC236}">
                  <a16:creationId xmlns="" xmlns:a16="http://schemas.microsoft.com/office/drawing/2014/main" id="{D480768B-EC28-7A49-9535-CF137D63A2E4}"/>
                </a:ext>
              </a:extLst>
            </p:cNvPr>
            <p:cNvPicPr>
              <a:picLocks noChangeAspect="1"/>
            </p:cNvPicPr>
            <p:nvPr/>
          </p:nvPicPr>
          <p:blipFill>
            <a:blip r:embed="rId6"/>
            <a:stretch>
              <a:fillRect/>
            </a:stretch>
          </p:blipFill>
          <p:spPr>
            <a:xfrm>
              <a:off x="3176470" y="371842"/>
              <a:ext cx="2844800" cy="2133600"/>
            </a:xfrm>
            <a:prstGeom prst="rect">
              <a:avLst/>
            </a:prstGeom>
          </p:spPr>
        </p:pic>
        <p:sp>
          <p:nvSpPr>
            <p:cNvPr id="30" name="TextBox 29">
              <a:extLst>
                <a:ext uri="{FF2B5EF4-FFF2-40B4-BE49-F238E27FC236}">
                  <a16:creationId xmlns="" xmlns:a16="http://schemas.microsoft.com/office/drawing/2014/main" id="{9F4C0579-D1A6-3D4C-B509-1DDA93A0A791}"/>
                </a:ext>
              </a:extLst>
            </p:cNvPr>
            <p:cNvSpPr txBox="1"/>
            <p:nvPr/>
          </p:nvSpPr>
          <p:spPr>
            <a:xfrm>
              <a:off x="3694518" y="929212"/>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=0.31</a:t>
              </a:r>
            </a:p>
          </p:txBody>
        </p:sp>
      </p:grpSp>
      <p:grpSp>
        <p:nvGrpSpPr>
          <p:cNvPr id="62" name="Group 61">
            <a:extLst>
              <a:ext uri="{FF2B5EF4-FFF2-40B4-BE49-F238E27FC236}">
                <a16:creationId xmlns="" xmlns:a16="http://schemas.microsoft.com/office/drawing/2014/main" id="{C27EAD9B-DBF6-634F-864F-96664A8C254F}"/>
              </a:ext>
            </a:extLst>
          </p:cNvPr>
          <p:cNvGrpSpPr/>
          <p:nvPr/>
        </p:nvGrpSpPr>
        <p:grpSpPr>
          <a:xfrm>
            <a:off x="6415994" y="558978"/>
            <a:ext cx="2547999" cy="1910999"/>
            <a:chOff x="6119194" y="438884"/>
            <a:chExt cx="2844800" cy="2133600"/>
          </a:xfrm>
        </p:grpSpPr>
        <p:pic>
          <p:nvPicPr>
            <p:cNvPr id="60" name="Picture 59">
              <a:extLst>
                <a:ext uri="{FF2B5EF4-FFF2-40B4-BE49-F238E27FC236}">
                  <a16:creationId xmlns="" xmlns:a16="http://schemas.microsoft.com/office/drawing/2014/main" id="{38B18E4B-D9E7-6C47-8DF9-CD0E8603ABE3}"/>
                </a:ext>
              </a:extLst>
            </p:cNvPr>
            <p:cNvPicPr>
              <a:picLocks noChangeAspect="1"/>
            </p:cNvPicPr>
            <p:nvPr/>
          </p:nvPicPr>
          <p:blipFill>
            <a:blip r:embed="rId7"/>
            <a:stretch>
              <a:fillRect/>
            </a:stretch>
          </p:blipFill>
          <p:spPr>
            <a:xfrm>
              <a:off x="6119194" y="438884"/>
              <a:ext cx="2844800" cy="2133600"/>
            </a:xfrm>
            <a:prstGeom prst="rect">
              <a:avLst/>
            </a:prstGeom>
          </p:spPr>
        </p:pic>
        <p:sp>
          <p:nvSpPr>
            <p:cNvPr id="63" name="TextBox 62">
              <a:extLst>
                <a:ext uri="{FF2B5EF4-FFF2-40B4-BE49-F238E27FC236}">
                  <a16:creationId xmlns="" xmlns:a16="http://schemas.microsoft.com/office/drawing/2014/main" id="{C4B0F456-4B10-984C-96A5-F43D775922E5}"/>
                </a:ext>
              </a:extLst>
            </p:cNvPr>
            <p:cNvSpPr txBox="1"/>
            <p:nvPr/>
          </p:nvSpPr>
          <p:spPr>
            <a:xfrm>
              <a:off x="7725582" y="984116"/>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=0.51</a:t>
              </a:r>
            </a:p>
          </p:txBody>
        </p:sp>
      </p:grpSp>
      <p:grpSp>
        <p:nvGrpSpPr>
          <p:cNvPr id="28686" name="Group 28685">
            <a:extLst>
              <a:ext uri="{FF2B5EF4-FFF2-40B4-BE49-F238E27FC236}">
                <a16:creationId xmlns="" xmlns:a16="http://schemas.microsoft.com/office/drawing/2014/main" id="{EB8FCCBE-0AB2-6048-BFD7-836980183588}"/>
              </a:ext>
            </a:extLst>
          </p:cNvPr>
          <p:cNvGrpSpPr/>
          <p:nvPr/>
        </p:nvGrpSpPr>
        <p:grpSpPr>
          <a:xfrm>
            <a:off x="3293041" y="4880101"/>
            <a:ext cx="2613643" cy="1960232"/>
            <a:chOff x="4480304" y="4921942"/>
            <a:chExt cx="2844800" cy="2133600"/>
          </a:xfrm>
        </p:grpSpPr>
        <p:pic>
          <p:nvPicPr>
            <p:cNvPr id="28685" name="Picture 28684">
              <a:extLst>
                <a:ext uri="{FF2B5EF4-FFF2-40B4-BE49-F238E27FC236}">
                  <a16:creationId xmlns="" xmlns:a16="http://schemas.microsoft.com/office/drawing/2014/main" id="{7B05F84E-D2C7-034B-A540-833D3DECF357}"/>
                </a:ext>
              </a:extLst>
            </p:cNvPr>
            <p:cNvPicPr>
              <a:picLocks noChangeAspect="1"/>
            </p:cNvPicPr>
            <p:nvPr/>
          </p:nvPicPr>
          <p:blipFill>
            <a:blip r:embed="rId8"/>
            <a:stretch>
              <a:fillRect/>
            </a:stretch>
          </p:blipFill>
          <p:spPr>
            <a:xfrm>
              <a:off x="4480304" y="4921942"/>
              <a:ext cx="2844800" cy="2133600"/>
            </a:xfrm>
            <a:prstGeom prst="rect">
              <a:avLst/>
            </a:prstGeom>
          </p:spPr>
        </p:pic>
        <p:sp>
          <p:nvSpPr>
            <p:cNvPr id="81" name="TextBox 80">
              <a:extLst>
                <a:ext uri="{FF2B5EF4-FFF2-40B4-BE49-F238E27FC236}">
                  <a16:creationId xmlns="" xmlns:a16="http://schemas.microsoft.com/office/drawing/2014/main" id="{6496A105-C136-DB4C-80B1-9F3632A1E835}"/>
                </a:ext>
              </a:extLst>
            </p:cNvPr>
            <p:cNvSpPr txBox="1"/>
            <p:nvPr/>
          </p:nvSpPr>
          <p:spPr>
            <a:xfrm>
              <a:off x="6119194" y="5535277"/>
              <a:ext cx="904352" cy="215444"/>
            </a:xfrm>
            <a:prstGeom prst="rect">
              <a:avLst/>
            </a:prstGeom>
            <a:noFill/>
          </p:spPr>
          <p:txBody>
            <a:bodyPr wrap="square" lIns="0" tIns="0" rIns="0" bIns="0" rtlCol="0">
              <a:spAutoFit/>
            </a:bodyPr>
            <a:lstStyle/>
            <a:p>
              <a:r>
                <a:rPr lang="en-US" sz="1400" b="1" dirty="0"/>
                <a:t>R</a:t>
              </a:r>
              <a:r>
                <a:rPr lang="en-US" sz="1400" b="1" baseline="30000" dirty="0"/>
                <a:t>2</a:t>
              </a:r>
              <a:r>
                <a:rPr lang="en-US" sz="1400" b="1" dirty="0"/>
                <a:t>=0.63</a:t>
              </a:r>
            </a:p>
          </p:txBody>
        </p:sp>
      </p:grpSp>
      <p:grpSp>
        <p:nvGrpSpPr>
          <p:cNvPr id="28698" name="Group 28697">
            <a:extLst>
              <a:ext uri="{FF2B5EF4-FFF2-40B4-BE49-F238E27FC236}">
                <a16:creationId xmlns="" xmlns:a16="http://schemas.microsoft.com/office/drawing/2014/main" id="{8A4CBD2A-4038-BF4F-B39D-A36C37D55D17}"/>
              </a:ext>
            </a:extLst>
          </p:cNvPr>
          <p:cNvGrpSpPr/>
          <p:nvPr/>
        </p:nvGrpSpPr>
        <p:grpSpPr>
          <a:xfrm>
            <a:off x="1924939" y="2054067"/>
            <a:ext cx="7039055" cy="3976491"/>
            <a:chOff x="1924939" y="2054067"/>
            <a:chExt cx="7039055" cy="3976491"/>
          </a:xfrm>
        </p:grpSpPr>
        <p:grpSp>
          <p:nvGrpSpPr>
            <p:cNvPr id="28697" name="Group 28696">
              <a:extLst>
                <a:ext uri="{FF2B5EF4-FFF2-40B4-BE49-F238E27FC236}">
                  <a16:creationId xmlns="" xmlns:a16="http://schemas.microsoft.com/office/drawing/2014/main" id="{4E6B616E-3867-AE41-856E-0BEFA98892C7}"/>
                </a:ext>
              </a:extLst>
            </p:cNvPr>
            <p:cNvGrpSpPr/>
            <p:nvPr/>
          </p:nvGrpSpPr>
          <p:grpSpPr>
            <a:xfrm>
              <a:off x="2714253" y="2501960"/>
              <a:ext cx="6249741" cy="2395391"/>
              <a:chOff x="2714253" y="2501960"/>
              <a:chExt cx="6249741" cy="2395391"/>
            </a:xfrm>
          </p:grpSpPr>
          <p:pic>
            <p:nvPicPr>
              <p:cNvPr id="2" name="Picture 2" descr="C:\Users\jknjazi\Documents\000_My_Work_Files\000_0DSCOVR\000_DSCOVR_algorithm\002_EPICbiomap\untitled.png"/>
              <p:cNvPicPr>
                <a:picLocks noChangeAspect="1" noChangeArrowheads="1"/>
              </p:cNvPicPr>
              <p:nvPr/>
            </p:nvPicPr>
            <p:blipFill rotWithShape="1">
              <a:blip r:embed="rId9">
                <a:extLst>
                  <a:ext uri="{28A0092B-C50C-407E-A947-70E740481C1C}">
                    <a14:useLocalDpi xmlns:a14="http://schemas.microsoft.com/office/drawing/2010/main" val="0"/>
                  </a:ext>
                </a:extLst>
              </a:blip>
              <a:srcRect l="24135" t="6801" r="7517" b="9926"/>
              <a:stretch/>
            </p:blipFill>
            <p:spPr bwMode="auto">
              <a:xfrm>
                <a:off x="2714253" y="2501960"/>
                <a:ext cx="6249741" cy="2395391"/>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 xmlns:a16="http://schemas.microsoft.com/office/drawing/2014/main" id="{7F2B5E50-0811-7146-9701-0405020D7EB0}"/>
                  </a:ext>
                </a:extLst>
              </p:cNvPr>
              <p:cNvSpPr txBox="1"/>
              <p:nvPr/>
            </p:nvSpPr>
            <p:spPr>
              <a:xfrm>
                <a:off x="2760829" y="4296656"/>
                <a:ext cx="1068003" cy="492443"/>
              </a:xfrm>
              <a:prstGeom prst="rect">
                <a:avLst/>
              </a:prstGeom>
              <a:noFill/>
            </p:spPr>
            <p:txBody>
              <a:bodyPr wrap="square" lIns="0" tIns="0" rIns="0" bIns="0" rtlCol="0">
                <a:spAutoFit/>
              </a:bodyPr>
              <a:lstStyle/>
              <a:p>
                <a:r>
                  <a:rPr lang="en-US" sz="1600" b="1" dirty="0">
                    <a:solidFill>
                      <a:schemeClr val="bg1"/>
                    </a:solidFill>
                  </a:rPr>
                  <a:t>EPIC Land Cover Map</a:t>
                </a:r>
              </a:p>
            </p:txBody>
          </p:sp>
        </p:grpSp>
        <p:cxnSp>
          <p:nvCxnSpPr>
            <p:cNvPr id="6" name="Straight Arrow Connector 5">
              <a:extLst>
                <a:ext uri="{FF2B5EF4-FFF2-40B4-BE49-F238E27FC236}">
                  <a16:creationId xmlns="" xmlns:a16="http://schemas.microsoft.com/office/drawing/2014/main" id="{AE566493-21D7-EF49-B797-22AF05BA1D71}"/>
                </a:ext>
              </a:extLst>
            </p:cNvPr>
            <p:cNvCxnSpPr>
              <a:cxnSpLocks/>
            </p:cNvCxnSpPr>
            <p:nvPr/>
          </p:nvCxnSpPr>
          <p:spPr>
            <a:xfrm flipH="1">
              <a:off x="2283404" y="3709870"/>
              <a:ext cx="1961649" cy="6426"/>
            </a:xfrm>
            <a:prstGeom prst="straightConnector1">
              <a:avLst/>
            </a:prstGeom>
            <a:ln>
              <a:solidFill>
                <a:srgbClr val="00FA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 xmlns:a16="http://schemas.microsoft.com/office/drawing/2014/main" id="{FB0C9CBE-47EE-3847-A5FE-6EEA6CF5958F}"/>
                </a:ext>
              </a:extLst>
            </p:cNvPr>
            <p:cNvCxnSpPr>
              <a:cxnSpLocks/>
            </p:cNvCxnSpPr>
            <p:nvPr/>
          </p:nvCxnSpPr>
          <p:spPr>
            <a:xfrm flipH="1" flipV="1">
              <a:off x="2228407" y="2054067"/>
              <a:ext cx="1908247" cy="1100559"/>
            </a:xfrm>
            <a:prstGeom prst="straightConnector1">
              <a:avLst/>
            </a:prstGeom>
            <a:ln>
              <a:solidFill>
                <a:schemeClr val="accent6">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 xmlns:a16="http://schemas.microsoft.com/office/drawing/2014/main" id="{D7B57318-3543-184A-AFE4-894EAEC8500F}"/>
                </a:ext>
              </a:extLst>
            </p:cNvPr>
            <p:cNvCxnSpPr>
              <a:cxnSpLocks/>
            </p:cNvCxnSpPr>
            <p:nvPr/>
          </p:nvCxnSpPr>
          <p:spPr>
            <a:xfrm flipV="1">
              <a:off x="4245051" y="2354055"/>
              <a:ext cx="716006" cy="852343"/>
            </a:xfrm>
            <a:prstGeom prst="straightConnector1">
              <a:avLst/>
            </a:prstGeom>
            <a:ln>
              <a:solidFill>
                <a:srgbClr val="3A9E9B"/>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 xmlns:a16="http://schemas.microsoft.com/office/drawing/2014/main" id="{B9A172AE-3601-284F-A2FC-220FBA5B1BD3}"/>
                </a:ext>
              </a:extLst>
            </p:cNvPr>
            <p:cNvCxnSpPr>
              <a:cxnSpLocks/>
            </p:cNvCxnSpPr>
            <p:nvPr/>
          </p:nvCxnSpPr>
          <p:spPr>
            <a:xfrm flipV="1">
              <a:off x="5518420" y="2354056"/>
              <a:ext cx="1048611" cy="1520828"/>
            </a:xfrm>
            <a:prstGeom prst="straightConnector1">
              <a:avLst/>
            </a:prstGeom>
            <a:ln>
              <a:solidFill>
                <a:srgbClr val="BEB5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 xmlns:a16="http://schemas.microsoft.com/office/drawing/2014/main" id="{4A17D6D3-7616-CD42-A38E-B9D4FBB416EA}"/>
                </a:ext>
              </a:extLst>
            </p:cNvPr>
            <p:cNvCxnSpPr>
              <a:cxnSpLocks/>
            </p:cNvCxnSpPr>
            <p:nvPr/>
          </p:nvCxnSpPr>
          <p:spPr>
            <a:xfrm flipH="1">
              <a:off x="1924939" y="4272563"/>
              <a:ext cx="2460474" cy="1757995"/>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 xmlns:a16="http://schemas.microsoft.com/office/drawing/2014/main" id="{4521BEDF-4374-184A-8626-6C7DDBDAA468}"/>
                </a:ext>
              </a:extLst>
            </p:cNvPr>
            <p:cNvCxnSpPr>
              <a:cxnSpLocks/>
            </p:cNvCxnSpPr>
            <p:nvPr/>
          </p:nvCxnSpPr>
          <p:spPr>
            <a:xfrm flipH="1">
              <a:off x="5645426" y="4141370"/>
              <a:ext cx="654071" cy="755981"/>
            </a:xfrm>
            <a:prstGeom prst="straightConnector1">
              <a:avLst/>
            </a:prstGeom>
            <a:ln>
              <a:solidFill>
                <a:srgbClr val="FFD61B"/>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721093" y="5918951"/>
            <a:ext cx="2043398" cy="307777"/>
          </a:xfrm>
          <a:prstGeom prst="rect">
            <a:avLst/>
          </a:prstGeom>
          <a:noFill/>
        </p:spPr>
        <p:txBody>
          <a:bodyPr wrap="none" rtlCol="0">
            <a:spAutoFit/>
          </a:bodyPr>
          <a:lstStyle/>
          <a:p>
            <a:r>
              <a:rPr lang="en-US" sz="1400" i="1" dirty="0"/>
              <a:t>Courtesy of Y. </a:t>
            </a:r>
            <a:r>
              <a:rPr lang="en-US" sz="1400" i="1" dirty="0" err="1"/>
              <a:t>Knyazikhin</a:t>
            </a:r>
            <a:endParaRPr lang="en-US" sz="1400" i="1" dirty="0"/>
          </a:p>
        </p:txBody>
      </p:sp>
      <p:sp>
        <p:nvSpPr>
          <p:cNvPr id="38" name="Text Box 4"/>
          <p:cNvSpPr txBox="1">
            <a:spLocks noChangeArrowheads="1"/>
          </p:cNvSpPr>
          <p:nvPr/>
        </p:nvSpPr>
        <p:spPr bwMode="auto">
          <a:xfrm>
            <a:off x="249884" y="30812"/>
            <a:ext cx="8359544" cy="400110"/>
          </a:xfrm>
          <a:prstGeom prst="rect">
            <a:avLst/>
          </a:prstGeom>
          <a:noFill/>
          <a:ln w="9525">
            <a:noFill/>
            <a:miter lim="800000"/>
            <a:headEnd/>
            <a:tailEnd/>
          </a:ln>
        </p:spPr>
        <p:txBody>
          <a:bodyPr wrap="square">
            <a:spAutoFit/>
          </a:bodyPr>
          <a:lstStyle/>
          <a:p>
            <a:pPr algn="ctr"/>
            <a:r>
              <a:rPr lang="en-US" sz="2000" b="1" dirty="0" smtClean="0">
                <a:latin typeface="Arial" panose="020B0604020202020204" pitchFamily="34" charset="0"/>
                <a:cs typeface="Arial" panose="020B0604020202020204" pitchFamily="34" charset="0"/>
              </a:rPr>
              <a:t>Req. 1e: Leaf Area Index – Comparison with C6 MODIS (Aug 2016)</a:t>
            </a:r>
            <a:endParaRPr lang="en-US" sz="2000" b="1" dirty="0">
              <a:latin typeface="Arial" panose="020B0604020202020204" pitchFamily="34" charset="0"/>
              <a:cs typeface="Arial" panose="020B0604020202020204" pitchFamily="34" charset="0"/>
            </a:endParaRPr>
          </a:p>
        </p:txBody>
      </p:sp>
      <p:grpSp>
        <p:nvGrpSpPr>
          <p:cNvPr id="13" name="Group 12"/>
          <p:cNvGrpSpPr/>
          <p:nvPr/>
        </p:nvGrpSpPr>
        <p:grpSpPr>
          <a:xfrm>
            <a:off x="5645426" y="5076348"/>
            <a:ext cx="3481503" cy="478626"/>
            <a:chOff x="5645426" y="5076348"/>
            <a:chExt cx="3481503" cy="478626"/>
          </a:xfrm>
        </p:grpSpPr>
        <p:sp>
          <p:nvSpPr>
            <p:cNvPr id="45" name="Rectangle 44"/>
            <p:cNvSpPr/>
            <p:nvPr/>
          </p:nvSpPr>
          <p:spPr>
            <a:xfrm>
              <a:off x="7325704" y="5364413"/>
              <a:ext cx="692248"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8739435" y="5373449"/>
              <a:ext cx="372469" cy="169346"/>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7675000" y="5336470"/>
              <a:ext cx="338554" cy="215444"/>
            </a:xfrm>
            <a:prstGeom prst="rect">
              <a:avLst/>
            </a:prstGeom>
            <a:noFill/>
          </p:spPr>
          <p:txBody>
            <a:bodyPr wrap="none" rtlCol="0">
              <a:spAutoFit/>
            </a:bodyPr>
            <a:lstStyle/>
            <a:p>
              <a:r>
                <a:rPr lang="en-US" sz="800" dirty="0" smtClean="0"/>
                <a:t>680</a:t>
              </a:r>
              <a:endParaRPr lang="en-US" sz="800" dirty="0"/>
            </a:p>
          </p:txBody>
        </p:sp>
        <p:sp>
          <p:nvSpPr>
            <p:cNvPr id="43" name="TextBox 42"/>
            <p:cNvSpPr txBox="1"/>
            <p:nvPr/>
          </p:nvSpPr>
          <p:spPr>
            <a:xfrm>
              <a:off x="6986663" y="5336470"/>
              <a:ext cx="338554" cy="215444"/>
            </a:xfrm>
            <a:prstGeom prst="rect">
              <a:avLst/>
            </a:prstGeom>
            <a:noFill/>
          </p:spPr>
          <p:txBody>
            <a:bodyPr wrap="none" rtlCol="0">
              <a:spAutoFit/>
            </a:bodyPr>
            <a:lstStyle/>
            <a:p>
              <a:r>
                <a:rPr lang="en-US" sz="800" dirty="0" smtClean="0"/>
                <a:t>443</a:t>
              </a:r>
              <a:endParaRPr lang="en-US" sz="800" dirty="0"/>
            </a:p>
          </p:txBody>
        </p:sp>
        <p:sp>
          <p:nvSpPr>
            <p:cNvPr id="44" name="TextBox 43"/>
            <p:cNvSpPr txBox="1"/>
            <p:nvPr/>
          </p:nvSpPr>
          <p:spPr>
            <a:xfrm>
              <a:off x="6326510" y="5336386"/>
              <a:ext cx="338554" cy="215444"/>
            </a:xfrm>
            <a:prstGeom prst="rect">
              <a:avLst/>
            </a:prstGeom>
            <a:noFill/>
          </p:spPr>
          <p:txBody>
            <a:bodyPr wrap="none" rtlCol="0">
              <a:spAutoFit/>
            </a:bodyPr>
            <a:lstStyle/>
            <a:p>
              <a:r>
                <a:rPr lang="en-US" sz="800" dirty="0" smtClean="0"/>
                <a:t>340</a:t>
              </a:r>
              <a:endParaRPr lang="en-US" sz="800" dirty="0"/>
            </a:p>
          </p:txBody>
        </p:sp>
        <p:sp>
          <p:nvSpPr>
            <p:cNvPr id="46" name="TextBox 45"/>
            <p:cNvSpPr txBox="1"/>
            <p:nvPr/>
          </p:nvSpPr>
          <p:spPr>
            <a:xfrm>
              <a:off x="5645426" y="5336386"/>
              <a:ext cx="415498" cy="215444"/>
            </a:xfrm>
            <a:prstGeom prst="rect">
              <a:avLst/>
            </a:prstGeom>
            <a:noFill/>
          </p:spPr>
          <p:txBody>
            <a:bodyPr wrap="none" rtlCol="0">
              <a:spAutoFit/>
            </a:bodyPr>
            <a:lstStyle/>
            <a:p>
              <a:r>
                <a:rPr lang="en-US" sz="800" dirty="0" smtClean="0"/>
                <a:t>317.5</a:t>
              </a:r>
              <a:endParaRPr lang="en-US" sz="800" dirty="0"/>
            </a:p>
          </p:txBody>
        </p:sp>
        <p:sp>
          <p:nvSpPr>
            <p:cNvPr id="49" name="Rectangle 48"/>
            <p:cNvSpPr/>
            <p:nvPr/>
          </p:nvSpPr>
          <p:spPr>
            <a:xfrm>
              <a:off x="5702902" y="5364413"/>
              <a:ext cx="3411866" cy="16934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6036185" y="536192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336986" y="5361924"/>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8734845" y="535943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663221" y="5359435"/>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986989" y="536441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385420" y="536441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325704" y="536441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671310" y="536441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8024944" y="5364413"/>
              <a:ext cx="0" cy="16934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6015955" y="5336386"/>
              <a:ext cx="338554" cy="215444"/>
            </a:xfrm>
            <a:prstGeom prst="rect">
              <a:avLst/>
            </a:prstGeom>
            <a:noFill/>
          </p:spPr>
          <p:txBody>
            <a:bodyPr wrap="none" rtlCol="0">
              <a:spAutoFit/>
            </a:bodyPr>
            <a:lstStyle/>
            <a:p>
              <a:r>
                <a:rPr lang="en-US" sz="800" dirty="0" smtClean="0"/>
                <a:t>325</a:t>
              </a:r>
              <a:endParaRPr lang="en-US" sz="800" dirty="0"/>
            </a:p>
          </p:txBody>
        </p:sp>
        <p:sp>
          <p:nvSpPr>
            <p:cNvPr id="68" name="TextBox 67"/>
            <p:cNvSpPr txBox="1"/>
            <p:nvPr/>
          </p:nvSpPr>
          <p:spPr>
            <a:xfrm>
              <a:off x="6651059" y="5336386"/>
              <a:ext cx="338554" cy="215444"/>
            </a:xfrm>
            <a:prstGeom prst="rect">
              <a:avLst/>
            </a:prstGeom>
            <a:noFill/>
          </p:spPr>
          <p:txBody>
            <a:bodyPr wrap="none" rtlCol="0">
              <a:spAutoFit/>
            </a:bodyPr>
            <a:lstStyle/>
            <a:p>
              <a:r>
                <a:rPr lang="en-US" sz="800" dirty="0" smtClean="0"/>
                <a:t>388</a:t>
              </a:r>
              <a:endParaRPr lang="en-US" sz="800" dirty="0"/>
            </a:p>
          </p:txBody>
        </p:sp>
        <p:sp>
          <p:nvSpPr>
            <p:cNvPr id="69" name="TextBox 68"/>
            <p:cNvSpPr txBox="1"/>
            <p:nvPr/>
          </p:nvSpPr>
          <p:spPr>
            <a:xfrm>
              <a:off x="7336177" y="5336470"/>
              <a:ext cx="338554" cy="215444"/>
            </a:xfrm>
            <a:prstGeom prst="rect">
              <a:avLst/>
            </a:prstGeom>
            <a:noFill/>
          </p:spPr>
          <p:txBody>
            <a:bodyPr wrap="none" rtlCol="0">
              <a:spAutoFit/>
            </a:bodyPr>
            <a:lstStyle/>
            <a:p>
              <a:r>
                <a:rPr lang="en-US" sz="800" dirty="0" smtClean="0"/>
                <a:t>551</a:t>
              </a:r>
              <a:endParaRPr lang="en-US" sz="800" dirty="0"/>
            </a:p>
          </p:txBody>
        </p:sp>
        <p:sp>
          <p:nvSpPr>
            <p:cNvPr id="72" name="TextBox 71"/>
            <p:cNvSpPr txBox="1"/>
            <p:nvPr/>
          </p:nvSpPr>
          <p:spPr>
            <a:xfrm>
              <a:off x="7981056" y="5338000"/>
              <a:ext cx="466794" cy="215444"/>
            </a:xfrm>
            <a:prstGeom prst="rect">
              <a:avLst/>
            </a:prstGeom>
            <a:noFill/>
          </p:spPr>
          <p:txBody>
            <a:bodyPr wrap="none" rtlCol="0">
              <a:spAutoFit/>
            </a:bodyPr>
            <a:lstStyle/>
            <a:p>
              <a:r>
                <a:rPr lang="en-US" sz="800" dirty="0" smtClean="0"/>
                <a:t>687.75</a:t>
              </a:r>
              <a:endParaRPr lang="en-US" sz="800" dirty="0"/>
            </a:p>
          </p:txBody>
        </p:sp>
        <p:sp>
          <p:nvSpPr>
            <p:cNvPr id="74" name="TextBox 73"/>
            <p:cNvSpPr txBox="1"/>
            <p:nvPr/>
          </p:nvSpPr>
          <p:spPr>
            <a:xfrm>
              <a:off x="8389819" y="5336386"/>
              <a:ext cx="338554" cy="215444"/>
            </a:xfrm>
            <a:prstGeom prst="rect">
              <a:avLst/>
            </a:prstGeom>
            <a:noFill/>
          </p:spPr>
          <p:txBody>
            <a:bodyPr wrap="none" rtlCol="0">
              <a:spAutoFit/>
            </a:bodyPr>
            <a:lstStyle/>
            <a:p>
              <a:r>
                <a:rPr lang="en-US" sz="800" dirty="0" smtClean="0"/>
                <a:t>764</a:t>
              </a:r>
              <a:endParaRPr lang="en-US" sz="800" dirty="0"/>
            </a:p>
          </p:txBody>
        </p:sp>
        <p:sp>
          <p:nvSpPr>
            <p:cNvPr id="75" name="TextBox 74"/>
            <p:cNvSpPr txBox="1"/>
            <p:nvPr/>
          </p:nvSpPr>
          <p:spPr>
            <a:xfrm>
              <a:off x="8711431" y="5339530"/>
              <a:ext cx="415498" cy="215444"/>
            </a:xfrm>
            <a:prstGeom prst="rect">
              <a:avLst/>
            </a:prstGeom>
            <a:noFill/>
          </p:spPr>
          <p:txBody>
            <a:bodyPr wrap="none" rtlCol="0">
              <a:spAutoFit/>
            </a:bodyPr>
            <a:lstStyle/>
            <a:p>
              <a:r>
                <a:rPr lang="en-US" sz="800" dirty="0" smtClean="0"/>
                <a:t>779.5</a:t>
              </a:r>
              <a:endParaRPr lang="en-US" sz="800" dirty="0"/>
            </a:p>
          </p:txBody>
        </p:sp>
        <p:sp>
          <p:nvSpPr>
            <p:cNvPr id="76" name="TextBox 75"/>
            <p:cNvSpPr txBox="1"/>
            <p:nvPr/>
          </p:nvSpPr>
          <p:spPr>
            <a:xfrm>
              <a:off x="6498270" y="5076348"/>
              <a:ext cx="1821141" cy="276999"/>
            </a:xfrm>
            <a:prstGeom prst="rect">
              <a:avLst/>
            </a:prstGeom>
            <a:noFill/>
          </p:spPr>
          <p:txBody>
            <a:bodyPr wrap="none" rtlCol="0">
              <a:spAutoFit/>
            </a:bodyPr>
            <a:lstStyle/>
            <a:p>
              <a:pPr algn="ctr"/>
              <a:r>
                <a:rPr lang="en-US" sz="1200" b="1" dirty="0" smtClean="0"/>
                <a:t>Spectral Bands Used (nm)</a:t>
              </a:r>
              <a:endParaRPr lang="en-US" sz="1200" b="1" dirty="0"/>
            </a:p>
          </p:txBody>
        </p:sp>
      </p:grpSp>
    </p:spTree>
    <p:extLst>
      <p:ext uri="{BB962C8B-B14F-4D97-AF65-F5344CB8AC3E}">
        <p14:creationId xmlns:p14="http://schemas.microsoft.com/office/powerpoint/2010/main" val="3782684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78" y="948909"/>
            <a:ext cx="4867522" cy="4918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71437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8745" y="228600"/>
            <a:ext cx="8106509"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New Product: UV 388 nm Reflectivity  (Clouds + Snow or Ice)</a:t>
            </a:r>
            <a:endParaRPr lang="en-US" sz="2000" b="1" dirty="0">
              <a:latin typeface="Arial" panose="020B0604020202020204" pitchFamily="34" charset="0"/>
              <a:cs typeface="Arial" panose="020B0604020202020204" pitchFamily="34" charset="0"/>
            </a:endParaRPr>
          </a:p>
        </p:txBody>
      </p:sp>
      <p:sp>
        <p:nvSpPr>
          <p:cNvPr id="5" name="TextBox 4"/>
          <p:cNvSpPr txBox="1"/>
          <p:nvPr/>
        </p:nvSpPr>
        <p:spPr>
          <a:xfrm>
            <a:off x="6096000" y="914400"/>
            <a:ext cx="2667000" cy="5078313"/>
          </a:xfrm>
          <a:prstGeom prst="rect">
            <a:avLst/>
          </a:prstGeom>
          <a:noFill/>
        </p:spPr>
        <p:txBody>
          <a:bodyPr wrap="square" rtlCol="0">
            <a:spAutoFit/>
          </a:bodyPr>
          <a:lstStyle/>
          <a:p>
            <a:r>
              <a:rPr lang="en-US" b="1" dirty="0" smtClean="0"/>
              <a:t>Reflectivity  0 &lt; R &lt; 1</a:t>
            </a:r>
          </a:p>
          <a:p>
            <a:endParaRPr lang="en-US" b="1" dirty="0"/>
          </a:p>
          <a:p>
            <a:r>
              <a:rPr lang="en-US" b="1" dirty="0" smtClean="0"/>
              <a:t>Brighter Clouds are usually at higher altitude</a:t>
            </a:r>
          </a:p>
          <a:p>
            <a:endParaRPr lang="en-US" b="1" dirty="0"/>
          </a:p>
          <a:p>
            <a:endParaRPr lang="en-US" b="1" dirty="0" smtClean="0"/>
          </a:p>
          <a:p>
            <a:r>
              <a:rPr lang="en-US" b="1" dirty="0" smtClean="0"/>
              <a:t>In the UV, the land and ocean have a reflectivity of 0.04 or less, so the reflectivity is mostly clouds and snow/ice.</a:t>
            </a:r>
          </a:p>
          <a:p>
            <a:endParaRPr lang="en-US" b="1" dirty="0"/>
          </a:p>
          <a:p>
            <a:r>
              <a:rPr lang="en-US" b="1" dirty="0" smtClean="0"/>
              <a:t>The ground is not visible.</a:t>
            </a:r>
          </a:p>
          <a:p>
            <a:r>
              <a:rPr lang="en-US" b="1" dirty="0" smtClean="0"/>
              <a:t>Notice Greenland in upper right</a:t>
            </a:r>
          </a:p>
          <a:p>
            <a:endParaRPr lang="en-US" b="1" dirty="0"/>
          </a:p>
          <a:p>
            <a:r>
              <a:rPr lang="en-US" b="1" dirty="0" smtClean="0"/>
              <a:t>Allows investigation of diurnal variation.</a:t>
            </a:r>
          </a:p>
        </p:txBody>
      </p:sp>
      <p:sp>
        <p:nvSpPr>
          <p:cNvPr id="6" name="TextBox 5"/>
          <p:cNvSpPr txBox="1"/>
          <p:nvPr/>
        </p:nvSpPr>
        <p:spPr>
          <a:xfrm>
            <a:off x="1066800" y="6248400"/>
            <a:ext cx="4114800" cy="461665"/>
          </a:xfrm>
          <a:prstGeom prst="rect">
            <a:avLst/>
          </a:prstGeom>
          <a:noFill/>
        </p:spPr>
        <p:txBody>
          <a:bodyPr wrap="square" rtlCol="0">
            <a:spAutoFit/>
          </a:bodyPr>
          <a:lstStyle/>
          <a:p>
            <a:r>
              <a:rPr lang="en-US" sz="2400" b="1" dirty="0" smtClean="0"/>
              <a:t>08/23/2017     17:54:36</a:t>
            </a:r>
            <a:endParaRPr lang="en-US" sz="2400" b="1" dirty="0"/>
          </a:p>
        </p:txBody>
      </p:sp>
    </p:spTree>
    <p:extLst>
      <p:ext uri="{BB962C8B-B14F-4D97-AF65-F5344CB8AC3E}">
        <p14:creationId xmlns:p14="http://schemas.microsoft.com/office/powerpoint/2010/main" val="3178286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37725"/>
            <a:ext cx="4572000" cy="400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stretch>
            <a:fillRect/>
          </a:stretch>
        </p:blipFill>
        <p:spPr>
          <a:xfrm>
            <a:off x="4648200" y="1981200"/>
            <a:ext cx="4495800" cy="3886200"/>
          </a:xfrm>
          <a:prstGeom prst="rect">
            <a:avLst/>
          </a:prstGeom>
        </p:spPr>
      </p:pic>
      <p:sp>
        <p:nvSpPr>
          <p:cNvPr id="4" name="TextBox 3"/>
          <p:cNvSpPr txBox="1"/>
          <p:nvPr/>
        </p:nvSpPr>
        <p:spPr>
          <a:xfrm>
            <a:off x="345831" y="257908"/>
            <a:ext cx="8186665"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New: UV Erythemal Irradiance (Watts/m</a:t>
            </a:r>
            <a:r>
              <a:rPr lang="en-US" sz="2400" b="1" baseline="30000" dirty="0" smtClean="0">
                <a:latin typeface="Arial" panose="020B0604020202020204" pitchFamily="34" charset="0"/>
                <a:cs typeface="Arial" panose="020B0604020202020204" pitchFamily="34" charset="0"/>
              </a:rPr>
              <a:t>2</a:t>
            </a:r>
            <a:r>
              <a:rPr lang="en-US" sz="2400" b="1" dirty="0" smtClean="0">
                <a:latin typeface="Arial" panose="020B0604020202020204" pitchFamily="34" charset="0"/>
                <a:cs typeface="Arial" panose="020B0604020202020204" pitchFamily="34" charset="0"/>
              </a:rPr>
              <a:t> and UV Index)</a:t>
            </a:r>
            <a:endParaRPr lang="en-US" sz="2400" b="1" dirty="0">
              <a:latin typeface="Arial" panose="020B0604020202020204" pitchFamily="34" charset="0"/>
              <a:cs typeface="Arial" panose="020B0604020202020204" pitchFamily="34" charset="0"/>
            </a:endParaRPr>
          </a:p>
        </p:txBody>
      </p:sp>
      <p:sp>
        <p:nvSpPr>
          <p:cNvPr id="6" name="TextBox 5"/>
          <p:cNvSpPr txBox="1"/>
          <p:nvPr/>
        </p:nvSpPr>
        <p:spPr>
          <a:xfrm>
            <a:off x="762000" y="5934670"/>
            <a:ext cx="6264472" cy="923330"/>
          </a:xfrm>
          <a:prstGeom prst="rect">
            <a:avLst/>
          </a:prstGeom>
          <a:noFill/>
        </p:spPr>
        <p:txBody>
          <a:bodyPr wrap="none" rtlCol="0">
            <a:spAutoFit/>
          </a:bodyPr>
          <a:lstStyle/>
          <a:p>
            <a:r>
              <a:rPr lang="en-US" b="1" dirty="0" smtClean="0"/>
              <a:t>UV index = 40* I(Watts/m</a:t>
            </a:r>
            <a:r>
              <a:rPr lang="en-US" b="1" baseline="30000" dirty="0" smtClean="0"/>
              <a:t>2</a:t>
            </a:r>
            <a:r>
              <a:rPr lang="en-US" b="1" dirty="0" smtClean="0"/>
              <a:t>)   </a:t>
            </a:r>
          </a:p>
          <a:p>
            <a:r>
              <a:rPr lang="en-US" b="1" dirty="0" smtClean="0"/>
              <a:t>A UV index of 10 is quite dangerous for sunburn and cancer</a:t>
            </a:r>
          </a:p>
          <a:p>
            <a:r>
              <a:rPr lang="en-US" b="1" dirty="0" smtClean="0"/>
              <a:t>Note the high values in the Andes mountains  UV index 16 to 20</a:t>
            </a:r>
            <a:endParaRPr lang="en-US" b="1" dirty="0"/>
          </a:p>
        </p:txBody>
      </p:sp>
      <p:sp>
        <p:nvSpPr>
          <p:cNvPr id="7" name="TextBox 6"/>
          <p:cNvSpPr txBox="1"/>
          <p:nvPr/>
        </p:nvSpPr>
        <p:spPr>
          <a:xfrm>
            <a:off x="609600" y="1143000"/>
            <a:ext cx="75438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Erythemal Irradiance from sunrise (West) to sunset (East)</a:t>
            </a:r>
          </a:p>
          <a:p>
            <a:pPr marL="285750" indent="-285750">
              <a:buFont typeface="Arial" panose="020B0604020202020204" pitchFamily="34" charset="0"/>
              <a:buChar char="•"/>
            </a:pPr>
            <a:r>
              <a:rPr lang="en-US" b="1" dirty="0" smtClean="0"/>
              <a:t>Calculated from measured ozone amounts and cloud reflectivity</a:t>
            </a:r>
            <a:endParaRPr lang="en-US" b="1" dirty="0"/>
          </a:p>
        </p:txBody>
      </p:sp>
    </p:spTree>
    <p:extLst>
      <p:ext uri="{BB962C8B-B14F-4D97-AF65-F5344CB8AC3E}">
        <p14:creationId xmlns:p14="http://schemas.microsoft.com/office/powerpoint/2010/main" val="2463062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0810" y="536193"/>
            <a:ext cx="4240336" cy="4171704"/>
            <a:chOff x="50810" y="82663"/>
            <a:chExt cx="4240336" cy="4171704"/>
          </a:xfrm>
        </p:grpSpPr>
        <p:pic>
          <p:nvPicPr>
            <p:cNvPr id="4" name="Picture 3" descr="epic_1b_20160317094607_00.png"/>
            <p:cNvPicPr>
              <a:picLocks noChangeAspect="1"/>
            </p:cNvPicPr>
            <p:nvPr/>
          </p:nvPicPr>
          <p:blipFill rotWithShape="1">
            <a:blip r:embed="rId2" cstate="print">
              <a:extLst>
                <a:ext uri="{28A0092B-C50C-407E-A947-70E740481C1C}">
                  <a14:useLocalDpi xmlns:a14="http://schemas.microsoft.com/office/drawing/2010/main" val="0"/>
                </a:ext>
              </a:extLst>
            </a:blip>
            <a:srcRect l="12671" t="11948" r="10114" b="12033"/>
            <a:stretch/>
          </p:blipFill>
          <p:spPr>
            <a:xfrm>
              <a:off x="111640" y="139572"/>
              <a:ext cx="4179506" cy="4114795"/>
            </a:xfrm>
            <a:prstGeom prst="rect">
              <a:avLst/>
            </a:prstGeom>
          </p:spPr>
        </p:pic>
        <p:sp>
          <p:nvSpPr>
            <p:cNvPr id="6" name="TextBox 5"/>
            <p:cNvSpPr txBox="1"/>
            <p:nvPr/>
          </p:nvSpPr>
          <p:spPr>
            <a:xfrm>
              <a:off x="50810" y="82663"/>
              <a:ext cx="1822584" cy="369332"/>
            </a:xfrm>
            <a:prstGeom prst="rect">
              <a:avLst/>
            </a:prstGeom>
            <a:noFill/>
          </p:spPr>
          <p:txBody>
            <a:bodyPr wrap="none" rtlCol="0">
              <a:spAutoFit/>
            </a:bodyPr>
            <a:lstStyle/>
            <a:p>
              <a:r>
                <a:rPr lang="en-US" dirty="0" smtClean="0">
                  <a:solidFill>
                    <a:schemeClr val="bg1"/>
                  </a:solidFill>
                </a:rPr>
                <a:t>20160317094607</a:t>
              </a:r>
              <a:endParaRPr lang="en-US" dirty="0"/>
            </a:p>
          </p:txBody>
        </p:sp>
        <p:sp>
          <p:nvSpPr>
            <p:cNvPr id="10" name="Rectangle 9"/>
            <p:cNvSpPr/>
            <p:nvPr/>
          </p:nvSpPr>
          <p:spPr>
            <a:xfrm>
              <a:off x="2056505" y="1936750"/>
              <a:ext cx="355861" cy="33972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1" y="4788970"/>
            <a:ext cx="9144000" cy="1631216"/>
          </a:xfrm>
          <a:prstGeom prst="rect">
            <a:avLst/>
          </a:prstGeom>
          <a:noFill/>
        </p:spPr>
        <p:txBody>
          <a:bodyPr wrap="square" rtlCol="0">
            <a:spAutoFit/>
          </a:bodyPr>
          <a:lstStyle/>
          <a:p>
            <a:r>
              <a:rPr lang="en-US" sz="2000" dirty="0" smtClean="0"/>
              <a:t>Many DSCOVR/EPIC images </a:t>
            </a:r>
            <a:r>
              <a:rPr lang="en-US" sz="2000" dirty="0"/>
              <a:t>contain </a:t>
            </a:r>
            <a:r>
              <a:rPr lang="en-US" sz="2000" dirty="0" smtClean="0"/>
              <a:t>bright </a:t>
            </a:r>
            <a:r>
              <a:rPr lang="en-US" sz="2000" dirty="0"/>
              <a:t>flashes of light </a:t>
            </a:r>
            <a:r>
              <a:rPr lang="en-US" sz="2000" dirty="0" smtClean="0"/>
              <a:t>over both </a:t>
            </a:r>
            <a:r>
              <a:rPr lang="en-US" sz="2000" dirty="0"/>
              <a:t>ocean and land. </a:t>
            </a:r>
            <a:r>
              <a:rPr lang="en-US" sz="2000" dirty="0" smtClean="0"/>
              <a:t> It was demonstrated that </a:t>
            </a:r>
            <a:r>
              <a:rPr lang="en-US" sz="2000" dirty="0"/>
              <a:t>the flashes over land are specular reflections off tiny ice </a:t>
            </a:r>
            <a:r>
              <a:rPr lang="en-US" sz="2000" dirty="0" smtClean="0"/>
              <a:t>platelets floating </a:t>
            </a:r>
            <a:r>
              <a:rPr lang="en-US" sz="2000" dirty="0"/>
              <a:t>in the air nearly horizontally. </a:t>
            </a:r>
            <a:r>
              <a:rPr lang="en-US" sz="2000" dirty="0" smtClean="0"/>
              <a:t> Such </a:t>
            </a:r>
            <a:r>
              <a:rPr lang="en-US" sz="2000" dirty="0"/>
              <a:t>deep space detection of tropospheric ice can be used to </a:t>
            </a:r>
            <a:r>
              <a:rPr lang="en-US" sz="2000" dirty="0" smtClean="0"/>
              <a:t>constrain the </a:t>
            </a:r>
            <a:r>
              <a:rPr lang="en-US" sz="2000" dirty="0"/>
              <a:t>likelihood of oriented crystals and their contribution to Earth albedo. </a:t>
            </a:r>
          </a:p>
        </p:txBody>
      </p:sp>
      <p:sp>
        <p:nvSpPr>
          <p:cNvPr id="15" name="TextBox 14"/>
          <p:cNvSpPr txBox="1"/>
          <p:nvPr/>
        </p:nvSpPr>
        <p:spPr>
          <a:xfrm>
            <a:off x="50810" y="6334780"/>
            <a:ext cx="9144000" cy="553998"/>
          </a:xfrm>
          <a:prstGeom prst="rect">
            <a:avLst/>
          </a:prstGeom>
          <a:noFill/>
        </p:spPr>
        <p:txBody>
          <a:bodyPr wrap="square" rtlCol="0">
            <a:spAutoFit/>
          </a:bodyPr>
          <a:lstStyle/>
          <a:p>
            <a:r>
              <a:rPr lang="en-US" sz="1600" b="1" dirty="0" smtClean="0"/>
              <a:t>Source: </a:t>
            </a:r>
            <a:r>
              <a:rPr lang="en-US" sz="1400" i="1" dirty="0" smtClean="0"/>
              <a:t>Marshak et al., </a:t>
            </a:r>
            <a:r>
              <a:rPr lang="en-US" sz="1400" i="1" dirty="0"/>
              <a:t>2017. Terrestrial glint seen from deep space: oriented ice crystals detected from the </a:t>
            </a:r>
            <a:r>
              <a:rPr lang="en-US" sz="1400" i="1" dirty="0" err="1"/>
              <a:t>Lagrangian</a:t>
            </a:r>
            <a:r>
              <a:rPr lang="en-US" sz="1400" i="1" dirty="0"/>
              <a:t> point. </a:t>
            </a:r>
            <a:r>
              <a:rPr lang="en-US" sz="1400" i="1" dirty="0" err="1"/>
              <a:t>Geoph</a:t>
            </a:r>
            <a:r>
              <a:rPr lang="en-US" sz="1400" i="1" dirty="0"/>
              <a:t>. Res. </a:t>
            </a:r>
            <a:r>
              <a:rPr lang="en-US" sz="1400" i="1" dirty="0" err="1"/>
              <a:t>Lett</a:t>
            </a:r>
            <a:r>
              <a:rPr lang="en-US" sz="1400" i="1" dirty="0"/>
              <a:t>., 44, doi:10.1002/2017GL073248. </a:t>
            </a:r>
          </a:p>
        </p:txBody>
      </p:sp>
      <p:grpSp>
        <p:nvGrpSpPr>
          <p:cNvPr id="18" name="Group 17"/>
          <p:cNvGrpSpPr>
            <a:grpSpLocks noChangeAspect="1"/>
          </p:cNvGrpSpPr>
          <p:nvPr/>
        </p:nvGrpSpPr>
        <p:grpSpPr>
          <a:xfrm>
            <a:off x="114482" y="2880602"/>
            <a:ext cx="1822392" cy="1827497"/>
            <a:chOff x="114480" y="2579517"/>
            <a:chExt cx="2188095" cy="2176769"/>
          </a:xfrm>
        </p:grpSpPr>
        <p:pic>
          <p:nvPicPr>
            <p:cNvPr id="5" name="Picture 4" descr="Screen Shot 2016-09-12 at 1.06.53 PM.png"/>
            <p:cNvPicPr>
              <a:picLocks noChangeAspect="1"/>
            </p:cNvPicPr>
            <p:nvPr/>
          </p:nvPicPr>
          <p:blipFill rotWithShape="1">
            <a:blip r:embed="rId3" cstate="print">
              <a:extLst>
                <a:ext uri="{28A0092B-C50C-407E-A947-70E740481C1C}">
                  <a14:useLocalDpi xmlns:a14="http://schemas.microsoft.com/office/drawing/2010/main" val="0"/>
                </a:ext>
              </a:extLst>
            </a:blip>
            <a:srcRect l="-1" r="5540"/>
            <a:stretch/>
          </p:blipFill>
          <p:spPr>
            <a:xfrm>
              <a:off x="114480" y="2579517"/>
              <a:ext cx="2188095" cy="2176769"/>
            </a:xfrm>
            <a:prstGeom prst="rect">
              <a:avLst/>
            </a:prstGeom>
          </p:spPr>
        </p:pic>
        <p:sp>
          <p:nvSpPr>
            <p:cNvPr id="9" name="TextBox 8"/>
            <p:cNvSpPr txBox="1"/>
            <p:nvPr/>
          </p:nvSpPr>
          <p:spPr>
            <a:xfrm>
              <a:off x="285163" y="4096335"/>
              <a:ext cx="1822584" cy="646330"/>
            </a:xfrm>
            <a:prstGeom prst="rect">
              <a:avLst/>
            </a:prstGeom>
            <a:noFill/>
          </p:spPr>
          <p:txBody>
            <a:bodyPr wrap="none" rtlCol="0">
              <a:spAutoFit/>
            </a:bodyPr>
            <a:lstStyle/>
            <a:p>
              <a:pPr algn="ctr"/>
              <a:r>
                <a:rPr lang="en-US" dirty="0">
                  <a:solidFill>
                    <a:schemeClr val="bg1"/>
                  </a:solidFill>
                </a:rPr>
                <a:t>2016031709460</a:t>
              </a:r>
              <a:r>
                <a:rPr lang="fi-FI" dirty="0" smtClean="0">
                  <a:solidFill>
                    <a:schemeClr val="bg1"/>
                  </a:solidFill>
                </a:rPr>
                <a:t>9</a:t>
              </a:r>
            </a:p>
            <a:p>
              <a:pPr algn="ctr"/>
              <a:r>
                <a:rPr lang="fi-FI" dirty="0" err="1" smtClean="0">
                  <a:solidFill>
                    <a:schemeClr val="bg1"/>
                  </a:solidFill>
                </a:rPr>
                <a:t>zoom</a:t>
              </a:r>
              <a:endParaRPr lang="en-US" dirty="0"/>
            </a:p>
          </p:txBody>
        </p:sp>
      </p:grpSp>
      <p:grpSp>
        <p:nvGrpSpPr>
          <p:cNvPr id="16" name="Group 15"/>
          <p:cNvGrpSpPr/>
          <p:nvPr/>
        </p:nvGrpSpPr>
        <p:grpSpPr>
          <a:xfrm>
            <a:off x="4841079" y="619013"/>
            <a:ext cx="4165195" cy="4114800"/>
            <a:chOff x="4892915" y="139567"/>
            <a:chExt cx="4165195" cy="4114800"/>
          </a:xfrm>
        </p:grpSpPr>
        <p:pic>
          <p:nvPicPr>
            <p:cNvPr id="2" name="Picture 1" descr="epic_1b_20151028094609_01.png"/>
            <p:cNvPicPr>
              <a:picLocks noChangeAspect="1"/>
            </p:cNvPicPr>
            <p:nvPr/>
          </p:nvPicPr>
          <p:blipFill rotWithShape="1">
            <a:blip r:embed="rId4" cstate="print">
              <a:extLst>
                <a:ext uri="{28A0092B-C50C-407E-A947-70E740481C1C}">
                  <a14:useLocalDpi xmlns:a14="http://schemas.microsoft.com/office/drawing/2010/main" val="0"/>
                </a:ext>
              </a:extLst>
            </a:blip>
            <a:srcRect l="8583" t="8955" r="8191" b="8827"/>
            <a:stretch/>
          </p:blipFill>
          <p:spPr>
            <a:xfrm>
              <a:off x="4892915" y="139567"/>
              <a:ext cx="4165195" cy="4114800"/>
            </a:xfrm>
            <a:prstGeom prst="rect">
              <a:avLst/>
            </a:prstGeom>
          </p:spPr>
        </p:pic>
        <p:sp>
          <p:nvSpPr>
            <p:cNvPr id="7" name="TextBox 6"/>
            <p:cNvSpPr txBox="1"/>
            <p:nvPr/>
          </p:nvSpPr>
          <p:spPr>
            <a:xfrm>
              <a:off x="7214835" y="158881"/>
              <a:ext cx="1822584" cy="369332"/>
            </a:xfrm>
            <a:prstGeom prst="rect">
              <a:avLst/>
            </a:prstGeom>
            <a:noFill/>
          </p:spPr>
          <p:txBody>
            <a:bodyPr wrap="none" rtlCol="0">
              <a:spAutoFit/>
            </a:bodyPr>
            <a:lstStyle/>
            <a:p>
              <a:r>
                <a:rPr lang="fi-FI" dirty="0">
                  <a:solidFill>
                    <a:schemeClr val="bg1"/>
                  </a:solidFill>
                </a:rPr>
                <a:t>20151028094609</a:t>
              </a:r>
              <a:endParaRPr lang="en-US" dirty="0"/>
            </a:p>
          </p:txBody>
        </p:sp>
        <p:sp>
          <p:nvSpPr>
            <p:cNvPr id="12" name="Rectangle 11"/>
            <p:cNvSpPr/>
            <p:nvPr/>
          </p:nvSpPr>
          <p:spPr>
            <a:xfrm>
              <a:off x="6876043" y="2105026"/>
              <a:ext cx="403225" cy="4127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187369" y="2895816"/>
            <a:ext cx="1876141" cy="1850170"/>
            <a:chOff x="7131956" y="4345075"/>
            <a:chExt cx="1876141" cy="1850170"/>
          </a:xfrm>
        </p:grpSpPr>
        <p:pic>
          <p:nvPicPr>
            <p:cNvPr id="3" name="Picture 2" descr="Screen Shot 2016-09-12 at 1.18.35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1956" y="4345075"/>
              <a:ext cx="1823404" cy="1827696"/>
            </a:xfrm>
            <a:prstGeom prst="rect">
              <a:avLst/>
            </a:prstGeom>
          </p:spPr>
        </p:pic>
        <p:sp>
          <p:nvSpPr>
            <p:cNvPr id="8" name="TextBox 7"/>
            <p:cNvSpPr txBox="1"/>
            <p:nvPr/>
          </p:nvSpPr>
          <p:spPr>
            <a:xfrm>
              <a:off x="7185513" y="5548914"/>
              <a:ext cx="1822584" cy="646331"/>
            </a:xfrm>
            <a:prstGeom prst="rect">
              <a:avLst/>
            </a:prstGeom>
            <a:noFill/>
          </p:spPr>
          <p:txBody>
            <a:bodyPr wrap="none" rtlCol="0">
              <a:spAutoFit/>
            </a:bodyPr>
            <a:lstStyle/>
            <a:p>
              <a:pPr algn="ctr"/>
              <a:r>
                <a:rPr lang="fi-FI" dirty="0" smtClean="0">
                  <a:solidFill>
                    <a:schemeClr val="bg1"/>
                  </a:solidFill>
                </a:rPr>
                <a:t>20151028094609</a:t>
              </a:r>
            </a:p>
            <a:p>
              <a:pPr algn="ctr"/>
              <a:r>
                <a:rPr lang="fi-FI" dirty="0" err="1" smtClean="0">
                  <a:solidFill>
                    <a:schemeClr val="bg1"/>
                  </a:solidFill>
                </a:rPr>
                <a:t>zoom</a:t>
              </a:r>
              <a:endParaRPr lang="en-US" dirty="0"/>
            </a:p>
          </p:txBody>
        </p:sp>
      </p:grpSp>
      <p:sp>
        <p:nvSpPr>
          <p:cNvPr id="19" name="TextBox 18"/>
          <p:cNvSpPr txBox="1"/>
          <p:nvPr/>
        </p:nvSpPr>
        <p:spPr>
          <a:xfrm>
            <a:off x="1774608" y="-1496"/>
            <a:ext cx="547778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Glint from oriented ice crystals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214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2527" y="400595"/>
            <a:ext cx="5557932"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DSCOVR Level-1 Requirements</a:t>
            </a:r>
            <a:endParaRPr lang="en-US" sz="2800" b="1" dirty="0">
              <a:latin typeface="Arial" panose="020B0604020202020204" pitchFamily="34" charset="0"/>
              <a:cs typeface="Arial" panose="020B0604020202020204" pitchFamily="34" charset="0"/>
            </a:endParaRPr>
          </a:p>
        </p:txBody>
      </p:sp>
      <p:sp>
        <p:nvSpPr>
          <p:cNvPr id="5" name="TextBox 4"/>
          <p:cNvSpPr txBox="1"/>
          <p:nvPr/>
        </p:nvSpPr>
        <p:spPr>
          <a:xfrm>
            <a:off x="478971" y="1219200"/>
            <a:ext cx="8298105" cy="4801314"/>
          </a:xfrm>
          <a:prstGeom prst="rect">
            <a:avLst/>
          </a:prstGeom>
          <a:noFill/>
        </p:spPr>
        <p:txBody>
          <a:bodyPr wrap="none" rtlCol="0">
            <a:spAutoFit/>
          </a:bodyPr>
          <a:lstStyle/>
          <a:p>
            <a:pPr marL="342900" indent="-342900">
              <a:buFont typeface="+mj-lt"/>
              <a:buAutoNum type="arabicPeriod"/>
            </a:pPr>
            <a:r>
              <a:rPr lang="en-US" dirty="0" smtClean="0">
                <a:latin typeface="Arial" panose="020B0604020202020204" pitchFamily="34" charset="0"/>
                <a:cs typeface="Arial" panose="020B0604020202020204" pitchFamily="34" charset="0"/>
              </a:rPr>
              <a:t>DSCOVR will utilize the EPIC instrument to image Earth in ten spectral</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bands that </a:t>
            </a:r>
            <a:r>
              <a:rPr lang="en-US" b="1" dirty="0" smtClean="0">
                <a:solidFill>
                  <a:schemeClr val="accent6">
                    <a:lumMod val="75000"/>
                  </a:schemeClr>
                </a:solidFill>
                <a:latin typeface="Arial" panose="020B0604020202020204" pitchFamily="34" charset="0"/>
                <a:cs typeface="Arial" panose="020B0604020202020204" pitchFamily="34" charset="0"/>
              </a:rPr>
              <a:t>can be</a:t>
            </a:r>
            <a:r>
              <a:rPr lang="en-US" dirty="0" smtClean="0">
                <a:latin typeface="Arial" panose="020B0604020202020204" pitchFamily="34" charset="0"/>
                <a:cs typeface="Arial" panose="020B0604020202020204" pitchFamily="34" charset="0"/>
              </a:rPr>
              <a:t> used to determine:</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Ozone</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Sulfur Dioxide</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Aerosol</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Cloud</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Vegetation</a:t>
            </a:r>
          </a:p>
          <a:p>
            <a:pPr marL="800100" lvl="1" indent="-342900">
              <a:buFont typeface="+mj-lt"/>
              <a:buAutoNum type="alphaLcPeriod"/>
            </a:pPr>
            <a:r>
              <a:rPr lang="en-US" dirty="0" smtClean="0">
                <a:latin typeface="Arial" panose="020B0604020202020204" pitchFamily="34" charset="0"/>
                <a:cs typeface="Arial" panose="020B0604020202020204" pitchFamily="34" charset="0"/>
              </a:rPr>
              <a:t>RGB pictures of the planet with a spatial resolution of 35 km or better</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at central meridian (updated at KDP-E).</a:t>
            </a:r>
          </a:p>
          <a:p>
            <a:pPr marL="800100" lvl="1" indent="-342900">
              <a:buFont typeface="+mj-lt"/>
              <a:buAutoNum type="alphaLcPeriod"/>
            </a:pPr>
            <a:endParaRPr lang="en-US" dirty="0" smtClean="0">
              <a:latin typeface="Arial" panose="020B0604020202020204" pitchFamily="34" charset="0"/>
              <a:cs typeface="Arial" panose="020B0604020202020204" pitchFamily="34" charset="0"/>
            </a:endParaRPr>
          </a:p>
          <a:p>
            <a:pPr marL="342900" indent="-342900">
              <a:buFont typeface="+mj-lt"/>
              <a:buAutoNum type="arabicPeriod"/>
            </a:pPr>
            <a:r>
              <a:rPr lang="en-US" dirty="0" smtClean="0">
                <a:latin typeface="Arial" panose="020B0604020202020204" pitchFamily="34" charset="0"/>
                <a:cs typeface="Arial" panose="020B0604020202020204" pitchFamily="34" charset="0"/>
              </a:rPr>
              <a:t>The time cadence of these spectral band images from EPIC will be provided</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on a best effort basis given existing ground system and network capabilities,</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and will typically be no faster than 10 spectral bands every 4 hours.</a:t>
            </a:r>
          </a:p>
          <a:p>
            <a:pPr marL="342900" indent="-342900">
              <a:buFont typeface="+mj-lt"/>
              <a:buAutoNum type="arabicPeriod"/>
            </a:pPr>
            <a:endParaRPr lang="en-US" dirty="0" smtClean="0">
              <a:latin typeface="Arial" panose="020B0604020202020204" pitchFamily="34" charset="0"/>
              <a:cs typeface="Arial" panose="020B0604020202020204" pitchFamily="34" charset="0"/>
            </a:endParaRPr>
          </a:p>
          <a:p>
            <a:pPr marL="342900" indent="-342900">
              <a:buFont typeface="+mj-lt"/>
              <a:buAutoNum type="arabicPeriod"/>
            </a:pPr>
            <a:r>
              <a:rPr lang="en-US" dirty="0" smtClean="0">
                <a:latin typeface="Arial" panose="020B0604020202020204" pitchFamily="34" charset="0"/>
                <a:cs typeface="Arial" panose="020B0604020202020204" pitchFamily="34" charset="0"/>
              </a:rPr>
              <a:t>DSCOVR will utilize the NISTAR instrument to provide measurements that</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could be used to determine the Earth reflected irradiance in the wavelength</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range of 0.2 – 100 microns with an accuracy of 1.5% or better.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72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8799" y="196810"/>
            <a:ext cx="815188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a:t>
            </a:r>
            <a:r>
              <a:rPr lang="en-US" sz="2800" b="1" dirty="0" smtClean="0">
                <a:latin typeface="Arial" panose="020B0604020202020204" pitchFamily="34" charset="0"/>
                <a:cs typeface="Arial" panose="020B0604020202020204" pitchFamily="34" charset="0"/>
              </a:rPr>
              <a:t>wo EPIC NDVIs from March </a:t>
            </a:r>
            <a:r>
              <a:rPr lang="en-US" sz="2800" b="1" dirty="0">
                <a:latin typeface="Arial" panose="020B0604020202020204" pitchFamily="34" charset="0"/>
                <a:cs typeface="Arial" panose="020B0604020202020204" pitchFamily="34" charset="0"/>
              </a:rPr>
              <a:t>22, </a:t>
            </a:r>
            <a:r>
              <a:rPr lang="en-US" sz="2800" b="1" dirty="0" smtClean="0">
                <a:latin typeface="Arial" panose="020B0604020202020204" pitchFamily="34" charset="0"/>
                <a:cs typeface="Arial" panose="020B0604020202020204" pitchFamily="34" charset="0"/>
              </a:rPr>
              <a:t>2016</a:t>
            </a:r>
          </a:p>
        </p:txBody>
      </p:sp>
      <p:pic>
        <p:nvPicPr>
          <p:cNvPr id="2" name="Picture 1" descr="Screen Shot 2016-06-25 at 12.49.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2363"/>
            <a:ext cx="9144000" cy="3885219"/>
          </a:xfrm>
          <a:prstGeom prst="rect">
            <a:avLst/>
          </a:prstGeom>
        </p:spPr>
      </p:pic>
      <p:sp>
        <p:nvSpPr>
          <p:cNvPr id="19" name="Oval 18"/>
          <p:cNvSpPr/>
          <p:nvPr/>
        </p:nvSpPr>
        <p:spPr>
          <a:xfrm>
            <a:off x="1459548" y="2364892"/>
            <a:ext cx="655459" cy="62811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05583" y="2364892"/>
            <a:ext cx="655459" cy="62811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48766" y="2364892"/>
            <a:ext cx="655459" cy="62811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4638486"/>
            <a:ext cx="9026222" cy="1846659"/>
          </a:xfrm>
          <a:prstGeom prst="rect">
            <a:avLst/>
          </a:prstGeom>
          <a:noFill/>
        </p:spPr>
        <p:txBody>
          <a:bodyPr wrap="square" rtlCol="0">
            <a:spAutoFit/>
          </a:bodyPr>
          <a:lstStyle/>
          <a:p>
            <a:r>
              <a:rPr lang="en-US" sz="1600" dirty="0">
                <a:latin typeface="Times"/>
                <a:cs typeface="Times"/>
              </a:rPr>
              <a:t>If the EPIC O2 </a:t>
            </a:r>
            <a:r>
              <a:rPr lang="en-US" sz="1600" dirty="0">
                <a:solidFill>
                  <a:srgbClr val="FF0000"/>
                </a:solidFill>
                <a:latin typeface="Times"/>
                <a:cs typeface="Times"/>
              </a:rPr>
              <a:t>B-band </a:t>
            </a:r>
            <a:r>
              <a:rPr lang="en-US" sz="1600" dirty="0">
                <a:latin typeface="Times"/>
                <a:cs typeface="Times"/>
              </a:rPr>
              <a:t>(688 nm) is used instead of the </a:t>
            </a:r>
            <a:r>
              <a:rPr lang="en-US" sz="1600" dirty="0">
                <a:solidFill>
                  <a:srgbClr val="FF0000"/>
                </a:solidFill>
                <a:latin typeface="Times"/>
                <a:cs typeface="Times"/>
              </a:rPr>
              <a:t>red</a:t>
            </a:r>
            <a:r>
              <a:rPr lang="en-US" sz="1600" dirty="0">
                <a:latin typeface="Times"/>
                <a:cs typeface="Times"/>
              </a:rPr>
              <a:t> band, the </a:t>
            </a:r>
            <a:r>
              <a:rPr lang="en-US" sz="1600" dirty="0">
                <a:solidFill>
                  <a:srgbClr val="0000FF"/>
                </a:solidFill>
                <a:latin typeface="Times"/>
                <a:cs typeface="Times"/>
              </a:rPr>
              <a:t>effect of atmosphere </a:t>
            </a:r>
            <a:r>
              <a:rPr lang="en-US" sz="1600" dirty="0">
                <a:latin typeface="Times"/>
                <a:cs typeface="Times"/>
              </a:rPr>
              <a:t>(the diffuse radiation) on surface reflectance </a:t>
            </a:r>
            <a:r>
              <a:rPr lang="en-US" sz="1600" i="1" dirty="0">
                <a:solidFill>
                  <a:srgbClr val="0000FF"/>
                </a:solidFill>
                <a:latin typeface="Times"/>
                <a:cs typeface="Times"/>
              </a:rPr>
              <a:t>will be reduced </a:t>
            </a:r>
            <a:r>
              <a:rPr lang="en-US" sz="1600" dirty="0">
                <a:latin typeface="Times"/>
                <a:cs typeface="Times"/>
              </a:rPr>
              <a:t>and the residual </a:t>
            </a:r>
            <a:r>
              <a:rPr lang="en-US" sz="1600" dirty="0">
                <a:solidFill>
                  <a:srgbClr val="0000FF"/>
                </a:solidFill>
                <a:latin typeface="Times"/>
                <a:cs typeface="Times"/>
              </a:rPr>
              <a:t>uncertainties in atmospheric correction can be better tolerated.  </a:t>
            </a:r>
            <a:r>
              <a:rPr lang="en-US" sz="1600" dirty="0" smtClean="0">
                <a:latin typeface="Times"/>
                <a:cs typeface="Times"/>
              </a:rPr>
              <a:t>This </a:t>
            </a:r>
            <a:r>
              <a:rPr lang="en-US" sz="1600" dirty="0">
                <a:latin typeface="Times"/>
                <a:cs typeface="Times"/>
              </a:rPr>
              <a:t>is due to two factors: </a:t>
            </a:r>
          </a:p>
          <a:p>
            <a:pPr marL="514350" indent="-514350">
              <a:buAutoNum type="romanLcParenBoth"/>
            </a:pPr>
            <a:r>
              <a:rPr lang="en-US" sz="1600" dirty="0">
                <a:latin typeface="Times"/>
                <a:cs typeface="Times"/>
              </a:rPr>
              <a:t>vegetated surface is yet sufficiently dark at 688 nm and </a:t>
            </a:r>
          </a:p>
          <a:p>
            <a:pPr marL="514350" indent="-514350">
              <a:buAutoNum type="romanLcParenBoth"/>
            </a:pPr>
            <a:r>
              <a:rPr lang="en-US" sz="1600" dirty="0">
                <a:latin typeface="Times"/>
                <a:cs typeface="Times"/>
              </a:rPr>
              <a:t>the O2 absorbing atmosphere substantially reduces multiple scattering</a:t>
            </a:r>
            <a:r>
              <a:rPr lang="en-US" sz="1200" dirty="0" smtClean="0">
                <a:latin typeface="Times"/>
                <a:cs typeface="Times"/>
              </a:rPr>
              <a:t>.</a:t>
            </a:r>
          </a:p>
          <a:p>
            <a:pPr marL="514350" indent="-514350">
              <a:buAutoNum type="romanLcParenBoth"/>
            </a:pPr>
            <a:endParaRPr lang="en-US" sz="1100" dirty="0">
              <a:latin typeface="Times"/>
              <a:cs typeface="Times"/>
            </a:endParaRPr>
          </a:p>
          <a:p>
            <a:r>
              <a:rPr lang="en-US" sz="1200" b="1" dirty="0">
                <a:latin typeface="Times"/>
                <a:cs typeface="Times"/>
              </a:rPr>
              <a:t>Source: </a:t>
            </a:r>
            <a:r>
              <a:rPr lang="en-US" sz="1100" dirty="0">
                <a:latin typeface="Times"/>
                <a:cs typeface="Times"/>
              </a:rPr>
              <a:t>Marshak, A. and Y. </a:t>
            </a:r>
            <a:r>
              <a:rPr lang="en-US" sz="1100" dirty="0" err="1">
                <a:latin typeface="Times"/>
                <a:cs typeface="Times"/>
              </a:rPr>
              <a:t>Knyazikhin</a:t>
            </a:r>
            <a:r>
              <a:rPr lang="en-US" sz="1100" dirty="0">
                <a:latin typeface="Times"/>
                <a:cs typeface="Times"/>
              </a:rPr>
              <a:t>, 2017: The spectral invariant approximation within canopy radiative transfer to support the use of the EPIC/DSCOVR oxygen B-band for monitoring vegetation. J. Quant. </a:t>
            </a:r>
            <a:r>
              <a:rPr lang="en-US" sz="1100" dirty="0" err="1">
                <a:latin typeface="Times"/>
                <a:cs typeface="Times"/>
              </a:rPr>
              <a:t>Spectrosc</a:t>
            </a:r>
            <a:r>
              <a:rPr lang="en-US" sz="1100" dirty="0">
                <a:latin typeface="Times"/>
                <a:cs typeface="Times"/>
              </a:rPr>
              <a:t>. </a:t>
            </a:r>
            <a:r>
              <a:rPr lang="en-US" sz="1100" dirty="0" err="1">
                <a:latin typeface="Times"/>
                <a:cs typeface="Times"/>
              </a:rPr>
              <a:t>Radiat</a:t>
            </a:r>
            <a:r>
              <a:rPr lang="en-US" sz="1100" dirty="0">
                <a:latin typeface="Times"/>
                <a:cs typeface="Times"/>
              </a:rPr>
              <a:t>. Trans., 191, 7-12, </a:t>
            </a:r>
            <a:r>
              <a:rPr lang="en-US" sz="1100" dirty="0">
                <a:latin typeface="Times"/>
                <a:cs typeface="Times"/>
                <a:hlinkClick r:id="rId3"/>
              </a:rPr>
              <a:t>doi:10.1016/j.jqsrt.2017.01.015</a:t>
            </a:r>
            <a:r>
              <a:rPr lang="en-US" sz="1100" dirty="0" smtClean="0">
                <a:latin typeface="Times"/>
                <a:cs typeface="Times"/>
              </a:rPr>
              <a:t>.</a:t>
            </a:r>
            <a:endParaRPr lang="en-US" sz="1100" i="1" dirty="0">
              <a:latin typeface="Times"/>
              <a:cs typeface="Times"/>
            </a:endParaRPr>
          </a:p>
        </p:txBody>
      </p:sp>
    </p:spTree>
    <p:extLst>
      <p:ext uri="{BB962C8B-B14F-4D97-AF65-F5344CB8AC3E}">
        <p14:creationId xmlns:p14="http://schemas.microsoft.com/office/powerpoint/2010/main" val="1077141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8121"/>
            <a:ext cx="5479510" cy="547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5226" y="6065966"/>
            <a:ext cx="1843774" cy="461665"/>
          </a:xfrm>
          <a:prstGeom prst="rect">
            <a:avLst/>
          </a:prstGeom>
          <a:noFill/>
        </p:spPr>
        <p:txBody>
          <a:bodyPr wrap="none" rtlCol="0">
            <a:spAutoFit/>
          </a:bodyPr>
          <a:lstStyle/>
          <a:p>
            <a:r>
              <a:rPr lang="en-US" sz="2400" b="1" dirty="0" smtClean="0">
                <a:solidFill>
                  <a:schemeClr val="bg1"/>
                </a:solidFill>
              </a:rPr>
              <a:t>30 June 2015</a:t>
            </a:r>
            <a:endParaRPr lang="en-US" sz="2400" b="1"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1621" y="0"/>
            <a:ext cx="399686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621" y="4088608"/>
            <a:ext cx="3995766" cy="276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77985" y="729734"/>
            <a:ext cx="603050" cy="369332"/>
          </a:xfrm>
          <a:prstGeom prst="rect">
            <a:avLst/>
          </a:prstGeom>
          <a:noFill/>
        </p:spPr>
        <p:txBody>
          <a:bodyPr wrap="none" rtlCol="0">
            <a:spAutoFit/>
          </a:bodyPr>
          <a:lstStyle/>
          <a:p>
            <a:r>
              <a:rPr lang="en-US" b="1" dirty="0" smtClean="0">
                <a:solidFill>
                  <a:schemeClr val="bg1"/>
                </a:solidFill>
              </a:rPr>
              <a:t>EPIC</a:t>
            </a:r>
            <a:endParaRPr lang="en-US" b="1" dirty="0">
              <a:solidFill>
                <a:schemeClr val="bg1"/>
              </a:solidFill>
            </a:endParaRPr>
          </a:p>
        </p:txBody>
      </p:sp>
      <p:sp>
        <p:nvSpPr>
          <p:cNvPr id="8" name="TextBox 7"/>
          <p:cNvSpPr txBox="1"/>
          <p:nvPr/>
        </p:nvSpPr>
        <p:spPr>
          <a:xfrm>
            <a:off x="5761524" y="6169580"/>
            <a:ext cx="859531" cy="646331"/>
          </a:xfrm>
          <a:prstGeom prst="rect">
            <a:avLst/>
          </a:prstGeom>
          <a:noFill/>
        </p:spPr>
        <p:txBody>
          <a:bodyPr wrap="none" rtlCol="0">
            <a:spAutoFit/>
          </a:bodyPr>
          <a:lstStyle/>
          <a:p>
            <a:r>
              <a:rPr lang="en-US" b="1" dirty="0" smtClean="0">
                <a:solidFill>
                  <a:schemeClr val="bg1"/>
                </a:solidFill>
              </a:rPr>
              <a:t>Google</a:t>
            </a:r>
          </a:p>
          <a:p>
            <a:r>
              <a:rPr lang="en-US" b="1" dirty="0" smtClean="0">
                <a:solidFill>
                  <a:schemeClr val="bg1"/>
                </a:solidFill>
              </a:rPr>
              <a:t>Earth</a:t>
            </a:r>
            <a:endParaRPr lang="en-US" b="1" dirty="0">
              <a:solidFill>
                <a:schemeClr val="bg1"/>
              </a:solidFill>
            </a:endParaRPr>
          </a:p>
        </p:txBody>
      </p:sp>
      <p:sp>
        <p:nvSpPr>
          <p:cNvPr id="5" name="TextBox 4"/>
          <p:cNvSpPr txBox="1"/>
          <p:nvPr/>
        </p:nvSpPr>
        <p:spPr>
          <a:xfrm>
            <a:off x="5248188" y="2611632"/>
            <a:ext cx="3762633" cy="646331"/>
          </a:xfrm>
          <a:prstGeom prst="rect">
            <a:avLst/>
          </a:prstGeom>
          <a:noFill/>
        </p:spPr>
        <p:txBody>
          <a:bodyPr wrap="none" rtlCol="0">
            <a:spAutoFit/>
          </a:bodyPr>
          <a:lstStyle/>
          <a:p>
            <a:pPr algn="ctr"/>
            <a:r>
              <a:rPr lang="en-US" b="1" dirty="0" smtClean="0">
                <a:solidFill>
                  <a:schemeClr val="bg1"/>
                </a:solidFill>
              </a:rPr>
              <a:t>Pixel Projection = 1 arc second = 8 km</a:t>
            </a:r>
          </a:p>
          <a:p>
            <a:pPr algn="ctr"/>
            <a:r>
              <a:rPr lang="en-US" b="1" dirty="0" smtClean="0">
                <a:solidFill>
                  <a:schemeClr val="bg1"/>
                </a:solidFill>
              </a:rPr>
              <a:t>Near the Sub-Satellite Point</a:t>
            </a:r>
            <a:endParaRPr lang="en-US" b="1" dirty="0">
              <a:solidFill>
                <a:schemeClr val="bg1"/>
              </a:solidFill>
            </a:endParaRPr>
          </a:p>
        </p:txBody>
      </p:sp>
      <p:sp>
        <p:nvSpPr>
          <p:cNvPr id="3" name="TextBox 2"/>
          <p:cNvSpPr txBox="1"/>
          <p:nvPr/>
        </p:nvSpPr>
        <p:spPr>
          <a:xfrm>
            <a:off x="365760" y="505097"/>
            <a:ext cx="3679277" cy="646331"/>
          </a:xfrm>
          <a:prstGeom prst="rect">
            <a:avLst/>
          </a:prstGeom>
          <a:noFill/>
        </p:spPr>
        <p:txBody>
          <a:bodyPr wrap="none" rtlCol="0">
            <a:spAutoFit/>
          </a:bodyPr>
          <a:lstStyle/>
          <a:p>
            <a:r>
              <a:rPr lang="en-US" b="1" dirty="0" smtClean="0">
                <a:solidFill>
                  <a:srgbClr val="FFFF00"/>
                </a:solidFill>
              </a:rPr>
              <a:t>Requirement 1g: 35 km resolution at</a:t>
            </a:r>
            <a:br>
              <a:rPr lang="en-US" b="1" dirty="0" smtClean="0">
                <a:solidFill>
                  <a:srgbClr val="FFFF00"/>
                </a:solidFill>
              </a:rPr>
            </a:br>
            <a:r>
              <a:rPr lang="en-US" b="1" dirty="0" smtClean="0">
                <a:solidFill>
                  <a:srgbClr val="FFFF00"/>
                </a:solidFill>
              </a:rPr>
              <a:t>                                central meridian</a:t>
            </a:r>
            <a:endParaRPr lang="en-US" b="1" dirty="0">
              <a:solidFill>
                <a:srgbClr val="FFFF00"/>
              </a:solidFill>
            </a:endParaRPr>
          </a:p>
        </p:txBody>
      </p:sp>
      <p:sp>
        <p:nvSpPr>
          <p:cNvPr id="6" name="TextBox 5"/>
          <p:cNvSpPr txBox="1"/>
          <p:nvPr/>
        </p:nvSpPr>
        <p:spPr>
          <a:xfrm>
            <a:off x="5306408" y="3282845"/>
            <a:ext cx="3343929" cy="646331"/>
          </a:xfrm>
          <a:prstGeom prst="rect">
            <a:avLst/>
          </a:prstGeom>
          <a:noFill/>
          <a:ln>
            <a:solidFill>
              <a:srgbClr val="FFFF00"/>
            </a:solidFill>
          </a:ln>
        </p:spPr>
        <p:txBody>
          <a:bodyPr wrap="none" rtlCol="0">
            <a:spAutoFit/>
          </a:bodyPr>
          <a:lstStyle/>
          <a:p>
            <a:r>
              <a:rPr lang="en-US" b="1" dirty="0" smtClean="0">
                <a:solidFill>
                  <a:srgbClr val="FFFF00"/>
                </a:solidFill>
              </a:rPr>
              <a:t>Features 10 km resolvable due to</a:t>
            </a:r>
            <a:br>
              <a:rPr lang="en-US" b="1" dirty="0" smtClean="0">
                <a:solidFill>
                  <a:srgbClr val="FFFF00"/>
                </a:solidFill>
              </a:rPr>
            </a:br>
            <a:r>
              <a:rPr lang="en-US" b="1" dirty="0" smtClean="0">
                <a:solidFill>
                  <a:srgbClr val="FFFF00"/>
                </a:solidFill>
              </a:rPr>
              <a:t>the combination of </a:t>
            </a:r>
            <a:r>
              <a:rPr lang="en-US" b="1" dirty="0" smtClean="0">
                <a:solidFill>
                  <a:schemeClr val="accent6">
                    <a:lumMod val="75000"/>
                  </a:schemeClr>
                </a:solidFill>
              </a:rPr>
              <a:t>RGB</a:t>
            </a:r>
            <a:r>
              <a:rPr lang="en-US" b="1" dirty="0" smtClean="0">
                <a:solidFill>
                  <a:srgbClr val="FFFF00"/>
                </a:solidFill>
              </a:rPr>
              <a:t> images.</a:t>
            </a:r>
            <a:endParaRPr lang="en-US" b="1" dirty="0">
              <a:solidFill>
                <a:srgbClr val="FFFF00"/>
              </a:solidFill>
            </a:endParaRPr>
          </a:p>
        </p:txBody>
      </p:sp>
    </p:spTree>
    <p:extLst>
      <p:ext uri="{BB962C8B-B14F-4D97-AF65-F5344CB8AC3E}">
        <p14:creationId xmlns:p14="http://schemas.microsoft.com/office/powerpoint/2010/main" val="3367006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6527" y="5161189"/>
            <a:ext cx="2482860" cy="369332"/>
          </a:xfrm>
          <a:prstGeom prst="rect">
            <a:avLst/>
          </a:prstGeom>
          <a:noFill/>
        </p:spPr>
        <p:txBody>
          <a:bodyPr wrap="none" rtlCol="0">
            <a:spAutoFit/>
          </a:bodyPr>
          <a:lstStyle/>
          <a:p>
            <a:pPr algn="ctr"/>
            <a:r>
              <a:rPr lang="en-US" dirty="0" smtClean="0"/>
              <a:t>Days from June 12, 2015</a:t>
            </a:r>
            <a:endParaRPr lang="en-US" dirty="0"/>
          </a:p>
        </p:txBody>
      </p:sp>
      <p:sp>
        <p:nvSpPr>
          <p:cNvPr id="10" name="TextBox 9"/>
          <p:cNvSpPr txBox="1"/>
          <p:nvPr/>
        </p:nvSpPr>
        <p:spPr>
          <a:xfrm>
            <a:off x="3439886" y="1190785"/>
            <a:ext cx="652744" cy="369332"/>
          </a:xfrm>
          <a:prstGeom prst="rect">
            <a:avLst/>
          </a:prstGeom>
          <a:noFill/>
        </p:spPr>
        <p:txBody>
          <a:bodyPr wrap="none" rtlCol="0">
            <a:spAutoFit/>
          </a:bodyPr>
          <a:lstStyle/>
          <a:p>
            <a:pPr algn="ctr"/>
            <a:r>
              <a:rPr lang="en-US" dirty="0" smtClean="0"/>
              <a:t>2015</a:t>
            </a:r>
            <a:endParaRPr lang="en-US" dirty="0"/>
          </a:p>
        </p:txBody>
      </p:sp>
      <p:sp>
        <p:nvSpPr>
          <p:cNvPr id="11" name="TextBox 10"/>
          <p:cNvSpPr txBox="1"/>
          <p:nvPr/>
        </p:nvSpPr>
        <p:spPr>
          <a:xfrm>
            <a:off x="4845185" y="1188287"/>
            <a:ext cx="652744" cy="369332"/>
          </a:xfrm>
          <a:prstGeom prst="rect">
            <a:avLst/>
          </a:prstGeom>
          <a:noFill/>
        </p:spPr>
        <p:txBody>
          <a:bodyPr wrap="none" rtlCol="0">
            <a:spAutoFit/>
          </a:bodyPr>
          <a:lstStyle/>
          <a:p>
            <a:pPr algn="ctr"/>
            <a:r>
              <a:rPr lang="en-US" dirty="0" smtClean="0"/>
              <a:t>2016</a:t>
            </a:r>
            <a:endParaRPr lang="en-US" dirty="0"/>
          </a:p>
        </p:txBody>
      </p:sp>
      <p:sp>
        <p:nvSpPr>
          <p:cNvPr id="12" name="TextBox 11"/>
          <p:cNvSpPr txBox="1"/>
          <p:nvPr/>
        </p:nvSpPr>
        <p:spPr>
          <a:xfrm>
            <a:off x="6701439" y="1188287"/>
            <a:ext cx="652744" cy="369332"/>
          </a:xfrm>
          <a:prstGeom prst="rect">
            <a:avLst/>
          </a:prstGeom>
          <a:noFill/>
        </p:spPr>
        <p:txBody>
          <a:bodyPr wrap="none" rtlCol="0">
            <a:spAutoFit/>
          </a:bodyPr>
          <a:lstStyle/>
          <a:p>
            <a:pPr algn="ctr"/>
            <a:r>
              <a:rPr lang="en-US" dirty="0" smtClean="0"/>
              <a:t>2017</a:t>
            </a:r>
            <a:endParaRPr lang="en-US" dirty="0"/>
          </a:p>
        </p:txBody>
      </p:sp>
      <p:sp>
        <p:nvSpPr>
          <p:cNvPr id="13" name="TextBox 12"/>
          <p:cNvSpPr txBox="1"/>
          <p:nvPr/>
        </p:nvSpPr>
        <p:spPr>
          <a:xfrm>
            <a:off x="8197508" y="1188287"/>
            <a:ext cx="652743" cy="369332"/>
          </a:xfrm>
          <a:prstGeom prst="rect">
            <a:avLst/>
          </a:prstGeom>
          <a:noFill/>
        </p:spPr>
        <p:txBody>
          <a:bodyPr wrap="none" rtlCol="0">
            <a:spAutoFit/>
          </a:bodyPr>
          <a:lstStyle/>
          <a:p>
            <a:r>
              <a:rPr lang="en-US" dirty="0" smtClean="0"/>
              <a:t>2018</a:t>
            </a:r>
            <a:endParaRPr lang="en-US" dirty="0"/>
          </a:p>
        </p:txBody>
      </p:sp>
      <p:sp>
        <p:nvSpPr>
          <p:cNvPr id="15" name="TextBox 14"/>
          <p:cNvSpPr txBox="1"/>
          <p:nvPr/>
        </p:nvSpPr>
        <p:spPr>
          <a:xfrm>
            <a:off x="1251484" y="348343"/>
            <a:ext cx="6355522" cy="523220"/>
          </a:xfrm>
          <a:prstGeom prst="rect">
            <a:avLst/>
          </a:prstGeom>
          <a:noFill/>
        </p:spPr>
        <p:txBody>
          <a:bodyPr wrap="none" rtlCol="0">
            <a:spAutoFit/>
          </a:bodyPr>
          <a:lstStyle/>
          <a:p>
            <a:pPr algn="ctr"/>
            <a:r>
              <a:rPr lang="en-US" sz="2800" b="1" dirty="0" smtClean="0"/>
              <a:t>Req. 2: Time Cadence of EPIC RGB Images</a:t>
            </a:r>
            <a:endParaRPr lang="en-US" sz="2800" b="1" dirty="0"/>
          </a:p>
        </p:txBody>
      </p:sp>
      <p:sp>
        <p:nvSpPr>
          <p:cNvPr id="16" name="TextBox 15"/>
          <p:cNvSpPr txBox="1"/>
          <p:nvPr/>
        </p:nvSpPr>
        <p:spPr>
          <a:xfrm>
            <a:off x="261257" y="1654628"/>
            <a:ext cx="2454903" cy="4801314"/>
          </a:xfrm>
          <a:prstGeom prst="rect">
            <a:avLst/>
          </a:prstGeom>
          <a:noFill/>
        </p:spPr>
        <p:txBody>
          <a:bodyPr wrap="none" rtlCol="0">
            <a:spAutoFit/>
          </a:bodyPr>
          <a:lstStyle/>
          <a:p>
            <a:r>
              <a:rPr lang="en-US" dirty="0" smtClean="0"/>
              <a:t>Goal: 6 per day</a:t>
            </a:r>
          </a:p>
          <a:p>
            <a:endParaRPr lang="en-US" dirty="0" smtClean="0"/>
          </a:p>
          <a:p>
            <a:r>
              <a:rPr lang="en-US" dirty="0" smtClean="0"/>
              <a:t>Ops plan:</a:t>
            </a:r>
          </a:p>
          <a:p>
            <a:r>
              <a:rPr lang="en-US" dirty="0"/>
              <a:t>	</a:t>
            </a:r>
            <a:r>
              <a:rPr lang="en-US" dirty="0" smtClean="0"/>
              <a:t>13 during winter</a:t>
            </a:r>
          </a:p>
          <a:p>
            <a:r>
              <a:rPr lang="en-US" dirty="0"/>
              <a:t>	</a:t>
            </a:r>
            <a:r>
              <a:rPr lang="en-US" dirty="0" smtClean="0"/>
              <a:t>22 during summer</a:t>
            </a:r>
          </a:p>
          <a:p>
            <a:endParaRPr lang="en-US" dirty="0"/>
          </a:p>
          <a:p>
            <a:r>
              <a:rPr lang="en-US" dirty="0" smtClean="0"/>
              <a:t>Performance:</a:t>
            </a:r>
          </a:p>
          <a:p>
            <a:r>
              <a:rPr lang="en-US" dirty="0"/>
              <a:t>	</a:t>
            </a:r>
            <a:r>
              <a:rPr lang="en-US" dirty="0" smtClean="0"/>
              <a:t>2016: 90.0%</a:t>
            </a:r>
          </a:p>
          <a:p>
            <a:r>
              <a:rPr lang="en-US" dirty="0"/>
              <a:t>	</a:t>
            </a:r>
            <a:r>
              <a:rPr lang="en-US" dirty="0" smtClean="0"/>
              <a:t>2017: 92.4%</a:t>
            </a:r>
          </a:p>
          <a:p>
            <a:r>
              <a:rPr lang="en-US" dirty="0"/>
              <a:t>	</a:t>
            </a:r>
            <a:r>
              <a:rPr lang="en-US" dirty="0" smtClean="0"/>
              <a:t>2018: 92.2%</a:t>
            </a:r>
          </a:p>
          <a:p>
            <a:endParaRPr lang="en-US" dirty="0"/>
          </a:p>
          <a:p>
            <a:r>
              <a:rPr lang="en-US" dirty="0" smtClean="0"/>
              <a:t>Total number of images:</a:t>
            </a:r>
          </a:p>
          <a:p>
            <a:r>
              <a:rPr lang="en-US" dirty="0"/>
              <a:t> </a:t>
            </a:r>
            <a:r>
              <a:rPr lang="en-US" dirty="0" smtClean="0"/>
              <a:t>  15,406 out of 17,006</a:t>
            </a:r>
          </a:p>
          <a:p>
            <a:endParaRPr lang="en-US" dirty="0"/>
          </a:p>
          <a:p>
            <a:r>
              <a:rPr lang="en-US" dirty="0" smtClean="0"/>
              <a:t>Total # lost due to</a:t>
            </a:r>
            <a:br>
              <a:rPr lang="en-US" dirty="0" smtClean="0"/>
            </a:br>
            <a:r>
              <a:rPr lang="en-US" dirty="0" smtClean="0"/>
              <a:t>   spacecraft safe-hold:</a:t>
            </a:r>
          </a:p>
          <a:p>
            <a:r>
              <a:rPr lang="en-US" dirty="0"/>
              <a:t>	</a:t>
            </a:r>
            <a:r>
              <a:rPr lang="en-US" dirty="0" smtClean="0"/>
              <a:t>347 or 2% loss</a:t>
            </a:r>
            <a:endParaRPr lang="en-US" dirty="0"/>
          </a:p>
        </p:txBody>
      </p:sp>
      <p:sp>
        <p:nvSpPr>
          <p:cNvPr id="38" name="TextBox 37"/>
          <p:cNvSpPr txBox="1"/>
          <p:nvPr/>
        </p:nvSpPr>
        <p:spPr>
          <a:xfrm>
            <a:off x="6089275" y="5530521"/>
            <a:ext cx="2789033" cy="369332"/>
          </a:xfrm>
          <a:prstGeom prst="rect">
            <a:avLst/>
          </a:prstGeom>
          <a:noFill/>
        </p:spPr>
        <p:txBody>
          <a:bodyPr wrap="none" rtlCol="0">
            <a:spAutoFit/>
          </a:bodyPr>
          <a:lstStyle/>
          <a:p>
            <a:r>
              <a:rPr lang="en-US" dirty="0" smtClean="0">
                <a:solidFill>
                  <a:srgbClr val="FF0000"/>
                </a:solidFill>
              </a:rPr>
              <a:t>Spacecraft Safe-Hold Events</a:t>
            </a:r>
            <a:endParaRPr lang="en-US"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994" y="1489062"/>
            <a:ext cx="6197927" cy="3601684"/>
          </a:xfrm>
          <a:prstGeom prst="rect">
            <a:avLst/>
          </a:prstGeom>
        </p:spPr>
      </p:pic>
      <p:sp>
        <p:nvSpPr>
          <p:cNvPr id="5" name="TextBox 4"/>
          <p:cNvSpPr txBox="1"/>
          <p:nvPr/>
        </p:nvSpPr>
        <p:spPr>
          <a:xfrm rot="16200000">
            <a:off x="1054608" y="3188072"/>
            <a:ext cx="3582712" cy="369332"/>
          </a:xfrm>
          <a:prstGeom prst="rect">
            <a:avLst/>
          </a:prstGeom>
          <a:noFill/>
        </p:spPr>
        <p:txBody>
          <a:bodyPr wrap="none" rtlCol="0">
            <a:spAutoFit/>
          </a:bodyPr>
          <a:lstStyle/>
          <a:p>
            <a:r>
              <a:rPr lang="en-US" dirty="0" smtClean="0"/>
              <a:t>Number of EPIC RGB images per day</a:t>
            </a:r>
            <a:endParaRPr lang="en-US" dirty="0"/>
          </a:p>
        </p:txBody>
      </p:sp>
      <p:cxnSp>
        <p:nvCxnSpPr>
          <p:cNvPr id="14" name="Straight Connector 13"/>
          <p:cNvCxnSpPr/>
          <p:nvPr/>
        </p:nvCxnSpPr>
        <p:spPr>
          <a:xfrm>
            <a:off x="5497929" y="5715187"/>
            <a:ext cx="500028" cy="0"/>
          </a:xfrm>
          <a:prstGeom prst="line">
            <a:avLst/>
          </a:prstGeom>
          <a:ln w="1905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273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2822" y="10226"/>
            <a:ext cx="8566484" cy="6847774"/>
          </a:xfrm>
          <a:prstGeom prst="rect">
            <a:avLst/>
          </a:prstGeom>
        </p:spPr>
      </p:pic>
      <p:sp>
        <p:nvSpPr>
          <p:cNvPr id="4" name="TextBox 3"/>
          <p:cNvSpPr txBox="1"/>
          <p:nvPr/>
        </p:nvSpPr>
        <p:spPr>
          <a:xfrm>
            <a:off x="4505325" y="5038725"/>
            <a:ext cx="4240263" cy="523220"/>
          </a:xfrm>
          <a:prstGeom prst="rect">
            <a:avLst/>
          </a:prstGeom>
          <a:noFill/>
        </p:spPr>
        <p:txBody>
          <a:bodyPr wrap="none" rtlCol="0">
            <a:spAutoFit/>
          </a:bodyPr>
          <a:lstStyle/>
          <a:p>
            <a:r>
              <a:rPr lang="en-US" sz="2800" dirty="0" smtClean="0">
                <a:solidFill>
                  <a:srgbClr val="FFFF00"/>
                </a:solidFill>
                <a:latin typeface="Arial" panose="020B0604020202020204" pitchFamily="34" charset="0"/>
                <a:cs typeface="Arial" panose="020B0604020202020204" pitchFamily="34" charset="0"/>
              </a:rPr>
              <a:t>https://epic.gsfc.nasa.gov</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5964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0925D8F-CCDD-48EC-9654-A416BAA2CB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812"/>
          <a:stretch/>
        </p:blipFill>
        <p:spPr>
          <a:xfrm>
            <a:off x="5705510" y="623555"/>
            <a:ext cx="2673549" cy="2090393"/>
          </a:xfrm>
          <a:prstGeom prst="rect">
            <a:avLst/>
          </a:prstGeom>
        </p:spPr>
      </p:pic>
      <p:sp>
        <p:nvSpPr>
          <p:cNvPr id="2" name="Title 1">
            <a:extLst>
              <a:ext uri="{FF2B5EF4-FFF2-40B4-BE49-F238E27FC236}">
                <a16:creationId xmlns="" xmlns:a16="http://schemas.microsoft.com/office/drawing/2014/main" id="{B121435B-C057-442F-BDFE-A08A4842789D}"/>
              </a:ext>
            </a:extLst>
          </p:cNvPr>
          <p:cNvSpPr>
            <a:spLocks noGrp="1"/>
          </p:cNvSpPr>
          <p:nvPr>
            <p:ph type="title"/>
          </p:nvPr>
        </p:nvSpPr>
        <p:spPr>
          <a:xfrm>
            <a:off x="943666" y="137204"/>
            <a:ext cx="3020166" cy="515066"/>
          </a:xfrm>
        </p:spPr>
        <p:txBody>
          <a:bodyPr>
            <a:noAutofit/>
          </a:bodyPr>
          <a:lstStyle/>
          <a:p>
            <a:r>
              <a:rPr lang="en-US" sz="3200" b="1" dirty="0">
                <a:solidFill>
                  <a:schemeClr val="tx1">
                    <a:lumMod val="50000"/>
                    <a:lumOff val="50000"/>
                  </a:schemeClr>
                </a:solidFill>
              </a:rPr>
              <a:t>DSCOVR: </a:t>
            </a:r>
            <a:r>
              <a:rPr lang="en-US" sz="3200" b="1" dirty="0">
                <a:solidFill>
                  <a:schemeClr val="tx1"/>
                </a:solidFill>
              </a:rPr>
              <a:t>NISTAR</a:t>
            </a:r>
          </a:p>
        </p:txBody>
      </p:sp>
      <p:graphicFrame>
        <p:nvGraphicFramePr>
          <p:cNvPr id="5" name="Table 4">
            <a:extLst>
              <a:ext uri="{FF2B5EF4-FFF2-40B4-BE49-F238E27FC236}">
                <a16:creationId xmlns="" xmlns:a16="http://schemas.microsoft.com/office/drawing/2014/main" id="{2A45134C-74B4-49DF-890C-5BEEE2499003}"/>
              </a:ext>
            </a:extLst>
          </p:cNvPr>
          <p:cNvGraphicFramePr>
            <a:graphicFrameLocks noGrp="1"/>
          </p:cNvGraphicFramePr>
          <p:nvPr>
            <p:extLst/>
          </p:nvPr>
        </p:nvGraphicFramePr>
        <p:xfrm>
          <a:off x="5233683" y="2771842"/>
          <a:ext cx="3431178" cy="1663680"/>
        </p:xfrm>
        <a:graphic>
          <a:graphicData uri="http://schemas.openxmlformats.org/drawingml/2006/table">
            <a:tbl>
              <a:tblPr firstRow="1" bandRow="1">
                <a:tableStyleId>{F5AB1C69-6EDB-4FF4-983F-18BD219EF322}</a:tableStyleId>
              </a:tblPr>
              <a:tblGrid>
                <a:gridCol w="1715589">
                  <a:extLst>
                    <a:ext uri="{9D8B030D-6E8A-4147-A177-3AD203B41FA5}">
                      <a16:colId xmlns="" xmlns:a16="http://schemas.microsoft.com/office/drawing/2014/main" val="3272145877"/>
                    </a:ext>
                  </a:extLst>
                </a:gridCol>
                <a:gridCol w="1715589">
                  <a:extLst>
                    <a:ext uri="{9D8B030D-6E8A-4147-A177-3AD203B41FA5}">
                      <a16:colId xmlns="" xmlns:a16="http://schemas.microsoft.com/office/drawing/2014/main" val="3714422728"/>
                    </a:ext>
                  </a:extLst>
                </a:gridCol>
              </a:tblGrid>
              <a:tr h="275964">
                <a:tc>
                  <a:txBody>
                    <a:bodyPr/>
                    <a:lstStyle/>
                    <a:p>
                      <a:pPr algn="ctr"/>
                      <a:r>
                        <a:rPr lang="en-US" sz="1400" dirty="0"/>
                        <a:t>Band</a:t>
                      </a:r>
                    </a:p>
                  </a:txBody>
                  <a:tcPr/>
                </a:tc>
                <a:tc>
                  <a:txBody>
                    <a:bodyPr/>
                    <a:lstStyle/>
                    <a:p>
                      <a:pPr algn="ctr"/>
                      <a:r>
                        <a:rPr lang="en-US" sz="1400" dirty="0"/>
                        <a:t>Wavelength</a:t>
                      </a:r>
                    </a:p>
                  </a:txBody>
                  <a:tcPr/>
                </a:tc>
                <a:extLst>
                  <a:ext uri="{0D108BD9-81ED-4DB2-BD59-A6C34878D82A}">
                    <a16:rowId xmlns="" xmlns:a16="http://schemas.microsoft.com/office/drawing/2014/main" val="4013236544"/>
                  </a:ext>
                </a:extLst>
              </a:tr>
              <a:tr h="275964">
                <a:tc>
                  <a:txBody>
                    <a:bodyPr/>
                    <a:lstStyle/>
                    <a:p>
                      <a:pPr algn="ctr"/>
                      <a:r>
                        <a:rPr lang="en-US" sz="1400" dirty="0"/>
                        <a:t>Total</a:t>
                      </a:r>
                    </a:p>
                  </a:txBody>
                  <a:tcPr/>
                </a:tc>
                <a:tc>
                  <a:txBody>
                    <a:bodyPr/>
                    <a:lstStyle/>
                    <a:p>
                      <a:pPr algn="ctr"/>
                      <a:r>
                        <a:rPr lang="en-US" sz="1400" kern="1200" dirty="0">
                          <a:effectLst/>
                        </a:rPr>
                        <a:t>0.2 µm to 100 µm</a:t>
                      </a:r>
                      <a:endParaRPr lang="en-US" sz="1400" dirty="0"/>
                    </a:p>
                  </a:txBody>
                  <a:tcPr/>
                </a:tc>
                <a:extLst>
                  <a:ext uri="{0D108BD9-81ED-4DB2-BD59-A6C34878D82A}">
                    <a16:rowId xmlns="" xmlns:a16="http://schemas.microsoft.com/office/drawing/2014/main" val="2483334373"/>
                  </a:ext>
                </a:extLst>
              </a:tr>
              <a:tr h="275964">
                <a:tc>
                  <a:txBody>
                    <a:bodyPr/>
                    <a:lstStyle/>
                    <a:p>
                      <a:pPr algn="ctr"/>
                      <a:r>
                        <a:rPr lang="en-US" sz="1400" dirty="0"/>
                        <a:t>SW Solar Reflected</a:t>
                      </a:r>
                    </a:p>
                  </a:txBody>
                  <a:tcPr/>
                </a:tc>
                <a:tc>
                  <a:txBody>
                    <a:bodyPr/>
                    <a:lstStyle/>
                    <a:p>
                      <a:pPr algn="ctr"/>
                      <a:r>
                        <a:rPr lang="en-US" sz="1400" kern="1200" dirty="0">
                          <a:effectLst/>
                        </a:rPr>
                        <a:t>0.2 µm to 4 µm</a:t>
                      </a:r>
                      <a:endParaRPr lang="en-US" sz="1400" dirty="0"/>
                    </a:p>
                  </a:txBody>
                  <a:tcPr/>
                </a:tc>
                <a:extLst>
                  <a:ext uri="{0D108BD9-81ED-4DB2-BD59-A6C34878D82A}">
                    <a16:rowId xmlns="" xmlns:a16="http://schemas.microsoft.com/office/drawing/2014/main" val="3648935413"/>
                  </a:ext>
                </a:extLst>
              </a:tr>
              <a:tr h="374640">
                <a:tc>
                  <a:txBody>
                    <a:bodyPr/>
                    <a:lstStyle/>
                    <a:p>
                      <a:pPr algn="ctr"/>
                      <a:r>
                        <a:rPr lang="en-US" sz="1400" dirty="0"/>
                        <a:t>NIR Solar Reflected</a:t>
                      </a:r>
                    </a:p>
                  </a:txBody>
                  <a:tcPr/>
                </a:tc>
                <a:tc>
                  <a:txBody>
                    <a:bodyPr/>
                    <a:lstStyle/>
                    <a:p>
                      <a:pPr algn="ctr"/>
                      <a:r>
                        <a:rPr lang="en-US" sz="1400" kern="1200" dirty="0">
                          <a:effectLst/>
                        </a:rPr>
                        <a:t>0.7 µm to 100 µm</a:t>
                      </a:r>
                      <a:endParaRPr lang="en-US" sz="1400" dirty="0"/>
                    </a:p>
                  </a:txBody>
                  <a:tcPr/>
                </a:tc>
                <a:extLst>
                  <a:ext uri="{0D108BD9-81ED-4DB2-BD59-A6C34878D82A}">
                    <a16:rowId xmlns="" xmlns:a16="http://schemas.microsoft.com/office/drawing/2014/main" val="1373909044"/>
                  </a:ext>
                </a:extLst>
              </a:tr>
              <a:tr h="374640">
                <a:tc>
                  <a:txBody>
                    <a:bodyPr/>
                    <a:lstStyle/>
                    <a:p>
                      <a:pPr algn="ctr"/>
                      <a:r>
                        <a:rPr lang="en-US" sz="1400" dirty="0" smtClean="0"/>
                        <a:t>Photodiode</a:t>
                      </a:r>
                      <a:endParaRPr lang="en-US" sz="1400" dirty="0"/>
                    </a:p>
                  </a:txBody>
                  <a:tcPr/>
                </a:tc>
                <a:tc>
                  <a:txBody>
                    <a:bodyPr/>
                    <a:lstStyle/>
                    <a:p>
                      <a:pPr algn="ctr"/>
                      <a:r>
                        <a:rPr lang="en-US" sz="1400" dirty="0" smtClean="0"/>
                        <a:t>0.2 </a:t>
                      </a:r>
                      <a:r>
                        <a:rPr lang="en-US" sz="1400" kern="1200" dirty="0" smtClean="0">
                          <a:effectLst/>
                        </a:rPr>
                        <a:t>µm</a:t>
                      </a:r>
                      <a:r>
                        <a:rPr lang="en-US" sz="1400" dirty="0" smtClean="0"/>
                        <a:t> to 1.1 </a:t>
                      </a:r>
                      <a:r>
                        <a:rPr lang="en-US" sz="1400" kern="1200" dirty="0" smtClean="0">
                          <a:effectLst/>
                        </a:rPr>
                        <a:t>µm</a:t>
                      </a:r>
                      <a:endParaRPr lang="en-US" sz="1400" dirty="0"/>
                    </a:p>
                  </a:txBody>
                  <a:tcPr/>
                </a:tc>
                <a:extLst>
                  <a:ext uri="{0D108BD9-81ED-4DB2-BD59-A6C34878D82A}">
                    <a16:rowId xmlns="" xmlns:a16="http://schemas.microsoft.com/office/drawing/2014/main" val="10004"/>
                  </a:ext>
                </a:extLst>
              </a:tr>
            </a:tbl>
          </a:graphicData>
        </a:graphic>
      </p:graphicFrame>
      <p:grpSp>
        <p:nvGrpSpPr>
          <p:cNvPr id="3" name="Group 2">
            <a:extLst>
              <a:ext uri="{FF2B5EF4-FFF2-40B4-BE49-F238E27FC236}">
                <a16:creationId xmlns="" xmlns:a16="http://schemas.microsoft.com/office/drawing/2014/main" id="{FB451962-8CF5-4CC5-A51E-3225078305F7}"/>
              </a:ext>
            </a:extLst>
          </p:cNvPr>
          <p:cNvGrpSpPr/>
          <p:nvPr/>
        </p:nvGrpSpPr>
        <p:grpSpPr>
          <a:xfrm>
            <a:off x="2483893" y="4435522"/>
            <a:ext cx="6660107" cy="2172287"/>
            <a:chOff x="3764028" y="4229991"/>
            <a:chExt cx="6250972" cy="1946973"/>
          </a:xfrm>
        </p:grpSpPr>
        <p:pic>
          <p:nvPicPr>
            <p:cNvPr id="6" name="Picture 5">
              <a:extLst>
                <a:ext uri="{FF2B5EF4-FFF2-40B4-BE49-F238E27FC236}">
                  <a16:creationId xmlns="" xmlns:a16="http://schemas.microsoft.com/office/drawing/2014/main" id="{6AFCDB95-F4A7-40FF-9993-E0E048A0BDB9}"/>
                </a:ext>
              </a:extLst>
            </p:cNvPr>
            <p:cNvPicPr/>
            <p:nvPr/>
          </p:nvPicPr>
          <p:blipFill rotWithShape="1">
            <a:blip r:embed="rId3" cstate="print">
              <a:extLst>
                <a:ext uri="{28A0092B-C50C-407E-A947-70E740481C1C}">
                  <a14:useLocalDpi xmlns:a14="http://schemas.microsoft.com/office/drawing/2010/main" val="0"/>
                </a:ext>
              </a:extLst>
            </a:blip>
            <a:srcRect b="17407"/>
            <a:stretch/>
          </p:blipFill>
          <p:spPr bwMode="auto">
            <a:xfrm>
              <a:off x="3764028" y="4229991"/>
              <a:ext cx="6250972" cy="1946973"/>
            </a:xfrm>
            <a:prstGeom prst="rect">
              <a:avLst/>
            </a:prstGeom>
            <a:noFill/>
            <a:ln>
              <a:noFill/>
            </a:ln>
          </p:spPr>
        </p:pic>
        <p:sp>
          <p:nvSpPr>
            <p:cNvPr id="9" name="Rectangle 8">
              <a:extLst>
                <a:ext uri="{FF2B5EF4-FFF2-40B4-BE49-F238E27FC236}">
                  <a16:creationId xmlns="" xmlns:a16="http://schemas.microsoft.com/office/drawing/2014/main" id="{816DBE07-3E80-4A21-B4E4-106443363AF3}"/>
                </a:ext>
              </a:extLst>
            </p:cNvPr>
            <p:cNvSpPr/>
            <p:nvPr/>
          </p:nvSpPr>
          <p:spPr>
            <a:xfrm>
              <a:off x="3881377" y="4340506"/>
              <a:ext cx="567160" cy="474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 xmlns:a16="http://schemas.microsoft.com/office/drawing/2014/main" id="{7469D47D-1BF3-41AD-9A62-4DBF85F640D5}"/>
              </a:ext>
            </a:extLst>
          </p:cNvPr>
          <p:cNvSpPr>
            <a:spLocks noGrp="1"/>
          </p:cNvSpPr>
          <p:nvPr>
            <p:ph idx="1"/>
          </p:nvPr>
        </p:nvSpPr>
        <p:spPr>
          <a:xfrm>
            <a:off x="382838" y="1153459"/>
            <a:ext cx="4948174" cy="5325035"/>
          </a:xfrm>
        </p:spPr>
        <p:txBody>
          <a:bodyPr>
            <a:normAutofit/>
          </a:bodyPr>
          <a:lstStyle/>
          <a:p>
            <a:pPr>
              <a:spcBef>
                <a:spcPts val="1800"/>
              </a:spcBef>
            </a:pPr>
            <a:r>
              <a:rPr lang="en-US" sz="2400" dirty="0" smtClean="0"/>
              <a:t>Full-disk measurement </a:t>
            </a:r>
            <a:r>
              <a:rPr lang="en-US" sz="2400" dirty="0"/>
              <a:t>of absolute </a:t>
            </a:r>
            <a:r>
              <a:rPr lang="en-US" sz="2400" dirty="0" smtClean="0"/>
              <a:t>out-going irradiance</a:t>
            </a:r>
            <a:endParaRPr lang="en-US" sz="2400" dirty="0"/>
          </a:p>
          <a:p>
            <a:pPr>
              <a:spcBef>
                <a:spcPts val="1800"/>
              </a:spcBef>
            </a:pPr>
            <a:r>
              <a:rPr lang="en-US" sz="2400" dirty="0" smtClean="0"/>
              <a:t>Three </a:t>
            </a:r>
            <a:r>
              <a:rPr lang="en-US" sz="2400" dirty="0"/>
              <a:t>Electrical Substitution </a:t>
            </a:r>
            <a:br>
              <a:rPr lang="en-US" sz="2400" dirty="0"/>
            </a:br>
            <a:r>
              <a:rPr lang="en-US" sz="2400" dirty="0"/>
              <a:t>Radiometers in different </a:t>
            </a:r>
            <a:r>
              <a:rPr lang="en-US" sz="2400" dirty="0" smtClean="0"/>
              <a:t>bands</a:t>
            </a:r>
          </a:p>
          <a:p>
            <a:pPr>
              <a:spcBef>
                <a:spcPts val="1800"/>
              </a:spcBef>
            </a:pPr>
            <a:r>
              <a:rPr lang="en-US" sz="2400" dirty="0" smtClean="0"/>
              <a:t>Cavity absorbers and electrical substitution utilized for excellent long-term stability</a:t>
            </a:r>
          </a:p>
          <a:p>
            <a:pPr>
              <a:spcBef>
                <a:spcPts val="1800"/>
              </a:spcBef>
            </a:pPr>
            <a:r>
              <a:rPr lang="en-US" sz="2400" dirty="0" smtClean="0"/>
              <a:t>One Silicon Photodiode Channel</a:t>
            </a:r>
            <a:endParaRPr lang="en-US" sz="2400" dirty="0"/>
          </a:p>
        </p:txBody>
      </p:sp>
      <p:pic>
        <p:nvPicPr>
          <p:cNvPr id="13" name="Picture 12">
            <a:extLst>
              <a:ext uri="{FF2B5EF4-FFF2-40B4-BE49-F238E27FC236}">
                <a16:creationId xmlns="" xmlns:a16="http://schemas.microsoft.com/office/drawing/2014/main" id="{1E4862F3-B47D-4977-9280-EBDBFC30F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6204" y="206614"/>
            <a:ext cx="606774" cy="356150"/>
          </a:xfrm>
          <a:prstGeom prst="rect">
            <a:avLst/>
          </a:prstGeom>
        </p:spPr>
      </p:pic>
      <p:sp>
        <p:nvSpPr>
          <p:cNvPr id="7" name="Slide Number Placeholder 6"/>
          <p:cNvSpPr>
            <a:spLocks noGrp="1"/>
          </p:cNvSpPr>
          <p:nvPr>
            <p:ph type="sldNum" sz="quarter" idx="12"/>
          </p:nvPr>
        </p:nvSpPr>
        <p:spPr/>
        <p:txBody>
          <a:bodyPr/>
          <a:lstStyle/>
          <a:p>
            <a:fld id="{E79BB19F-C230-4176-BDA3-048B5DC833C9}" type="slidenum">
              <a:rPr lang="en-US" smtClean="0"/>
              <a:t>34</a:t>
            </a:fld>
            <a:endParaRPr lang="en-US"/>
          </a:p>
        </p:txBody>
      </p:sp>
    </p:spTree>
    <p:extLst>
      <p:ext uri="{BB962C8B-B14F-4D97-AF65-F5344CB8AC3E}">
        <p14:creationId xmlns:p14="http://schemas.microsoft.com/office/powerpoint/2010/main" val="40562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 xmlns:a16="http://schemas.microsoft.com/office/drawing/2014/main" id="{068B9616-008C-4358-8988-1C698D362349}"/>
                  </a:ext>
                </a:extLst>
              </p:cNvPr>
              <p:cNvSpPr/>
              <p:nvPr/>
            </p:nvSpPr>
            <p:spPr>
              <a:xfrm>
                <a:off x="1731013" y="659103"/>
                <a:ext cx="5069503" cy="12799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tx1">
                              <a:lumMod val="65000"/>
                              <a:lumOff val="35000"/>
                            </a:schemeClr>
                          </a:solidFill>
                          <a:latin typeface="Cambria Math" panose="02040503050406030204" pitchFamily="18" charset="0"/>
                        </a:rPr>
                        <m:t>𝐸𝑎𝑟𝑡h</m:t>
                      </m:r>
                      <m:r>
                        <a:rPr lang="en-US" sz="1300">
                          <a:solidFill>
                            <a:schemeClr val="tx1">
                              <a:lumMod val="65000"/>
                              <a:lumOff val="35000"/>
                            </a:schemeClr>
                          </a:solidFill>
                          <a:latin typeface="Cambria Math" panose="02040503050406030204" pitchFamily="18" charset="0"/>
                        </a:rPr>
                        <m:t> </m:t>
                      </m:r>
                      <m:r>
                        <a:rPr lang="en-US" sz="1300" i="1">
                          <a:solidFill>
                            <a:schemeClr val="tx1">
                              <a:lumMod val="65000"/>
                              <a:lumOff val="35000"/>
                            </a:schemeClr>
                          </a:solidFill>
                          <a:latin typeface="Cambria Math" panose="02040503050406030204" pitchFamily="18" charset="0"/>
                        </a:rPr>
                        <m:t>𝐼𝑟𝑟𝑎𝑑𝑖𝑎𝑛𝑐</m:t>
                      </m:r>
                      <m:r>
                        <m:rPr>
                          <m:sty m:val="p"/>
                        </m:rPr>
                        <a:rPr lang="en-US" sz="1300">
                          <a:solidFill>
                            <a:schemeClr val="tx1">
                              <a:lumMod val="65000"/>
                              <a:lumOff val="35000"/>
                            </a:schemeClr>
                          </a:solidFill>
                          <a:latin typeface="Cambria Math" panose="02040503050406030204" pitchFamily="18" charset="0"/>
                        </a:rPr>
                        <m:t>e</m:t>
                      </m:r>
                      <m:r>
                        <a:rPr lang="en-US" sz="1300">
                          <a:solidFill>
                            <a:schemeClr val="tx1">
                              <a:lumMod val="65000"/>
                              <a:lumOff val="35000"/>
                            </a:schemeClr>
                          </a:solidFill>
                          <a:latin typeface="Cambria Math" panose="02040503050406030204" pitchFamily="18" charset="0"/>
                        </a:rPr>
                        <m:t>=−</m:t>
                      </m:r>
                      <m:f>
                        <m:fPr>
                          <m:ctrlPr>
                            <a:rPr lang="en-US" sz="1300" i="1">
                              <a:solidFill>
                                <a:schemeClr val="tx1">
                                  <a:lumMod val="65000"/>
                                  <a:lumOff val="35000"/>
                                </a:schemeClr>
                              </a:solidFill>
                              <a:latin typeface="Cambria Math"/>
                            </a:rPr>
                          </m:ctrlPr>
                        </m:fPr>
                        <m:num>
                          <m:r>
                            <a:rPr lang="en-US" sz="1300" i="1">
                              <a:solidFill>
                                <a:schemeClr val="tx1">
                                  <a:lumMod val="65000"/>
                                  <a:lumOff val="35000"/>
                                </a:schemeClr>
                              </a:solidFill>
                              <a:latin typeface="Cambria Math" panose="02040503050406030204" pitchFamily="18" charset="0"/>
                              <a:ea typeface="Cambria Math" panose="02040503050406030204" pitchFamily="18" charset="0"/>
                            </a:rPr>
                            <m:t>𝒟</m:t>
                          </m:r>
                          <m:d>
                            <m:dPr>
                              <m:begChr m:val="{"/>
                              <m:endChr m:val="}"/>
                              <m:ctrlPr>
                                <a:rPr lang="en-US" sz="1300" i="1" smtClean="0">
                                  <a:solidFill>
                                    <a:schemeClr val="tx1">
                                      <a:lumMod val="65000"/>
                                      <a:lumOff val="35000"/>
                                    </a:schemeClr>
                                  </a:solidFill>
                                  <a:latin typeface="Cambria Math"/>
                                </a:rPr>
                              </m:ctrlPr>
                            </m:dPr>
                            <m:e>
                              <m:r>
                                <a:rPr lang="en-US" sz="1300" i="1">
                                  <a:solidFill>
                                    <a:schemeClr val="tx1">
                                      <a:lumMod val="65000"/>
                                      <a:lumOff val="35000"/>
                                    </a:schemeClr>
                                  </a:solidFill>
                                  <a:latin typeface="Cambria Math" panose="02040503050406030204" pitchFamily="18" charset="0"/>
                                </a:rPr>
                                <m:t>𝐸𝑎𝑟𝑡h</m:t>
                              </m:r>
                              <m:r>
                                <a:rPr lang="en-US" sz="1300" i="1">
                                  <a:solidFill>
                                    <a:schemeClr val="tx1">
                                      <a:lumMod val="65000"/>
                                      <a:lumOff val="35000"/>
                                    </a:schemeClr>
                                  </a:solidFill>
                                  <a:latin typeface="Cambria Math" panose="02040503050406030204" pitchFamily="18" charset="0"/>
                                </a:rPr>
                                <m:t> </m:t>
                              </m:r>
                              <m:r>
                                <a:rPr lang="en-US" sz="1300" i="1">
                                  <a:solidFill>
                                    <a:schemeClr val="tx1">
                                      <a:lumMod val="65000"/>
                                      <a:lumOff val="35000"/>
                                    </a:schemeClr>
                                  </a:solidFill>
                                  <a:latin typeface="Cambria Math" panose="02040503050406030204" pitchFamily="18" charset="0"/>
                                </a:rPr>
                                <m:t>𝑉𝑖𝑒𝑤</m:t>
                              </m:r>
                            </m:e>
                          </m:d>
                          <m:r>
                            <a:rPr lang="en-US" sz="1300" b="0" i="1" smtClean="0">
                              <a:solidFill>
                                <a:schemeClr val="tx1">
                                  <a:lumMod val="65000"/>
                                  <a:lumOff val="35000"/>
                                </a:schemeClr>
                              </a:solidFill>
                              <a:latin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𝒟</m:t>
                          </m:r>
                          <m:d>
                            <m:dPr>
                              <m:begChr m:val="{"/>
                              <m:endChr m:val="}"/>
                              <m:ctrlPr>
                                <a:rPr lang="en-US" sz="1300" b="0" i="1" smtClean="0">
                                  <a:solidFill>
                                    <a:schemeClr val="tx1">
                                      <a:lumMod val="65000"/>
                                      <a:lumOff val="35000"/>
                                    </a:schemeClr>
                                  </a:solidFill>
                                  <a:latin typeface="Cambria Math"/>
                                </a:rPr>
                              </m:ctrlPr>
                            </m:dPr>
                            <m:e>
                              <m:r>
                                <a:rPr lang="en-US" sz="1300" i="1">
                                  <a:solidFill>
                                    <a:schemeClr val="tx1">
                                      <a:lumMod val="65000"/>
                                      <a:lumOff val="35000"/>
                                    </a:schemeClr>
                                  </a:solidFill>
                                  <a:latin typeface="Cambria Math" panose="02040503050406030204" pitchFamily="18" charset="0"/>
                                </a:rPr>
                                <m:t>𝑆𝑝𝑎𝑐𝑒</m:t>
                              </m:r>
                              <m:r>
                                <a:rPr lang="en-US" sz="1300" i="1">
                                  <a:solidFill>
                                    <a:schemeClr val="tx1">
                                      <a:lumMod val="65000"/>
                                      <a:lumOff val="35000"/>
                                    </a:schemeClr>
                                  </a:solidFill>
                                  <a:latin typeface="Cambria Math" panose="02040503050406030204" pitchFamily="18" charset="0"/>
                                </a:rPr>
                                <m:t> </m:t>
                              </m:r>
                              <m:r>
                                <a:rPr lang="en-US" sz="1300" i="1">
                                  <a:solidFill>
                                    <a:schemeClr val="tx1">
                                      <a:lumMod val="65000"/>
                                      <a:lumOff val="35000"/>
                                    </a:schemeClr>
                                  </a:solidFill>
                                  <a:latin typeface="Cambria Math" panose="02040503050406030204" pitchFamily="18" charset="0"/>
                                </a:rPr>
                                <m:t>𝑉𝑖𝑒𝑤</m:t>
                              </m:r>
                            </m:e>
                          </m:d>
                        </m:num>
                        <m:den>
                          <m:r>
                            <a:rPr lang="en-US" sz="1300" i="1">
                              <a:solidFill>
                                <a:schemeClr val="tx1">
                                  <a:lumMod val="65000"/>
                                  <a:lumOff val="35000"/>
                                </a:schemeClr>
                              </a:solidFill>
                              <a:latin typeface="Cambria Math" panose="02040503050406030204" pitchFamily="18" charset="0"/>
                            </a:rPr>
                            <m:t>𝑅</m:t>
                          </m:r>
                          <m:r>
                            <a:rPr lang="en-US" sz="1300">
                              <a:solidFill>
                                <a:schemeClr val="tx1">
                                  <a:lumMod val="65000"/>
                                  <a:lumOff val="35000"/>
                                </a:schemeClr>
                              </a:solidFill>
                              <a:latin typeface="Cambria Math" panose="02040503050406030204" pitchFamily="18" charset="0"/>
                            </a:rPr>
                            <m:t> </m:t>
                          </m:r>
                        </m:den>
                      </m:f>
                    </m:oMath>
                  </m:oMathPara>
                </a14:m>
                <a:endParaRPr lang="en-US" sz="1300" dirty="0">
                  <a:solidFill>
                    <a:schemeClr val="tx1">
                      <a:lumMod val="65000"/>
                      <a:lumOff val="35000"/>
                    </a:schemeClr>
                  </a:solidFill>
                  <a:latin typeface="Calibri"/>
                </a:endParaRPr>
              </a:p>
              <a:p>
                <a:endParaRPr lang="en-US" sz="1300" dirty="0">
                  <a:solidFill>
                    <a:schemeClr val="tx1">
                      <a:lumMod val="65000"/>
                      <a:lumOff val="35000"/>
                    </a:schemeClr>
                  </a:solidFill>
                  <a:latin typeface="Calibri"/>
                </a:endParaRPr>
              </a:p>
              <a:p>
                <a:pPr/>
                <a14:m>
                  <m:oMathPara xmlns:m="http://schemas.openxmlformats.org/officeDocument/2006/math">
                    <m:oMathParaPr>
                      <m:jc m:val="centerGroup"/>
                    </m:oMathParaPr>
                    <m:oMath xmlns:m="http://schemas.openxmlformats.org/officeDocument/2006/math">
                      <m:r>
                        <a:rPr lang="en-US" sz="1300" i="1" smtClean="0">
                          <a:solidFill>
                            <a:schemeClr val="tx1">
                              <a:lumMod val="65000"/>
                              <a:lumOff val="35000"/>
                            </a:schemeClr>
                          </a:solidFill>
                          <a:latin typeface="Cambria Math" panose="02040503050406030204" pitchFamily="18" charset="0"/>
                          <a:ea typeface="Cambria Math" panose="02040503050406030204" pitchFamily="18" charset="0"/>
                        </a:rPr>
                        <m:t>𝒟</m:t>
                      </m:r>
                      <m:d>
                        <m:dPr>
                          <m:begChr m:val="{"/>
                          <m:endChr m:val="}"/>
                          <m:ctrlPr>
                            <a:rPr lang="en-US" sz="1300" b="0" i="1" smtClean="0">
                              <a:solidFill>
                                <a:schemeClr val="tx1">
                                  <a:lumMod val="65000"/>
                                  <a:lumOff val="35000"/>
                                </a:schemeClr>
                              </a:solidFill>
                              <a:latin typeface="Cambria Math"/>
                              <a:ea typeface="Cambria Math" panose="02040503050406030204" pitchFamily="18" charset="0"/>
                            </a:rPr>
                          </m:ctrlPr>
                        </m:dPr>
                        <m:e>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 </m:t>
                          </m:r>
                        </m:e>
                      </m:d>
                      <m:r>
                        <a:rPr lang="en-US" sz="1300" i="1" smtClean="0">
                          <a:solidFill>
                            <a:schemeClr val="tx1">
                              <a:lumMod val="65000"/>
                              <a:lumOff val="35000"/>
                            </a:schemeClr>
                          </a:solidFill>
                          <a:latin typeface="Cambria Math" panose="02040503050406030204" pitchFamily="18" charset="0"/>
                          <a:ea typeface="Cambria Math" panose="02040503050406030204" pitchFamily="18" charset="0"/>
                        </a:rPr>
                        <m:t>≡</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𝑆𝑖𝑔𝑛𝑎𝑙</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𝐷𝑒𝑚𝑜𝑑𝑢𝑙𝑎𝑡𝑖𝑜𝑛</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𝑂𝑝𝑒𝑟𝑎𝑡𝑖𝑜𝑛</m:t>
                      </m:r>
                    </m:oMath>
                  </m:oMathPara>
                </a14:m>
                <a:endParaRPr lang="en-US" sz="1300" dirty="0">
                  <a:solidFill>
                    <a:schemeClr val="tx1">
                      <a:lumMod val="65000"/>
                      <a:lumOff val="35000"/>
                    </a:schemeClr>
                  </a:solidFill>
                  <a:latin typeface="Calibri"/>
                </a:endParaRPr>
              </a:p>
              <a:p>
                <a:endParaRPr lang="en-US" sz="1300" dirty="0">
                  <a:solidFill>
                    <a:schemeClr val="tx1">
                      <a:lumMod val="65000"/>
                      <a:lumOff val="35000"/>
                    </a:schemeClr>
                  </a:solidFill>
                  <a:latin typeface="Calibri"/>
                </a:endParaRPr>
              </a:p>
              <a:p>
                <a:pPr/>
                <a14:m>
                  <m:oMathPara xmlns:m="http://schemas.openxmlformats.org/officeDocument/2006/math">
                    <m:oMathParaPr>
                      <m:jc m:val="centerGroup"/>
                    </m:oMathParaPr>
                    <m:oMath xmlns:m="http://schemas.openxmlformats.org/officeDocument/2006/math">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𝑅</m:t>
                      </m:r>
                      <m:r>
                        <a:rPr lang="en-US" sz="1300" i="1">
                          <a:solidFill>
                            <a:schemeClr val="tx1">
                              <a:lumMod val="65000"/>
                              <a:lumOff val="35000"/>
                            </a:schemeClr>
                          </a:solidFill>
                          <a:latin typeface="Cambria Math" panose="02040503050406030204" pitchFamily="18" charset="0"/>
                          <a:ea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𝑅𝑒𝑠𝑝𝑜𝑛𝑠𝑖𝑣𝑖𝑡𝑦</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𝐶𝑎𝑙𝑖𝑏𝑟𝑎𝑡𝑖𝑜𝑛</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 </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𝐶𝑜𝑛𝑠𝑡𝑎𝑛𝑡</m:t>
                      </m:r>
                      <m:r>
                        <a:rPr lang="en-US" sz="1300" b="0" i="1" smtClean="0">
                          <a:solidFill>
                            <a:schemeClr val="tx1">
                              <a:lumMod val="65000"/>
                              <a:lumOff val="35000"/>
                            </a:schemeClr>
                          </a:solidFill>
                          <a:latin typeface="Cambria Math" panose="02040503050406030204" pitchFamily="18" charset="0"/>
                          <a:ea typeface="Cambria Math" panose="02040503050406030204" pitchFamily="18" charset="0"/>
                        </a:rPr>
                        <m:t>)</m:t>
                      </m:r>
                    </m:oMath>
                  </m:oMathPara>
                </a14:m>
                <a:endParaRPr lang="en-US" sz="1300" dirty="0">
                  <a:solidFill>
                    <a:schemeClr val="tx1">
                      <a:lumMod val="65000"/>
                      <a:lumOff val="35000"/>
                    </a:schemeClr>
                  </a:solidFill>
                  <a:latin typeface="Calibri"/>
                </a:endParaRPr>
              </a:p>
            </p:txBody>
          </p:sp>
        </mc:Choice>
        <mc:Fallback xmlns="">
          <p:sp>
            <p:nvSpPr>
              <p:cNvPr id="3" name="Rectangle 2">
                <a:extLst>
                  <a:ext uri="{FF2B5EF4-FFF2-40B4-BE49-F238E27FC236}">
                    <a16:creationId xmlns:a16="http://schemas.microsoft.com/office/drawing/2014/main" xmlns="" xmlns:a14="http://schemas.microsoft.com/office/drawing/2010/main" id="{068B9616-008C-4358-8988-1C698D362349}"/>
                  </a:ext>
                </a:extLst>
              </p:cNvPr>
              <p:cNvSpPr>
                <a:spLocks noRot="1" noChangeAspect="1" noMove="1" noResize="1" noEditPoints="1" noAdjustHandles="1" noChangeArrowheads="1" noChangeShapeType="1" noTextEdit="1"/>
              </p:cNvSpPr>
              <p:nvPr/>
            </p:nvSpPr>
            <p:spPr>
              <a:xfrm>
                <a:off x="1731013" y="659103"/>
                <a:ext cx="5069503" cy="1279966"/>
              </a:xfrm>
              <a:prstGeom prst="rect">
                <a:avLst/>
              </a:prstGeom>
              <a:blipFill rotWithShape="1">
                <a:blip r:embed="rId2"/>
                <a:stretch>
                  <a:fillRect b="-952"/>
                </a:stretch>
              </a:blipFill>
            </p:spPr>
            <p:txBody>
              <a:bodyPr/>
              <a:lstStyle/>
              <a:p>
                <a:r>
                  <a:rPr lang="en-US">
                    <a:noFill/>
                  </a:rPr>
                  <a:t> </a:t>
                </a:r>
              </a:p>
            </p:txBody>
          </p:sp>
        </mc:Fallback>
      </mc:AlternateContent>
      <p:graphicFrame>
        <p:nvGraphicFramePr>
          <p:cNvPr id="4" name="Table 3">
            <a:extLst>
              <a:ext uri="{FF2B5EF4-FFF2-40B4-BE49-F238E27FC236}">
                <a16:creationId xmlns="" xmlns:a16="http://schemas.microsoft.com/office/drawing/2014/main" id="{D2877EA4-7208-4F02-9F1A-A389BABCD2D8}"/>
              </a:ext>
            </a:extLst>
          </p:cNvPr>
          <p:cNvGraphicFramePr>
            <a:graphicFrameLocks noGrp="1"/>
          </p:cNvGraphicFramePr>
          <p:nvPr>
            <p:extLst/>
          </p:nvPr>
        </p:nvGraphicFramePr>
        <p:xfrm>
          <a:off x="968991" y="2081423"/>
          <a:ext cx="7102348" cy="2470245"/>
        </p:xfrm>
        <a:graphic>
          <a:graphicData uri="http://schemas.openxmlformats.org/drawingml/2006/table">
            <a:tbl>
              <a:tblPr firstRow="1" bandRow="1">
                <a:tableStyleId>{5940675A-B579-460E-94D1-54222C63F5DA}</a:tableStyleId>
              </a:tblPr>
              <a:tblGrid>
                <a:gridCol w="909229">
                  <a:extLst>
                    <a:ext uri="{9D8B030D-6E8A-4147-A177-3AD203B41FA5}">
                      <a16:colId xmlns="" xmlns:a16="http://schemas.microsoft.com/office/drawing/2014/main" val="2827133761"/>
                    </a:ext>
                  </a:extLst>
                </a:gridCol>
                <a:gridCol w="845567">
                  <a:extLst>
                    <a:ext uri="{9D8B030D-6E8A-4147-A177-3AD203B41FA5}">
                      <a16:colId xmlns="" xmlns:a16="http://schemas.microsoft.com/office/drawing/2014/main" val="3979227240"/>
                    </a:ext>
                  </a:extLst>
                </a:gridCol>
                <a:gridCol w="1088145">
                  <a:extLst>
                    <a:ext uri="{9D8B030D-6E8A-4147-A177-3AD203B41FA5}">
                      <a16:colId xmlns="" xmlns:a16="http://schemas.microsoft.com/office/drawing/2014/main" val="3993515942"/>
                    </a:ext>
                  </a:extLst>
                </a:gridCol>
                <a:gridCol w="1003467">
                  <a:extLst>
                    <a:ext uri="{9D8B030D-6E8A-4147-A177-3AD203B41FA5}">
                      <a16:colId xmlns="" xmlns:a16="http://schemas.microsoft.com/office/drawing/2014/main" val="3446869526"/>
                    </a:ext>
                  </a:extLst>
                </a:gridCol>
                <a:gridCol w="1154310">
                  <a:extLst>
                    <a:ext uri="{9D8B030D-6E8A-4147-A177-3AD203B41FA5}">
                      <a16:colId xmlns="" xmlns:a16="http://schemas.microsoft.com/office/drawing/2014/main" val="747466647"/>
                    </a:ext>
                  </a:extLst>
                </a:gridCol>
                <a:gridCol w="905904">
                  <a:extLst>
                    <a:ext uri="{9D8B030D-6E8A-4147-A177-3AD203B41FA5}">
                      <a16:colId xmlns="" xmlns:a16="http://schemas.microsoft.com/office/drawing/2014/main" val="3646781013"/>
                    </a:ext>
                  </a:extLst>
                </a:gridCol>
                <a:gridCol w="1195726">
                  <a:extLst>
                    <a:ext uri="{9D8B030D-6E8A-4147-A177-3AD203B41FA5}">
                      <a16:colId xmlns="" xmlns:a16="http://schemas.microsoft.com/office/drawing/2014/main" val="232135802"/>
                    </a:ext>
                  </a:extLst>
                </a:gridCol>
              </a:tblGrid>
              <a:tr h="339540">
                <a:tc rowSpan="3">
                  <a:txBody>
                    <a:bodyPr/>
                    <a:lstStyle/>
                    <a:p>
                      <a:pPr marL="0" algn="ctr" rtl="0" eaLnBrk="1" hangingPunct="1"/>
                      <a:r>
                        <a:rPr lang="en-US" sz="1200" b="1" kern="1200" dirty="0">
                          <a:solidFill>
                            <a:schemeClr val="tx1"/>
                          </a:solidFill>
                          <a:latin typeface="+mn-lt"/>
                          <a:ea typeface="+mn-ea"/>
                          <a:cs typeface="+mn-cs"/>
                        </a:rPr>
                        <a:t>Filter Channel</a:t>
                      </a:r>
                    </a:p>
                  </a:txBody>
                  <a:tcPr anchor="ctr">
                    <a:lnR w="38100" cap="flat" cmpd="sng" algn="ctr">
                      <a:solidFill>
                        <a:schemeClr val="tx1"/>
                      </a:solidFill>
                      <a:prstDash val="solid"/>
                      <a:round/>
                      <a:headEnd type="none" w="med" len="med"/>
                      <a:tailEnd type="none" w="med" len="med"/>
                    </a:lnR>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smtClean="0">
                          <a:ln>
                            <a:noFill/>
                          </a:ln>
                          <a:solidFill>
                            <a:prstClr val="black"/>
                          </a:solidFill>
                          <a:effectLst/>
                          <a:uLnTx/>
                          <a:uFillTx/>
                          <a:latin typeface="+mn-lt"/>
                          <a:ea typeface="+mn-ea"/>
                          <a:cs typeface="+mn-cs"/>
                        </a:rPr>
                        <a:t>Instrument </a:t>
                      </a:r>
                      <a:r>
                        <a:rPr kumimoji="0" lang="en-US" sz="1200" b="1" i="0" u="none" strike="noStrike" kern="1200" cap="none" spc="0" normalizeH="0" baseline="0" dirty="0">
                          <a:ln>
                            <a:noFill/>
                          </a:ln>
                          <a:solidFill>
                            <a:prstClr val="black"/>
                          </a:solidFill>
                          <a:effectLst/>
                          <a:uLnTx/>
                          <a:uFillTx/>
                          <a:latin typeface="+mn-lt"/>
                          <a:ea typeface="+mn-ea"/>
                          <a:cs typeface="+mn-cs"/>
                        </a:rPr>
                        <a:t>Noise (Precision)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pPr marL="0" algn="ctr" rtl="0" eaLnBrk="1" hangingPunct="1"/>
                      <a:endParaRPr lang="en-US" sz="1400" b="1" kern="1200" baseline="30000" dirty="0">
                        <a:solidFill>
                          <a:schemeClr val="tx1"/>
                        </a:solidFill>
                        <a:latin typeface="+mn-lt"/>
                        <a:ea typeface="+mn-ea"/>
                        <a:cs typeface="+mn-cs"/>
                      </a:endParaRPr>
                    </a:p>
                  </a:txBody>
                  <a:tcPr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Responsivity (Calibration)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pPr marL="0" algn="ctr" rtl="0" eaLnBrk="1" hangingPunct="1"/>
                      <a:endParaRPr lang="en-US" sz="1400" b="1" kern="1200" baseline="30000" dirty="0">
                        <a:solidFill>
                          <a:schemeClr val="tx1"/>
                        </a:solidFill>
                        <a:latin typeface="+mn-lt"/>
                        <a:ea typeface="+mn-ea"/>
                        <a:cs typeface="+mn-cs"/>
                      </a:endParaRPr>
                    </a:p>
                  </a:txBody>
                  <a:tcPr anchor="ctr"/>
                </a:tc>
                <a:tc rowSpan="2">
                  <a:txBody>
                    <a:bodyPr/>
                    <a:lstStyle/>
                    <a:p>
                      <a:pPr marL="0" algn="ctr" rtl="0" eaLnBrk="1" hangingPunct="1"/>
                      <a:r>
                        <a:rPr lang="en-US" sz="1200" b="1" kern="1200" dirty="0">
                          <a:solidFill>
                            <a:schemeClr val="tx1"/>
                          </a:solidFill>
                          <a:latin typeface="+mn-lt"/>
                          <a:ea typeface="+mn-ea"/>
                          <a:cs typeface="+mn-cs"/>
                        </a:rPr>
                        <a:t>NISTAR Total </a:t>
                      </a:r>
                      <a:r>
                        <a:rPr lang="en-US" sz="1200" b="1" kern="1200" dirty="0" smtClean="0">
                          <a:solidFill>
                            <a:schemeClr val="tx1"/>
                          </a:solidFill>
                          <a:latin typeface="+mn-lt"/>
                          <a:ea typeface="+mn-ea"/>
                          <a:cs typeface="+mn-cs"/>
                        </a:rPr>
                        <a:t>Uncertainty</a:t>
                      </a:r>
                      <a:r>
                        <a:rPr kumimoji="0" lang="en-US" sz="1200" b="1" i="0" u="none" strike="noStrike" kern="1200" cap="none" spc="0" normalizeH="0" baseline="30000" noProof="0" dirty="0" smtClean="0">
                          <a:ln>
                            <a:noFill/>
                          </a:ln>
                          <a:solidFill>
                            <a:prstClr val="black"/>
                          </a:solidFill>
                          <a:effectLst/>
                          <a:uLnTx/>
                          <a:uFillTx/>
                          <a:latin typeface="+mn-lt"/>
                          <a:ea typeface="+mn-ea"/>
                          <a:cs typeface="+mn-cs"/>
                        </a:rPr>
                        <a:t>5</a:t>
                      </a:r>
                      <a:endParaRPr kumimoji="0" lang="en-US" sz="1200" b="1" i="0" u="none" strike="noStrike" kern="1200" cap="none" spc="0" normalizeH="0" baseline="30000" noProof="0" dirty="0">
                        <a:ln>
                          <a:noFill/>
                        </a:ln>
                        <a:solidFill>
                          <a:prstClr val="black"/>
                        </a:solidFill>
                        <a:effectLst/>
                        <a:uLnTx/>
                        <a:uFillTx/>
                        <a:latin typeface="+mn-lt"/>
                        <a:ea typeface="+mn-ea"/>
                        <a:cs typeface="+mn-cs"/>
                      </a:endParaRPr>
                    </a:p>
                  </a:txBody>
                  <a:tcPr anchor="ctr">
                    <a:lnL w="381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0"/>
                  </a:ext>
                </a:extLst>
              </a:tr>
              <a:tr h="295965">
                <a:tc v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Space View</a:t>
                      </a:r>
                      <a:r>
                        <a:rPr lang="en-US" sz="1200" b="1" kern="1200" baseline="30000" dirty="0">
                          <a:solidFill>
                            <a:schemeClr val="tx1"/>
                          </a:solidFill>
                          <a:latin typeface="+mn-lt"/>
                          <a:ea typeface="+mn-ea"/>
                          <a:cs typeface="+mn-cs"/>
                        </a:rPr>
                        <a:t>1</a:t>
                      </a:r>
                    </a:p>
                  </a:txBody>
                  <a:tcPr anchor="ctr">
                    <a:lnL w="381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Earth View</a:t>
                      </a:r>
                      <a:r>
                        <a:rPr lang="en-US" sz="1200" b="1" kern="1200" baseline="30000" dirty="0">
                          <a:solidFill>
                            <a:schemeClr val="tx1"/>
                          </a:solidFill>
                          <a:latin typeface="+mn-lt"/>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Total </a:t>
                      </a:r>
                      <a:r>
                        <a:rPr kumimoji="0" lang="en-US" sz="1200" b="1" i="0" u="none" strike="noStrike" kern="1200" cap="none" spc="0" normalizeH="0" baseline="0" dirty="0" smtClean="0">
                          <a:ln>
                            <a:noFill/>
                          </a:ln>
                          <a:solidFill>
                            <a:prstClr val="black"/>
                          </a:solidFill>
                          <a:effectLst/>
                          <a:uLnTx/>
                          <a:uFillTx/>
                          <a:latin typeface="+mn-lt"/>
                          <a:ea typeface="+mn-ea"/>
                          <a:cs typeface="+mn-cs"/>
                        </a:rPr>
                        <a:t>Noise</a:t>
                      </a:r>
                      <a:endParaRPr lang="en-US" sz="1200" b="1" kern="1200" baseline="30000" dirty="0">
                        <a:solidFill>
                          <a:schemeClr val="tx1"/>
                        </a:solidFill>
                        <a:latin typeface="+mn-lt"/>
                        <a:ea typeface="+mn-ea"/>
                        <a:cs typeface="+mn-cs"/>
                      </a:endParaRPr>
                    </a:p>
                  </a:txBody>
                  <a:tcPr anchor="ctr">
                    <a:lnR w="38100" cap="flat" cmpd="sng" algn="ctr">
                      <a:solidFill>
                        <a:schemeClr val="tx1"/>
                      </a:solidFill>
                      <a:prstDash val="solid"/>
                      <a:round/>
                      <a:headEnd type="none" w="med" len="med"/>
                      <a:tailEnd type="none" w="med" len="med"/>
                    </a:lnR>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Laboratory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Calibration</a:t>
                      </a:r>
                      <a:r>
                        <a:rPr kumimoji="0" lang="en-US" sz="1200" b="1" i="0" u="none" strike="noStrike" kern="1200" cap="none" spc="0" normalizeH="0" baseline="30000" noProof="0" dirty="0" smtClean="0">
                          <a:ln>
                            <a:noFill/>
                          </a:ln>
                          <a:solidFill>
                            <a:prstClr val="black"/>
                          </a:solidFill>
                          <a:effectLst/>
                          <a:uLnTx/>
                          <a:uFillTx/>
                          <a:latin typeface="+mn-lt"/>
                          <a:ea typeface="+mn-ea"/>
                          <a:cs typeface="+mn-cs"/>
                        </a:rPr>
                        <a:t>3</a:t>
                      </a:r>
                      <a:endParaRPr kumimoji="0" lang="en-US" sz="1200" b="1" i="0" u="none" strike="noStrike" kern="1200" cap="none" spc="0" normalizeH="0" baseline="30000" noProof="0" dirty="0">
                        <a:ln>
                          <a:noFill/>
                        </a:ln>
                        <a:solidFill>
                          <a:prstClr val="black"/>
                        </a:solidFill>
                        <a:effectLst/>
                        <a:uLnTx/>
                        <a:uFillTx/>
                        <a:latin typeface="+mn-lt"/>
                        <a:ea typeface="+mn-ea"/>
                        <a:cs typeface="+mn-cs"/>
                      </a:endParaRPr>
                    </a:p>
                  </a:txBody>
                  <a:tcPr anchor="ctr">
                    <a:lnL w="38100" cap="flat" cmpd="sng" algn="ctr">
                      <a:solidFill>
                        <a:schemeClr val="tx1"/>
                      </a:solidFill>
                      <a:prstDash val="solid"/>
                      <a:round/>
                      <a:headEnd type="none" w="med" len="med"/>
                      <a:tailEnd type="none" w="med" len="med"/>
                    </a:ln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Stability </a:t>
                      </a:r>
                      <a:br>
                        <a:rPr kumimoji="0" lang="en-US" sz="1200" b="1" i="0" u="none" strike="noStrike" kern="1200" cap="none" spc="0" normalizeH="0" baseline="0" noProof="0" dirty="0">
                          <a:ln>
                            <a:noFill/>
                          </a:ln>
                          <a:solidFill>
                            <a:prstClr val="black"/>
                          </a:solidFill>
                          <a:effectLst/>
                          <a:uLnTx/>
                          <a:uFillTx/>
                          <a:latin typeface="+mn-lt"/>
                          <a:ea typeface="+mn-ea"/>
                          <a:cs typeface="+mn-cs"/>
                        </a:rPr>
                      </a:br>
                      <a:r>
                        <a:rPr kumimoji="0" lang="en-US" sz="1200" b="1" i="0" u="none" strike="noStrike" kern="1200" cap="none" spc="0" normalizeH="0" baseline="0" noProof="0" dirty="0">
                          <a:ln>
                            <a:noFill/>
                          </a:ln>
                          <a:solidFill>
                            <a:prstClr val="black"/>
                          </a:solidFill>
                          <a:effectLst/>
                          <a:uLnTx/>
                          <a:uFillTx/>
                          <a:latin typeface="+mn-lt"/>
                          <a:ea typeface="+mn-ea"/>
                          <a:cs typeface="+mn-cs"/>
                        </a:rPr>
                        <a:t>on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Orbit</a:t>
                      </a:r>
                      <a:r>
                        <a:rPr kumimoji="0" lang="en-US" sz="1200" b="1" i="0" u="none" strike="noStrike" kern="1200" cap="none" spc="0" normalizeH="0" baseline="30000" noProof="0" dirty="0" smtClean="0">
                          <a:ln>
                            <a:noFill/>
                          </a:ln>
                          <a:solidFill>
                            <a:prstClr val="black"/>
                          </a:solidFill>
                          <a:effectLst/>
                          <a:uLnTx/>
                          <a:uFillTx/>
                          <a:latin typeface="+mn-lt"/>
                          <a:ea typeface="+mn-ea"/>
                          <a:cs typeface="+mn-cs"/>
                        </a:rPr>
                        <a:t>4</a:t>
                      </a:r>
                      <a:endParaRPr kumimoji="0" lang="en-US" sz="1200" b="1" i="0" u="none" strike="noStrike" kern="1200" cap="none" spc="0" normalizeH="0" baseline="30000" noProof="0" dirty="0">
                        <a:ln>
                          <a:noFill/>
                        </a:ln>
                        <a:solidFill>
                          <a:prstClr val="black"/>
                        </a:solidFill>
                        <a:effectLst/>
                        <a:uLnTx/>
                        <a:uFillTx/>
                        <a:latin typeface="+mn-lt"/>
                        <a:ea typeface="+mn-ea"/>
                        <a:cs typeface="+mn-cs"/>
                      </a:endParaRPr>
                    </a:p>
                  </a:txBody>
                  <a:tcPr anchor="ctr">
                    <a:lnR w="38100" cap="flat" cmpd="sng" algn="ctr">
                      <a:solidFill>
                        <a:schemeClr val="tx1"/>
                      </a:solidFill>
                      <a:prstDash val="solid"/>
                      <a:round/>
                      <a:headEnd type="none" w="med" len="med"/>
                      <a:tailEnd type="none" w="med" len="med"/>
                    </a:lnR>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lnL w="38100" cap="flat" cmpd="sng" algn="ctr">
                      <a:solidFill>
                        <a:schemeClr val="tx1"/>
                      </a:solidFill>
                      <a:prstDash val="solid"/>
                      <a:round/>
                      <a:headEnd type="none" w="med" len="med"/>
                      <a:tailEnd type="none" w="med" len="med"/>
                    </a:lnL>
                    <a:lnT w="12700" cap="flat" cmpd="sng" algn="ctr">
                      <a:noFill/>
                      <a:prstDash val="sysDot"/>
                      <a:round/>
                      <a:headEnd type="none" w="med" len="med"/>
                      <a:tailEnd type="none" w="med" len="med"/>
                    </a:lnT>
                    <a:lnBlToTr w="12700" cap="flat" cmpd="sng" algn="ctr">
                      <a:noFill/>
                      <a:prstDash val="sysDot"/>
                      <a:round/>
                      <a:headEnd type="none" w="med" len="med"/>
                      <a:tailEnd type="none" w="med" len="med"/>
                    </a:lnBlToTr>
                  </a:tcPr>
                </a:tc>
                <a:extLst>
                  <a:ext uri="{0D108BD9-81ED-4DB2-BD59-A6C34878D82A}">
                    <a16:rowId xmlns="" xmlns:a16="http://schemas.microsoft.com/office/drawing/2014/main" val="1672847099"/>
                  </a:ext>
                </a:extLst>
              </a:tr>
              <a:tr h="376430">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4 </a:t>
                      </a:r>
                      <a:r>
                        <a:rPr kumimoji="0" lang="en-US" sz="1200" b="1" i="0" u="none" strike="noStrike" kern="1200" cap="none" spc="0" normalizeH="0" baseline="0" dirty="0" err="1">
                          <a:ln>
                            <a:noFill/>
                          </a:ln>
                          <a:solidFill>
                            <a:prstClr val="black"/>
                          </a:solidFill>
                          <a:effectLst/>
                          <a:uLnTx/>
                          <a:uFillTx/>
                          <a:latin typeface="+mn-lt"/>
                          <a:ea typeface="+mn-ea"/>
                          <a:cs typeface="+mn-cs"/>
                        </a:rPr>
                        <a:t>Hr</a:t>
                      </a:r>
                      <a:endParaRPr kumimoji="0" lang="en-US" sz="1200" b="1" i="0" u="none" strike="noStrike" kern="1200" cap="none" spc="0" normalizeH="0" baseline="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prstClr val="black"/>
                          </a:solidFill>
                          <a:effectLst/>
                          <a:uLnTx/>
                          <a:uFillTx/>
                          <a:latin typeface="+mn-lt"/>
                          <a:ea typeface="+mn-ea"/>
                          <a:cs typeface="+mn-cs"/>
                        </a:rPr>
                        <a:t>Daily</a:t>
                      </a:r>
                    </a:p>
                  </a:txBody>
                  <a:tcPr anchor="ctr">
                    <a:lnBlToTr w="12700" cap="flat" cmpd="sng" algn="ctr">
                      <a:solidFill>
                        <a:schemeClr val="tx1"/>
                      </a:solidFill>
                      <a:prstDash val="sysDot"/>
                      <a:round/>
                      <a:headEnd type="none" w="med" len="med"/>
                      <a:tailEnd type="none" w="med" len="me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mn-lt"/>
                          <a:ea typeface="+mn-ea"/>
                          <a:cs typeface="+mn-cs"/>
                        </a:rPr>
                        <a:t>4 </a:t>
                      </a:r>
                      <a:r>
                        <a:rPr kumimoji="0" lang="en-US" sz="1200" b="1" i="0" u="none" strike="noStrike" kern="1200" cap="none" spc="0" normalizeH="0" baseline="0" dirty="0" err="1">
                          <a:ln>
                            <a:noFill/>
                          </a:ln>
                          <a:solidFill>
                            <a:prstClr val="black"/>
                          </a:solidFill>
                          <a:effectLst/>
                          <a:uLnTx/>
                          <a:uFillTx/>
                          <a:latin typeface="+mn-lt"/>
                          <a:ea typeface="+mn-ea"/>
                          <a:cs typeface="+mn-cs"/>
                        </a:rPr>
                        <a:t>Hr</a:t>
                      </a:r>
                      <a:endParaRPr kumimoji="0" lang="en-US" sz="1200" b="1" i="0" u="none" strike="noStrike" kern="1200" cap="none" spc="0" normalizeH="0" baseline="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prstClr val="black"/>
                          </a:solidFill>
                          <a:effectLst/>
                          <a:uLnTx/>
                          <a:uFillTx/>
                          <a:latin typeface="+mn-lt"/>
                          <a:ea typeface="+mn-ea"/>
                          <a:cs typeface="+mn-cs"/>
                        </a:rPr>
                        <a:t>Daily</a:t>
                      </a:r>
                    </a:p>
                  </a:txBody>
                  <a:tcPr anchor="ctr">
                    <a:lnR w="38100" cap="flat" cmpd="sng" algn="ctr">
                      <a:solidFill>
                        <a:schemeClr val="tx1"/>
                      </a:solidFill>
                      <a:prstDash val="solid"/>
                      <a:round/>
                      <a:headEnd type="none" w="med" len="med"/>
                      <a:tailEnd type="none" w="med" len="med"/>
                    </a:lnR>
                    <a:lnBlToTr w="12700" cap="flat" cmpd="sng" algn="ctr">
                      <a:solidFill>
                        <a:schemeClr val="tx1"/>
                      </a:solidFill>
                      <a:prstDash val="sysDot"/>
                      <a:round/>
                      <a:headEnd type="none" w="med" len="med"/>
                      <a:tailEnd type="none" w="med" len="med"/>
                    </a:lnBlToTr>
                  </a:tcPr>
                </a:tc>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4 </a:t>
                      </a:r>
                      <a:r>
                        <a:rPr kumimoji="0" lang="en-US" sz="1200" b="1" i="0" u="none" strike="noStrike" kern="1200" cap="none" spc="0" normalizeH="0" baseline="0" noProof="0" dirty="0" err="1">
                          <a:ln>
                            <a:noFill/>
                          </a:ln>
                          <a:solidFill>
                            <a:prstClr val="black"/>
                          </a:solidFill>
                          <a:effectLst/>
                          <a:uLnTx/>
                          <a:uFillTx/>
                          <a:latin typeface="+mn-lt"/>
                          <a:ea typeface="+mn-ea"/>
                          <a:cs typeface="+mn-cs"/>
                        </a:rPr>
                        <a:t>Hr</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Daily</a:t>
                      </a:r>
                      <a:endParaRPr lang="en-US" dirty="0"/>
                    </a:p>
                  </a:txBody>
                  <a:tcPr anchor="ctr">
                    <a:lnL w="38100" cap="flat" cmpd="sng" algn="ctr">
                      <a:solidFill>
                        <a:schemeClr val="tx1"/>
                      </a:solidFill>
                      <a:prstDash val="solid"/>
                      <a:round/>
                      <a:headEnd type="none" w="med" len="med"/>
                      <a:tailEnd type="none" w="med" len="med"/>
                    </a:lnL>
                    <a:lnBlToTr w="12700" cap="flat" cmpd="sng" algn="ctr">
                      <a:solidFill>
                        <a:schemeClr val="tx1"/>
                      </a:solidFill>
                      <a:prstDash val="sysDot"/>
                      <a:round/>
                      <a:headEnd type="none" w="med" len="med"/>
                      <a:tailEnd type="none" w="med" len="med"/>
                    </a:lnBlToTr>
                  </a:tcPr>
                </a:tc>
                <a:extLst>
                  <a:ext uri="{0D108BD9-81ED-4DB2-BD59-A6C34878D82A}">
                    <a16:rowId xmlns="" xmlns:a16="http://schemas.microsoft.com/office/drawing/2014/main" val="2359725891"/>
                  </a:ext>
                </a:extLst>
              </a:tr>
              <a:tr h="460510">
                <a:tc>
                  <a:txBody>
                    <a:bodyPr/>
                    <a:lstStyle/>
                    <a:p>
                      <a:pPr algn="ctr"/>
                      <a:r>
                        <a:rPr lang="en-US" sz="1200" b="1" dirty="0"/>
                        <a:t>Total</a:t>
                      </a:r>
                      <a:r>
                        <a:rPr lang="en-US" sz="1200" b="1" baseline="0" dirty="0"/>
                        <a:t> </a:t>
                      </a:r>
                      <a:endParaRPr lang="en-US" sz="1200" b="1" baseline="30000" dirty="0">
                        <a:latin typeface="+mj-lt"/>
                        <a:cs typeface="Arial" panose="020B0604020202020204" pitchFamily="34" charset="0"/>
                      </a:endParaRPr>
                    </a:p>
                  </a:txBody>
                  <a:tcPr anchor="ctr">
                    <a:lnR w="38100" cap="flat" cmpd="sng" algn="ctr">
                      <a:solidFill>
                        <a:schemeClr val="tx1"/>
                      </a:solidFill>
                      <a:prstDash val="solid"/>
                      <a:round/>
                      <a:headEnd type="none" w="med" len="med"/>
                      <a:tailEnd type="none" w="med" len="med"/>
                    </a:lnR>
                    <a:solidFill>
                      <a:schemeClr val="bg2"/>
                    </a:solidFill>
                  </a:tcPr>
                </a:tc>
                <a:tc>
                  <a:txBody>
                    <a:bodyPr/>
                    <a:lstStyle/>
                    <a:p>
                      <a:pPr algn="ctr"/>
                      <a:r>
                        <a:rPr lang="en-US" sz="1200" dirty="0" smtClean="0">
                          <a:solidFill>
                            <a:schemeClr val="tx1"/>
                          </a:solidFill>
                        </a:rPr>
                        <a:t>1.0 </a:t>
                      </a:r>
                      <a:r>
                        <a:rPr lang="en-US" sz="1200" dirty="0">
                          <a:solidFill>
                            <a:schemeClr val="tx1"/>
                          </a:solidFill>
                        </a:rPr>
                        <a:t>%</a:t>
                      </a:r>
                      <a:endParaRPr lang="en-US" sz="1200" dirty="0">
                        <a:solidFill>
                          <a:schemeClr val="tx1"/>
                        </a:solidFill>
                        <a:latin typeface="+mj-lt"/>
                        <a:cs typeface="Arial" panose="020B0604020202020204" pitchFamily="34" charset="0"/>
                      </a:endParaRPr>
                    </a:p>
                  </a:txBody>
                  <a:tcPr anchor="ctr">
                    <a:lnL w="38100" cap="flat" cmpd="sng" algn="ctr">
                      <a:solidFill>
                        <a:schemeClr val="tx1"/>
                      </a:solidFill>
                      <a:prstDash val="solid"/>
                      <a:round/>
                      <a:headEnd type="none" w="med" len="med"/>
                      <a:tailEnd type="none" w="med" len="med"/>
                    </a:lnL>
                    <a:solidFill>
                      <a:schemeClr val="bg2"/>
                    </a:solidFill>
                  </a:tcPr>
                </a:tc>
                <a:tc>
                  <a:txBody>
                    <a:bodyPr/>
                    <a:lstStyle/>
                    <a:p>
                      <a:pPr marL="0" algn="l" defTabSz="914400" rtl="0" eaLnBrk="1" latinLnBrk="0" hangingPunct="1"/>
                      <a:r>
                        <a:rPr lang="en-US" sz="1200" b="1" u="none" kern="1200" dirty="0">
                          <a:solidFill>
                            <a:schemeClr val="tx1"/>
                          </a:solidFill>
                          <a:latin typeface="+mn-lt"/>
                          <a:ea typeface="+mn-ea"/>
                          <a:cs typeface="+mn-cs"/>
                        </a:rPr>
                        <a:t>0.7 %</a:t>
                      </a:r>
                    </a:p>
                    <a:p>
                      <a:pPr marL="0" algn="r" defTabSz="914400" rtl="0" eaLnBrk="1" latinLnBrk="0" hangingPunct="1"/>
                      <a:r>
                        <a:rPr lang="en-US" sz="1200" kern="1200" dirty="0">
                          <a:solidFill>
                            <a:schemeClr val="tx1"/>
                          </a:solidFill>
                          <a:latin typeface="+mn-lt"/>
                          <a:ea typeface="+mn-ea"/>
                          <a:cs typeface="+mn-cs"/>
                        </a:rPr>
                        <a:t>0.3 %</a:t>
                      </a:r>
                    </a:p>
                  </a:txBody>
                  <a:tcPr anchor="ctr">
                    <a:lnBlToTr w="12700" cap="flat" cmpd="sng" algn="ctr">
                      <a:solidFill>
                        <a:schemeClr val="tx1"/>
                      </a:solidFill>
                      <a:prstDash val="sysDot"/>
                      <a:round/>
                      <a:headEnd type="none" w="med" len="med"/>
                      <a:tailEnd type="none" w="med" len="med"/>
                    </a:lnBlToTr>
                    <a:solidFill>
                      <a:schemeClr val="bg2"/>
                    </a:solidFill>
                  </a:tcPr>
                </a:tc>
                <a:tc>
                  <a:txBody>
                    <a:bodyPr/>
                    <a:lstStyle/>
                    <a:p>
                      <a:pPr marL="0" algn="l" defTabSz="914400" rtl="0" eaLnBrk="1" latinLnBrk="0" hangingPunct="1"/>
                      <a:r>
                        <a:rPr lang="en-US" sz="1200" b="1" u="none" kern="1200" dirty="0">
                          <a:solidFill>
                            <a:schemeClr val="tx1"/>
                          </a:solidFill>
                          <a:latin typeface="+mn-lt"/>
                          <a:ea typeface="+mn-ea"/>
                          <a:cs typeface="+mn-cs"/>
                        </a:rPr>
                        <a:t>1.2 %</a:t>
                      </a:r>
                    </a:p>
                    <a:p>
                      <a:pPr marL="0" algn="r" defTabSz="914400" rtl="0" eaLnBrk="1" latinLnBrk="0" hangingPunct="1"/>
                      <a:r>
                        <a:rPr lang="en-US" sz="1200" b="0" u="none" kern="1200" dirty="0">
                          <a:solidFill>
                            <a:schemeClr val="tx1"/>
                          </a:solidFill>
                          <a:latin typeface="+mn-lt"/>
                          <a:ea typeface="+mn-ea"/>
                          <a:cs typeface="+mn-cs"/>
                        </a:rPr>
                        <a:t>1.0 %</a:t>
                      </a:r>
                    </a:p>
                  </a:txBody>
                  <a:tcPr anchor="ctr">
                    <a:lnR w="38100" cap="flat" cmpd="sng" algn="ctr">
                      <a:solidFill>
                        <a:schemeClr val="tx1"/>
                      </a:solidFill>
                      <a:prstDash val="solid"/>
                      <a:round/>
                      <a:headEnd type="none" w="med" len="med"/>
                      <a:tailEnd type="none" w="med" len="med"/>
                    </a:lnR>
                    <a:lnBlToTr w="12700" cap="flat" cmpd="sng" algn="ctr">
                      <a:solidFill>
                        <a:schemeClr val="tx1"/>
                      </a:solidFill>
                      <a:prstDash val="sysDot"/>
                      <a:round/>
                      <a:headEnd type="none" w="med" len="med"/>
                      <a:tailEnd type="none" w="med" len="med"/>
                    </a:lnBlToTr>
                    <a:solidFill>
                      <a:schemeClr val="bg2"/>
                    </a:solidFill>
                  </a:tcPr>
                </a:tc>
                <a:tc>
                  <a:txBody>
                    <a:bodyPr/>
                    <a:lstStyle/>
                    <a:p>
                      <a:pPr marL="0" algn="ctr" rtl="0" eaLnBrk="1" hangingPunct="1"/>
                      <a:r>
                        <a:rPr lang="en-US" sz="1200" kern="1200" dirty="0">
                          <a:solidFill>
                            <a:schemeClr val="tx1"/>
                          </a:solidFill>
                          <a:latin typeface="+mn-lt"/>
                          <a:ea typeface="+mn-ea"/>
                          <a:cs typeface="+mn-cs"/>
                        </a:rPr>
                        <a:t>&lt;0.2 %</a:t>
                      </a:r>
                    </a:p>
                  </a:txBody>
                  <a:tcPr anchor="ctr">
                    <a:lnL w="38100" cap="flat" cmpd="sng" algn="ctr">
                      <a:solidFill>
                        <a:schemeClr val="tx1"/>
                      </a:solidFill>
                      <a:prstDash val="solid"/>
                      <a:round/>
                      <a:headEnd type="none" w="med" len="med"/>
                      <a:tailEnd type="none" w="med" len="med"/>
                    </a:lnL>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rPr>
                        <a:t>0.3 %</a:t>
                      </a:r>
                      <a:endParaRPr lang="en-US" sz="1200" kern="1200" dirty="0">
                        <a:solidFill>
                          <a:schemeClr val="tx1"/>
                        </a:solidFill>
                        <a:latin typeface="+mn-lt"/>
                        <a:ea typeface="+mn-ea"/>
                        <a:cs typeface="Arial" panose="020B0604020202020204" pitchFamily="34" charset="0"/>
                      </a:endParaRPr>
                    </a:p>
                  </a:txBody>
                  <a:tcPr anchor="ctr">
                    <a:lnR w="38100" cap="flat" cmpd="sng" algn="ctr">
                      <a:solidFill>
                        <a:schemeClr val="tx1"/>
                      </a:solidFill>
                      <a:prstDash val="solid"/>
                      <a:round/>
                      <a:headEnd type="none" w="med" len="med"/>
                      <a:tailEnd type="none" w="med" len="med"/>
                    </a:lnR>
                    <a:solidFill>
                      <a:schemeClr val="bg2"/>
                    </a:solidFill>
                  </a:tcPr>
                </a:tc>
                <a:tc>
                  <a:txBody>
                    <a:bodyPr/>
                    <a:lstStyle/>
                    <a:p>
                      <a:pPr algn="l"/>
                      <a:r>
                        <a:rPr lang="en-US" sz="1200" b="1" dirty="0">
                          <a:solidFill>
                            <a:schemeClr val="tx1"/>
                          </a:solidFill>
                          <a:latin typeface="+mn-lt"/>
                          <a:cs typeface="Arial" panose="020B0604020202020204" pitchFamily="34" charset="0"/>
                        </a:rPr>
                        <a:t>1.3 %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Arial" panose="020B0604020202020204" pitchFamily="34" charset="0"/>
                        </a:rPr>
                        <a:t>1.1 %</a:t>
                      </a:r>
                    </a:p>
                  </a:txBody>
                  <a:tcPr anchor="ctr">
                    <a:lnL w="38100" cap="flat" cmpd="sng" algn="ctr">
                      <a:solidFill>
                        <a:schemeClr val="tx1"/>
                      </a:solidFill>
                      <a:prstDash val="solid"/>
                      <a:round/>
                      <a:headEnd type="none" w="med" len="med"/>
                      <a:tailEnd type="none" w="med" len="med"/>
                    </a:lnL>
                    <a:lnBlToTr w="12700" cap="flat" cmpd="sng" algn="ctr">
                      <a:solidFill>
                        <a:schemeClr val="tx1"/>
                      </a:solidFill>
                      <a:prstDash val="sysDot"/>
                      <a:round/>
                      <a:headEnd type="none" w="med" len="med"/>
                      <a:tailEnd type="none" w="med" len="med"/>
                    </a:lnBlToTr>
                    <a:solidFill>
                      <a:schemeClr val="bg2"/>
                    </a:solidFill>
                  </a:tcPr>
                </a:tc>
                <a:extLst>
                  <a:ext uri="{0D108BD9-81ED-4DB2-BD59-A6C34878D82A}">
                    <a16:rowId xmlns="" xmlns:a16="http://schemas.microsoft.com/office/drawing/2014/main" val="3450500527"/>
                  </a:ext>
                </a:extLst>
              </a:tr>
              <a:tr h="323440">
                <a:tc>
                  <a:txBody>
                    <a:bodyPr/>
                    <a:lstStyle/>
                    <a:p>
                      <a:pPr algn="ctr"/>
                      <a:r>
                        <a:rPr lang="en-US" sz="1200" b="1" dirty="0"/>
                        <a:t>SW</a:t>
                      </a:r>
                      <a:endParaRPr lang="en-US" sz="1200" b="1" baseline="30000" dirty="0">
                        <a:latin typeface="+mj-lt"/>
                        <a:cs typeface="Arial" panose="020B0604020202020204" pitchFamily="34" charset="0"/>
                      </a:endParaRPr>
                    </a:p>
                  </a:txBody>
                  <a:tcPr anchor="ctr">
                    <a:lnR w="38100" cap="flat" cmpd="sng" algn="ctr">
                      <a:solidFill>
                        <a:schemeClr val="tx1"/>
                      </a:solidFill>
                      <a:prstDash val="solid"/>
                      <a:round/>
                      <a:headEnd type="none" w="med" len="med"/>
                      <a:tailEnd type="none" w="med" len="med"/>
                    </a:lnR>
                  </a:tcPr>
                </a:tc>
                <a:tc>
                  <a:txBody>
                    <a:bodyPr/>
                    <a:lstStyle/>
                    <a:p>
                      <a:pPr algn="ctr"/>
                      <a:r>
                        <a:rPr lang="en-US" sz="1200" dirty="0">
                          <a:solidFill>
                            <a:schemeClr val="tx1"/>
                          </a:solidFill>
                        </a:rPr>
                        <a:t>1.3 %</a:t>
                      </a:r>
                      <a:endParaRPr lang="en-US" sz="1200" dirty="0">
                        <a:solidFill>
                          <a:schemeClr val="tx1"/>
                        </a:solidFill>
                        <a:latin typeface="+mj-lt"/>
                        <a:cs typeface="Arial" panose="020B0604020202020204" pitchFamily="34" charset="0"/>
                      </a:endParaRPr>
                    </a:p>
                  </a:txBody>
                  <a:tcPr anchor="ctr">
                    <a:lnL w="38100" cap="flat" cmpd="sng" algn="ctr">
                      <a:solidFill>
                        <a:schemeClr val="tx1"/>
                      </a:solidFill>
                      <a:prstDash val="solid"/>
                      <a:round/>
                      <a:headEnd type="none" w="med" len="med"/>
                      <a:tailEnd type="none" w="med" len="med"/>
                    </a:lnL>
                  </a:tcPr>
                </a:tc>
                <a:tc>
                  <a:txBody>
                    <a:bodyPr/>
                    <a:lstStyle/>
                    <a:p>
                      <a:pPr marL="0" algn="l" defTabSz="914400" rtl="0" eaLnBrk="1" latinLnBrk="0" hangingPunct="1"/>
                      <a:r>
                        <a:rPr lang="en-US" sz="1200" b="1" u="none" kern="1200" dirty="0">
                          <a:solidFill>
                            <a:schemeClr val="tx1"/>
                          </a:solidFill>
                          <a:latin typeface="+mn-lt"/>
                          <a:ea typeface="+mn-ea"/>
                          <a:cs typeface="+mn-cs"/>
                        </a:rPr>
                        <a:t>1.0 %</a:t>
                      </a:r>
                    </a:p>
                    <a:p>
                      <a:pPr marL="0" algn="r" defTabSz="914400" rtl="0" eaLnBrk="1" latinLnBrk="0" hangingPunct="1"/>
                      <a:r>
                        <a:rPr lang="en-US" sz="1200" kern="1200" dirty="0">
                          <a:solidFill>
                            <a:schemeClr val="tx1"/>
                          </a:solidFill>
                          <a:latin typeface="+mn-lt"/>
                          <a:ea typeface="+mn-ea"/>
                          <a:cs typeface="+mn-cs"/>
                        </a:rPr>
                        <a:t>0.4 %</a:t>
                      </a:r>
                    </a:p>
                  </a:txBody>
                  <a:tcPr anchor="ctr">
                    <a:lnBlToTr w="12700" cap="flat" cmpd="sng" algn="ctr">
                      <a:solidFill>
                        <a:schemeClr val="tx1"/>
                      </a:solidFill>
                      <a:prstDash val="sysDot"/>
                      <a:round/>
                      <a:headEnd type="none" w="med" len="med"/>
                      <a:tailEnd type="none" w="med" len="med"/>
                    </a:lnBlToTr>
                  </a:tcPr>
                </a:tc>
                <a:tc>
                  <a:txBody>
                    <a:bodyPr/>
                    <a:lstStyle/>
                    <a:p>
                      <a:pPr marL="0" algn="l" defTabSz="914400" rtl="0" eaLnBrk="1" latinLnBrk="0" hangingPunct="1"/>
                      <a:r>
                        <a:rPr lang="en-US" sz="1200" b="1" u="none" kern="1200" dirty="0">
                          <a:solidFill>
                            <a:schemeClr val="tx1"/>
                          </a:solidFill>
                          <a:latin typeface="+mn-lt"/>
                          <a:ea typeface="+mn-ea"/>
                          <a:cs typeface="+mn-cs"/>
                        </a:rPr>
                        <a:t>1.7 %</a:t>
                      </a:r>
                    </a:p>
                    <a:p>
                      <a:pPr marL="0" algn="r" defTabSz="914400" rtl="0" eaLnBrk="1" latinLnBrk="0" hangingPunct="1"/>
                      <a:r>
                        <a:rPr lang="en-US" sz="1200" b="0" u="none" kern="1200" dirty="0">
                          <a:solidFill>
                            <a:schemeClr val="tx1"/>
                          </a:solidFill>
                          <a:latin typeface="+mn-lt"/>
                          <a:ea typeface="+mn-ea"/>
                          <a:cs typeface="+mn-cs"/>
                        </a:rPr>
                        <a:t>1.4 %</a:t>
                      </a:r>
                    </a:p>
                  </a:txBody>
                  <a:tcPr anchor="ctr">
                    <a:lnR w="38100" cap="flat" cmpd="sng" algn="ctr">
                      <a:solidFill>
                        <a:schemeClr val="tx1"/>
                      </a:solidFill>
                      <a:prstDash val="solid"/>
                      <a:round/>
                      <a:headEnd type="none" w="med" len="med"/>
                      <a:tailEnd type="none" w="med" len="med"/>
                    </a:lnR>
                    <a:lnBlToTr w="12700" cap="flat" cmpd="sng" algn="ctr">
                      <a:solidFill>
                        <a:schemeClr val="tx1"/>
                      </a:solidFill>
                      <a:prstDash val="sysDot"/>
                      <a:round/>
                      <a:headEnd type="none" w="med" len="med"/>
                      <a:tailEnd type="none" w="med" len="med"/>
                    </a:lnBlToTr>
                  </a:tcPr>
                </a:tc>
                <a:tc>
                  <a:txBody>
                    <a:bodyPr/>
                    <a:lstStyle/>
                    <a:p>
                      <a:pPr algn="ctr"/>
                      <a:r>
                        <a:rPr lang="en-US" sz="1200" dirty="0" smtClean="0">
                          <a:solidFill>
                            <a:schemeClr val="tx1"/>
                          </a:solidFill>
                        </a:rPr>
                        <a:t>1 </a:t>
                      </a:r>
                      <a:r>
                        <a:rPr lang="en-US" sz="1200" dirty="0">
                          <a:solidFill>
                            <a:schemeClr val="tx1"/>
                          </a:solidFill>
                        </a:rPr>
                        <a:t>%</a:t>
                      </a:r>
                      <a:endParaRPr lang="en-US" sz="1200" dirty="0">
                        <a:solidFill>
                          <a:schemeClr val="tx1"/>
                        </a:solidFill>
                        <a:latin typeface="+mj-lt"/>
                        <a:cs typeface="Arial" panose="020B0604020202020204" pitchFamily="34" charset="0"/>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1200" dirty="0">
                          <a:solidFill>
                            <a:schemeClr val="tx1"/>
                          </a:solidFill>
                        </a:rPr>
                        <a:t>0.3 %</a:t>
                      </a:r>
                      <a:endParaRPr lang="en-US" sz="1200" dirty="0">
                        <a:solidFill>
                          <a:schemeClr val="tx1"/>
                        </a:solidFill>
                        <a:latin typeface="+mj-lt"/>
                        <a:cs typeface="Arial" panose="020B0604020202020204" pitchFamily="34" charset="0"/>
                      </a:endParaRPr>
                    </a:p>
                  </a:txBody>
                  <a:tcPr anchor="ctr">
                    <a:lnR w="38100" cap="flat" cmpd="sng" algn="ctr">
                      <a:solidFill>
                        <a:schemeClr val="tx1"/>
                      </a:solidFill>
                      <a:prstDash val="solid"/>
                      <a:round/>
                      <a:headEnd type="none" w="med" len="med"/>
                      <a:tailEnd type="none" w="med" len="med"/>
                    </a:lnR>
                  </a:tcPr>
                </a:tc>
                <a:tc>
                  <a:txBody>
                    <a:bodyPr/>
                    <a:lstStyle/>
                    <a:p>
                      <a:pPr algn="l"/>
                      <a:r>
                        <a:rPr lang="en-US" sz="1200" b="1" dirty="0" smtClean="0">
                          <a:solidFill>
                            <a:schemeClr val="tx1"/>
                          </a:solidFill>
                          <a:latin typeface="+mn-lt"/>
                          <a:cs typeface="Arial" panose="020B0604020202020204" pitchFamily="34" charset="0"/>
                        </a:rPr>
                        <a:t>2.0 </a:t>
                      </a:r>
                      <a:r>
                        <a:rPr lang="en-US" sz="1200" b="1" dirty="0">
                          <a:solidFill>
                            <a:schemeClr val="tx1"/>
                          </a:solidFill>
                          <a:latin typeface="+mn-lt"/>
                          <a:cs typeface="Arial" panose="020B0604020202020204" pitchFamily="34" charset="0"/>
                        </a:rPr>
                        <a:t>%</a:t>
                      </a:r>
                    </a:p>
                    <a:p>
                      <a:pPr algn="r"/>
                      <a:r>
                        <a:rPr lang="en-US" sz="1200" b="0" dirty="0" smtClean="0">
                          <a:solidFill>
                            <a:schemeClr val="tx1"/>
                          </a:solidFill>
                          <a:latin typeface="+mn-lt"/>
                          <a:cs typeface="Arial" panose="020B0604020202020204" pitchFamily="34" charset="0"/>
                        </a:rPr>
                        <a:t>1.7 </a:t>
                      </a:r>
                      <a:r>
                        <a:rPr lang="en-US" sz="1200" b="0" dirty="0">
                          <a:solidFill>
                            <a:schemeClr val="tx1"/>
                          </a:solidFill>
                          <a:latin typeface="+mn-lt"/>
                          <a:cs typeface="Arial" panose="020B0604020202020204" pitchFamily="34" charset="0"/>
                        </a:rPr>
                        <a:t>%</a:t>
                      </a:r>
                    </a:p>
                  </a:txBody>
                  <a:tcPr anchor="ctr">
                    <a:lnL w="38100" cap="flat" cmpd="sng" algn="ctr">
                      <a:solidFill>
                        <a:schemeClr val="tx1"/>
                      </a:solidFill>
                      <a:prstDash val="solid"/>
                      <a:round/>
                      <a:headEnd type="none" w="med" len="med"/>
                      <a:tailEnd type="none" w="med" len="med"/>
                    </a:lnL>
                    <a:lnBlToTr w="12700" cap="flat" cmpd="sng" algn="ctr">
                      <a:solidFill>
                        <a:schemeClr val="tx1"/>
                      </a:solidFill>
                      <a:prstDash val="sysDot"/>
                      <a:round/>
                      <a:headEnd type="none" w="med" len="med"/>
                      <a:tailEnd type="none" w="med" len="med"/>
                    </a:lnBlToTr>
                  </a:tcPr>
                </a:tc>
                <a:extLst>
                  <a:ext uri="{0D108BD9-81ED-4DB2-BD59-A6C34878D82A}">
                    <a16:rowId xmlns="" xmlns:a16="http://schemas.microsoft.com/office/drawing/2014/main" val="3397532237"/>
                  </a:ext>
                </a:extLst>
              </a:tr>
              <a:tr h="459830">
                <a:tc>
                  <a:txBody>
                    <a:bodyPr/>
                    <a:lstStyle/>
                    <a:p>
                      <a:pPr algn="ctr"/>
                      <a:r>
                        <a:rPr lang="en-US" sz="1200" b="1" dirty="0"/>
                        <a:t>NIR</a:t>
                      </a:r>
                      <a:endParaRPr lang="en-US" sz="1200" b="1" baseline="30000" dirty="0">
                        <a:latin typeface="+mj-lt"/>
                        <a:cs typeface="Arial" panose="020B0604020202020204" pitchFamily="34" charset="0"/>
                      </a:endParaRPr>
                    </a:p>
                  </a:txBody>
                  <a:tcPr anchor="ctr">
                    <a:lnR w="38100" cap="flat" cmpd="sng" algn="ctr">
                      <a:solidFill>
                        <a:schemeClr val="tx1"/>
                      </a:solidFill>
                      <a:prstDash val="solid"/>
                      <a:round/>
                      <a:headEnd type="none" w="med" len="med"/>
                      <a:tailEnd type="none" w="med" len="med"/>
                    </a:lnR>
                    <a:solidFill>
                      <a:schemeClr val="bg2"/>
                    </a:solidFill>
                  </a:tcPr>
                </a:tc>
                <a:tc>
                  <a:txBody>
                    <a:bodyPr/>
                    <a:lstStyle/>
                    <a:p>
                      <a:pPr algn="ctr"/>
                      <a:r>
                        <a:rPr lang="en-US" sz="1200" dirty="0">
                          <a:solidFill>
                            <a:schemeClr val="tx1"/>
                          </a:solidFill>
                        </a:rPr>
                        <a:t>3.5 %</a:t>
                      </a:r>
                      <a:endParaRPr lang="en-US" sz="1200" dirty="0">
                        <a:solidFill>
                          <a:schemeClr val="tx1"/>
                        </a:solidFill>
                        <a:latin typeface="+mj-lt"/>
                        <a:cs typeface="Arial" panose="020B0604020202020204" pitchFamily="34" charset="0"/>
                      </a:endParaRPr>
                    </a:p>
                  </a:txBody>
                  <a:tcPr anchor="ctr">
                    <a:lnL w="38100" cap="flat" cmpd="sng" algn="ctr">
                      <a:solidFill>
                        <a:schemeClr val="tx1"/>
                      </a:solidFill>
                      <a:prstDash val="solid"/>
                      <a:round/>
                      <a:headEnd type="none" w="med" len="med"/>
                      <a:tailEnd type="none" w="med" len="med"/>
                    </a:lnL>
                    <a:solidFill>
                      <a:schemeClr val="bg2"/>
                    </a:solidFill>
                  </a:tcPr>
                </a:tc>
                <a:tc>
                  <a:txBody>
                    <a:bodyPr/>
                    <a:lstStyle/>
                    <a:p>
                      <a:pPr marL="0" algn="l" defTabSz="914400" rtl="0" eaLnBrk="1" latinLnBrk="0" hangingPunct="1"/>
                      <a:r>
                        <a:rPr lang="en-US" sz="1200" b="1" u="none" kern="1200" dirty="0">
                          <a:solidFill>
                            <a:schemeClr val="tx1"/>
                          </a:solidFill>
                          <a:latin typeface="+mn-lt"/>
                          <a:ea typeface="+mn-ea"/>
                          <a:cs typeface="+mn-cs"/>
                        </a:rPr>
                        <a:t>4.2 %</a:t>
                      </a:r>
                    </a:p>
                    <a:p>
                      <a:pPr marL="0" algn="r" defTabSz="914400" rtl="0" eaLnBrk="1" latinLnBrk="0" hangingPunct="1"/>
                      <a:r>
                        <a:rPr lang="en-US" sz="1200" kern="1200" dirty="0">
                          <a:solidFill>
                            <a:schemeClr val="tx1"/>
                          </a:solidFill>
                          <a:latin typeface="+mn-lt"/>
                          <a:ea typeface="+mn-ea"/>
                          <a:cs typeface="+mn-cs"/>
                        </a:rPr>
                        <a:t>1.7 %</a:t>
                      </a:r>
                    </a:p>
                  </a:txBody>
                  <a:tcPr anchor="ctr">
                    <a:lnBlToTr w="12700" cap="flat" cmpd="sng" algn="ctr">
                      <a:solidFill>
                        <a:schemeClr val="tx1"/>
                      </a:solidFill>
                      <a:prstDash val="sysDot"/>
                      <a:round/>
                      <a:headEnd type="none" w="med" len="med"/>
                      <a:tailEnd type="none" w="med" len="med"/>
                    </a:lnBlToTr>
                    <a:solidFill>
                      <a:schemeClr val="bg2"/>
                    </a:solidFill>
                  </a:tcPr>
                </a:tc>
                <a:tc>
                  <a:txBody>
                    <a:bodyPr/>
                    <a:lstStyle/>
                    <a:p>
                      <a:pPr marL="0" algn="l" defTabSz="914400" rtl="0" eaLnBrk="1" latinLnBrk="0" hangingPunct="1"/>
                      <a:r>
                        <a:rPr lang="en-US" sz="1200" b="1" u="none" kern="1200" dirty="0">
                          <a:solidFill>
                            <a:schemeClr val="tx1"/>
                          </a:solidFill>
                          <a:latin typeface="+mn-lt"/>
                          <a:ea typeface="+mn-ea"/>
                          <a:cs typeface="+mn-cs"/>
                        </a:rPr>
                        <a:t>5.5 %</a:t>
                      </a:r>
                    </a:p>
                    <a:p>
                      <a:pPr marL="0" algn="r" defTabSz="914400" rtl="0" eaLnBrk="1" latinLnBrk="0" hangingPunct="1"/>
                      <a:r>
                        <a:rPr lang="en-US" sz="1200" b="0" u="none" kern="1200" dirty="0">
                          <a:solidFill>
                            <a:schemeClr val="tx1"/>
                          </a:solidFill>
                          <a:latin typeface="+mn-lt"/>
                          <a:ea typeface="+mn-ea"/>
                          <a:cs typeface="+mn-cs"/>
                        </a:rPr>
                        <a:t>3.9 %</a:t>
                      </a:r>
                    </a:p>
                  </a:txBody>
                  <a:tcPr anchor="ctr">
                    <a:lnR w="38100" cap="flat" cmpd="sng" algn="ctr">
                      <a:solidFill>
                        <a:schemeClr val="tx1"/>
                      </a:solidFill>
                      <a:prstDash val="solid"/>
                      <a:round/>
                      <a:headEnd type="none" w="med" len="med"/>
                      <a:tailEnd type="none" w="med" len="med"/>
                    </a:lnR>
                    <a:lnBlToTr w="12700" cap="flat" cmpd="sng" algn="ctr">
                      <a:solidFill>
                        <a:schemeClr val="tx1"/>
                      </a:solidFill>
                      <a:prstDash val="sysDot"/>
                      <a:round/>
                      <a:headEnd type="none" w="med" len="med"/>
                      <a:tailEnd type="none" w="med" len="med"/>
                    </a:lnBlToTr>
                    <a:solidFill>
                      <a:schemeClr val="bg2"/>
                    </a:solidFill>
                  </a:tcPr>
                </a:tc>
                <a:tc>
                  <a:txBody>
                    <a:bodyPr/>
                    <a:lstStyle/>
                    <a:p>
                      <a:pPr algn="ctr"/>
                      <a:r>
                        <a:rPr lang="en-US" sz="1200" dirty="0" smtClean="0">
                          <a:solidFill>
                            <a:schemeClr val="tx1"/>
                          </a:solidFill>
                        </a:rPr>
                        <a:t>1 </a:t>
                      </a:r>
                      <a:r>
                        <a:rPr lang="en-US" sz="1200" dirty="0">
                          <a:solidFill>
                            <a:schemeClr val="tx1"/>
                          </a:solidFill>
                        </a:rPr>
                        <a:t>%</a:t>
                      </a:r>
                      <a:endParaRPr lang="en-US" sz="1200" dirty="0">
                        <a:solidFill>
                          <a:schemeClr val="tx1"/>
                        </a:solidFill>
                        <a:latin typeface="+mj-lt"/>
                        <a:cs typeface="Arial" panose="020B0604020202020204" pitchFamily="34" charset="0"/>
                      </a:endParaRPr>
                    </a:p>
                  </a:txBody>
                  <a:tcPr anchor="ctr">
                    <a:lnL w="38100" cap="flat" cmpd="sng" algn="ctr">
                      <a:solidFill>
                        <a:schemeClr val="tx1"/>
                      </a:solidFill>
                      <a:prstDash val="solid"/>
                      <a:round/>
                      <a:headEnd type="none" w="med" len="med"/>
                      <a:tailEnd type="none" w="med" len="med"/>
                    </a:lnL>
                    <a:solidFill>
                      <a:schemeClr val="bg2"/>
                    </a:solidFill>
                  </a:tcPr>
                </a:tc>
                <a:tc>
                  <a:txBody>
                    <a:bodyPr/>
                    <a:lstStyle/>
                    <a:p>
                      <a:pPr algn="ctr"/>
                      <a:r>
                        <a:rPr lang="en-US" sz="1200" dirty="0">
                          <a:solidFill>
                            <a:schemeClr val="tx1"/>
                          </a:solidFill>
                        </a:rPr>
                        <a:t>0.3 %</a:t>
                      </a:r>
                      <a:endParaRPr lang="en-US" sz="1200" dirty="0">
                        <a:solidFill>
                          <a:schemeClr val="tx1"/>
                        </a:solidFill>
                        <a:latin typeface="+mj-lt"/>
                        <a:cs typeface="Arial" panose="020B0604020202020204" pitchFamily="34" charset="0"/>
                      </a:endParaRPr>
                    </a:p>
                  </a:txBody>
                  <a:tcPr anchor="ctr">
                    <a:lnR w="38100" cap="flat" cmpd="sng" algn="ctr">
                      <a:solidFill>
                        <a:schemeClr val="tx1"/>
                      </a:solidFill>
                      <a:prstDash val="solid"/>
                      <a:round/>
                      <a:headEnd type="none" w="med" len="med"/>
                      <a:tailEnd type="none" w="med" len="med"/>
                    </a:lnR>
                    <a:solidFill>
                      <a:schemeClr val="bg2"/>
                    </a:solidFill>
                  </a:tcPr>
                </a:tc>
                <a:tc>
                  <a:txBody>
                    <a:bodyPr/>
                    <a:lstStyle/>
                    <a:p>
                      <a:pPr algn="l"/>
                      <a:r>
                        <a:rPr lang="en-US" sz="1200" b="1" dirty="0" smtClean="0">
                          <a:solidFill>
                            <a:schemeClr val="tx1"/>
                          </a:solidFill>
                          <a:latin typeface="+mn-lt"/>
                          <a:cs typeface="Arial" panose="020B0604020202020204" pitchFamily="34" charset="0"/>
                        </a:rPr>
                        <a:t>5.6 </a:t>
                      </a:r>
                      <a:r>
                        <a:rPr lang="en-US" sz="1200" b="1" dirty="0">
                          <a:solidFill>
                            <a:schemeClr val="tx1"/>
                          </a:solidFill>
                          <a:latin typeface="+mn-lt"/>
                          <a:cs typeface="Arial" panose="020B0604020202020204" pitchFamily="34" charset="0"/>
                        </a:rPr>
                        <a:t>%</a:t>
                      </a:r>
                    </a:p>
                    <a:p>
                      <a:pPr algn="r"/>
                      <a:r>
                        <a:rPr lang="en-US" sz="1200" b="0" dirty="0" smtClean="0">
                          <a:solidFill>
                            <a:schemeClr val="tx1"/>
                          </a:solidFill>
                          <a:latin typeface="+mn-lt"/>
                          <a:cs typeface="Arial" panose="020B0604020202020204" pitchFamily="34" charset="0"/>
                        </a:rPr>
                        <a:t>4.0 </a:t>
                      </a:r>
                      <a:r>
                        <a:rPr lang="en-US" sz="1200" b="0" dirty="0">
                          <a:solidFill>
                            <a:schemeClr val="tx1"/>
                          </a:solidFill>
                          <a:latin typeface="+mn-lt"/>
                          <a:cs typeface="Arial" panose="020B0604020202020204" pitchFamily="34" charset="0"/>
                        </a:rPr>
                        <a:t>%</a:t>
                      </a:r>
                    </a:p>
                  </a:txBody>
                  <a:tcPr anchor="ctr">
                    <a:lnL w="38100" cap="flat" cmpd="sng" algn="ctr">
                      <a:solidFill>
                        <a:schemeClr val="tx1"/>
                      </a:solidFill>
                      <a:prstDash val="solid"/>
                      <a:round/>
                      <a:headEnd type="none" w="med" len="med"/>
                      <a:tailEnd type="none" w="med" len="med"/>
                    </a:lnL>
                    <a:lnBlToTr w="12700" cap="flat" cmpd="sng" algn="ctr">
                      <a:solidFill>
                        <a:schemeClr val="tx1"/>
                      </a:solidFill>
                      <a:prstDash val="sysDot"/>
                      <a:round/>
                      <a:headEnd type="none" w="med" len="med"/>
                      <a:tailEnd type="none" w="med" len="med"/>
                    </a:lnBlToTr>
                    <a:solidFill>
                      <a:schemeClr val="bg2"/>
                    </a:solidFill>
                  </a:tcPr>
                </a:tc>
                <a:extLst>
                  <a:ext uri="{0D108BD9-81ED-4DB2-BD59-A6C34878D82A}">
                    <a16:rowId xmlns="" xmlns:a16="http://schemas.microsoft.com/office/drawing/2014/main" val="746794361"/>
                  </a:ext>
                </a:extLst>
              </a:tr>
            </a:tbl>
          </a:graphicData>
        </a:graphic>
      </p:graphicFrame>
      <p:sp>
        <p:nvSpPr>
          <p:cNvPr id="5" name="Text Placeholder 3">
            <a:extLst>
              <a:ext uri="{FF2B5EF4-FFF2-40B4-BE49-F238E27FC236}">
                <a16:creationId xmlns="" xmlns:a16="http://schemas.microsoft.com/office/drawing/2014/main" id="{46D4BFD8-58E2-4223-AF6C-ACD15055FDBE}"/>
              </a:ext>
            </a:extLst>
          </p:cNvPr>
          <p:cNvSpPr txBox="1">
            <a:spLocks/>
          </p:cNvSpPr>
          <p:nvPr/>
        </p:nvSpPr>
        <p:spPr>
          <a:xfrm>
            <a:off x="743880" y="4822326"/>
            <a:ext cx="7856110" cy="1840507"/>
          </a:xfrm>
          <a:prstGeom prst="rect">
            <a:avLst/>
          </a:prstGeom>
        </p:spPr>
        <p:txBody>
          <a:bodyPr vert="horz">
            <a:normAutofit lnSpcReduction="10000"/>
          </a:bodyPr>
          <a:lstStyle>
            <a:lvl1pPr marL="411480" indent="-342900" algn="ctr" rtl="0" eaLnBrk="1" latinLnBrk="0" hangingPunct="1">
              <a:spcBef>
                <a:spcPts val="700"/>
              </a:spcBef>
              <a:buSzPct val="95000"/>
              <a:buFont typeface="Wingdings"/>
              <a:buChar char=""/>
              <a:defRPr sz="2000" kern="1200">
                <a:solidFill>
                  <a:schemeClr val="tx1"/>
                </a:solidFill>
                <a:latin typeface="+mn-lt"/>
                <a:ea typeface="+mn-ea"/>
                <a:cs typeface="Arial" pitchFamily="34" charset="0"/>
              </a:defRPr>
            </a:lvl1pPr>
            <a:lvl2pPr marL="740664" indent="-285750" algn="ctr" rtl="0" eaLnBrk="1" latinLnBrk="0" hangingPunct="1">
              <a:spcBef>
                <a:spcPct val="20000"/>
              </a:spcBef>
              <a:buClr>
                <a:schemeClr val="accent2"/>
              </a:buClr>
              <a:buSzPct val="90000"/>
              <a:buFont typeface="Wingdings"/>
              <a:buChar char=""/>
              <a:defRPr sz="1800" kern="1200">
                <a:solidFill>
                  <a:schemeClr val="tx1"/>
                </a:solidFill>
                <a:latin typeface="+mn-lt"/>
                <a:ea typeface="+mn-ea"/>
                <a:cs typeface="Arial" pitchFamily="34" charset="0"/>
              </a:defRPr>
            </a:lvl2pPr>
            <a:lvl3pPr marL="996696" indent="-228600" algn="ctr" rtl="0" eaLnBrk="1" latinLnBrk="0" hangingPunct="1">
              <a:spcBef>
                <a:spcPct val="20000"/>
              </a:spcBef>
              <a:buClr>
                <a:schemeClr val="accent2"/>
              </a:buClr>
              <a:buFont typeface="Wingdings 2"/>
              <a:buChar char=""/>
              <a:defRPr sz="1600" kern="1200">
                <a:solidFill>
                  <a:schemeClr val="tx1"/>
                </a:solidFill>
                <a:latin typeface="+mn-lt"/>
                <a:ea typeface="+mn-ea"/>
                <a:cs typeface="Arial" pitchFamily="34" charset="0"/>
              </a:defRPr>
            </a:lvl3pPr>
            <a:lvl4pPr marL="1261872" indent="-228600" algn="ctr" rtl="0" eaLnBrk="1" latinLnBrk="0" hangingPunct="1">
              <a:spcBef>
                <a:spcPct val="20000"/>
              </a:spcBef>
              <a:buClr>
                <a:schemeClr val="accent3"/>
              </a:buClr>
              <a:buFont typeface="Wingdings 3"/>
              <a:buChar char=""/>
              <a:defRPr sz="1600" kern="1200">
                <a:solidFill>
                  <a:schemeClr val="tx1"/>
                </a:solidFill>
                <a:latin typeface="+mn-lt"/>
                <a:ea typeface="+mn-ea"/>
                <a:cs typeface="Arial" pitchFamily="34" charset="0"/>
              </a:defRPr>
            </a:lvl4pPr>
            <a:lvl5pPr marL="1481328" indent="-210312" algn="ctr" rtl="0" eaLnBrk="1" latinLnBrk="0" hangingPunct="1">
              <a:spcBef>
                <a:spcPct val="20000"/>
              </a:spcBef>
              <a:buClr>
                <a:schemeClr val="accent3"/>
              </a:buClr>
              <a:buFont typeface="Wingdings 2"/>
              <a:buChar char=""/>
              <a:defRPr sz="1400" kern="1200">
                <a:solidFill>
                  <a:schemeClr val="tx1"/>
                </a:solidFill>
                <a:latin typeface="+mn-lt"/>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pPr algn="l">
              <a:buFont typeface="+mj-lt"/>
              <a:buAutoNum type="arabicPeriod"/>
            </a:pPr>
            <a:r>
              <a:rPr lang="en-US" sz="1400" dirty="0" smtClean="0">
                <a:latin typeface="Calibri"/>
              </a:rPr>
              <a:t>Normalized to the Earth signal. 2-hour </a:t>
            </a:r>
            <a:r>
              <a:rPr lang="en-US" sz="1400" dirty="0">
                <a:latin typeface="Calibri"/>
              </a:rPr>
              <a:t>dark space </a:t>
            </a:r>
            <a:r>
              <a:rPr lang="en-US" sz="1400" dirty="0" smtClean="0">
                <a:latin typeface="Calibri"/>
              </a:rPr>
              <a:t>view performed monthly. </a:t>
            </a:r>
            <a:r>
              <a:rPr lang="en-US" sz="1400" dirty="0" smtClean="0"/>
              <a:t>3 consecutive dark space views are averaged for the SW </a:t>
            </a:r>
            <a:r>
              <a:rPr lang="en-US" sz="1400" dirty="0"/>
              <a:t>and NIR </a:t>
            </a:r>
            <a:r>
              <a:rPr lang="en-US" sz="1400" dirty="0" smtClean="0"/>
              <a:t>channels; no averaging for the Total channel.</a:t>
            </a:r>
            <a:endParaRPr lang="en-US" sz="1400" dirty="0"/>
          </a:p>
          <a:p>
            <a:pPr algn="l">
              <a:buFont typeface="+mj-lt"/>
              <a:buAutoNum type="arabicPeriod"/>
            </a:pPr>
            <a:r>
              <a:rPr lang="en-US" sz="1400" dirty="0"/>
              <a:t>Based on the 4-hour and daily averages of the Earth view signal. </a:t>
            </a:r>
            <a:endParaRPr lang="en-US" sz="1400" dirty="0">
              <a:latin typeface="Calibri"/>
            </a:endParaRPr>
          </a:p>
          <a:p>
            <a:pPr algn="l">
              <a:buFont typeface="+mj-lt"/>
              <a:buAutoNum type="arabicPeriod"/>
            </a:pPr>
            <a:r>
              <a:rPr lang="en-US" sz="1400" dirty="0" smtClean="0">
                <a:latin typeface="Calibri"/>
              </a:rPr>
              <a:t>Uncertainty </a:t>
            </a:r>
            <a:r>
              <a:rPr lang="en-US" sz="1400" dirty="0">
                <a:latin typeface="Calibri"/>
              </a:rPr>
              <a:t>components are from both the ESR receiver and the filter transmission. For the two filtered channels, SW and NIR, the uncertainty of the filter transmission dominates. </a:t>
            </a:r>
          </a:p>
          <a:p>
            <a:pPr algn="l">
              <a:buFont typeface="+mj-lt"/>
              <a:buAutoNum type="arabicPeriod"/>
            </a:pPr>
            <a:r>
              <a:rPr lang="en-US" sz="1400" dirty="0"/>
              <a:t>From on-orbit inter-comparison between receivers and filters collected while viewing the earth.</a:t>
            </a:r>
          </a:p>
          <a:p>
            <a:pPr algn="l">
              <a:buFont typeface="+mj-lt"/>
              <a:buAutoNum type="arabicPeriod"/>
            </a:pPr>
            <a:r>
              <a:rPr lang="en-US" sz="1400" dirty="0"/>
              <a:t>Total uncertainties of 4-hour and daily </a:t>
            </a:r>
            <a:r>
              <a:rPr lang="en-US" sz="1400" dirty="0" smtClean="0"/>
              <a:t>include </a:t>
            </a:r>
            <a:r>
              <a:rPr lang="en-US" sz="1400" dirty="0"/>
              <a:t>both the measurement precision and calibration.</a:t>
            </a:r>
          </a:p>
        </p:txBody>
      </p:sp>
      <p:sp>
        <p:nvSpPr>
          <p:cNvPr id="10" name="Title 1">
            <a:extLst>
              <a:ext uri="{FF2B5EF4-FFF2-40B4-BE49-F238E27FC236}">
                <a16:creationId xmlns="" xmlns:a16="http://schemas.microsoft.com/office/drawing/2014/main" id="{BAC224AC-0B1C-4FC7-86E8-984E99351CAB}"/>
              </a:ext>
            </a:extLst>
          </p:cNvPr>
          <p:cNvSpPr txBox="1">
            <a:spLocks/>
          </p:cNvSpPr>
          <p:nvPr/>
        </p:nvSpPr>
        <p:spPr>
          <a:xfrm>
            <a:off x="917711" y="160590"/>
            <a:ext cx="7637887" cy="5150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50000"/>
                    <a:lumOff val="50000"/>
                  </a:schemeClr>
                </a:solidFill>
              </a:rPr>
              <a:t>DSCOVR: </a:t>
            </a:r>
            <a:r>
              <a:rPr lang="en-US" sz="3200" b="1" dirty="0"/>
              <a:t>NISTAR – Uncertainty Budget</a:t>
            </a:r>
          </a:p>
        </p:txBody>
      </p:sp>
      <p:sp>
        <p:nvSpPr>
          <p:cNvPr id="7" name="Text Placeholder 3">
            <a:extLst>
              <a:ext uri="{FF2B5EF4-FFF2-40B4-BE49-F238E27FC236}">
                <a16:creationId xmlns="" xmlns:a16="http://schemas.microsoft.com/office/drawing/2014/main" id="{46D4BFD8-58E2-4223-AF6C-ACD15055FDBE}"/>
              </a:ext>
            </a:extLst>
          </p:cNvPr>
          <p:cNvSpPr txBox="1">
            <a:spLocks/>
          </p:cNvSpPr>
          <p:nvPr/>
        </p:nvSpPr>
        <p:spPr>
          <a:xfrm>
            <a:off x="5399311" y="4532612"/>
            <a:ext cx="3078345" cy="289714"/>
          </a:xfrm>
          <a:prstGeom prst="rect">
            <a:avLst/>
          </a:prstGeom>
        </p:spPr>
        <p:txBody>
          <a:bodyPr vert="horz">
            <a:normAutofit/>
          </a:bodyPr>
          <a:lstStyle>
            <a:lvl1pPr marL="411480" indent="-342900" algn="ctr" rtl="0" eaLnBrk="1" latinLnBrk="0" hangingPunct="1">
              <a:spcBef>
                <a:spcPts val="700"/>
              </a:spcBef>
              <a:buSzPct val="95000"/>
              <a:buFont typeface="Wingdings"/>
              <a:buChar char=""/>
              <a:defRPr sz="2000" kern="1200">
                <a:solidFill>
                  <a:schemeClr val="tx1"/>
                </a:solidFill>
                <a:latin typeface="+mn-lt"/>
                <a:ea typeface="+mn-ea"/>
                <a:cs typeface="Arial" pitchFamily="34" charset="0"/>
              </a:defRPr>
            </a:lvl1pPr>
            <a:lvl2pPr marL="740664" indent="-285750" algn="ctr" rtl="0" eaLnBrk="1" latinLnBrk="0" hangingPunct="1">
              <a:spcBef>
                <a:spcPct val="20000"/>
              </a:spcBef>
              <a:buClr>
                <a:schemeClr val="accent2"/>
              </a:buClr>
              <a:buSzPct val="90000"/>
              <a:buFont typeface="Wingdings"/>
              <a:buChar char=""/>
              <a:defRPr sz="1800" kern="1200">
                <a:solidFill>
                  <a:schemeClr val="tx1"/>
                </a:solidFill>
                <a:latin typeface="+mn-lt"/>
                <a:ea typeface="+mn-ea"/>
                <a:cs typeface="Arial" pitchFamily="34" charset="0"/>
              </a:defRPr>
            </a:lvl2pPr>
            <a:lvl3pPr marL="996696" indent="-228600" algn="ctr" rtl="0" eaLnBrk="1" latinLnBrk="0" hangingPunct="1">
              <a:spcBef>
                <a:spcPct val="20000"/>
              </a:spcBef>
              <a:buClr>
                <a:schemeClr val="accent2"/>
              </a:buClr>
              <a:buFont typeface="Wingdings 2"/>
              <a:buChar char=""/>
              <a:defRPr sz="1600" kern="1200">
                <a:solidFill>
                  <a:schemeClr val="tx1"/>
                </a:solidFill>
                <a:latin typeface="+mn-lt"/>
                <a:ea typeface="+mn-ea"/>
                <a:cs typeface="Arial" pitchFamily="34" charset="0"/>
              </a:defRPr>
            </a:lvl3pPr>
            <a:lvl4pPr marL="1261872" indent="-228600" algn="ctr" rtl="0" eaLnBrk="1" latinLnBrk="0" hangingPunct="1">
              <a:spcBef>
                <a:spcPct val="20000"/>
              </a:spcBef>
              <a:buClr>
                <a:schemeClr val="accent3"/>
              </a:buClr>
              <a:buFont typeface="Wingdings 3"/>
              <a:buChar char=""/>
              <a:defRPr sz="1600" kern="1200">
                <a:solidFill>
                  <a:schemeClr val="tx1"/>
                </a:solidFill>
                <a:latin typeface="+mn-lt"/>
                <a:ea typeface="+mn-ea"/>
                <a:cs typeface="Arial" pitchFamily="34" charset="0"/>
              </a:defRPr>
            </a:lvl4pPr>
            <a:lvl5pPr marL="1481328" indent="-210312" algn="ctr" rtl="0" eaLnBrk="1" latinLnBrk="0" hangingPunct="1">
              <a:spcBef>
                <a:spcPct val="20000"/>
              </a:spcBef>
              <a:buClr>
                <a:schemeClr val="accent3"/>
              </a:buClr>
              <a:buFont typeface="Wingdings 2"/>
              <a:buChar char=""/>
              <a:defRPr sz="1400" kern="1200">
                <a:solidFill>
                  <a:schemeClr val="tx1"/>
                </a:solidFill>
                <a:latin typeface="+mn-lt"/>
                <a:ea typeface="+mn-ea"/>
                <a:cs typeface="Arial" pitchFamily="34" charset="0"/>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a:lstStyle>
          <a:p>
            <a:pPr marL="68580" indent="0" algn="r">
              <a:buNone/>
            </a:pPr>
            <a:r>
              <a:rPr lang="en-US" sz="1200" dirty="0">
                <a:solidFill>
                  <a:schemeClr val="tx1">
                    <a:lumMod val="65000"/>
                    <a:lumOff val="35000"/>
                  </a:schemeClr>
                </a:solidFill>
              </a:rPr>
              <a:t>All uncertainties are calculated at k = 1</a:t>
            </a:r>
            <a:endParaRPr lang="en-US" sz="1200" dirty="0">
              <a:solidFill>
                <a:schemeClr val="tx1">
                  <a:lumMod val="65000"/>
                  <a:lumOff val="35000"/>
                </a:schemeClr>
              </a:solidFill>
              <a:latin typeface="Calibri"/>
            </a:endParaRPr>
          </a:p>
        </p:txBody>
      </p:sp>
      <p:sp>
        <p:nvSpPr>
          <p:cNvPr id="2" name="Slide Number Placeholder 1"/>
          <p:cNvSpPr>
            <a:spLocks noGrp="1"/>
          </p:cNvSpPr>
          <p:nvPr>
            <p:ph type="sldNum" sz="quarter" idx="12"/>
          </p:nvPr>
        </p:nvSpPr>
        <p:spPr/>
        <p:txBody>
          <a:bodyPr/>
          <a:lstStyle/>
          <a:p>
            <a:fld id="{E79BB19F-C230-4176-BDA3-048B5DC833C9}" type="slidenum">
              <a:rPr lang="en-US" smtClean="0"/>
              <a:t>35</a:t>
            </a:fld>
            <a:endParaRPr lang="en-US"/>
          </a:p>
        </p:txBody>
      </p:sp>
    </p:spTree>
    <p:extLst>
      <p:ext uri="{BB962C8B-B14F-4D97-AF65-F5344CB8AC3E}">
        <p14:creationId xmlns:p14="http://schemas.microsoft.com/office/powerpoint/2010/main" val="3845800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9BB19F-C230-4176-BDA3-048B5DC833C9}" type="slidenum">
              <a:rPr lang="en-US" smtClean="0"/>
              <a:t>36</a:t>
            </a:fld>
            <a:endParaRPr lang="en-US"/>
          </a:p>
        </p:txBody>
      </p:sp>
      <p:sp>
        <p:nvSpPr>
          <p:cNvPr id="3" name="Title 1">
            <a:extLst>
              <a:ext uri="{FF2B5EF4-FFF2-40B4-BE49-F238E27FC236}">
                <a16:creationId xmlns="" xmlns:a16="http://schemas.microsoft.com/office/drawing/2014/main" id="{A66FFE32-83F1-4F58-9642-4F25D94FD5F7}"/>
              </a:ext>
            </a:extLst>
          </p:cNvPr>
          <p:cNvSpPr txBox="1">
            <a:spLocks/>
          </p:cNvSpPr>
          <p:nvPr/>
        </p:nvSpPr>
        <p:spPr>
          <a:xfrm>
            <a:off x="885803" y="160347"/>
            <a:ext cx="7618303" cy="515066"/>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lumMod val="50000"/>
                    <a:lumOff val="50000"/>
                  </a:schemeClr>
                </a:solidFill>
                <a:latin typeface="+mj-lt"/>
                <a:ea typeface="+mj-ea"/>
                <a:cs typeface="+mj-cs"/>
              </a:defRPr>
            </a:lvl1pPr>
          </a:lstStyle>
          <a:p>
            <a:r>
              <a:rPr lang="en-US" b="1" dirty="0"/>
              <a:t>DSCOVR: </a:t>
            </a:r>
            <a:r>
              <a:rPr lang="en-US" b="1" dirty="0" smtClean="0">
                <a:solidFill>
                  <a:schemeClr val="tx1"/>
                </a:solidFill>
              </a:rPr>
              <a:t>NISTAR Photodiode for 2.5 years	</a:t>
            </a:r>
            <a:endParaRPr lang="en-US" b="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04" y="857570"/>
            <a:ext cx="8276191" cy="4423731"/>
          </a:xfrm>
          <a:prstGeom prst="rect">
            <a:avLst/>
          </a:prstGeom>
        </p:spPr>
      </p:pic>
      <p:sp>
        <p:nvSpPr>
          <p:cNvPr id="6" name="Rectangle 5"/>
          <p:cNvSpPr/>
          <p:nvPr/>
        </p:nvSpPr>
        <p:spPr>
          <a:xfrm>
            <a:off x="7263916" y="5032108"/>
            <a:ext cx="538394" cy="377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 xmlns:a16="http://schemas.microsoft.com/office/drawing/2014/main" id="{EFFF8DBB-CCB5-49D0-A00B-4FF6FE96593E}"/>
              </a:ext>
            </a:extLst>
          </p:cNvPr>
          <p:cNvSpPr/>
          <p:nvPr/>
        </p:nvSpPr>
        <p:spPr>
          <a:xfrm>
            <a:off x="1424295" y="5148180"/>
            <a:ext cx="5113238" cy="1499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smtClean="0">
                <a:solidFill>
                  <a:schemeClr val="tx1"/>
                </a:solidFill>
              </a:rPr>
              <a:t>NISTAR PD Channel over 2.5 years</a:t>
            </a:r>
            <a:endParaRPr lang="en-US" sz="1400" dirty="0">
              <a:solidFill>
                <a:schemeClr val="tx1"/>
              </a:solidFill>
            </a:endParaRPr>
          </a:p>
          <a:p>
            <a:pPr marL="171450" indent="-171450">
              <a:spcBef>
                <a:spcPts val="600"/>
              </a:spcBef>
              <a:buFont typeface="Arial" panose="020B0604020202020204" pitchFamily="34" charset="0"/>
              <a:buChar char="•"/>
            </a:pPr>
            <a:r>
              <a:rPr lang="en-US" sz="1400" dirty="0" smtClean="0">
                <a:solidFill>
                  <a:schemeClr val="tx1"/>
                </a:solidFill>
              </a:rPr>
              <a:t>Earth distance effects removed</a:t>
            </a:r>
          </a:p>
          <a:p>
            <a:pPr marL="171450" indent="-171450">
              <a:spcBef>
                <a:spcPts val="600"/>
              </a:spcBef>
              <a:buFont typeface="Arial" panose="020B0604020202020204" pitchFamily="34" charset="0"/>
              <a:buChar char="•"/>
            </a:pPr>
            <a:r>
              <a:rPr lang="en-US" sz="1400" dirty="0" smtClean="0">
                <a:solidFill>
                  <a:schemeClr val="tx1"/>
                </a:solidFill>
              </a:rPr>
              <a:t>DISCOVR orbit effects viewing angle which does not align with seasons</a:t>
            </a:r>
          </a:p>
          <a:p>
            <a:pPr marL="171450" indent="-171450">
              <a:spcBef>
                <a:spcPts val="600"/>
              </a:spcBef>
              <a:buFont typeface="Arial" panose="020B0604020202020204" pitchFamily="34" charset="0"/>
              <a:buChar char="•"/>
            </a:pPr>
            <a:r>
              <a:rPr lang="en-US" sz="1400" dirty="0" smtClean="0">
                <a:solidFill>
                  <a:schemeClr val="tx1"/>
                </a:solidFill>
              </a:rPr>
              <a:t>Observed shortwave reflectance shows significant annual variations (5 % to 8%).</a:t>
            </a:r>
            <a:endParaRPr lang="en-US" sz="1400" dirty="0">
              <a:solidFill>
                <a:schemeClr val="tx1"/>
              </a:solidFill>
            </a:endParaRPr>
          </a:p>
        </p:txBody>
      </p:sp>
    </p:spTree>
    <p:extLst>
      <p:ext uri="{BB962C8B-B14F-4D97-AF65-F5344CB8AC3E}">
        <p14:creationId xmlns:p14="http://schemas.microsoft.com/office/powerpoint/2010/main" val="540820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04" y="857571"/>
            <a:ext cx="8276191" cy="5142857"/>
          </a:xfrm>
          <a:prstGeom prst="rect">
            <a:avLst/>
          </a:prstGeom>
        </p:spPr>
      </p:pic>
      <p:sp>
        <p:nvSpPr>
          <p:cNvPr id="18" name="Title 1">
            <a:extLst>
              <a:ext uri="{FF2B5EF4-FFF2-40B4-BE49-F238E27FC236}">
                <a16:creationId xmlns="" xmlns:a16="http://schemas.microsoft.com/office/drawing/2014/main" id="{A66FFE32-83F1-4F58-9642-4F25D94FD5F7}"/>
              </a:ext>
            </a:extLst>
          </p:cNvPr>
          <p:cNvSpPr txBox="1">
            <a:spLocks/>
          </p:cNvSpPr>
          <p:nvPr/>
        </p:nvSpPr>
        <p:spPr>
          <a:xfrm>
            <a:off x="885803" y="160347"/>
            <a:ext cx="7618303" cy="515066"/>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lumMod val="50000"/>
                    <a:lumOff val="50000"/>
                  </a:schemeClr>
                </a:solidFill>
                <a:latin typeface="+mj-lt"/>
                <a:ea typeface="+mj-ea"/>
                <a:cs typeface="+mj-cs"/>
              </a:defRPr>
            </a:lvl1pPr>
          </a:lstStyle>
          <a:p>
            <a:r>
              <a:rPr lang="en-US" b="1" dirty="0"/>
              <a:t>DSCOVR: </a:t>
            </a:r>
            <a:r>
              <a:rPr lang="en-US" b="1" dirty="0" smtClean="0">
                <a:solidFill>
                  <a:schemeClr val="tx1"/>
                </a:solidFill>
              </a:rPr>
              <a:t>NISTAR PD - SW - EPIC </a:t>
            </a:r>
            <a:r>
              <a:rPr lang="en-US" b="1" dirty="0">
                <a:solidFill>
                  <a:schemeClr val="tx1"/>
                </a:solidFill>
              </a:rPr>
              <a:t>Comparison</a:t>
            </a:r>
          </a:p>
        </p:txBody>
      </p:sp>
      <p:sp>
        <p:nvSpPr>
          <p:cNvPr id="5" name="Rectangle: Rounded Corners 11">
            <a:extLst>
              <a:ext uri="{FF2B5EF4-FFF2-40B4-BE49-F238E27FC236}">
                <a16:creationId xmlns="" xmlns:a16="http://schemas.microsoft.com/office/drawing/2014/main" id="{EFFF8DBB-CCB5-49D0-A00B-4FF6FE96593E}"/>
              </a:ext>
            </a:extLst>
          </p:cNvPr>
          <p:cNvSpPr/>
          <p:nvPr/>
        </p:nvSpPr>
        <p:spPr>
          <a:xfrm>
            <a:off x="1511645" y="4999292"/>
            <a:ext cx="5170207" cy="1555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smtClean="0">
                <a:solidFill>
                  <a:schemeClr val="tx1"/>
                </a:solidFill>
              </a:rPr>
              <a:t>NISTAR PD/SW Compared to EPIC</a:t>
            </a:r>
            <a:endParaRPr lang="en-US" sz="1400" dirty="0">
              <a:solidFill>
                <a:schemeClr val="tx1"/>
              </a:solidFill>
            </a:endParaRPr>
          </a:p>
          <a:p>
            <a:pPr marL="171450" indent="-171450">
              <a:spcBef>
                <a:spcPts val="600"/>
              </a:spcBef>
              <a:buFont typeface="Arial" panose="020B0604020202020204" pitchFamily="34" charset="0"/>
              <a:buChar char="•"/>
            </a:pPr>
            <a:r>
              <a:rPr lang="en-US" sz="1400" dirty="0" smtClean="0">
                <a:solidFill>
                  <a:schemeClr val="tx1"/>
                </a:solidFill>
              </a:rPr>
              <a:t>Data averaged over a weekly time period</a:t>
            </a:r>
          </a:p>
          <a:p>
            <a:pPr marL="171450" indent="-171450">
              <a:spcBef>
                <a:spcPts val="600"/>
              </a:spcBef>
              <a:buFont typeface="Arial" panose="020B0604020202020204" pitchFamily="34" charset="0"/>
              <a:buChar char="•"/>
            </a:pPr>
            <a:r>
              <a:rPr lang="en-US" sz="1400" dirty="0" smtClean="0">
                <a:solidFill>
                  <a:schemeClr val="tx1"/>
                </a:solidFill>
              </a:rPr>
              <a:t>EPIC spectral radiance is weighted sum of 10 bands to match the PD response </a:t>
            </a:r>
          </a:p>
          <a:p>
            <a:pPr marL="171450" indent="-171450">
              <a:spcBef>
                <a:spcPts val="600"/>
              </a:spcBef>
              <a:buFont typeface="Arial" panose="020B0604020202020204" pitchFamily="34" charset="0"/>
              <a:buChar char="•"/>
            </a:pPr>
            <a:r>
              <a:rPr lang="en-US" sz="1400" dirty="0">
                <a:solidFill>
                  <a:schemeClr val="tx1"/>
                </a:solidFill>
              </a:rPr>
              <a:t>Long-term variations </a:t>
            </a:r>
            <a:r>
              <a:rPr lang="en-US" sz="1400" dirty="0" smtClean="0">
                <a:solidFill>
                  <a:schemeClr val="tx1"/>
                </a:solidFill>
              </a:rPr>
              <a:t>agree </a:t>
            </a:r>
            <a:r>
              <a:rPr lang="en-US" sz="1400" dirty="0">
                <a:solidFill>
                  <a:schemeClr val="tx1"/>
                </a:solidFill>
              </a:rPr>
              <a:t>well </a:t>
            </a:r>
            <a:r>
              <a:rPr lang="en-US" sz="1400" dirty="0" smtClean="0">
                <a:solidFill>
                  <a:schemeClr val="tx1"/>
                </a:solidFill>
              </a:rPr>
              <a:t>in spite different </a:t>
            </a:r>
            <a:r>
              <a:rPr lang="en-US" sz="1400" dirty="0">
                <a:solidFill>
                  <a:schemeClr val="tx1"/>
                </a:solidFill>
              </a:rPr>
              <a:t>spectral </a:t>
            </a:r>
            <a:r>
              <a:rPr lang="en-US" sz="1400" dirty="0" smtClean="0">
                <a:solidFill>
                  <a:schemeClr val="tx1"/>
                </a:solidFill>
              </a:rPr>
              <a:t>response of NISTAR SW and PD</a:t>
            </a:r>
            <a:endParaRPr lang="en-US" sz="1400" dirty="0">
              <a:solidFill>
                <a:schemeClr val="tx1"/>
              </a:solidFill>
            </a:endParaRPr>
          </a:p>
        </p:txBody>
      </p:sp>
      <p:sp>
        <p:nvSpPr>
          <p:cNvPr id="2" name="Slide Number Placeholder 1"/>
          <p:cNvSpPr>
            <a:spLocks noGrp="1"/>
          </p:cNvSpPr>
          <p:nvPr>
            <p:ph type="sldNum" sz="quarter" idx="12"/>
          </p:nvPr>
        </p:nvSpPr>
        <p:spPr/>
        <p:txBody>
          <a:bodyPr/>
          <a:lstStyle/>
          <a:p>
            <a:fld id="{E79BB19F-C230-4176-BDA3-048B5DC833C9}" type="slidenum">
              <a:rPr lang="en-US" smtClean="0"/>
              <a:t>37</a:t>
            </a:fld>
            <a:endParaRPr lang="en-US"/>
          </a:p>
        </p:txBody>
      </p:sp>
    </p:spTree>
    <p:extLst>
      <p:ext uri="{BB962C8B-B14F-4D97-AF65-F5344CB8AC3E}">
        <p14:creationId xmlns:p14="http://schemas.microsoft.com/office/powerpoint/2010/main" val="1071245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04" y="857571"/>
            <a:ext cx="8276191" cy="5142857"/>
          </a:xfrm>
          <a:prstGeom prst="rect">
            <a:avLst/>
          </a:prstGeom>
        </p:spPr>
      </p:pic>
      <p:sp>
        <p:nvSpPr>
          <p:cNvPr id="18" name="Title 1">
            <a:extLst>
              <a:ext uri="{FF2B5EF4-FFF2-40B4-BE49-F238E27FC236}">
                <a16:creationId xmlns="" xmlns:a16="http://schemas.microsoft.com/office/drawing/2014/main" id="{A66FFE32-83F1-4F58-9642-4F25D94FD5F7}"/>
              </a:ext>
            </a:extLst>
          </p:cNvPr>
          <p:cNvSpPr txBox="1">
            <a:spLocks/>
          </p:cNvSpPr>
          <p:nvPr/>
        </p:nvSpPr>
        <p:spPr>
          <a:xfrm>
            <a:off x="885803" y="160347"/>
            <a:ext cx="7618303" cy="515066"/>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lumMod val="50000"/>
                    <a:lumOff val="50000"/>
                  </a:schemeClr>
                </a:solidFill>
                <a:latin typeface="+mj-lt"/>
                <a:ea typeface="+mj-ea"/>
                <a:cs typeface="+mj-cs"/>
              </a:defRPr>
            </a:lvl1pPr>
          </a:lstStyle>
          <a:p>
            <a:r>
              <a:rPr lang="en-US" b="1" dirty="0"/>
              <a:t>DSCOVR: </a:t>
            </a:r>
            <a:r>
              <a:rPr lang="en-US" b="1" dirty="0" smtClean="0">
                <a:solidFill>
                  <a:schemeClr val="tx1"/>
                </a:solidFill>
              </a:rPr>
              <a:t>NISTAR-CERES SW </a:t>
            </a:r>
            <a:r>
              <a:rPr lang="en-US" b="1" dirty="0">
                <a:solidFill>
                  <a:schemeClr val="tx1"/>
                </a:solidFill>
              </a:rPr>
              <a:t>Comparison</a:t>
            </a:r>
          </a:p>
        </p:txBody>
      </p:sp>
      <p:sp>
        <p:nvSpPr>
          <p:cNvPr id="5" name="Rectangle: Rounded Corners 11">
            <a:extLst>
              <a:ext uri="{FF2B5EF4-FFF2-40B4-BE49-F238E27FC236}">
                <a16:creationId xmlns="" xmlns:a16="http://schemas.microsoft.com/office/drawing/2014/main" id="{EFFF8DBB-CCB5-49D0-A00B-4FF6FE96593E}"/>
              </a:ext>
            </a:extLst>
          </p:cNvPr>
          <p:cNvSpPr/>
          <p:nvPr/>
        </p:nvSpPr>
        <p:spPr>
          <a:xfrm>
            <a:off x="1338837" y="4913832"/>
            <a:ext cx="5223328" cy="163021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smtClean="0">
                <a:solidFill>
                  <a:schemeClr val="tx1"/>
                </a:solidFill>
              </a:rPr>
              <a:t>NISTAR SW &amp; PD </a:t>
            </a:r>
            <a:r>
              <a:rPr lang="en-US" dirty="0">
                <a:solidFill>
                  <a:schemeClr val="tx1"/>
                </a:solidFill>
              </a:rPr>
              <a:t>Versus </a:t>
            </a:r>
            <a:r>
              <a:rPr lang="en-US" dirty="0" smtClean="0">
                <a:solidFill>
                  <a:schemeClr val="tx1"/>
                </a:solidFill>
              </a:rPr>
              <a:t>CERES SW SYN1deg</a:t>
            </a:r>
            <a:endParaRPr lang="en-US" dirty="0">
              <a:solidFill>
                <a:schemeClr val="tx1"/>
              </a:solidFill>
            </a:endParaRPr>
          </a:p>
          <a:p>
            <a:pPr marL="171450" indent="-171450">
              <a:spcBef>
                <a:spcPts val="600"/>
              </a:spcBef>
              <a:buFont typeface="Arial" panose="020B0604020202020204" pitchFamily="34" charset="0"/>
              <a:buChar char="•"/>
            </a:pPr>
            <a:r>
              <a:rPr lang="en-US" dirty="0" smtClean="0">
                <a:solidFill>
                  <a:schemeClr val="tx1"/>
                </a:solidFill>
              </a:rPr>
              <a:t>Stable short-term correlations</a:t>
            </a:r>
          </a:p>
          <a:p>
            <a:pPr marL="171450" indent="-171450">
              <a:spcBef>
                <a:spcPts val="600"/>
              </a:spcBef>
              <a:buFont typeface="Arial" panose="020B0604020202020204" pitchFamily="34" charset="0"/>
              <a:buChar char="•"/>
            </a:pPr>
            <a:r>
              <a:rPr lang="en-US" dirty="0" smtClean="0">
                <a:solidFill>
                  <a:schemeClr val="tx1"/>
                </a:solidFill>
              </a:rPr>
              <a:t>NISTAR SW and PD both show larger (≈20%) daily variations than CERES Synoptic Model</a:t>
            </a:r>
            <a:endParaRPr lang="en-US" dirty="0">
              <a:solidFill>
                <a:schemeClr val="tx1"/>
              </a:solidFill>
            </a:endParaRPr>
          </a:p>
          <a:p>
            <a:pPr marL="171450" indent="-171450">
              <a:spcBef>
                <a:spcPts val="600"/>
              </a:spcBef>
              <a:buFont typeface="Arial" panose="020B0604020202020204" pitchFamily="34" charset="0"/>
              <a:buChar char="•"/>
            </a:pPr>
            <a:r>
              <a:rPr lang="en-US" dirty="0" smtClean="0">
                <a:solidFill>
                  <a:schemeClr val="tx1"/>
                </a:solidFill>
              </a:rPr>
              <a:t>NISTAR SW shifted down by 12 % for comparison</a:t>
            </a:r>
            <a:endParaRPr lang="en-US" dirty="0">
              <a:solidFill>
                <a:schemeClr val="tx1"/>
              </a:solidFill>
            </a:endParaRPr>
          </a:p>
        </p:txBody>
      </p:sp>
      <p:sp>
        <p:nvSpPr>
          <p:cNvPr id="2" name="Slide Number Placeholder 1"/>
          <p:cNvSpPr>
            <a:spLocks noGrp="1"/>
          </p:cNvSpPr>
          <p:nvPr>
            <p:ph type="sldNum" sz="quarter" idx="12"/>
          </p:nvPr>
        </p:nvSpPr>
        <p:spPr/>
        <p:txBody>
          <a:bodyPr/>
          <a:lstStyle/>
          <a:p>
            <a:fld id="{E79BB19F-C230-4176-BDA3-048B5DC833C9}" type="slidenum">
              <a:rPr lang="en-US" smtClean="0"/>
              <a:t>38</a:t>
            </a:fld>
            <a:endParaRPr lang="en-US"/>
          </a:p>
        </p:txBody>
      </p:sp>
    </p:spTree>
    <p:extLst>
      <p:ext uri="{BB962C8B-B14F-4D97-AF65-F5344CB8AC3E}">
        <p14:creationId xmlns:p14="http://schemas.microsoft.com/office/powerpoint/2010/main" val="2471491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33" y="675413"/>
            <a:ext cx="8276191" cy="5142857"/>
          </a:xfrm>
          <a:prstGeom prst="rect">
            <a:avLst/>
          </a:prstGeom>
        </p:spPr>
      </p:pic>
      <p:sp>
        <p:nvSpPr>
          <p:cNvPr id="18" name="Title 1">
            <a:extLst>
              <a:ext uri="{FF2B5EF4-FFF2-40B4-BE49-F238E27FC236}">
                <a16:creationId xmlns="" xmlns:a16="http://schemas.microsoft.com/office/drawing/2014/main" id="{A66FFE32-83F1-4F58-9642-4F25D94FD5F7}"/>
              </a:ext>
            </a:extLst>
          </p:cNvPr>
          <p:cNvSpPr txBox="1">
            <a:spLocks/>
          </p:cNvSpPr>
          <p:nvPr/>
        </p:nvSpPr>
        <p:spPr>
          <a:xfrm>
            <a:off x="885803" y="160347"/>
            <a:ext cx="7618303" cy="515066"/>
          </a:xfrm>
          <a:prstGeom prst="rect">
            <a:avLst/>
          </a:prstGeom>
        </p:spPr>
        <p:txBody>
          <a:bodyPr>
            <a:noAutofit/>
          </a:bodyPr>
          <a:lstStyle>
            <a:lvl1pPr algn="l" defTabSz="914400" rtl="0" eaLnBrk="1" latinLnBrk="0" hangingPunct="1">
              <a:lnSpc>
                <a:spcPct val="90000"/>
              </a:lnSpc>
              <a:spcBef>
                <a:spcPct val="0"/>
              </a:spcBef>
              <a:buNone/>
              <a:defRPr sz="3200" kern="1200">
                <a:solidFill>
                  <a:schemeClr val="tx1">
                    <a:lumMod val="50000"/>
                    <a:lumOff val="50000"/>
                  </a:schemeClr>
                </a:solidFill>
                <a:latin typeface="+mj-lt"/>
                <a:ea typeface="+mj-ea"/>
                <a:cs typeface="+mj-cs"/>
              </a:defRPr>
            </a:lvl1pPr>
          </a:lstStyle>
          <a:p>
            <a:r>
              <a:rPr lang="en-US" b="1" dirty="0"/>
              <a:t>DSCOVR: </a:t>
            </a:r>
            <a:r>
              <a:rPr lang="en-US" b="1" dirty="0">
                <a:solidFill>
                  <a:schemeClr val="tx1"/>
                </a:solidFill>
              </a:rPr>
              <a:t>NISTAR-CERES SW Comparison</a:t>
            </a:r>
          </a:p>
        </p:txBody>
      </p:sp>
      <p:sp>
        <p:nvSpPr>
          <p:cNvPr id="6" name="Rectangle: Rounded Corners 11">
            <a:extLst>
              <a:ext uri="{FF2B5EF4-FFF2-40B4-BE49-F238E27FC236}">
                <a16:creationId xmlns="" xmlns:a16="http://schemas.microsoft.com/office/drawing/2014/main" id="{EFFF8DBB-CCB5-49D0-A00B-4FF6FE96593E}"/>
              </a:ext>
            </a:extLst>
          </p:cNvPr>
          <p:cNvSpPr/>
          <p:nvPr/>
        </p:nvSpPr>
        <p:spPr>
          <a:xfrm>
            <a:off x="1421171" y="5452274"/>
            <a:ext cx="5776957" cy="115795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1400" dirty="0" smtClean="0">
                <a:solidFill>
                  <a:schemeClr val="tx1"/>
                </a:solidFill>
              </a:rPr>
              <a:t>NISTAR and CERES SW Comparison (weekly average)</a:t>
            </a:r>
            <a:endParaRPr lang="en-US" sz="1400" dirty="0">
              <a:solidFill>
                <a:schemeClr val="tx1"/>
              </a:solidFill>
            </a:endParaRPr>
          </a:p>
          <a:p>
            <a:pPr marL="171450" indent="-171450">
              <a:spcBef>
                <a:spcPts val="600"/>
              </a:spcBef>
              <a:buFont typeface="Arial" panose="020B0604020202020204" pitchFamily="34" charset="0"/>
              <a:buChar char="•"/>
            </a:pPr>
            <a:r>
              <a:rPr lang="en-US" sz="1400" dirty="0" smtClean="0">
                <a:solidFill>
                  <a:schemeClr val="tx1"/>
                </a:solidFill>
              </a:rPr>
              <a:t>Anisotropy factor removes most scene angular dependence</a:t>
            </a:r>
          </a:p>
          <a:p>
            <a:pPr marL="171450" indent="-171450">
              <a:spcBef>
                <a:spcPts val="600"/>
              </a:spcBef>
              <a:buFont typeface="Arial" panose="020B0604020202020204" pitchFamily="34" charset="0"/>
              <a:buChar char="•"/>
            </a:pPr>
            <a:r>
              <a:rPr lang="en-US" sz="1400" dirty="0" smtClean="0">
                <a:solidFill>
                  <a:schemeClr val="tx1"/>
                </a:solidFill>
              </a:rPr>
              <a:t>Resultant NISTAR SW flux is higher than CERES SW flux by 12 %</a:t>
            </a:r>
          </a:p>
        </p:txBody>
      </p:sp>
      <p:sp>
        <p:nvSpPr>
          <p:cNvPr id="3" name="Slide Number Placeholder 2"/>
          <p:cNvSpPr>
            <a:spLocks noGrp="1"/>
          </p:cNvSpPr>
          <p:nvPr>
            <p:ph type="sldNum" sz="quarter" idx="12"/>
          </p:nvPr>
        </p:nvSpPr>
        <p:spPr/>
        <p:txBody>
          <a:bodyPr/>
          <a:lstStyle/>
          <a:p>
            <a:fld id="{E79BB19F-C230-4176-BDA3-048B5DC833C9}" type="slidenum">
              <a:rPr lang="en-US" smtClean="0"/>
              <a:t>39</a:t>
            </a:fld>
            <a:endParaRPr lang="en-US"/>
          </a:p>
        </p:txBody>
      </p:sp>
      <p:grpSp>
        <p:nvGrpSpPr>
          <p:cNvPr id="15" name="Group 14"/>
          <p:cNvGrpSpPr/>
          <p:nvPr/>
        </p:nvGrpSpPr>
        <p:grpSpPr>
          <a:xfrm>
            <a:off x="2749731" y="2543991"/>
            <a:ext cx="70212" cy="241119"/>
            <a:chOff x="2749731" y="2543991"/>
            <a:chExt cx="70212" cy="310243"/>
          </a:xfrm>
        </p:grpSpPr>
        <p:cxnSp>
          <p:nvCxnSpPr>
            <p:cNvPr id="4" name="Straight Connector 3"/>
            <p:cNvCxnSpPr/>
            <p:nvPr/>
          </p:nvCxnSpPr>
          <p:spPr>
            <a:xfrm>
              <a:off x="2784021" y="2547257"/>
              <a:ext cx="0" cy="302079"/>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49731" y="2854234"/>
              <a:ext cx="67491" cy="0"/>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52452" y="2543991"/>
              <a:ext cx="67491" cy="0"/>
            </a:xfrm>
            <a:prstGeom prst="line">
              <a:avLst/>
            </a:prstGeom>
            <a:ln w="12700">
              <a:solidFill>
                <a:srgbClr val="00B05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39529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99A22D7-0E7A-4EAA-B3C9-BDB341E3F769}" type="slidenum">
              <a:rPr lang="en-US" smtClean="0">
                <a:solidFill>
                  <a:prstClr val="black"/>
                </a:solidFill>
              </a:rPr>
              <a:pPr>
                <a:defRPr/>
              </a:pPr>
              <a:t>4</a:t>
            </a:fld>
            <a:endParaRPr lang="en-US" dirty="0">
              <a:solidFill>
                <a:prstClr val="black"/>
              </a:solidFill>
            </a:endParaRPr>
          </a:p>
        </p:txBody>
      </p:sp>
      <p:sp>
        <p:nvSpPr>
          <p:cNvPr id="2" name="Title 1"/>
          <p:cNvSpPr>
            <a:spLocks noGrp="1"/>
          </p:cNvSpPr>
          <p:nvPr>
            <p:ph type="title" idx="4294967295"/>
          </p:nvPr>
        </p:nvSpPr>
        <p:spPr>
          <a:xfrm>
            <a:off x="381000" y="0"/>
            <a:ext cx="6858000" cy="800100"/>
          </a:xfrm>
        </p:spPr>
        <p:txBody>
          <a:bodyPr/>
          <a:lstStyle/>
          <a:p>
            <a:r>
              <a:rPr lang="en-US" sz="2400" b="1" dirty="0" smtClean="0">
                <a:latin typeface="Arial" panose="020B0604020202020204" pitchFamily="34" charset="0"/>
                <a:cs typeface="Arial" panose="020B0604020202020204" pitchFamily="34" charset="0"/>
              </a:rPr>
              <a:t>EPIC Wavelengths and Science Products</a:t>
            </a:r>
            <a:endParaRPr lang="en-US" sz="2400" b="1" dirty="0">
              <a:latin typeface="Arial" panose="020B0604020202020204" pitchFamily="34" charset="0"/>
              <a:cs typeface="Arial" panose="020B0604020202020204" pitchFamily="34" charset="0"/>
            </a:endParaRPr>
          </a:p>
        </p:txBody>
      </p:sp>
      <p:pic>
        <p:nvPicPr>
          <p:cNvPr id="7" name="Picture 6"/>
          <p:cNvPicPr/>
          <p:nvPr/>
        </p:nvPicPr>
        <p:blipFill>
          <a:blip r:embed="rId3" cstate="print"/>
          <a:stretch>
            <a:fillRect/>
          </a:stretch>
        </p:blipFill>
        <p:spPr>
          <a:xfrm>
            <a:off x="12829" y="847552"/>
            <a:ext cx="6248400" cy="6019499"/>
          </a:xfrm>
          <a:prstGeom prst="rect">
            <a:avLst/>
          </a:prstGeom>
        </p:spPr>
      </p:pic>
      <p:pic>
        <p:nvPicPr>
          <p:cNvPr id="8" name="Picture 7"/>
          <p:cNvPicPr/>
          <p:nvPr/>
        </p:nvPicPr>
        <p:blipFill>
          <a:blip r:embed="rId4" cstate="print"/>
          <a:stretch>
            <a:fillRect/>
          </a:stretch>
        </p:blipFill>
        <p:spPr>
          <a:xfrm>
            <a:off x="6261229" y="849061"/>
            <a:ext cx="2894842" cy="1622907"/>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229" y="2471968"/>
            <a:ext cx="2895039" cy="194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1229" y="4931118"/>
            <a:ext cx="2835847" cy="192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553200" y="4586330"/>
            <a:ext cx="2308709" cy="400110"/>
          </a:xfrm>
          <a:prstGeom prst="rect">
            <a:avLst/>
          </a:prstGeom>
          <a:noFill/>
        </p:spPr>
        <p:txBody>
          <a:bodyPr wrap="none" rtlCol="0">
            <a:spAutoFit/>
          </a:bodyPr>
          <a:lstStyle/>
          <a:p>
            <a:r>
              <a:rPr lang="en-US" sz="2000" b="1" dirty="0" smtClean="0"/>
              <a:t>Double Filter Wheel</a:t>
            </a:r>
            <a:endParaRPr lang="en-US" sz="2000" b="1" dirty="0"/>
          </a:p>
        </p:txBody>
      </p:sp>
    </p:spTree>
    <p:extLst>
      <p:ext uri="{BB962C8B-B14F-4D97-AF65-F5344CB8AC3E}">
        <p14:creationId xmlns:p14="http://schemas.microsoft.com/office/powerpoint/2010/main" val="27369511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21435B-C057-442F-BDFE-A08A4842789D}"/>
              </a:ext>
            </a:extLst>
          </p:cNvPr>
          <p:cNvSpPr>
            <a:spLocks noGrp="1"/>
          </p:cNvSpPr>
          <p:nvPr>
            <p:ph type="title"/>
          </p:nvPr>
        </p:nvSpPr>
        <p:spPr>
          <a:xfrm>
            <a:off x="943665" y="137204"/>
            <a:ext cx="6057209" cy="515066"/>
          </a:xfrm>
        </p:spPr>
        <p:txBody>
          <a:bodyPr>
            <a:noAutofit/>
          </a:bodyPr>
          <a:lstStyle/>
          <a:p>
            <a:r>
              <a:rPr lang="en-US" sz="3200" b="1" dirty="0">
                <a:solidFill>
                  <a:schemeClr val="tx1">
                    <a:lumMod val="50000"/>
                    <a:lumOff val="50000"/>
                  </a:schemeClr>
                </a:solidFill>
              </a:rPr>
              <a:t>DSCOVR: </a:t>
            </a:r>
            <a:r>
              <a:rPr lang="en-US" sz="3200" b="1" dirty="0" smtClean="0">
                <a:solidFill>
                  <a:schemeClr val="tx1"/>
                </a:solidFill>
              </a:rPr>
              <a:t>NISTAR Conclusions</a:t>
            </a:r>
            <a:endParaRPr lang="en-US" sz="3200" b="1" dirty="0">
              <a:solidFill>
                <a:schemeClr val="tx1"/>
              </a:solidFill>
            </a:endParaRPr>
          </a:p>
        </p:txBody>
      </p:sp>
      <p:sp>
        <p:nvSpPr>
          <p:cNvPr id="4" name="Content Placeholder 3">
            <a:extLst>
              <a:ext uri="{FF2B5EF4-FFF2-40B4-BE49-F238E27FC236}">
                <a16:creationId xmlns="" xmlns:a16="http://schemas.microsoft.com/office/drawing/2014/main" id="{7469D47D-1BF3-41AD-9A62-4DBF85F640D5}"/>
              </a:ext>
            </a:extLst>
          </p:cNvPr>
          <p:cNvSpPr>
            <a:spLocks noGrp="1"/>
          </p:cNvSpPr>
          <p:nvPr>
            <p:ph idx="1"/>
          </p:nvPr>
        </p:nvSpPr>
        <p:spPr>
          <a:xfrm>
            <a:off x="324740" y="1174691"/>
            <a:ext cx="8282599" cy="5048634"/>
          </a:xfrm>
        </p:spPr>
        <p:txBody>
          <a:bodyPr>
            <a:normAutofit fontScale="85000" lnSpcReduction="20000"/>
          </a:bodyPr>
          <a:lstStyle/>
          <a:p>
            <a:pPr>
              <a:spcBef>
                <a:spcPts val="1800"/>
              </a:spcBef>
            </a:pPr>
            <a:r>
              <a:rPr lang="en-US" sz="2400" dirty="0" smtClean="0"/>
              <a:t>NISTAR Ground Calibration and “Native Scale” agreed to &lt; 1 %</a:t>
            </a:r>
            <a:endParaRPr lang="en-US" sz="2400" dirty="0"/>
          </a:p>
          <a:p>
            <a:pPr>
              <a:spcBef>
                <a:spcPts val="1800"/>
              </a:spcBef>
            </a:pPr>
            <a:endParaRPr lang="en-US" sz="2400" dirty="0" smtClean="0"/>
          </a:p>
          <a:p>
            <a:pPr>
              <a:spcBef>
                <a:spcPts val="1800"/>
              </a:spcBef>
            </a:pPr>
            <a:endParaRPr lang="en-US" sz="2400" dirty="0"/>
          </a:p>
          <a:p>
            <a:pPr>
              <a:spcBef>
                <a:spcPts val="1800"/>
              </a:spcBef>
            </a:pPr>
            <a:endParaRPr lang="en-US" sz="2400" dirty="0" smtClean="0"/>
          </a:p>
          <a:p>
            <a:pPr>
              <a:spcBef>
                <a:spcPts val="1800"/>
              </a:spcBef>
            </a:pPr>
            <a:r>
              <a:rPr lang="en-US" sz="2400" dirty="0" smtClean="0"/>
              <a:t>No Degradation On-Orbit </a:t>
            </a:r>
          </a:p>
          <a:p>
            <a:pPr lvl="1">
              <a:spcBef>
                <a:spcPts val="1800"/>
              </a:spcBef>
            </a:pPr>
            <a:r>
              <a:rPr lang="en-US" sz="2000" dirty="0" smtClean="0"/>
              <a:t>Cavity Responsivities  &lt; 1 %.</a:t>
            </a:r>
          </a:p>
          <a:p>
            <a:pPr lvl="1">
              <a:spcBef>
                <a:spcPts val="1800"/>
              </a:spcBef>
            </a:pPr>
            <a:r>
              <a:rPr lang="en-US" sz="2000" dirty="0" smtClean="0"/>
              <a:t>Filter transmittance stable to &lt; 0.3 % and within 1 % of expected value</a:t>
            </a:r>
            <a:endParaRPr lang="en-US" sz="2400" dirty="0" smtClean="0"/>
          </a:p>
          <a:p>
            <a:pPr>
              <a:spcBef>
                <a:spcPts val="1800"/>
              </a:spcBef>
            </a:pPr>
            <a:r>
              <a:rPr lang="en-US" sz="2400" dirty="0" smtClean="0"/>
              <a:t>CERES Synoptic Model using </a:t>
            </a:r>
            <a:r>
              <a:rPr lang="en-US" sz="2400" dirty="0" err="1" smtClean="0"/>
              <a:t>LaRC</a:t>
            </a:r>
            <a:r>
              <a:rPr lang="en-US" sz="2400" dirty="0" smtClean="0"/>
              <a:t> anisotropy predictions disagree with SW and LW </a:t>
            </a:r>
            <a:r>
              <a:rPr lang="en-US" sz="2400" dirty="0"/>
              <a:t>by ≈</a:t>
            </a:r>
            <a:r>
              <a:rPr lang="en-US" sz="2400" dirty="0" smtClean="0"/>
              <a:t>10 %</a:t>
            </a:r>
          </a:p>
          <a:p>
            <a:pPr>
              <a:spcBef>
                <a:spcPts val="1800"/>
              </a:spcBef>
            </a:pPr>
            <a:r>
              <a:rPr lang="en-US" sz="2400" dirty="0" smtClean="0"/>
              <a:t>Both teams continue to work the disagreement.</a:t>
            </a:r>
          </a:p>
          <a:p>
            <a:pPr>
              <a:spcBef>
                <a:spcPts val="1800"/>
              </a:spcBef>
            </a:pPr>
            <a:r>
              <a:rPr lang="en-US" sz="2400" dirty="0" smtClean="0"/>
              <a:t>NISTAR is a very “clean” measurement, but inter-comparisons with </a:t>
            </a:r>
            <a:r>
              <a:rPr lang="en-US" sz="2400" smtClean="0"/>
              <a:t>other instruments are </a:t>
            </a:r>
            <a:r>
              <a:rPr lang="en-US" sz="2400" dirty="0" smtClean="0"/>
              <a:t>highly model dependent.</a:t>
            </a:r>
            <a:endParaRPr lang="en-US" sz="2400" dirty="0"/>
          </a:p>
        </p:txBody>
      </p:sp>
      <p:sp>
        <p:nvSpPr>
          <p:cNvPr id="7" name="Slide Number Placeholder 6"/>
          <p:cNvSpPr>
            <a:spLocks noGrp="1"/>
          </p:cNvSpPr>
          <p:nvPr>
            <p:ph type="sldNum" sz="quarter" idx="12"/>
          </p:nvPr>
        </p:nvSpPr>
        <p:spPr/>
        <p:txBody>
          <a:bodyPr/>
          <a:lstStyle/>
          <a:p>
            <a:fld id="{E79BB19F-C230-4176-BDA3-048B5DC833C9}" type="slidenum">
              <a:rPr lang="en-US" smtClean="0"/>
              <a:t>40</a:t>
            </a:fld>
            <a:endParaRPr lang="en-US"/>
          </a:p>
        </p:txBody>
      </p:sp>
      <p:grpSp>
        <p:nvGrpSpPr>
          <p:cNvPr id="3" name="Group 2">
            <a:extLst>
              <a:ext uri="{FF2B5EF4-FFF2-40B4-BE49-F238E27FC236}">
                <a16:creationId xmlns="" xmlns:a16="http://schemas.microsoft.com/office/drawing/2014/main" id="{FB451962-8CF5-4CC5-A51E-3225078305F7}"/>
              </a:ext>
            </a:extLst>
          </p:cNvPr>
          <p:cNvGrpSpPr/>
          <p:nvPr/>
        </p:nvGrpSpPr>
        <p:grpSpPr>
          <a:xfrm>
            <a:off x="1079947" y="1388157"/>
            <a:ext cx="6224272" cy="1784243"/>
            <a:chOff x="3764028" y="4229991"/>
            <a:chExt cx="6250972" cy="1946973"/>
          </a:xfrm>
        </p:grpSpPr>
        <p:pic>
          <p:nvPicPr>
            <p:cNvPr id="6" name="Picture 5">
              <a:extLst>
                <a:ext uri="{FF2B5EF4-FFF2-40B4-BE49-F238E27FC236}">
                  <a16:creationId xmlns="" xmlns:a16="http://schemas.microsoft.com/office/drawing/2014/main" id="{6AFCDB95-F4A7-40FF-9993-E0E048A0BDB9}"/>
                </a:ext>
              </a:extLst>
            </p:cNvPr>
            <p:cNvPicPr/>
            <p:nvPr/>
          </p:nvPicPr>
          <p:blipFill rotWithShape="1">
            <a:blip r:embed="rId2" cstate="print">
              <a:extLst>
                <a:ext uri="{28A0092B-C50C-407E-A947-70E740481C1C}">
                  <a14:useLocalDpi xmlns:a14="http://schemas.microsoft.com/office/drawing/2010/main" val="0"/>
                </a:ext>
              </a:extLst>
            </a:blip>
            <a:srcRect b="17407"/>
            <a:stretch/>
          </p:blipFill>
          <p:spPr bwMode="auto">
            <a:xfrm>
              <a:off x="3764028" y="4229991"/>
              <a:ext cx="6250972" cy="1946973"/>
            </a:xfrm>
            <a:prstGeom prst="rect">
              <a:avLst/>
            </a:prstGeom>
            <a:noFill/>
            <a:ln>
              <a:noFill/>
            </a:ln>
          </p:spPr>
        </p:pic>
        <p:sp>
          <p:nvSpPr>
            <p:cNvPr id="9" name="Rectangle 8">
              <a:extLst>
                <a:ext uri="{FF2B5EF4-FFF2-40B4-BE49-F238E27FC236}">
                  <a16:creationId xmlns="" xmlns:a16="http://schemas.microsoft.com/office/drawing/2014/main" id="{816DBE07-3E80-4A21-B4E4-106443363AF3}"/>
                </a:ext>
              </a:extLst>
            </p:cNvPr>
            <p:cNvSpPr/>
            <p:nvPr/>
          </p:nvSpPr>
          <p:spPr>
            <a:xfrm>
              <a:off x="3881377" y="4340506"/>
              <a:ext cx="567160" cy="474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14424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5832" y="372871"/>
            <a:ext cx="1821332"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Summary</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704850" y="1609725"/>
            <a:ext cx="8001934" cy="4154984"/>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t>EPIC Level 1, 2 data products exceeded the mission level 1</a:t>
            </a:r>
            <a:br>
              <a:rPr lang="en-US" sz="2400" dirty="0" smtClean="0"/>
            </a:br>
            <a:r>
              <a:rPr lang="en-US" sz="2400" dirty="0" smtClean="0"/>
              <a:t>requirements.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EPIC RGB image resolution and cadence exceeded level 1</a:t>
            </a:r>
            <a:br>
              <a:rPr lang="en-US" sz="2400" dirty="0" smtClean="0"/>
            </a:br>
            <a:r>
              <a:rPr lang="en-US" sz="2400" dirty="0" smtClean="0"/>
              <a:t>requirements.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NISTAR A-band (full bandwidth) data product reached</a:t>
            </a:r>
            <a:br>
              <a:rPr lang="en-US" sz="2400" dirty="0" smtClean="0"/>
            </a:br>
            <a:r>
              <a:rPr lang="en-US" sz="2400" dirty="0" smtClean="0"/>
              <a:t>the required 1.5% precision requirement.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Comparison of NISTAR and CERES short and long wavelength</a:t>
            </a:r>
            <a:br>
              <a:rPr lang="en-US" sz="2400" dirty="0" smtClean="0"/>
            </a:br>
            <a:r>
              <a:rPr lang="en-US" sz="2400" dirty="0" smtClean="0"/>
              <a:t>products is on-going and presents some puzzles.</a:t>
            </a:r>
            <a:endParaRPr lang="en-US" sz="2400" dirty="0"/>
          </a:p>
        </p:txBody>
      </p:sp>
    </p:spTree>
    <p:extLst>
      <p:ext uri="{BB962C8B-B14F-4D97-AF65-F5344CB8AC3E}">
        <p14:creationId xmlns:p14="http://schemas.microsoft.com/office/powerpoint/2010/main" val="23644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66568702"/>
              </p:ext>
            </p:extLst>
          </p:nvPr>
        </p:nvGraphicFramePr>
        <p:xfrm>
          <a:off x="276063" y="1765960"/>
          <a:ext cx="8568951" cy="3352800"/>
        </p:xfrm>
        <a:graphic>
          <a:graphicData uri="http://schemas.openxmlformats.org/drawingml/2006/table">
            <a:tbl>
              <a:tblPr firstRow="1" firstCol="1" bandRow="1"/>
              <a:tblGrid>
                <a:gridCol w="3672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2736304">
                  <a:extLst>
                    <a:ext uri="{9D8B030D-6E8A-4147-A177-3AD203B41FA5}">
                      <a16:colId xmlns="" xmlns:a16="http://schemas.microsoft.com/office/drawing/2014/main" val="20002"/>
                    </a:ext>
                  </a:extLst>
                </a:gridCol>
              </a:tblGrid>
              <a:tr h="0">
                <a:tc>
                  <a:txBody>
                    <a:bodyPr/>
                    <a:lstStyle/>
                    <a:p>
                      <a:pPr algn="just">
                        <a:spcAft>
                          <a:spcPts val="0"/>
                        </a:spcAft>
                      </a:pPr>
                      <a:r>
                        <a:rPr lang="en-US" sz="2000" dirty="0">
                          <a:effectLst/>
                          <a:latin typeface="Arial" panose="020B0604020202020204" pitchFamily="34" charset="0"/>
                          <a:ea typeface="Calibri"/>
                          <a:cs typeface="Arial" panose="020B0604020202020204" pitchFamily="34" charset="0"/>
                        </a:rPr>
                        <a:t>Processing step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2000" dirty="0">
                          <a:effectLst/>
                          <a:latin typeface="Arial" panose="020B0604020202020204" pitchFamily="34" charset="0"/>
                          <a:ea typeface="Calibri"/>
                          <a:cs typeface="Arial" panose="020B0604020202020204" pitchFamily="34" charset="0"/>
                        </a:rPr>
                        <a:t>Average impact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Affected pixels impact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0"/>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Dark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panose="020B0604020202020204" pitchFamily="34" charset="0"/>
                          <a:ea typeface="Calibri"/>
                          <a:cs typeface="Arial" panose="020B0604020202020204" pitchFamily="34" charset="0"/>
                        </a:rPr>
                        <a:t>Moderate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Extreme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 xmlns:a16="http://schemas.microsoft.com/office/drawing/2014/main" val="10001"/>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Enhanced pixel detection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Large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2"/>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Read wave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3"/>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Latency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Moderate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Significant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extLst>
                  <a:ext uri="{0D108BD9-81ED-4DB2-BD59-A6C34878D82A}">
                    <a16:rowId xmlns="" xmlns:a16="http://schemas.microsoft.com/office/drawing/2014/main" val="10004"/>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Non-linearity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5"/>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Temperature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6"/>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Conversion to count rates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Small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7"/>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Flat fielding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Significant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Large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8"/>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Stray light correction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a:effectLst/>
                          <a:latin typeface="Arial" panose="020B0604020202020204" pitchFamily="34" charset="0"/>
                          <a:ea typeface="Calibri"/>
                          <a:cs typeface="Arial" panose="020B0604020202020204" pitchFamily="34" charset="0"/>
                        </a:rPr>
                        <a:t>Significant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Large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9"/>
                  </a:ext>
                </a:extLst>
              </a:tr>
              <a:tr h="0">
                <a:tc>
                  <a:txBody>
                    <a:bodyPr/>
                    <a:lstStyle/>
                    <a:p>
                      <a:pPr algn="just">
                        <a:spcAft>
                          <a:spcPts val="0"/>
                        </a:spcAft>
                      </a:pPr>
                      <a:r>
                        <a:rPr lang="en-US" sz="2000" b="0" dirty="0">
                          <a:solidFill>
                            <a:schemeClr val="tx1"/>
                          </a:solidFill>
                          <a:effectLst/>
                          <a:latin typeface="Arial" panose="020B0604020202020204" pitchFamily="34" charset="0"/>
                          <a:ea typeface="Calibri"/>
                          <a:cs typeface="Arial" panose="020B0604020202020204" pitchFamily="34" charset="0"/>
                        </a:rPr>
                        <a:t>Conversion to </a:t>
                      </a:r>
                      <a:r>
                        <a:rPr lang="en-US" sz="2000" b="0" dirty="0" smtClean="0">
                          <a:solidFill>
                            <a:schemeClr val="tx1"/>
                          </a:solidFill>
                          <a:effectLst/>
                          <a:latin typeface="Arial" panose="020B0604020202020204" pitchFamily="34" charset="0"/>
                          <a:ea typeface="Calibri"/>
                          <a:cs typeface="Arial" panose="020B0604020202020204" pitchFamily="34" charset="0"/>
                        </a:rPr>
                        <a:t>radiances</a:t>
                      </a:r>
                      <a:endParaRPr lang="en-US" sz="2000" b="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dirty="0">
                          <a:effectLst/>
                          <a:latin typeface="Arial" panose="020B0604020202020204" pitchFamily="34" charset="0"/>
                          <a:ea typeface="Calibri"/>
                          <a:cs typeface="Arial" panose="020B0604020202020204" pitchFamily="34" charset="0"/>
                        </a:rPr>
                        <a:t>Significant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ctr">
                        <a:spcAft>
                          <a:spcPts val="0"/>
                        </a:spcAft>
                      </a:pPr>
                      <a:r>
                        <a:rPr lang="en-US" sz="2000" b="1" dirty="0">
                          <a:solidFill>
                            <a:schemeClr val="bg1"/>
                          </a:solidFill>
                          <a:effectLst/>
                          <a:latin typeface="Arial" panose="020B0604020202020204" pitchFamily="34" charset="0"/>
                          <a:ea typeface="Calibri"/>
                          <a:cs typeface="Arial" panose="020B0604020202020204" pitchFamily="34" charset="0"/>
                        </a:rPr>
                        <a:t>Significant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extLst>
                  <a:ext uri="{0D108BD9-81ED-4DB2-BD59-A6C34878D82A}">
                    <a16:rowId xmlns="" xmlns:a16="http://schemas.microsoft.com/office/drawing/2014/main" val="10010"/>
                  </a:ext>
                </a:extLst>
              </a:tr>
            </a:tbl>
          </a:graphicData>
        </a:graphic>
      </p:graphicFrame>
      <p:sp>
        <p:nvSpPr>
          <p:cNvPr id="3" name="TextBox 2"/>
          <p:cNvSpPr txBox="1"/>
          <p:nvPr/>
        </p:nvSpPr>
        <p:spPr>
          <a:xfrm>
            <a:off x="1618258" y="560717"/>
            <a:ext cx="5678157"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EPIC Level-1a Processing Steps</a:t>
            </a:r>
            <a:endParaRPr lang="en-US" sz="2800" b="1" dirty="0">
              <a:latin typeface="Arial" panose="020B0604020202020204" pitchFamily="34" charset="0"/>
              <a:cs typeface="Arial" panose="020B0604020202020204" pitchFamily="34" charset="0"/>
            </a:endParaRPr>
          </a:p>
        </p:txBody>
      </p:sp>
      <p:sp>
        <p:nvSpPr>
          <p:cNvPr id="4" name="TextBox 3"/>
          <p:cNvSpPr txBox="1"/>
          <p:nvPr/>
        </p:nvSpPr>
        <p:spPr>
          <a:xfrm>
            <a:off x="448574" y="5676181"/>
            <a:ext cx="618630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The highest impact corrections summarized on next slides.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89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294967295"/>
          </p:nvPr>
        </p:nvSpPr>
        <p:spPr>
          <a:xfrm>
            <a:off x="6785517" y="6381328"/>
            <a:ext cx="2133600" cy="365125"/>
          </a:xfrm>
          <a:prstGeom prst="rect">
            <a:avLst/>
          </a:prstGeom>
        </p:spPr>
        <p:txBody>
          <a:bodyPr/>
          <a:lstStyle/>
          <a:p>
            <a:fld id="{31532D8F-E8BB-4EAE-99A7-CF43C82A9B0D}" type="slidenum">
              <a:rPr lang="en-US" smtClean="0">
                <a:solidFill>
                  <a:prstClr val="black">
                    <a:tint val="75000"/>
                  </a:prstClr>
                </a:solidFill>
              </a:rPr>
              <a:pPr/>
              <a:t>6</a:t>
            </a:fld>
            <a:endParaRPr lang="en-US">
              <a:solidFill>
                <a:prstClr val="black">
                  <a:tint val="75000"/>
                </a:prstClr>
              </a:solidFill>
            </a:endParaRPr>
          </a:p>
        </p:txBody>
      </p:sp>
      <p:sp>
        <p:nvSpPr>
          <p:cNvPr id="4" name="TextBox 5"/>
          <p:cNvSpPr txBox="1">
            <a:spLocks noChangeArrowheads="1"/>
          </p:cNvSpPr>
          <p:nvPr/>
        </p:nvSpPr>
        <p:spPr bwMode="auto">
          <a:xfrm>
            <a:off x="124727" y="885182"/>
            <a:ext cx="3181181"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285750" indent="-285750">
              <a:spcAft>
                <a:spcPts val="300"/>
              </a:spcAft>
              <a:buFont typeface="Arial" panose="020B0604020202020204" pitchFamily="34" charset="0"/>
              <a:buChar char="•"/>
            </a:pPr>
            <a:r>
              <a:rPr lang="en-US" sz="1800" dirty="0">
                <a:solidFill>
                  <a:srgbClr val="000000"/>
                </a:solidFill>
                <a:latin typeface="+mn-lt"/>
                <a:ea typeface="Times New Roman" pitchFamily="18" charset="0"/>
                <a:cs typeface="Arial" charset="0"/>
                <a:sym typeface="Symbol" pitchFamily="18" charset="2"/>
              </a:rPr>
              <a:t>Dark current rates are inherent detector pixel level signals produced by thermal electrons during the integration time of the observation.</a:t>
            </a:r>
          </a:p>
          <a:p>
            <a:pPr>
              <a:spcAft>
                <a:spcPts val="300"/>
              </a:spcAft>
            </a:pPr>
            <a:endParaRPr lang="en-US" sz="1800" dirty="0">
              <a:solidFill>
                <a:srgbClr val="000000"/>
              </a:solidFill>
              <a:latin typeface="+mn-lt"/>
              <a:ea typeface="Times New Roman" pitchFamily="18" charset="0"/>
              <a:cs typeface="Arial" charset="0"/>
              <a:sym typeface="Symbol" pitchFamily="18" charset="2"/>
            </a:endParaRPr>
          </a:p>
          <a:p>
            <a:pPr marL="285750" indent="-285750">
              <a:spcAft>
                <a:spcPts val="300"/>
              </a:spcAft>
              <a:buFont typeface="Arial" panose="020B0604020202020204" pitchFamily="34" charset="0"/>
              <a:buChar char="•"/>
            </a:pPr>
            <a:r>
              <a:rPr lang="en-US" sz="1800" dirty="0">
                <a:solidFill>
                  <a:srgbClr val="000000"/>
                </a:solidFill>
                <a:latin typeface="+mn-lt"/>
                <a:ea typeface="Times New Roman" pitchFamily="18" charset="0"/>
                <a:cs typeface="Arial" charset="0"/>
                <a:sym typeface="Symbol" pitchFamily="18" charset="2"/>
              </a:rPr>
              <a:t>Pre-launch dark rate map based on a CCD temperature of -40°C, but in-flight temperature approximately </a:t>
            </a:r>
            <a:r>
              <a:rPr lang="en-US" sz="1800" dirty="0" smtClean="0">
                <a:solidFill>
                  <a:srgbClr val="000000"/>
                </a:solidFill>
                <a:latin typeface="+mn-lt"/>
                <a:ea typeface="Times New Roman" pitchFamily="18" charset="0"/>
                <a:cs typeface="Arial" charset="0"/>
                <a:sym typeface="Symbol" pitchFamily="18" charset="2"/>
              </a:rPr>
              <a:t/>
            </a:r>
            <a:br>
              <a:rPr lang="en-US" sz="1800" dirty="0" smtClean="0">
                <a:solidFill>
                  <a:srgbClr val="000000"/>
                </a:solidFill>
                <a:latin typeface="+mn-lt"/>
                <a:ea typeface="Times New Roman" pitchFamily="18" charset="0"/>
                <a:cs typeface="Arial" charset="0"/>
                <a:sym typeface="Symbol" pitchFamily="18" charset="2"/>
              </a:rPr>
            </a:br>
            <a:r>
              <a:rPr lang="en-US" sz="1800" dirty="0" smtClean="0">
                <a:solidFill>
                  <a:srgbClr val="000000"/>
                </a:solidFill>
                <a:latin typeface="+mn-lt"/>
                <a:ea typeface="Times New Roman" pitchFamily="18" charset="0"/>
                <a:cs typeface="Arial" charset="0"/>
                <a:sym typeface="Symbol" pitchFamily="18" charset="2"/>
              </a:rPr>
              <a:t>-</a:t>
            </a:r>
            <a:r>
              <a:rPr lang="en-US" sz="1800" dirty="0">
                <a:solidFill>
                  <a:srgbClr val="000000"/>
                </a:solidFill>
                <a:latin typeface="+mn-lt"/>
                <a:ea typeface="Times New Roman" pitchFamily="18" charset="0"/>
                <a:cs typeface="Arial" charset="0"/>
                <a:sym typeface="Symbol" pitchFamily="18" charset="2"/>
              </a:rPr>
              <a:t>20°C</a:t>
            </a:r>
            <a:r>
              <a:rPr lang="en-US" sz="1800" dirty="0" smtClean="0">
                <a:solidFill>
                  <a:srgbClr val="000000"/>
                </a:solidFill>
                <a:latin typeface="+mn-lt"/>
                <a:ea typeface="Times New Roman" pitchFamily="18" charset="0"/>
                <a:cs typeface="Arial" charset="0"/>
                <a:sym typeface="Symbol" pitchFamily="18" charset="2"/>
              </a:rPr>
              <a:t>.</a:t>
            </a:r>
            <a:endParaRPr lang="en-US" sz="1800" dirty="0">
              <a:solidFill>
                <a:srgbClr val="000000"/>
              </a:solidFill>
              <a:latin typeface="+mn-lt"/>
              <a:ea typeface="Times New Roman" pitchFamily="18" charset="0"/>
              <a:cs typeface="Arial" charset="0"/>
              <a:sym typeface="Symbol" pitchFamily="18" charset="2"/>
            </a:endParaRPr>
          </a:p>
        </p:txBody>
      </p:sp>
      <p:sp>
        <p:nvSpPr>
          <p:cNvPr id="7" name="TextBox 6"/>
          <p:cNvSpPr txBox="1"/>
          <p:nvPr/>
        </p:nvSpPr>
        <p:spPr>
          <a:xfrm>
            <a:off x="2840914" y="241539"/>
            <a:ext cx="3102131" cy="523220"/>
          </a:xfrm>
          <a:prstGeom prst="rect">
            <a:avLst/>
          </a:prstGeom>
          <a:noFill/>
        </p:spPr>
        <p:txBody>
          <a:bodyPr wrap="none" rtlCol="0">
            <a:spAutoFit/>
          </a:bodyPr>
          <a:lstStyle/>
          <a:p>
            <a:pPr algn="ctr"/>
            <a:r>
              <a:rPr lang="en-US" sz="2800" b="1" dirty="0" smtClean="0">
                <a:latin typeface="Arial" panose="020B0604020202020204" pitchFamily="34" charset="0"/>
                <a:cs typeface="Arial" panose="020B0604020202020204" pitchFamily="34" charset="0"/>
              </a:rPr>
              <a:t>Dark Corrections</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124727" y="4473113"/>
            <a:ext cx="8534504" cy="1908215"/>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dirty="0" smtClean="0">
                <a:solidFill>
                  <a:srgbClr val="000000"/>
                </a:solidFill>
                <a:ea typeface="Times New Roman" pitchFamily="18" charset="0"/>
                <a:cs typeface="Arial" charset="0"/>
                <a:sym typeface="Symbol" pitchFamily="18" charset="2"/>
              </a:rPr>
              <a:t>Currently </a:t>
            </a:r>
            <a:r>
              <a:rPr lang="en-US" dirty="0">
                <a:solidFill>
                  <a:srgbClr val="000000"/>
                </a:solidFill>
                <a:ea typeface="Times New Roman" pitchFamily="18" charset="0"/>
                <a:cs typeface="Arial" charset="0"/>
                <a:sym typeface="Symbol" pitchFamily="18" charset="2"/>
              </a:rPr>
              <a:t>used constant dark rate map updated based on the images taken routinely in-flight.  </a:t>
            </a:r>
            <a:r>
              <a:rPr lang="en-US" dirty="0" smtClean="0">
                <a:solidFill>
                  <a:srgbClr val="000000"/>
                </a:solidFill>
                <a:ea typeface="Times New Roman" pitchFamily="18" charset="0"/>
                <a:cs typeface="Arial" charset="0"/>
                <a:sym typeface="Symbol" pitchFamily="18" charset="2"/>
              </a:rPr>
              <a:t>Significantly </a:t>
            </a:r>
            <a:r>
              <a:rPr lang="en-US" dirty="0">
                <a:solidFill>
                  <a:srgbClr val="000000"/>
                </a:solidFill>
                <a:ea typeface="Times New Roman" pitchFamily="18" charset="0"/>
                <a:cs typeface="Arial" charset="0"/>
                <a:sym typeface="Symbol" pitchFamily="18" charset="2"/>
              </a:rPr>
              <a:t>reduces error in dark </a:t>
            </a:r>
            <a:r>
              <a:rPr lang="en-US" dirty="0" smtClean="0">
                <a:solidFill>
                  <a:srgbClr val="000000"/>
                </a:solidFill>
                <a:ea typeface="Times New Roman" pitchFamily="18" charset="0"/>
                <a:cs typeface="Arial" charset="0"/>
                <a:sym typeface="Symbol" pitchFamily="18" charset="2"/>
              </a:rPr>
              <a:t>correction</a:t>
            </a:r>
            <a:r>
              <a:rPr lang="en-US" dirty="0">
                <a:solidFill>
                  <a:srgbClr val="000000"/>
                </a:solidFill>
                <a:ea typeface="Times New Roman" pitchFamily="18" charset="0"/>
                <a:cs typeface="Arial" charset="0"/>
                <a:sym typeface="Symbol" pitchFamily="18" charset="2"/>
              </a:rPr>
              <a:t>. &lt;1% effect for dark scenes.</a:t>
            </a:r>
          </a:p>
          <a:p>
            <a:pPr marL="285750" indent="-285750">
              <a:spcAft>
                <a:spcPts val="300"/>
              </a:spcAft>
              <a:buFont typeface="Arial" panose="020B0604020202020204" pitchFamily="34" charset="0"/>
              <a:buChar char="•"/>
            </a:pPr>
            <a:endParaRPr lang="en-US" dirty="0">
              <a:solidFill>
                <a:srgbClr val="000000"/>
              </a:solidFill>
              <a:ea typeface="Times New Roman" pitchFamily="18" charset="0"/>
              <a:cs typeface="Arial" charset="0"/>
              <a:sym typeface="Symbol" pitchFamily="18" charset="2"/>
            </a:endParaRPr>
          </a:p>
          <a:p>
            <a:pPr marL="285750" indent="-285750">
              <a:spcAft>
                <a:spcPts val="300"/>
              </a:spcAft>
              <a:buFont typeface="Arial" panose="020B0604020202020204" pitchFamily="34" charset="0"/>
              <a:buChar char="•"/>
            </a:pPr>
            <a:r>
              <a:rPr lang="en-US" dirty="0">
                <a:solidFill>
                  <a:srgbClr val="000000"/>
                </a:solidFill>
                <a:ea typeface="Times New Roman" pitchFamily="18" charset="0"/>
                <a:cs typeface="Arial" charset="0"/>
                <a:sym typeface="Symbol" pitchFamily="18" charset="2"/>
              </a:rPr>
              <a:t>Slope and oscillations will be corrected </a:t>
            </a:r>
            <a:r>
              <a:rPr lang="en-US" dirty="0" smtClean="0">
                <a:solidFill>
                  <a:srgbClr val="000000"/>
                </a:solidFill>
                <a:ea typeface="Times New Roman" pitchFamily="18" charset="0"/>
                <a:cs typeface="Arial" charset="0"/>
                <a:sym typeface="Symbol" pitchFamily="18" charset="2"/>
              </a:rPr>
              <a:t>for </a:t>
            </a:r>
            <a:r>
              <a:rPr lang="en-US" dirty="0">
                <a:solidFill>
                  <a:srgbClr val="000000"/>
                </a:solidFill>
                <a:ea typeface="Times New Roman" pitchFamily="18" charset="0"/>
                <a:cs typeface="Arial" charset="0"/>
                <a:sym typeface="Symbol" pitchFamily="18" charset="2"/>
              </a:rPr>
              <a:t>summer 2018 reprocessing.  Largely </a:t>
            </a:r>
          </a:p>
          <a:p>
            <a:pPr>
              <a:spcAft>
                <a:spcPts val="300"/>
              </a:spcAft>
            </a:pPr>
            <a:r>
              <a:rPr lang="en-US" dirty="0">
                <a:solidFill>
                  <a:srgbClr val="000000"/>
                </a:solidFill>
                <a:ea typeface="Times New Roman" pitchFamily="18" charset="0"/>
                <a:cs typeface="Arial" charset="0"/>
                <a:sym typeface="Symbol" pitchFamily="18" charset="2"/>
              </a:rPr>
              <a:t>      due to temperature variations not fully  </a:t>
            </a:r>
            <a:r>
              <a:rPr lang="en-US" dirty="0" smtClean="0">
                <a:solidFill>
                  <a:srgbClr val="000000"/>
                </a:solidFill>
                <a:ea typeface="Times New Roman" pitchFamily="18" charset="0"/>
                <a:cs typeface="Arial" charset="0"/>
                <a:sym typeface="Symbol" pitchFamily="18" charset="2"/>
              </a:rPr>
              <a:t>characterized </a:t>
            </a:r>
            <a:r>
              <a:rPr lang="en-US" dirty="0">
                <a:solidFill>
                  <a:srgbClr val="000000"/>
                </a:solidFill>
                <a:ea typeface="Times New Roman" pitchFamily="18" charset="0"/>
                <a:cs typeface="Arial" charset="0"/>
                <a:sym typeface="Symbol" pitchFamily="18" charset="2"/>
              </a:rPr>
              <a:t>during pre-launch testing.</a:t>
            </a:r>
          </a:p>
          <a:p>
            <a:pPr>
              <a:spcAft>
                <a:spcPts val="300"/>
              </a:spcAft>
            </a:pPr>
            <a:r>
              <a:rPr lang="en-US" dirty="0">
                <a:solidFill>
                  <a:srgbClr val="000000"/>
                </a:solidFill>
                <a:ea typeface="Times New Roman" pitchFamily="18" charset="0"/>
                <a:cs typeface="Arial" charset="0"/>
                <a:sym typeface="Symbol" pitchFamily="18" charset="2"/>
              </a:rPr>
              <a:t>      Will reduce the associated error to &lt;0.5%.</a:t>
            </a:r>
            <a:endParaRPr lang="en-US" dirty="0"/>
          </a:p>
        </p:txBody>
      </p:sp>
      <p:pic>
        <p:nvPicPr>
          <p:cNvPr id="1026" name="Picture 2" descr="https://lh5.googleusercontent.com/BUA1Ya2wVRLg0tbZIVsBWYHBVY4DWgxC1ffDEfr17W266BF8pYboTQeh6ohx6lz7i0jSoQQMRJ0jCMxWgJfqGSQK747hYFc2vtU3oGL7rsLZ1TV8YqEJe20bzhiZ2o6BtjyhKZsHYxc"/>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3227175" y="885182"/>
            <a:ext cx="5841631" cy="290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43300" y="2524125"/>
            <a:ext cx="17907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307468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785517" y="6381328"/>
            <a:ext cx="2133600" cy="365125"/>
          </a:xfrm>
          <a:prstGeom prst="rect">
            <a:avLst/>
          </a:prstGeom>
        </p:spPr>
        <p:txBody>
          <a:bodyPr/>
          <a:lstStyle/>
          <a:p>
            <a:fld id="{31532D8F-E8BB-4EAE-99A7-CF43C82A9B0D}" type="slidenum">
              <a:rPr lang="en-US" smtClean="0">
                <a:solidFill>
                  <a:prstClr val="black">
                    <a:tint val="75000"/>
                  </a:prstClr>
                </a:solidFill>
              </a:rPr>
              <a:pPr/>
              <a:t>7</a:t>
            </a:fld>
            <a:endParaRPr lang="en-US">
              <a:solidFill>
                <a:prstClr val="black">
                  <a:tint val="75000"/>
                </a:prstClr>
              </a:solidFill>
            </a:endParaRPr>
          </a:p>
        </p:txBody>
      </p:sp>
      <p:sp>
        <p:nvSpPr>
          <p:cNvPr id="3" name="TextBox 5"/>
          <p:cNvSpPr txBox="1">
            <a:spLocks noChangeArrowheads="1"/>
          </p:cNvSpPr>
          <p:nvPr/>
        </p:nvSpPr>
        <p:spPr bwMode="auto">
          <a:xfrm>
            <a:off x="541682" y="1052736"/>
            <a:ext cx="7126662"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285750" indent="-285750"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EPIC flat field corrections are required due to </a:t>
            </a:r>
            <a:r>
              <a:rPr lang="en-US" sz="1400" dirty="0" smtClean="0">
                <a:solidFill>
                  <a:srgbClr val="000000"/>
                </a:solidFill>
                <a:ea typeface="Times New Roman" pitchFamily="18" charset="0"/>
                <a:cs typeface="Arial" charset="0"/>
                <a:sym typeface="Symbol" pitchFamily="18" charset="2"/>
              </a:rPr>
              <a:t>3 </a:t>
            </a:r>
            <a:r>
              <a:rPr lang="en-US" sz="1400" dirty="0">
                <a:solidFill>
                  <a:srgbClr val="000000"/>
                </a:solidFill>
                <a:ea typeface="Times New Roman" pitchFamily="18" charset="0"/>
                <a:cs typeface="Arial" charset="0"/>
                <a:sym typeface="Symbol" pitchFamily="18" charset="2"/>
              </a:rPr>
              <a:t>physical sources:</a:t>
            </a:r>
          </a:p>
          <a:p>
            <a:pPr marL="1028700" lvl="1"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Etaloning, filters 7 to 10 (&gt;600nm) only</a:t>
            </a:r>
          </a:p>
          <a:p>
            <a:pPr marL="1028700" lvl="1"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Detector inhomogeneity, effect increases towards lower wavelengths</a:t>
            </a:r>
          </a:p>
          <a:p>
            <a:pPr marL="1028700" lvl="1"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Pixel response non uniformity, same effect for all </a:t>
            </a:r>
            <a:r>
              <a:rPr lang="en-US" sz="1400" dirty="0" smtClean="0">
                <a:solidFill>
                  <a:srgbClr val="000000"/>
                </a:solidFill>
                <a:ea typeface="Times New Roman" pitchFamily="18" charset="0"/>
                <a:cs typeface="Arial" charset="0"/>
                <a:sym typeface="Symbol" pitchFamily="18" charset="2"/>
              </a:rPr>
              <a:t>filters</a:t>
            </a:r>
            <a:endParaRPr lang="en-US" sz="1400" dirty="0">
              <a:solidFill>
                <a:srgbClr val="000000"/>
              </a:solidFill>
              <a:ea typeface="Times New Roman" pitchFamily="18" charset="0"/>
              <a:cs typeface="Arial" charset="0"/>
              <a:sym typeface="Symbol" pitchFamily="18" charset="2"/>
            </a:endParaRPr>
          </a:p>
          <a:p>
            <a:pPr marL="285750" indent="-285750"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Pre-launch calibrations used for initial correction and updated based on in-flight observations.</a:t>
            </a:r>
          </a:p>
          <a:p>
            <a:pPr marL="285750" indent="-285750" defTabSz="541338" fontAlgn="base">
              <a:spcBef>
                <a:spcPct val="0"/>
              </a:spcBef>
              <a:spcAft>
                <a:spcPts val="300"/>
              </a:spcAft>
              <a:buFont typeface="Arial" panose="020B0604020202020204" pitchFamily="34" charset="0"/>
              <a:buChar char="•"/>
              <a:tabLst>
                <a:tab pos="541338" algn="l"/>
              </a:tabLst>
              <a:defRPr/>
            </a:pPr>
            <a:r>
              <a:rPr lang="en-US" sz="1400" dirty="0">
                <a:solidFill>
                  <a:srgbClr val="000000"/>
                </a:solidFill>
                <a:ea typeface="Times New Roman" pitchFamily="18" charset="0"/>
                <a:cs typeface="Arial" charset="0"/>
                <a:sym typeface="Symbol" pitchFamily="18" charset="2"/>
              </a:rPr>
              <a:t>Images below show pre-launch correction levels.</a:t>
            </a:r>
          </a:p>
        </p:txBody>
      </p:sp>
      <p:sp>
        <p:nvSpPr>
          <p:cNvPr id="4" name="TextBox 4"/>
          <p:cNvSpPr txBox="1"/>
          <p:nvPr/>
        </p:nvSpPr>
        <p:spPr>
          <a:xfrm>
            <a:off x="2665562" y="258015"/>
            <a:ext cx="3104331"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Flat </a:t>
            </a:r>
            <a:r>
              <a:rPr lang="en-US" sz="2800" b="1" dirty="0" smtClean="0">
                <a:latin typeface="Arial" panose="020B0604020202020204" pitchFamily="34" charset="0"/>
                <a:cs typeface="Arial" panose="020B0604020202020204" pitchFamily="34" charset="0"/>
              </a:rPr>
              <a:t>Fielding</a:t>
            </a:r>
            <a:endParaRPr lang="en-US" sz="2800" b="1" dirty="0">
              <a:latin typeface="Arial" panose="020B0604020202020204" pitchFamily="34" charset="0"/>
              <a:cs typeface="Arial" panose="020B0604020202020204" pitchFamily="34" charset="0"/>
            </a:endParaRPr>
          </a:p>
        </p:txBody>
      </p:sp>
      <p:grpSp>
        <p:nvGrpSpPr>
          <p:cNvPr id="5" name="Gruppieren 6"/>
          <p:cNvGrpSpPr/>
          <p:nvPr/>
        </p:nvGrpSpPr>
        <p:grpSpPr>
          <a:xfrm>
            <a:off x="224883" y="3191971"/>
            <a:ext cx="8754464" cy="3554482"/>
            <a:chOff x="164653" y="3141893"/>
            <a:chExt cx="8884097" cy="3639907"/>
          </a:xfrm>
        </p:grpSpPr>
        <p:pic>
          <p:nvPicPr>
            <p:cNvPr id="6"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653" y="3141893"/>
              <a:ext cx="1742576" cy="1810333"/>
            </a:xfrm>
            <a:prstGeom prst="rect">
              <a:avLst/>
            </a:prstGeom>
          </p:spPr>
        </p:pic>
        <p:pic>
          <p:nvPicPr>
            <p:cNvPr id="7"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390" y="3141894"/>
              <a:ext cx="1742576" cy="1810333"/>
            </a:xfrm>
            <a:prstGeom prst="rect">
              <a:avLst/>
            </a:prstGeom>
          </p:spPr>
        </p:pic>
        <p:pic>
          <p:nvPicPr>
            <p:cNvPr id="8"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355" y="3142636"/>
              <a:ext cx="1742576" cy="1810333"/>
            </a:xfrm>
            <a:prstGeom prst="rect">
              <a:avLst/>
            </a:prstGeom>
          </p:spPr>
        </p:pic>
        <p:pic>
          <p:nvPicPr>
            <p:cNvPr id="9"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1553" y="3141895"/>
              <a:ext cx="1742576" cy="1810333"/>
            </a:xfrm>
            <a:prstGeom prst="rect">
              <a:avLst/>
            </a:prstGeom>
          </p:spPr>
        </p:pic>
        <p:pic>
          <p:nvPicPr>
            <p:cNvPr id="10"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6174" y="3141896"/>
              <a:ext cx="1742576" cy="1810333"/>
            </a:xfrm>
            <a:prstGeom prst="rect">
              <a:avLst/>
            </a:prstGeom>
          </p:spPr>
        </p:pic>
        <p:pic>
          <p:nvPicPr>
            <p:cNvPr id="11"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53" y="4971467"/>
              <a:ext cx="1742576" cy="1810333"/>
            </a:xfrm>
            <a:prstGeom prst="rect">
              <a:avLst/>
            </a:prstGeom>
          </p:spPr>
        </p:pic>
        <p:pic>
          <p:nvPicPr>
            <p:cNvPr id="12" name="Grafi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268" y="4971464"/>
              <a:ext cx="1742576" cy="1810333"/>
            </a:xfrm>
            <a:prstGeom prst="rect">
              <a:avLst/>
            </a:prstGeom>
          </p:spPr>
        </p:pic>
        <p:pic>
          <p:nvPicPr>
            <p:cNvPr id="13" name="Grafik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5686" y="4971465"/>
              <a:ext cx="1742576" cy="1810333"/>
            </a:xfrm>
            <a:prstGeom prst="rect">
              <a:avLst/>
            </a:prstGeom>
          </p:spPr>
        </p:pic>
        <p:pic>
          <p:nvPicPr>
            <p:cNvPr id="14" name="Grafik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1553" y="4971466"/>
              <a:ext cx="1742576" cy="1810333"/>
            </a:xfrm>
            <a:prstGeom prst="rect">
              <a:avLst/>
            </a:prstGeom>
          </p:spPr>
        </p:pic>
        <p:pic>
          <p:nvPicPr>
            <p:cNvPr id="15" name="Grafik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6174" y="4971467"/>
              <a:ext cx="1742576" cy="1810333"/>
            </a:xfrm>
            <a:prstGeom prst="rect">
              <a:avLst/>
            </a:prstGeom>
          </p:spPr>
        </p:pic>
      </p:grpSp>
      <p:pic>
        <p:nvPicPr>
          <p:cNvPr id="16" name="Grafik 2"/>
          <p:cNvPicPr>
            <a:picLocks noChangeAspect="1"/>
          </p:cNvPicPr>
          <p:nvPr/>
        </p:nvPicPr>
        <p:blipFill rotWithShape="1">
          <a:blip r:embed="rId12" cstate="print">
            <a:extLst>
              <a:ext uri="{28A0092B-C50C-407E-A947-70E740481C1C}">
                <a14:useLocalDpi xmlns:a14="http://schemas.microsoft.com/office/drawing/2010/main" val="0"/>
              </a:ext>
            </a:extLst>
          </a:blip>
          <a:srcRect l="83073" t="2306" r="-3" b="5840"/>
          <a:stretch/>
        </p:blipFill>
        <p:spPr>
          <a:xfrm>
            <a:off x="8229600" y="0"/>
            <a:ext cx="914400" cy="3040911"/>
          </a:xfrm>
          <a:prstGeom prst="rect">
            <a:avLst/>
          </a:prstGeom>
        </p:spPr>
      </p:pic>
    </p:spTree>
    <p:extLst>
      <p:ext uri="{BB962C8B-B14F-4D97-AF65-F5344CB8AC3E}">
        <p14:creationId xmlns:p14="http://schemas.microsoft.com/office/powerpoint/2010/main" val="391800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2"/>
          <p:cNvSpPr>
            <a:spLocks noGrp="1"/>
          </p:cNvSpPr>
          <p:nvPr>
            <p:ph type="sldNum" sz="quarter" idx="4294967295"/>
          </p:nvPr>
        </p:nvSpPr>
        <p:spPr bwMode="auto">
          <a:xfrm>
            <a:off x="6784975" y="63817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A83FCB-94E4-45B1-ACBC-D0C4A18AEAE6}" type="slidenum">
              <a:rPr lang="en-US" altLang="en-US">
                <a:solidFill>
                  <a:srgbClr val="898989"/>
                </a:solidFill>
              </a:rPr>
              <a:pPr/>
              <a:t>8</a:t>
            </a:fld>
            <a:endParaRPr lang="en-US" altLang="en-US">
              <a:solidFill>
                <a:srgbClr val="898989"/>
              </a:solidFill>
            </a:endParaRPr>
          </a:p>
        </p:txBody>
      </p:sp>
      <p:sp>
        <p:nvSpPr>
          <p:cNvPr id="3" name="TextBox 4"/>
          <p:cNvSpPr txBox="1">
            <a:spLocks noChangeArrowheads="1"/>
          </p:cNvSpPr>
          <p:nvPr/>
        </p:nvSpPr>
        <p:spPr bwMode="auto">
          <a:xfrm>
            <a:off x="1165818" y="116632"/>
            <a:ext cx="6006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dirty="0">
                <a:latin typeface="Arial" panose="020B0604020202020204" pitchFamily="34" charset="0"/>
              </a:rPr>
              <a:t>Flat </a:t>
            </a:r>
            <a:r>
              <a:rPr lang="en-US" altLang="en-US" sz="2800" b="1" dirty="0" smtClean="0">
                <a:latin typeface="Arial" panose="020B0604020202020204" pitchFamily="34" charset="0"/>
              </a:rPr>
              <a:t>Fielding </a:t>
            </a:r>
            <a:r>
              <a:rPr lang="en-US" altLang="en-US" sz="2800" b="1" dirty="0">
                <a:latin typeface="Arial" panose="020B0604020202020204" pitchFamily="34" charset="0"/>
              </a:rPr>
              <a:t>I</a:t>
            </a:r>
            <a:r>
              <a:rPr lang="en-US" altLang="en-US" sz="2800" b="1" dirty="0" smtClean="0">
                <a:latin typeface="Arial" panose="020B0604020202020204" pitchFamily="34" charset="0"/>
              </a:rPr>
              <a:t>n-flight </a:t>
            </a:r>
            <a:r>
              <a:rPr lang="en-US" altLang="en-US" sz="2800" b="1" dirty="0">
                <a:latin typeface="Arial" panose="020B0604020202020204" pitchFamily="34" charset="0"/>
              </a:rPr>
              <a:t>U</a:t>
            </a:r>
            <a:r>
              <a:rPr lang="en-US" altLang="en-US" sz="2800" b="1" dirty="0" smtClean="0">
                <a:latin typeface="Arial" panose="020B0604020202020204" pitchFamily="34" charset="0"/>
              </a:rPr>
              <a:t>pdates</a:t>
            </a:r>
            <a:endParaRPr lang="en-US" altLang="en-US" sz="2800" b="1" dirty="0">
              <a:latin typeface="Arial" panose="020B0604020202020204" pitchFamily="34" charset="0"/>
            </a:endParaRPr>
          </a:p>
        </p:txBody>
      </p:sp>
      <p:sp>
        <p:nvSpPr>
          <p:cNvPr id="4" name="Textfeld 6"/>
          <p:cNvSpPr txBox="1">
            <a:spLocks noChangeArrowheads="1"/>
          </p:cNvSpPr>
          <p:nvPr/>
        </p:nvSpPr>
        <p:spPr bwMode="auto">
          <a:xfrm>
            <a:off x="323850" y="1052736"/>
            <a:ext cx="784854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Char char="•"/>
            </a:pPr>
            <a:r>
              <a:rPr lang="en-US" altLang="en-US" sz="1400" dirty="0">
                <a:solidFill>
                  <a:srgbClr val="000000"/>
                </a:solidFill>
                <a:latin typeface="Arial" panose="020B0604020202020204" pitchFamily="34" charset="0"/>
              </a:rPr>
              <a:t>In-flight observations used to validate and improve flat fielding correction.</a:t>
            </a:r>
          </a:p>
          <a:p>
            <a:pPr>
              <a:buFont typeface="Arial" panose="020B0604020202020204" pitchFamily="34" charset="0"/>
              <a:buChar char="•"/>
            </a:pPr>
            <a:r>
              <a:rPr lang="en-US" altLang="en-US" sz="1400" dirty="0">
                <a:solidFill>
                  <a:srgbClr val="000000"/>
                </a:solidFill>
                <a:latin typeface="Arial" panose="020B0604020202020204" pitchFamily="34" charset="0"/>
              </a:rPr>
              <a:t>Implemented technique similar to MODIS where Earth observations averaged together to obtain a smooth image, taking advantage of atmospheric and surface features averaging out over the detector.</a:t>
            </a:r>
          </a:p>
          <a:p>
            <a:pPr>
              <a:buFont typeface="Arial" panose="020B0604020202020204" pitchFamily="34" charset="0"/>
              <a:buChar char="•"/>
            </a:pPr>
            <a:r>
              <a:rPr lang="en-US" altLang="en-US" sz="1400" dirty="0">
                <a:solidFill>
                  <a:srgbClr val="000000"/>
                </a:solidFill>
                <a:latin typeface="Arial" panose="020B0604020202020204" pitchFamily="34" charset="0"/>
              </a:rPr>
              <a:t>Any remaining features in these averaged maps would be attributed to:</a:t>
            </a:r>
          </a:p>
          <a:p>
            <a:pPr lvl="1">
              <a:buFont typeface="Arial" panose="020B0604020202020204" pitchFamily="34" charset="0"/>
              <a:buChar char="•"/>
            </a:pPr>
            <a:r>
              <a:rPr lang="en-US" altLang="en-US" sz="1400" dirty="0">
                <a:solidFill>
                  <a:srgbClr val="000000"/>
                </a:solidFill>
                <a:latin typeface="Arial" panose="020B0604020202020204" pitchFamily="34" charset="0"/>
              </a:rPr>
              <a:t>residual flat field errors,</a:t>
            </a:r>
          </a:p>
          <a:p>
            <a:pPr lvl="1">
              <a:buFont typeface="Arial" panose="020B0604020202020204" pitchFamily="34" charset="0"/>
              <a:buChar char="•"/>
            </a:pPr>
            <a:r>
              <a:rPr lang="en-US" altLang="en-US" sz="1400" dirty="0">
                <a:solidFill>
                  <a:srgbClr val="000000"/>
                </a:solidFill>
                <a:latin typeface="Arial" panose="020B0604020202020204" pitchFamily="34" charset="0"/>
              </a:rPr>
              <a:t>systematic features in the images, which always occur at the same place on the CCD.</a:t>
            </a:r>
          </a:p>
          <a:p>
            <a:pPr>
              <a:buFont typeface="Arial" panose="020B0604020202020204" pitchFamily="34" charset="0"/>
              <a:buChar char="•"/>
            </a:pPr>
            <a:r>
              <a:rPr lang="en-US" altLang="en-US" sz="1400" dirty="0">
                <a:solidFill>
                  <a:srgbClr val="000000"/>
                </a:solidFill>
                <a:latin typeface="Arial" panose="020B0604020202020204" pitchFamily="34" charset="0"/>
              </a:rPr>
              <a:t>Images below show residual differences between pre-launch and in-flight flat field correction.</a:t>
            </a:r>
          </a:p>
        </p:txBody>
      </p:sp>
      <p:sp>
        <p:nvSpPr>
          <p:cNvPr id="5" name="Rectangle 2"/>
          <p:cNvSpPr>
            <a:spLocks noChangeArrowheads="1"/>
          </p:cNvSpPr>
          <p:nvPr/>
        </p:nvSpPr>
        <p:spPr bwMode="auto">
          <a:xfrm>
            <a:off x="3124200" y="64770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600">
              <a:solidFill>
                <a:srgbClr val="000000"/>
              </a:solidFill>
              <a:latin typeface="Arial" charset="0"/>
            </a:endParaRPr>
          </a:p>
        </p:txBody>
      </p:sp>
      <p:sp>
        <p:nvSpPr>
          <p:cNvPr id="6" name="Rectangle 2"/>
          <p:cNvSpPr>
            <a:spLocks noChangeArrowheads="1"/>
          </p:cNvSpPr>
          <p:nvPr/>
        </p:nvSpPr>
        <p:spPr bwMode="auto">
          <a:xfrm>
            <a:off x="3124200" y="6477000"/>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058" tIns="41029" rIns="82058" bIns="41029"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600">
              <a:solidFill>
                <a:srgbClr val="000000"/>
              </a:solidFill>
              <a:latin typeface="Arial" charset="0"/>
            </a:endParaRPr>
          </a:p>
        </p:txBody>
      </p:sp>
      <p:pic>
        <p:nvPicPr>
          <p:cNvPr id="7" name="Grafik 8205">
            <a:extLst>
              <a:ext uri="{FF2B5EF4-FFF2-40B4-BE49-F238E27FC236}">
                <a16:creationId xmlns="" xmlns:a16="http://schemas.microsoft.com/office/drawing/2014/main" id="{9E557B6C-E6B7-41A1-8FD6-47F74CD1A1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317" t="2372" r="-1" b="291"/>
          <a:stretch/>
        </p:blipFill>
        <p:spPr>
          <a:xfrm>
            <a:off x="8172400" y="90709"/>
            <a:ext cx="864096" cy="2834235"/>
          </a:xfrm>
          <a:prstGeom prst="rect">
            <a:avLst/>
          </a:prstGeom>
        </p:spPr>
      </p:pic>
      <p:pic>
        <p:nvPicPr>
          <p:cNvPr id="8" name="Grafik 25">
            <a:extLst>
              <a:ext uri="{FF2B5EF4-FFF2-40B4-BE49-F238E27FC236}">
                <a16:creationId xmlns="" xmlns:a16="http://schemas.microsoft.com/office/drawing/2014/main" id="{709E4901-D9A9-4297-8DEA-8AEFF0CFE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058" y="4996334"/>
            <a:ext cx="1740838" cy="1817282"/>
          </a:xfrm>
          <a:prstGeom prst="rect">
            <a:avLst/>
          </a:prstGeom>
        </p:spPr>
      </p:pic>
      <p:pic>
        <p:nvPicPr>
          <p:cNvPr id="9" name="Grafik 26">
            <a:extLst>
              <a:ext uri="{FF2B5EF4-FFF2-40B4-BE49-F238E27FC236}">
                <a16:creationId xmlns="" xmlns:a16="http://schemas.microsoft.com/office/drawing/2014/main" id="{6E6B5EF0-D2B0-4EEB-8347-E18211E9D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458" y="4994356"/>
            <a:ext cx="1740838" cy="1819020"/>
          </a:xfrm>
          <a:prstGeom prst="rect">
            <a:avLst/>
          </a:prstGeom>
        </p:spPr>
      </p:pic>
      <p:pic>
        <p:nvPicPr>
          <p:cNvPr id="10" name="Grafik 27">
            <a:extLst>
              <a:ext uri="{FF2B5EF4-FFF2-40B4-BE49-F238E27FC236}">
                <a16:creationId xmlns="" xmlns:a16="http://schemas.microsoft.com/office/drawing/2014/main" id="{C4435DAD-753F-4127-9742-243E720FF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545" y="4994356"/>
            <a:ext cx="1740838" cy="1819020"/>
          </a:xfrm>
          <a:prstGeom prst="rect">
            <a:avLst/>
          </a:prstGeom>
        </p:spPr>
      </p:pic>
      <p:pic>
        <p:nvPicPr>
          <p:cNvPr id="11" name="Grafik 28">
            <a:extLst>
              <a:ext uri="{FF2B5EF4-FFF2-40B4-BE49-F238E27FC236}">
                <a16:creationId xmlns="" xmlns:a16="http://schemas.microsoft.com/office/drawing/2014/main" id="{E4375717-413D-4960-840C-20DB4CC50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258" y="4996094"/>
            <a:ext cx="1740838" cy="1817282"/>
          </a:xfrm>
          <a:prstGeom prst="rect">
            <a:avLst/>
          </a:prstGeom>
        </p:spPr>
      </p:pic>
      <p:pic>
        <p:nvPicPr>
          <p:cNvPr id="12" name="Grafik 29">
            <a:extLst>
              <a:ext uri="{FF2B5EF4-FFF2-40B4-BE49-F238E27FC236}">
                <a16:creationId xmlns="" xmlns:a16="http://schemas.microsoft.com/office/drawing/2014/main" id="{D03C3CB5-4084-4F0C-A765-DE289904D5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7666" y="3099760"/>
            <a:ext cx="1740838" cy="1817282"/>
          </a:xfrm>
          <a:prstGeom prst="rect">
            <a:avLst/>
          </a:prstGeom>
        </p:spPr>
      </p:pic>
      <p:pic>
        <p:nvPicPr>
          <p:cNvPr id="13" name="Grafik 30">
            <a:extLst>
              <a:ext uri="{FF2B5EF4-FFF2-40B4-BE49-F238E27FC236}">
                <a16:creationId xmlns="" xmlns:a16="http://schemas.microsoft.com/office/drawing/2014/main" id="{48E27581-C4D3-497A-A095-D4BBB536E6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7466" y="3099760"/>
            <a:ext cx="1740838" cy="1817282"/>
          </a:xfrm>
          <a:prstGeom prst="rect">
            <a:avLst/>
          </a:prstGeom>
        </p:spPr>
      </p:pic>
      <p:pic>
        <p:nvPicPr>
          <p:cNvPr id="14" name="Grafik 31">
            <a:extLst>
              <a:ext uri="{FF2B5EF4-FFF2-40B4-BE49-F238E27FC236}">
                <a16:creationId xmlns="" xmlns:a16="http://schemas.microsoft.com/office/drawing/2014/main" id="{5C0E5F19-5FE8-4954-AFD7-52A4F6C75D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7266" y="3105221"/>
            <a:ext cx="1740838" cy="1817282"/>
          </a:xfrm>
          <a:prstGeom prst="rect">
            <a:avLst/>
          </a:prstGeom>
        </p:spPr>
      </p:pic>
      <p:pic>
        <p:nvPicPr>
          <p:cNvPr id="15" name="Grafik 32">
            <a:extLst>
              <a:ext uri="{FF2B5EF4-FFF2-40B4-BE49-F238E27FC236}">
                <a16:creationId xmlns="" xmlns:a16="http://schemas.microsoft.com/office/drawing/2014/main" id="{10016993-FD78-4260-899B-17E24A8758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5058" y="3116842"/>
            <a:ext cx="1740838" cy="1817282"/>
          </a:xfrm>
          <a:prstGeom prst="rect">
            <a:avLst/>
          </a:prstGeom>
        </p:spPr>
      </p:pic>
      <p:pic>
        <p:nvPicPr>
          <p:cNvPr id="16" name="Grafik 33">
            <a:extLst>
              <a:ext uri="{FF2B5EF4-FFF2-40B4-BE49-F238E27FC236}">
                <a16:creationId xmlns="" xmlns:a16="http://schemas.microsoft.com/office/drawing/2014/main" id="{483BA3FA-0BF9-468B-B14F-7396664AAD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12" y="3123886"/>
            <a:ext cx="1740838" cy="1817282"/>
          </a:xfrm>
          <a:prstGeom prst="rect">
            <a:avLst/>
          </a:prstGeom>
        </p:spPr>
      </p:pic>
    </p:spTree>
    <p:extLst>
      <p:ext uri="{BB962C8B-B14F-4D97-AF65-F5344CB8AC3E}">
        <p14:creationId xmlns:p14="http://schemas.microsoft.com/office/powerpoint/2010/main" val="4252144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785517" y="6381328"/>
            <a:ext cx="2133600" cy="365125"/>
          </a:xfrm>
          <a:prstGeom prst="rect">
            <a:avLst/>
          </a:prstGeom>
        </p:spPr>
        <p:txBody>
          <a:bodyPr/>
          <a:lstStyle/>
          <a:p>
            <a:fld id="{31532D8F-E8BB-4EAE-99A7-CF43C82A9B0D}" type="slidenum">
              <a:rPr lang="en-US" smtClean="0">
                <a:solidFill>
                  <a:prstClr val="black">
                    <a:tint val="75000"/>
                  </a:prstClr>
                </a:solidFill>
              </a:rPr>
              <a:pPr/>
              <a:t>9</a:t>
            </a:fld>
            <a:endParaRPr lang="en-US">
              <a:solidFill>
                <a:prstClr val="black">
                  <a:tint val="75000"/>
                </a:prstClr>
              </a:solidFill>
            </a:endParaRPr>
          </a:p>
        </p:txBody>
      </p:sp>
      <p:sp>
        <p:nvSpPr>
          <p:cNvPr id="3" name="TextBox 4"/>
          <p:cNvSpPr txBox="1"/>
          <p:nvPr/>
        </p:nvSpPr>
        <p:spPr>
          <a:xfrm>
            <a:off x="2060755" y="174547"/>
            <a:ext cx="455474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Stray </a:t>
            </a:r>
            <a:r>
              <a:rPr lang="en-US" sz="2800" b="1" dirty="0" smtClean="0">
                <a:latin typeface="Arial" panose="020B0604020202020204" pitchFamily="34" charset="0"/>
                <a:cs typeface="Arial" panose="020B0604020202020204" pitchFamily="34" charset="0"/>
              </a:rPr>
              <a:t>Light Correction </a:t>
            </a:r>
            <a:endParaRPr lang="en-US" sz="2800" b="1" dirty="0">
              <a:latin typeface="Arial" panose="020B0604020202020204" pitchFamily="34" charset="0"/>
              <a:cs typeface="Arial" panose="020B0604020202020204" pitchFamily="34" charset="0"/>
            </a:endParaRPr>
          </a:p>
        </p:txBody>
      </p:sp>
      <p:sp>
        <p:nvSpPr>
          <p:cNvPr id="4" name="TextBox 5"/>
          <p:cNvSpPr txBox="1">
            <a:spLocks noChangeArrowheads="1"/>
          </p:cNvSpPr>
          <p:nvPr/>
        </p:nvSpPr>
        <p:spPr bwMode="auto">
          <a:xfrm>
            <a:off x="1223628" y="836712"/>
            <a:ext cx="6696744" cy="291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marL="285750" indent="-285750">
              <a:spcAft>
                <a:spcPts val="300"/>
              </a:spcAft>
              <a:buFont typeface="Arial" panose="020B0604020202020204" pitchFamily="34" charset="0"/>
              <a:buChar char="•"/>
            </a:pPr>
            <a:r>
              <a:rPr lang="en-US" dirty="0">
                <a:solidFill>
                  <a:srgbClr val="000000"/>
                </a:solidFill>
                <a:ea typeface="Times New Roman" pitchFamily="18" charset="0"/>
                <a:cs typeface="Arial" charset="0"/>
                <a:sym typeface="Wingdings" panose="05000000000000000000" pitchFamily="2" charset="2"/>
              </a:rPr>
              <a:t>Stray light is generated by in-field and out-of-field objects whose light is scattered within the EPIC optical system into un-wanted field angles.  In essence, light from one part of the scene is corrupting measured signal from another part.</a:t>
            </a:r>
          </a:p>
          <a:p>
            <a:pPr marL="285750" indent="-285750">
              <a:spcAft>
                <a:spcPts val="300"/>
              </a:spcAft>
              <a:buFont typeface="Arial" panose="020B0604020202020204" pitchFamily="34" charset="0"/>
              <a:buChar char="•"/>
            </a:pPr>
            <a:r>
              <a:rPr lang="en-US" dirty="0" smtClean="0">
                <a:solidFill>
                  <a:srgbClr val="000000"/>
                </a:solidFill>
                <a:ea typeface="Times New Roman" pitchFamily="18" charset="0"/>
                <a:cs typeface="Arial" charset="0"/>
                <a:sym typeface="Wingdings" panose="05000000000000000000" pitchFamily="2" charset="2"/>
              </a:rPr>
              <a:t>For visible </a:t>
            </a:r>
            <a:r>
              <a:rPr lang="en-US" dirty="0">
                <a:solidFill>
                  <a:srgbClr val="000000"/>
                </a:solidFill>
                <a:ea typeface="Times New Roman" pitchFamily="18" charset="0"/>
                <a:cs typeface="Arial" charset="0"/>
                <a:sym typeface="Wingdings" panose="05000000000000000000" pitchFamily="2" charset="2"/>
              </a:rPr>
              <a:t>filters the stray light error is large due to the larger dynamic </a:t>
            </a:r>
            <a:r>
              <a:rPr lang="en-US" dirty="0" smtClean="0">
                <a:solidFill>
                  <a:srgbClr val="000000"/>
                </a:solidFill>
                <a:ea typeface="Times New Roman" pitchFamily="18" charset="0"/>
                <a:cs typeface="Arial" charset="0"/>
                <a:sym typeface="Wingdings" panose="05000000000000000000" pitchFamily="2" charset="2"/>
              </a:rPr>
              <a:t>range </a:t>
            </a:r>
            <a:r>
              <a:rPr lang="en-US" b="1" dirty="0" smtClean="0">
                <a:solidFill>
                  <a:schemeClr val="accent6">
                    <a:lumMod val="75000"/>
                  </a:schemeClr>
                </a:solidFill>
                <a:ea typeface="Times New Roman" pitchFamily="18" charset="0"/>
                <a:cs typeface="Arial" charset="0"/>
                <a:sym typeface="Wingdings" panose="05000000000000000000" pitchFamily="2" charset="2"/>
              </a:rPr>
              <a:t>(50:1) </a:t>
            </a:r>
            <a:r>
              <a:rPr lang="en-US" dirty="0">
                <a:solidFill>
                  <a:srgbClr val="000000"/>
                </a:solidFill>
                <a:ea typeface="Times New Roman" pitchFamily="18" charset="0"/>
                <a:cs typeface="Arial" charset="0"/>
                <a:sym typeface="Wingdings" panose="05000000000000000000" pitchFamily="2" charset="2"/>
              </a:rPr>
              <a:t>in the data and larger amount of stray light induced by EPIC.</a:t>
            </a:r>
          </a:p>
          <a:p>
            <a:pPr marL="285750" indent="-285750">
              <a:spcAft>
                <a:spcPts val="300"/>
              </a:spcAft>
              <a:buFont typeface="Arial" panose="020B0604020202020204" pitchFamily="34" charset="0"/>
              <a:buChar char="•"/>
            </a:pPr>
            <a:r>
              <a:rPr lang="en-US" dirty="0">
                <a:solidFill>
                  <a:srgbClr val="000000"/>
                </a:solidFill>
                <a:ea typeface="Times New Roman" pitchFamily="18" charset="0"/>
                <a:cs typeface="Arial" charset="0"/>
                <a:sym typeface="Wingdings" panose="05000000000000000000" pitchFamily="2" charset="2"/>
              </a:rPr>
              <a:t>The “stray light error” shown here is based on the assumption that the data after the stray light correction are the “truth”.</a:t>
            </a:r>
          </a:p>
          <a:p>
            <a:pPr marL="285750" indent="-285750">
              <a:spcAft>
                <a:spcPts val="300"/>
              </a:spcAft>
              <a:buFont typeface="Arial" panose="020B0604020202020204" pitchFamily="34" charset="0"/>
              <a:buChar char="•"/>
            </a:pPr>
            <a:r>
              <a:rPr lang="en-US" dirty="0">
                <a:solidFill>
                  <a:srgbClr val="000000"/>
                </a:solidFill>
                <a:ea typeface="Times New Roman" pitchFamily="18" charset="0"/>
                <a:cs typeface="Arial" charset="0"/>
                <a:sym typeface="Wingdings" panose="05000000000000000000" pitchFamily="2" charset="2"/>
              </a:rPr>
              <a:t>Most affected by stray light are dark scenes (low albedo, clear sky), which have overestimated signal if no stray light correction is applied.</a:t>
            </a:r>
          </a:p>
        </p:txBody>
      </p:sp>
      <p:pic>
        <p:nvPicPr>
          <p:cNvPr id="5" name="Grafik 12"/>
          <p:cNvPicPr>
            <a:picLocks noChangeAspect="1"/>
          </p:cNvPicPr>
          <p:nvPr/>
        </p:nvPicPr>
        <p:blipFill rotWithShape="1">
          <a:blip r:embed="rId2" cstate="print">
            <a:extLst>
              <a:ext uri="{28A0092B-C50C-407E-A947-70E740481C1C}">
                <a14:useLocalDpi xmlns:a14="http://schemas.microsoft.com/office/drawing/2010/main" val="0"/>
              </a:ext>
            </a:extLst>
          </a:blip>
          <a:srcRect l="77696" t="5565" r="-1129" b="-780"/>
          <a:stretch/>
        </p:blipFill>
        <p:spPr>
          <a:xfrm>
            <a:off x="179512" y="916301"/>
            <a:ext cx="864096" cy="2728724"/>
          </a:xfrm>
          <a:prstGeom prst="rect">
            <a:avLst/>
          </a:prstGeom>
        </p:spPr>
      </p:pic>
      <p:pic>
        <p:nvPicPr>
          <p:cNvPr id="6" name="Grafik 13"/>
          <p:cNvPicPr>
            <a:picLocks noChangeAspect="1"/>
          </p:cNvPicPr>
          <p:nvPr/>
        </p:nvPicPr>
        <p:blipFill rotWithShape="1">
          <a:blip r:embed="rId3" cstate="print">
            <a:extLst>
              <a:ext uri="{28A0092B-C50C-407E-A947-70E740481C1C}">
                <a14:useLocalDpi xmlns:a14="http://schemas.microsoft.com/office/drawing/2010/main" val="0"/>
              </a:ext>
            </a:extLst>
          </a:blip>
          <a:srcRect l="78554" t="5949" r="-921" b="423"/>
          <a:stretch/>
        </p:blipFill>
        <p:spPr>
          <a:xfrm>
            <a:off x="8172400" y="836712"/>
            <a:ext cx="860241" cy="2819680"/>
          </a:xfrm>
          <a:prstGeom prst="rect">
            <a:avLst/>
          </a:prstGeom>
        </p:spPr>
      </p:pic>
      <p:sp>
        <p:nvSpPr>
          <p:cNvPr id="7" name="Textfeld 24"/>
          <p:cNvSpPr txBox="1"/>
          <p:nvPr/>
        </p:nvSpPr>
        <p:spPr>
          <a:xfrm>
            <a:off x="179512" y="3707740"/>
            <a:ext cx="2664296" cy="369332"/>
          </a:xfrm>
          <a:prstGeom prst="rect">
            <a:avLst/>
          </a:prstGeom>
          <a:noFill/>
        </p:spPr>
        <p:txBody>
          <a:bodyPr wrap="square" rtlCol="0">
            <a:spAutoFit/>
          </a:bodyPr>
          <a:lstStyle/>
          <a:p>
            <a:pPr algn="ctr"/>
            <a:r>
              <a:rPr lang="en-US" dirty="0">
                <a:solidFill>
                  <a:prstClr val="black"/>
                </a:solidFill>
              </a:rPr>
              <a:t>No correction, SL=1.94%</a:t>
            </a:r>
          </a:p>
        </p:txBody>
      </p:sp>
      <p:sp>
        <p:nvSpPr>
          <p:cNvPr id="8" name="Textfeld 25"/>
          <p:cNvSpPr txBox="1"/>
          <p:nvPr/>
        </p:nvSpPr>
        <p:spPr>
          <a:xfrm>
            <a:off x="2987824" y="3707740"/>
            <a:ext cx="2664296" cy="369332"/>
          </a:xfrm>
          <a:prstGeom prst="rect">
            <a:avLst/>
          </a:prstGeom>
          <a:noFill/>
        </p:spPr>
        <p:txBody>
          <a:bodyPr wrap="square" rtlCol="0">
            <a:spAutoFit/>
          </a:bodyPr>
          <a:lstStyle/>
          <a:p>
            <a:pPr algn="ctr"/>
            <a:r>
              <a:rPr lang="en-US" dirty="0">
                <a:solidFill>
                  <a:prstClr val="black"/>
                </a:solidFill>
              </a:rPr>
              <a:t>With correction, SL=0.09%</a:t>
            </a:r>
          </a:p>
        </p:txBody>
      </p:sp>
      <p:pic>
        <p:nvPicPr>
          <p:cNvPr id="9" name="Grafik 15"/>
          <p:cNvPicPr>
            <a:picLocks noChangeAspect="1"/>
          </p:cNvPicPr>
          <p:nvPr/>
        </p:nvPicPr>
        <p:blipFill rotWithShape="1">
          <a:blip r:embed="rId4" cstate="print">
            <a:extLst>
              <a:ext uri="{28A0092B-C50C-407E-A947-70E740481C1C}">
                <a14:useLocalDpi xmlns:a14="http://schemas.microsoft.com/office/drawing/2010/main" val="0"/>
              </a:ext>
            </a:extLst>
          </a:blip>
          <a:srcRect l="-2" t="8769" r="29098" b="1168"/>
          <a:stretch/>
        </p:blipFill>
        <p:spPr>
          <a:xfrm>
            <a:off x="107816" y="3996000"/>
            <a:ext cx="2808000" cy="2772000"/>
          </a:xfrm>
          <a:prstGeom prst="rect">
            <a:avLst/>
          </a:prstGeom>
        </p:spPr>
      </p:pic>
      <p:pic>
        <p:nvPicPr>
          <p:cNvPr id="10" name="Grafik 16"/>
          <p:cNvPicPr>
            <a:picLocks noChangeAspect="1"/>
          </p:cNvPicPr>
          <p:nvPr/>
        </p:nvPicPr>
        <p:blipFill rotWithShape="1">
          <a:blip r:embed="rId5" cstate="print">
            <a:extLst>
              <a:ext uri="{28A0092B-C50C-407E-A947-70E740481C1C}">
                <a14:useLocalDpi xmlns:a14="http://schemas.microsoft.com/office/drawing/2010/main" val="0"/>
              </a:ext>
            </a:extLst>
          </a:blip>
          <a:srcRect l="-2" t="9111" r="29729" b="1487"/>
          <a:stretch/>
        </p:blipFill>
        <p:spPr>
          <a:xfrm>
            <a:off x="2952128" y="4005064"/>
            <a:ext cx="2772000" cy="2736000"/>
          </a:xfrm>
          <a:prstGeom prst="rect">
            <a:avLst/>
          </a:prstGeom>
        </p:spPr>
      </p:pic>
      <p:pic>
        <p:nvPicPr>
          <p:cNvPr id="11" name="Grafik 17"/>
          <p:cNvPicPr>
            <a:picLocks noChangeAspect="1"/>
          </p:cNvPicPr>
          <p:nvPr/>
        </p:nvPicPr>
        <p:blipFill rotWithShape="1">
          <a:blip r:embed="rId6" cstate="print">
            <a:extLst>
              <a:ext uri="{28A0092B-C50C-407E-A947-70E740481C1C}">
                <a14:useLocalDpi xmlns:a14="http://schemas.microsoft.com/office/drawing/2010/main" val="0"/>
              </a:ext>
            </a:extLst>
          </a:blip>
          <a:srcRect r="29024"/>
          <a:stretch/>
        </p:blipFill>
        <p:spPr>
          <a:xfrm>
            <a:off x="6300192" y="3717032"/>
            <a:ext cx="2772000" cy="3057628"/>
          </a:xfrm>
          <a:prstGeom prst="rect">
            <a:avLst/>
          </a:prstGeom>
        </p:spPr>
      </p:pic>
      <p:sp>
        <p:nvSpPr>
          <p:cNvPr id="12" name="TextBox 11"/>
          <p:cNvSpPr txBox="1"/>
          <p:nvPr/>
        </p:nvSpPr>
        <p:spPr>
          <a:xfrm>
            <a:off x="2267744" y="6237312"/>
            <a:ext cx="1152128" cy="461665"/>
          </a:xfrm>
          <a:prstGeom prst="rect">
            <a:avLst/>
          </a:prstGeom>
          <a:solidFill>
            <a:srgbClr val="00B050"/>
          </a:solidFill>
        </p:spPr>
        <p:txBody>
          <a:bodyPr wrap="square" rtlCol="0">
            <a:spAutoFit/>
          </a:bodyPr>
          <a:lstStyle/>
          <a:p>
            <a:pPr algn="ctr"/>
            <a:r>
              <a:rPr lang="en-US" sz="2400" b="1" dirty="0"/>
              <a:t>688nm</a:t>
            </a:r>
          </a:p>
        </p:txBody>
      </p:sp>
    </p:spTree>
    <p:extLst>
      <p:ext uri="{BB962C8B-B14F-4D97-AF65-F5344CB8AC3E}">
        <p14:creationId xmlns:p14="http://schemas.microsoft.com/office/powerpoint/2010/main" val="3817152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10138</TotalTime>
  <Words>3411</Words>
  <Application>Microsoft Office PowerPoint</Application>
  <PresentationFormat>On-screen Show (4:3)</PresentationFormat>
  <Paragraphs>652</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DSCOVR Earth Science</vt:lpstr>
      <vt:lpstr>PowerPoint Presentation</vt:lpstr>
      <vt:lpstr>EPIC Wavelengths and Science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 1b: Volcanic Sulfur Dioxide Comparison: EPIC vs. SNPP-OMPS </vt:lpstr>
      <vt:lpstr>PowerPoint Presentation</vt:lpstr>
      <vt:lpstr>PowerPoint Presentation</vt:lpstr>
      <vt:lpstr>PowerPoint Presentation</vt:lpstr>
      <vt:lpstr>PowerPoint Presentation</vt:lpstr>
      <vt:lpstr>Req. 1c: Aerosols - Retrieving aerosol layer height from EPIC O2 A and B bands Comparison with CALIOP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DSCOVR: NISTAR</vt:lpstr>
      <vt:lpstr>PowerPoint Presentation</vt:lpstr>
      <vt:lpstr>PowerPoint Presentation</vt:lpstr>
      <vt:lpstr>PowerPoint Presentation</vt:lpstr>
      <vt:lpstr>PowerPoint Presentation</vt:lpstr>
      <vt:lpstr>PowerPoint Presentation</vt:lpstr>
      <vt:lpstr>DSCOVR: NISTAR Conclusions</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Marshak</dc:creator>
  <cp:lastModifiedBy>herman</cp:lastModifiedBy>
  <cp:revision>150</cp:revision>
  <cp:lastPrinted>2018-04-03T21:49:25Z</cp:lastPrinted>
  <dcterms:created xsi:type="dcterms:W3CDTF">2018-02-16T14:32:02Z</dcterms:created>
  <dcterms:modified xsi:type="dcterms:W3CDTF">2018-07-18T00:34:09Z</dcterms:modified>
</cp:coreProperties>
</file>